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2"/>
  </p:notesMasterIdLst>
  <p:sldIdLst>
    <p:sldId id="283" r:id="rId2"/>
    <p:sldId id="284" r:id="rId3"/>
    <p:sldId id="285" r:id="rId4"/>
    <p:sldId id="286" r:id="rId5"/>
    <p:sldId id="287" r:id="rId6"/>
    <p:sldId id="288" r:id="rId7"/>
    <p:sldId id="306" r:id="rId8"/>
    <p:sldId id="289" r:id="rId9"/>
    <p:sldId id="290" r:id="rId10"/>
    <p:sldId id="291" r:id="rId11"/>
    <p:sldId id="292" r:id="rId12"/>
    <p:sldId id="313" r:id="rId13"/>
    <p:sldId id="293" r:id="rId14"/>
    <p:sldId id="310" r:id="rId15"/>
    <p:sldId id="311" r:id="rId16"/>
    <p:sldId id="312" r:id="rId17"/>
    <p:sldId id="307" r:id="rId18"/>
    <p:sldId id="308" r:id="rId19"/>
    <p:sldId id="294" r:id="rId20"/>
    <p:sldId id="295" r:id="rId21"/>
    <p:sldId id="296" r:id="rId22"/>
    <p:sldId id="297" r:id="rId23"/>
    <p:sldId id="298" r:id="rId24"/>
    <p:sldId id="299" r:id="rId25"/>
    <p:sldId id="300" r:id="rId26"/>
    <p:sldId id="301" r:id="rId27"/>
    <p:sldId id="302" r:id="rId28"/>
    <p:sldId id="303" r:id="rId29"/>
    <p:sldId id="304" r:id="rId30"/>
    <p:sldId id="305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580992-04FD-4E46-BAEC-98DE5E654300}" type="datetimeFigureOut">
              <a:rPr lang="en-US" smtClean="0"/>
              <a:pPr/>
              <a:t>5/25/2013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226552-049B-4BC6-8DA9-C972F7D736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4313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6"/>
          <p:cNvSpPr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/>
          <a:p>
            <a:pPr algn="r"/>
            <a:fld id="{72F4664C-E71E-4DDD-A996-6817D6BD952D}" type="slidenum">
              <a:rPr lang="en-US" sz="1200">
                <a:latin typeface="Arial" charset="0"/>
              </a:rPr>
              <a:pPr algn="r"/>
              <a:t>1</a:t>
            </a:fld>
            <a:endParaRPr lang="en-US" sz="1200">
              <a:latin typeface="Arial" charset="0"/>
            </a:endParaRPr>
          </a:p>
        </p:txBody>
      </p:sp>
      <p:sp>
        <p:nvSpPr>
          <p:cNvPr id="16387" name="Rectangle 1027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6388" name="Rectangle 1028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1pPr>
            <a:lvl2pPr marL="35878244" indent="-35446071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2pPr>
            <a:lvl3pPr marL="48901192" indent="-48036844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5pPr>
            <a:lvl6pPr marL="44933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6pPr>
            <a:lvl7pPr marL="89867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7pPr>
            <a:lvl8pPr marL="134800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8pPr>
            <a:lvl9pPr marL="179734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9pPr>
          </a:lstStyle>
          <a:p>
            <a:fld id="{70B76995-E106-46A6-A127-9F463DA46F08}" type="slidenum">
              <a:rPr lang="en-US" sz="1300">
                <a:latin typeface="Helvetica" pitchFamily="34" charset="0"/>
              </a:rPr>
              <a:pPr/>
              <a:t>12</a:t>
            </a:fld>
            <a:endParaRPr lang="en-US" sz="1300">
              <a:latin typeface="Helvetica" pitchFamily="34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1pPr>
            <a:lvl2pPr marL="35878244" indent="-35446071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2pPr>
            <a:lvl3pPr marL="48901192" indent="-48036844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5pPr>
            <a:lvl6pPr marL="44933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6pPr>
            <a:lvl7pPr marL="89867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7pPr>
            <a:lvl8pPr marL="134800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8pPr>
            <a:lvl9pPr marL="179734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9pPr>
          </a:lstStyle>
          <a:p>
            <a:fld id="{B8E716DE-0E10-4253-B03D-DC6F3385A30C}" type="slidenum">
              <a:rPr lang="en-US" sz="1300">
                <a:latin typeface="Helvetica" pitchFamily="34" charset="0"/>
              </a:rPr>
              <a:pPr/>
              <a:t>14</a:t>
            </a:fld>
            <a:endParaRPr lang="en-US" sz="1300">
              <a:latin typeface="Helvetica" pitchFamily="34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1pPr>
            <a:lvl2pPr marL="35878244" indent="-35446071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2pPr>
            <a:lvl3pPr marL="48901192" indent="-48036844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5pPr>
            <a:lvl6pPr marL="44933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6pPr>
            <a:lvl7pPr marL="89867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7pPr>
            <a:lvl8pPr marL="134800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8pPr>
            <a:lvl9pPr marL="179734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9pPr>
          </a:lstStyle>
          <a:p>
            <a:fld id="{E043F4D0-432F-4EA7-A1C0-71DD4D4B99A1}" type="slidenum">
              <a:rPr lang="en-US" sz="1300">
                <a:latin typeface="Helvetica" pitchFamily="34" charset="0"/>
              </a:rPr>
              <a:pPr/>
              <a:t>15</a:t>
            </a:fld>
            <a:endParaRPr lang="en-US" sz="1300">
              <a:latin typeface="Helvetica" pitchFamily="34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1pPr>
            <a:lvl2pPr marL="35878244" indent="-35446071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2pPr>
            <a:lvl3pPr marL="48901192" indent="-48036844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5pPr>
            <a:lvl6pPr marL="44933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6pPr>
            <a:lvl7pPr marL="89867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7pPr>
            <a:lvl8pPr marL="134800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8pPr>
            <a:lvl9pPr marL="179734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9pPr>
          </a:lstStyle>
          <a:p>
            <a:fld id="{5C047335-9B13-45A1-839E-BE3EA1BFB79A}" type="slidenum">
              <a:rPr lang="en-US" sz="1300">
                <a:latin typeface="Helvetica" pitchFamily="34" charset="0"/>
              </a:rPr>
              <a:pPr/>
              <a:t>16</a:t>
            </a:fld>
            <a:endParaRPr lang="en-US" sz="1300">
              <a:latin typeface="Helvetica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1pPr>
            <a:lvl2pPr marL="35878244" indent="-35446071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2pPr>
            <a:lvl3pPr marL="48901192" indent="-48036844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5pPr>
            <a:lvl6pPr marL="44933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6pPr>
            <a:lvl7pPr marL="89867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7pPr>
            <a:lvl8pPr marL="134800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8pPr>
            <a:lvl9pPr marL="179734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9pPr>
          </a:lstStyle>
          <a:p>
            <a:fld id="{8529A41A-BB75-4D56-B3AC-5B13E1B7CA91}" type="slidenum">
              <a:rPr lang="en-US" sz="1300">
                <a:latin typeface="Helvetica" pitchFamily="34" charset="0"/>
              </a:rPr>
              <a:pPr/>
              <a:t>17</a:t>
            </a:fld>
            <a:endParaRPr lang="en-US" sz="1300">
              <a:latin typeface="Helvetica" pitchFamily="34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1pPr>
            <a:lvl2pPr marL="35878244" indent="-35446071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2pPr>
            <a:lvl3pPr marL="48901192" indent="-48036844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5pPr>
            <a:lvl6pPr marL="44933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6pPr>
            <a:lvl7pPr marL="89867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7pPr>
            <a:lvl8pPr marL="134800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8pPr>
            <a:lvl9pPr marL="179734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9pPr>
          </a:lstStyle>
          <a:p>
            <a:fld id="{5B3A54C8-99CB-43B5-9F8E-BB2B50D39335}" type="slidenum">
              <a:rPr lang="en-US" sz="1300">
                <a:latin typeface="Helvetica" pitchFamily="34" charset="0"/>
              </a:rPr>
              <a:pPr/>
              <a:t>18</a:t>
            </a:fld>
            <a:endParaRPr lang="en-US" sz="1300">
              <a:latin typeface="Helvetica" pitchFamily="34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1pPr>
            <a:lvl2pPr marL="37931725" indent="-37474525"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2pPr>
            <a:lvl3pPr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3pPr>
            <a:lvl4pPr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4pPr>
            <a:lvl5pPr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9pPr>
          </a:lstStyle>
          <a:p>
            <a:pPr eaLnBrk="1" hangingPunct="1"/>
            <a:fld id="{0119B80E-CD95-41D1-832C-6BEC38EC6895}" type="slidenum">
              <a:rPr lang="en-US" sz="1200">
                <a:latin typeface="Arial" charset="0"/>
              </a:rPr>
              <a:pPr eaLnBrk="1" hangingPunct="1"/>
              <a:t>21</a:t>
            </a:fld>
            <a:endParaRPr lang="en-US" sz="120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0560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7189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9199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4800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Lecture-12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966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88762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6440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7643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8329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7321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6063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667000" y="6400800"/>
            <a:ext cx="38100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Ahmed Mumtaz Mustehsan, CIIT, Islamabad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>
            <a:lvl1pPr>
              <a:defRPr sz="3200" i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87606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Lecture-12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9507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ChangeArrowheads="1"/>
          </p:cNvSpPr>
          <p:nvPr/>
        </p:nvSpPr>
        <p:spPr bwMode="auto">
          <a:xfrm>
            <a:off x="685800" y="350838"/>
            <a:ext cx="7772400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CSC 322 Operating Systems Concepts</a:t>
            </a:r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/>
            </a:r>
            <a:b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endParaRPr lang="en-US" sz="3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/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Lecture </a:t>
            </a:r>
            <a:r>
              <a:rPr lang="en-US" sz="320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- 12:</a:t>
            </a:r>
            <a:endParaRPr lang="en-US" sz="3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/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b</a:t>
            </a:r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y  </a:t>
            </a:r>
          </a:p>
          <a:p>
            <a:pPr algn="ctr"/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Ahmed Mumtaz Mustehsan</a:t>
            </a:r>
            <a:endParaRPr lang="en-US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" name="Rectangle 1028"/>
          <p:cNvSpPr>
            <a:spLocks noChangeArrowheads="1"/>
          </p:cNvSpPr>
          <p:nvPr/>
        </p:nvSpPr>
        <p:spPr bwMode="auto">
          <a:xfrm>
            <a:off x="148303" y="5021826"/>
            <a:ext cx="8712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Special Thanks  To:</a:t>
            </a:r>
          </a:p>
          <a:p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Tanenbaum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Modern Operating Systems 3 e, (c) 2008 Prentice-Hall, Inc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(Chapter-3) </a:t>
            </a:r>
            <a:endParaRPr lang="en-US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16197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600200"/>
            <a:ext cx="77724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algn="ctr"/>
            <a:r>
              <a:rPr lang="en-US" sz="2400" dirty="0">
                <a:latin typeface="Arial" charset="0"/>
              </a:rPr>
              <a:t/>
            </a:r>
            <a:br>
              <a:rPr lang="en-US" sz="2400" dirty="0">
                <a:latin typeface="Arial" charset="0"/>
              </a:rPr>
            </a:br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Chapter </a:t>
            </a:r>
            <a:r>
              <a:rPr lang="en-US" sz="36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3</a:t>
            </a:r>
            <a:br>
              <a:rPr lang="en-US" sz="36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r>
              <a:rPr lang="en-US" sz="36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Memory Management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691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304800" y="983226"/>
            <a:ext cx="8229600" cy="4045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28613" indent="-328613" algn="l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Don’t have infinite RAM</a:t>
            </a:r>
          </a:p>
          <a:p>
            <a:pPr marL="328613" indent="-328613" algn="l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Do </a:t>
            </a:r>
            <a:r>
              <a:rPr lang="en-US" sz="2800" dirty="0"/>
              <a:t>have a memory </a:t>
            </a:r>
            <a:r>
              <a:rPr lang="en-US" sz="2800" dirty="0" smtClean="0"/>
              <a:t>hierarchy</a:t>
            </a:r>
            <a:endParaRPr lang="en-US" sz="2800" dirty="0"/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800" dirty="0"/>
              <a:t>Cache </a:t>
            </a:r>
            <a:r>
              <a:rPr lang="en-US" sz="2800" dirty="0" smtClean="0"/>
              <a:t>(Few MB very </a:t>
            </a:r>
            <a:r>
              <a:rPr lang="en-US" sz="2800" dirty="0"/>
              <a:t>fast, </a:t>
            </a:r>
            <a:r>
              <a:rPr lang="en-US" sz="2800" dirty="0" smtClean="0"/>
              <a:t>expensive, volatile )</a:t>
            </a:r>
            <a:endParaRPr lang="en-US" sz="2800" dirty="0"/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800" dirty="0" smtClean="0"/>
              <a:t>Main ( </a:t>
            </a:r>
            <a:r>
              <a:rPr lang="en-US" sz="2800" dirty="0"/>
              <a:t>Few GB, </a:t>
            </a:r>
            <a:r>
              <a:rPr lang="en-US" sz="2800" dirty="0" smtClean="0"/>
              <a:t>medium speed</a:t>
            </a:r>
            <a:r>
              <a:rPr lang="en-US" sz="2800" dirty="0"/>
              <a:t>, medium priced</a:t>
            </a:r>
            <a:r>
              <a:rPr lang="en-US" sz="2800" dirty="0" smtClean="0"/>
              <a:t>, volatile</a:t>
            </a:r>
            <a:r>
              <a:rPr lang="en-US" sz="2800" dirty="0"/>
              <a:t>) </a:t>
            </a:r>
            <a:endParaRPr lang="en-US" sz="2800" dirty="0" smtClean="0"/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800" dirty="0" smtClean="0"/>
              <a:t>Disk ( Few TB, slow</a:t>
            </a:r>
            <a:r>
              <a:rPr lang="en-US" sz="2800" dirty="0"/>
              <a:t>, cheap, </a:t>
            </a:r>
            <a:r>
              <a:rPr lang="en-US" sz="2800" dirty="0" smtClean="0"/>
              <a:t>nonvolatile )</a:t>
            </a:r>
            <a:endParaRPr lang="en-US" sz="2800" dirty="0"/>
          </a:p>
          <a:p>
            <a:pPr marL="328613" indent="-328613" algn="l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Memory </a:t>
            </a:r>
            <a:r>
              <a:rPr lang="en-US" sz="2800" dirty="0"/>
              <a:t>manager has the job of using this hierarchy to create an </a:t>
            </a:r>
            <a:r>
              <a:rPr lang="en-US" sz="2800" dirty="0">
                <a:solidFill>
                  <a:srgbClr val="FF0000"/>
                </a:solidFill>
              </a:rPr>
              <a:t>abstraction</a:t>
            </a:r>
            <a:r>
              <a:rPr lang="en-US" sz="2800" dirty="0"/>
              <a:t> (illusion) of easily accessible memory </a:t>
            </a: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304800" y="228600"/>
            <a:ext cx="8458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Memory Management Basics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6240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307181" y="5257800"/>
            <a:ext cx="8610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800" dirty="0"/>
              <a:t>OS </a:t>
            </a:r>
            <a:r>
              <a:rPr lang="en-US" sz="2800" dirty="0" smtClean="0"/>
              <a:t>loads a </a:t>
            </a:r>
            <a:r>
              <a:rPr lang="en-US" sz="2800" dirty="0"/>
              <a:t>program </a:t>
            </a:r>
            <a:r>
              <a:rPr lang="en-US" sz="2800" dirty="0" smtClean="0"/>
              <a:t>from </a:t>
            </a:r>
            <a:r>
              <a:rPr lang="en-US" sz="2800" dirty="0"/>
              <a:t>disk </a:t>
            </a:r>
            <a:r>
              <a:rPr lang="en-US" sz="2800" dirty="0" smtClean="0"/>
              <a:t>to memory and execute.</a:t>
            </a:r>
            <a:endParaRPr lang="en-US" sz="2800" dirty="0"/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One program at a time in memory</a:t>
            </a:r>
          </a:p>
        </p:txBody>
      </p:sp>
      <p:pic>
        <p:nvPicPr>
          <p:cNvPr id="17413" name="Picture 6" descr="D:\b\b4\IBM\03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9162" y="1295399"/>
            <a:ext cx="7386638" cy="373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3224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457200" y="914400"/>
            <a:ext cx="8153400" cy="497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r>
              <a:rPr lang="en-US" sz="2800" dirty="0"/>
              <a:t>The simplest memory </a:t>
            </a:r>
            <a:r>
              <a:rPr lang="en-US" sz="2800" dirty="0" smtClean="0"/>
              <a:t>abstraction; no </a:t>
            </a:r>
            <a:r>
              <a:rPr lang="en-US" sz="2800" dirty="0"/>
              <a:t>abstraction </a:t>
            </a:r>
            <a:r>
              <a:rPr lang="en-US" sz="2800" dirty="0" smtClean="0"/>
              <a:t>Early mainframe computers </a:t>
            </a:r>
            <a:r>
              <a:rPr lang="en-US" sz="2800" dirty="0"/>
              <a:t>(before 1960), early minicomputers (before 1970), and early personal</a:t>
            </a:r>
          </a:p>
          <a:p>
            <a:r>
              <a:rPr lang="en-US" sz="2800" dirty="0"/>
              <a:t>computers (before 1980) had no memory abstraction</a:t>
            </a:r>
            <a:endParaRPr lang="en-US" sz="2800" dirty="0">
              <a:latin typeface="Arial" charset="0"/>
            </a:endParaRPr>
          </a:p>
          <a:p>
            <a:pPr marL="609600" indent="-373063" algn="l">
              <a:spcBef>
                <a:spcPct val="20000"/>
              </a:spcBef>
              <a:buFontTx/>
              <a:buChar char="•"/>
            </a:pPr>
            <a:r>
              <a:rPr lang="en-US" sz="2800" dirty="0"/>
              <a:t>Can </a:t>
            </a:r>
            <a:r>
              <a:rPr lang="en-US" sz="2800" dirty="0">
                <a:solidFill>
                  <a:srgbClr val="FF0000"/>
                </a:solidFill>
              </a:rPr>
              <a:t>only</a:t>
            </a:r>
            <a:r>
              <a:rPr lang="en-US" sz="2800" dirty="0"/>
              <a:t> have one program in memory at a time. </a:t>
            </a:r>
          </a:p>
          <a:p>
            <a:pPr marL="609600" indent="-373063" algn="l">
              <a:spcBef>
                <a:spcPct val="20000"/>
              </a:spcBef>
              <a:buFontTx/>
              <a:buChar char="•"/>
            </a:pPr>
            <a:r>
              <a:rPr lang="en-US" sz="2800" dirty="0"/>
              <a:t>Bug in user program can trash the OS (a and c)</a:t>
            </a:r>
          </a:p>
          <a:p>
            <a:pPr marL="609600" indent="-373063" algn="l">
              <a:spcBef>
                <a:spcPct val="20000"/>
              </a:spcBef>
              <a:buFontTx/>
              <a:buChar char="•"/>
            </a:pPr>
            <a:r>
              <a:rPr lang="en-US" sz="2800" dirty="0"/>
              <a:t>Second on some embedded </a:t>
            </a:r>
            <a:r>
              <a:rPr lang="en-US" sz="2800" dirty="0" smtClean="0"/>
              <a:t>systems (b)</a:t>
            </a:r>
            <a:endParaRPr lang="en-US" sz="2800" dirty="0"/>
          </a:p>
          <a:p>
            <a:pPr marL="609600" indent="-373063" algn="l">
              <a:spcBef>
                <a:spcPct val="20000"/>
              </a:spcBef>
              <a:buFontTx/>
              <a:buChar char="•"/>
            </a:pPr>
            <a:r>
              <a:rPr lang="en-US" sz="2800" dirty="0"/>
              <a:t>Third on MS-DOS (early PCs) </a:t>
            </a:r>
            <a:r>
              <a:rPr lang="en-US" sz="2800" dirty="0" smtClean="0"/>
              <a:t>part </a:t>
            </a:r>
            <a:r>
              <a:rPr lang="en-US" sz="2800" dirty="0"/>
              <a:t>in ROM called </a:t>
            </a:r>
            <a:r>
              <a:rPr lang="en-US" sz="2800" dirty="0" smtClean="0"/>
              <a:t>BIOS (Basic Input Output System)</a:t>
            </a:r>
            <a:endParaRPr lang="en-US" sz="2800" dirty="0"/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One program at a time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5347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381000" y="1177157"/>
            <a:ext cx="7820025" cy="3166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r>
              <a:rPr lang="en-US" sz="2800" dirty="0" smtClean="0"/>
              <a:t>Save </a:t>
            </a:r>
            <a:r>
              <a:rPr lang="en-US" sz="2800" dirty="0"/>
              <a:t>the </a:t>
            </a:r>
            <a:r>
              <a:rPr lang="en-US" sz="2800" dirty="0" smtClean="0"/>
              <a:t>entire contents </a:t>
            </a:r>
            <a:r>
              <a:rPr lang="en-US" sz="2800" dirty="0"/>
              <a:t>of memory to a disk file, then bring in and run the next program</a:t>
            </a:r>
            <a:endParaRPr lang="en-US" sz="2800" dirty="0">
              <a:latin typeface="Arial" charset="0"/>
            </a:endParaRPr>
          </a:p>
          <a:p>
            <a:pPr marL="609600" indent="-433388" algn="l">
              <a:spcBef>
                <a:spcPct val="20000"/>
              </a:spcBef>
              <a:buFont typeface="Arial" charset="0"/>
              <a:buChar char="•"/>
            </a:pPr>
            <a:r>
              <a:rPr lang="en-US" sz="2800" dirty="0"/>
              <a:t>Could swap new program into memory from disk and send old one out to disk </a:t>
            </a:r>
            <a:endParaRPr lang="en-US" sz="2800" dirty="0" smtClean="0"/>
          </a:p>
          <a:p>
            <a:pPr marL="609600" indent="-433388" algn="l">
              <a:spcBef>
                <a:spcPct val="20000"/>
              </a:spcBef>
              <a:buFont typeface="Arial" charset="0"/>
              <a:buChar char="•"/>
            </a:pPr>
            <a:r>
              <a:rPr lang="en-US" sz="2800" dirty="0" smtClean="0"/>
              <a:t>Only one program at a time in the memory</a:t>
            </a:r>
            <a:endParaRPr lang="en-US" sz="2800" dirty="0"/>
          </a:p>
          <a:p>
            <a:pPr marL="609600" indent="-433388" algn="l">
              <a:spcBef>
                <a:spcPct val="20000"/>
              </a:spcBef>
              <a:buFont typeface="Arial" charset="0"/>
              <a:buChar char="•"/>
            </a:pPr>
            <a:r>
              <a:rPr lang="en-US" sz="2800" dirty="0"/>
              <a:t>Not </a:t>
            </a:r>
            <a:r>
              <a:rPr lang="en-US" sz="2800" dirty="0" smtClean="0"/>
              <a:t>concurrent so no conflicts </a:t>
            </a:r>
            <a:endParaRPr lang="en-US" sz="2800" dirty="0"/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12290" y="262757"/>
            <a:ext cx="913171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</a:rPr>
              <a:t>Running Multiple Programs </a:t>
            </a:r>
            <a:r>
              <a:rPr lang="en-US" sz="3200" dirty="0" err="1" smtClean="0">
                <a:solidFill>
                  <a:srgbClr val="7030A0"/>
                </a:solidFill>
              </a:rPr>
              <a:t>w.o</a:t>
            </a:r>
            <a:r>
              <a:rPr lang="en-US" sz="3200" dirty="0" smtClean="0">
                <a:solidFill>
                  <a:srgbClr val="7030A0"/>
                </a:solidFill>
              </a:rPr>
              <a:t> </a:t>
            </a:r>
            <a:r>
              <a:rPr lang="en-US" sz="3200" dirty="0">
                <a:solidFill>
                  <a:srgbClr val="7030A0"/>
                </a:solidFill>
              </a:rPr>
              <a:t>Memory Abstraction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9705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12290" y="262757"/>
            <a:ext cx="913171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</a:rPr>
              <a:t>Schematic View of Swapping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pic>
        <p:nvPicPr>
          <p:cNvPr id="4" name="Picture 4" descr="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8638" y="1482725"/>
            <a:ext cx="5684837" cy="425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6625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381000" y="838200"/>
            <a:ext cx="8382000" cy="497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r>
              <a:rPr lang="en-US" sz="2800" dirty="0" smtClean="0"/>
              <a:t>Special </a:t>
            </a:r>
            <a:r>
              <a:rPr lang="en-US" sz="2800" dirty="0"/>
              <a:t>hardware, it is possible to run multiple </a:t>
            </a:r>
            <a:r>
              <a:rPr lang="en-US" sz="2800" dirty="0" smtClean="0"/>
              <a:t>programs concurrently</a:t>
            </a:r>
            <a:r>
              <a:rPr lang="en-US" sz="2800" dirty="0"/>
              <a:t>, even without swapping</a:t>
            </a:r>
            <a:r>
              <a:rPr lang="en-US" sz="2800" dirty="0" smtClean="0">
                <a:latin typeface="Arial" charset="0"/>
              </a:rPr>
              <a:t>  </a:t>
            </a:r>
          </a:p>
          <a:p>
            <a:pPr marL="609600" indent="-609600" algn="l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IBM 360 -divide memory into 2 KB blocks, and associate a 4 bit protection key with chunk. Keep keys in registers.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A machine with a 1-MB memory needed 512 of 4-bit registers for a total of 256 bytes of key storage</a:t>
            </a:r>
          </a:p>
          <a:p>
            <a:pPr marL="609600" indent="-609600" algn="l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Put </a:t>
            </a:r>
            <a:r>
              <a:rPr lang="en-US" sz="2800" dirty="0"/>
              <a:t>key into PSW for program</a:t>
            </a:r>
          </a:p>
          <a:p>
            <a:pPr marL="609600" indent="-609600" algn="l">
              <a:spcBef>
                <a:spcPct val="20000"/>
              </a:spcBef>
              <a:buFontTx/>
              <a:buChar char="•"/>
            </a:pPr>
            <a:r>
              <a:rPr lang="en-US" sz="2800" dirty="0"/>
              <a:t>Hardware prevents program from accessing block with another protection key</a:t>
            </a: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IBM static relocation idea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7989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31955" y="480060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r>
              <a:rPr lang="en-US" sz="2800" dirty="0" smtClean="0"/>
              <a:t>In (c) JMP </a:t>
            </a:r>
            <a:r>
              <a:rPr lang="en-US" sz="2800" dirty="0"/>
              <a:t>28 in program (b) trashes ADD instruction in location </a:t>
            </a:r>
            <a:r>
              <a:rPr lang="en-US" sz="2800" dirty="0" smtClean="0"/>
              <a:t>28 Program </a:t>
            </a:r>
            <a:r>
              <a:rPr lang="en-US" sz="2800" dirty="0"/>
              <a:t>crashes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Problem with relocation</a:t>
            </a:r>
          </a:p>
        </p:txBody>
      </p:sp>
      <p:pic>
        <p:nvPicPr>
          <p:cNvPr id="21509" name="Picture 6" descr="D:\b\b4\IBM\03-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06400"/>
            <a:ext cx="4225925" cy="393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9103" y="1234857"/>
            <a:ext cx="440731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Fig 3-2: Illustration </a:t>
            </a:r>
            <a:r>
              <a:rPr lang="en-US" sz="2800" dirty="0"/>
              <a:t>of the relocation problem. </a:t>
            </a:r>
            <a:endParaRPr lang="en-US" sz="2800" dirty="0" smtClean="0"/>
          </a:p>
          <a:p>
            <a:r>
              <a:rPr lang="en-US" sz="2800" dirty="0" smtClean="0"/>
              <a:t>(</a:t>
            </a:r>
            <a:r>
              <a:rPr lang="en-US" sz="2800" dirty="0"/>
              <a:t>a) A 16-KB program. </a:t>
            </a:r>
            <a:endParaRPr lang="en-US" sz="2800" dirty="0" smtClean="0"/>
          </a:p>
          <a:p>
            <a:r>
              <a:rPr lang="en-US" sz="2800" dirty="0" smtClean="0"/>
              <a:t>(b)Another </a:t>
            </a:r>
            <a:r>
              <a:rPr lang="en-US" sz="2800" dirty="0"/>
              <a:t>16-KB </a:t>
            </a:r>
            <a:r>
              <a:rPr lang="en-US" sz="2800" dirty="0" smtClean="0"/>
              <a:t>program</a:t>
            </a:r>
            <a:r>
              <a:rPr lang="en-US" sz="2800" dirty="0"/>
              <a:t>. (c) The two programs loaded consecutively into </a:t>
            </a:r>
            <a:r>
              <a:rPr lang="en-US" sz="2800" dirty="0" smtClean="0"/>
              <a:t>memory </a:t>
            </a:r>
            <a:r>
              <a:rPr lang="en-US" sz="2800" dirty="0"/>
              <a:t>starting at address 0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72526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317500" y="1066800"/>
            <a:ext cx="88265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457200" indent="-457200" algn="l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Problem </a:t>
            </a:r>
            <a:r>
              <a:rPr lang="en-US" sz="2800" dirty="0"/>
              <a:t>is that both programs reference absolute physical memory.</a:t>
            </a:r>
          </a:p>
          <a:p>
            <a:pPr marL="457200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Static relocation- load first instruction of program at address x, and add x to every subsequent address during loading</a:t>
            </a:r>
          </a:p>
          <a:p>
            <a:pPr lvl="2" indent="-4572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/>
              <a:t>This is too slow and</a:t>
            </a:r>
          </a:p>
          <a:p>
            <a:pPr lvl="2" indent="-4572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/>
              <a:t>Not all addresses can be modified</a:t>
            </a:r>
          </a:p>
          <a:p>
            <a:pPr marL="914400" lvl="3" indent="-4572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 smtClean="0"/>
              <a:t>MOV Register, 28 can’t </a:t>
            </a:r>
            <a:r>
              <a:rPr lang="en-US" sz="2800" dirty="0"/>
              <a:t>be </a:t>
            </a:r>
            <a:r>
              <a:rPr lang="en-US" sz="2800" dirty="0" smtClean="0"/>
              <a:t>modified as 28 is data not the address.</a:t>
            </a:r>
            <a:endParaRPr lang="en-US" sz="2800" dirty="0"/>
          </a:p>
          <a:p>
            <a:pPr algn="l">
              <a:spcBef>
                <a:spcPct val="20000"/>
              </a:spcBef>
              <a:buClr>
                <a:schemeClr val="accent2"/>
              </a:buClr>
            </a:pPr>
            <a:endParaRPr lang="en-US" sz="2400" dirty="0">
              <a:latin typeface="Arial" charset="0"/>
            </a:endParaRP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Static relocation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4939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533400" y="1054100"/>
            <a:ext cx="8610600" cy="549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>
              <a:spcBef>
                <a:spcPct val="20000"/>
              </a:spcBef>
              <a:buFontTx/>
              <a:buChar char="•"/>
            </a:pPr>
            <a:r>
              <a:rPr lang="en-US" sz="2800" dirty="0" smtClean="0">
                <a:solidFill>
                  <a:schemeClr val="tx2"/>
                </a:solidFill>
              </a:rPr>
              <a:t>Create </a:t>
            </a:r>
            <a:r>
              <a:rPr lang="en-US" sz="2800" dirty="0">
                <a:solidFill>
                  <a:schemeClr val="tx2"/>
                </a:solidFill>
              </a:rPr>
              <a:t>abstract memory space for program to exist </a:t>
            </a:r>
            <a:r>
              <a:rPr lang="en-US" sz="2800" dirty="0" smtClean="0">
                <a:solidFill>
                  <a:schemeClr val="tx2"/>
                </a:solidFill>
              </a:rPr>
              <a:t>in main memory.</a:t>
            </a:r>
            <a:endParaRPr lang="en-US" sz="2800" dirty="0">
              <a:solidFill>
                <a:schemeClr val="tx2"/>
              </a:solidFill>
            </a:endParaRPr>
          </a:p>
          <a:p>
            <a:pPr marL="1066800" lvl="1" indent="-6096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/>
              <a:t>Each program has its own set of addresses</a:t>
            </a:r>
          </a:p>
          <a:p>
            <a:pPr marL="1066800" lvl="1" indent="-6096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/>
              <a:t>The addresses are different for each program</a:t>
            </a:r>
          </a:p>
          <a:p>
            <a:pPr marL="1066800" lvl="1" indent="-609600" algn="l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/>
              <a:t>Call it the address space of the program </a:t>
            </a: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Address Space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038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63625" y="201613"/>
            <a:ext cx="7623175" cy="576262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7030A0"/>
                </a:solidFill>
              </a:rPr>
              <a:t>Logical vs. Physical Address Space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838200"/>
            <a:ext cx="7646988" cy="5105400"/>
          </a:xfrm>
        </p:spPr>
        <p:txBody>
          <a:bodyPr>
            <a:noAutofit/>
          </a:bodyPr>
          <a:lstStyle/>
          <a:p>
            <a:r>
              <a:rPr lang="en-US" sz="2800" dirty="0"/>
              <a:t>The concept of a logical address space that is bound to a separate physical address space is </a:t>
            </a:r>
            <a:r>
              <a:rPr lang="en-US" sz="2800" dirty="0" smtClean="0"/>
              <a:t>the main focus for a proper </a:t>
            </a:r>
            <a:r>
              <a:rPr lang="en-US" sz="2800" dirty="0"/>
              <a:t>memory management.</a:t>
            </a:r>
          </a:p>
          <a:p>
            <a:pPr marL="977900" lvl="1" indent="-520700">
              <a:buFont typeface="Wingdings" pitchFamily="2" charset="2"/>
              <a:buChar char="ü"/>
            </a:pPr>
            <a:r>
              <a:rPr lang="en-US" dirty="0">
                <a:solidFill>
                  <a:srgbClr val="0070C0"/>
                </a:solidFill>
              </a:rPr>
              <a:t>Logical address </a:t>
            </a:r>
            <a:r>
              <a:rPr lang="en-US" dirty="0"/>
              <a:t>– </a:t>
            </a:r>
            <a:r>
              <a:rPr lang="en-US" dirty="0" smtClean="0"/>
              <a:t>Generated </a:t>
            </a:r>
            <a:r>
              <a:rPr lang="en-US" dirty="0"/>
              <a:t>by the CPU; also referred to as </a:t>
            </a:r>
            <a:r>
              <a:rPr lang="en-US" dirty="0">
                <a:solidFill>
                  <a:srgbClr val="0070C0"/>
                </a:solidFill>
              </a:rPr>
              <a:t>virtual address</a:t>
            </a:r>
          </a:p>
          <a:p>
            <a:pPr marL="977900" lvl="1" indent="-520700">
              <a:buFont typeface="Wingdings" pitchFamily="2" charset="2"/>
              <a:buChar char="ü"/>
            </a:pPr>
            <a:r>
              <a:rPr lang="en-US" dirty="0">
                <a:solidFill>
                  <a:srgbClr val="0070C0"/>
                </a:solidFill>
              </a:rPr>
              <a:t>Physical address </a:t>
            </a:r>
            <a:r>
              <a:rPr lang="en-US" dirty="0"/>
              <a:t>– address seen by the memory </a:t>
            </a:r>
            <a:r>
              <a:rPr lang="en-US" dirty="0" smtClean="0"/>
              <a:t>unit</a:t>
            </a:r>
            <a:endParaRPr lang="en-US" dirty="0"/>
          </a:p>
          <a:p>
            <a:r>
              <a:rPr lang="en-US" sz="2800" dirty="0"/>
              <a:t>Logical and physical addresses are the same in </a:t>
            </a:r>
            <a:r>
              <a:rPr lang="en-US" sz="2800" dirty="0" smtClean="0"/>
              <a:t>compile time </a:t>
            </a:r>
            <a:r>
              <a:rPr lang="en-US" sz="2800" dirty="0"/>
              <a:t>and </a:t>
            </a:r>
            <a:r>
              <a:rPr lang="en-US" sz="2800" dirty="0" smtClean="0"/>
              <a:t>load time address binding </a:t>
            </a:r>
            <a:r>
              <a:rPr lang="en-US" sz="2800" dirty="0"/>
              <a:t>schemes; logical (virtual) and physical addresses differ in execution-time address-binding scheme.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7599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521110" y="838200"/>
            <a:ext cx="7820025" cy="531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A </a:t>
            </a:r>
            <a:r>
              <a:rPr lang="en-US" sz="2800" dirty="0"/>
              <a:t>form of dynamic relocation</a:t>
            </a:r>
          </a:p>
          <a:p>
            <a:pPr marL="609600" indent="-609600" algn="l">
              <a:spcBef>
                <a:spcPct val="20000"/>
              </a:spcBef>
              <a:buFontTx/>
              <a:buChar char="•"/>
            </a:pPr>
            <a:r>
              <a:rPr lang="en-US" sz="2800" dirty="0"/>
              <a:t>Base contains beginning address of program</a:t>
            </a:r>
          </a:p>
          <a:p>
            <a:pPr marL="609600" indent="-609600" algn="l">
              <a:spcBef>
                <a:spcPct val="20000"/>
              </a:spcBef>
              <a:buFontTx/>
              <a:buChar char="•"/>
            </a:pPr>
            <a:r>
              <a:rPr lang="en-US" sz="2800" dirty="0"/>
              <a:t>Limit contains length of program</a:t>
            </a:r>
          </a:p>
          <a:p>
            <a:pPr marL="609600" indent="-609600" algn="l">
              <a:spcBef>
                <a:spcPct val="20000"/>
              </a:spcBef>
              <a:buFontTx/>
              <a:buChar char="•"/>
            </a:pPr>
            <a:r>
              <a:rPr lang="en-US" sz="2800" dirty="0"/>
              <a:t>Program references memory, adds base address to address generated by process. Checks to see if address is </a:t>
            </a:r>
            <a:r>
              <a:rPr lang="en-US" sz="2800" dirty="0" smtClean="0"/>
              <a:t>not within the </a:t>
            </a:r>
            <a:r>
              <a:rPr lang="en-US" sz="2800" dirty="0"/>
              <a:t>limit. </a:t>
            </a:r>
            <a:r>
              <a:rPr lang="en-US" sz="2800" dirty="0" smtClean="0"/>
              <a:t>it, </a:t>
            </a:r>
            <a:r>
              <a:rPr lang="en-US" sz="2800" dirty="0"/>
              <a:t>generates fault</a:t>
            </a:r>
          </a:p>
          <a:p>
            <a:pPr marL="609600" indent="-609600" algn="l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rgbClr val="FF0000"/>
                </a:solidFill>
              </a:rPr>
              <a:t>Disadvantage</a:t>
            </a:r>
            <a:r>
              <a:rPr lang="en-US" sz="2800" dirty="0"/>
              <a:t>-addition and comparison have to be done on every instruction</a:t>
            </a:r>
          </a:p>
          <a:p>
            <a:pPr marL="609600" indent="-609600" algn="l">
              <a:spcBef>
                <a:spcPct val="20000"/>
              </a:spcBef>
              <a:buFontTx/>
              <a:buChar char="•"/>
            </a:pPr>
            <a:r>
              <a:rPr lang="en-US" sz="2800" dirty="0"/>
              <a:t>Used in the CDC 6600 and the Intel 8088</a:t>
            </a:r>
          </a:p>
          <a:p>
            <a:pPr marL="609600" indent="-609600" algn="l">
              <a:spcBef>
                <a:spcPct val="20000"/>
              </a:spcBef>
            </a:pPr>
            <a:endParaRPr lang="en-US" sz="2800" dirty="0"/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Base and Limit Registers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9317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16000" y="201613"/>
            <a:ext cx="7670800" cy="576262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7030A0"/>
                </a:solidFill>
              </a:rPr>
              <a:t>Memory-Management Unit (MMU)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838200"/>
            <a:ext cx="7650163" cy="4483100"/>
          </a:xfrm>
        </p:spPr>
        <p:txBody>
          <a:bodyPr>
            <a:normAutofit/>
          </a:bodyPr>
          <a:lstStyle/>
          <a:p>
            <a:r>
              <a:rPr lang="en-US" sz="2800" dirty="0"/>
              <a:t>Hardware device that maps virtual to physical address</a:t>
            </a:r>
            <a:br>
              <a:rPr lang="en-US" sz="2800" dirty="0"/>
            </a:br>
            <a:endParaRPr lang="en-US" sz="2800" dirty="0"/>
          </a:p>
          <a:p>
            <a:r>
              <a:rPr lang="en-US" sz="2800" dirty="0"/>
              <a:t>In MMU scheme, the value in the relocation register is added to every address generated by a user process at the time it is sent to memory.</a:t>
            </a:r>
            <a:br>
              <a:rPr lang="en-US" sz="2800" dirty="0"/>
            </a:br>
            <a:endParaRPr lang="en-US" sz="2800" dirty="0"/>
          </a:p>
          <a:p>
            <a:r>
              <a:rPr lang="en-US" sz="2800" dirty="0"/>
              <a:t>The user program deals with </a:t>
            </a:r>
            <a:r>
              <a:rPr lang="en-US" sz="2800" i="1" dirty="0"/>
              <a:t>logical</a:t>
            </a:r>
            <a:r>
              <a:rPr lang="en-US" sz="2800" dirty="0"/>
              <a:t> addresses; it never sees the </a:t>
            </a:r>
            <a:r>
              <a:rPr lang="en-US" sz="2800" i="1" dirty="0"/>
              <a:t>real</a:t>
            </a:r>
            <a:r>
              <a:rPr lang="en-US" sz="2800" dirty="0"/>
              <a:t> physical addresses.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1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03275" y="158750"/>
            <a:ext cx="8054975" cy="90805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7030A0"/>
                </a:solidFill>
              </a:rPr>
              <a:t>Dynamic Relocation Using a </a:t>
            </a:r>
            <a:br>
              <a:rPr lang="en-US" sz="2800" dirty="0">
                <a:solidFill>
                  <a:srgbClr val="7030A0"/>
                </a:solidFill>
              </a:rPr>
            </a:br>
            <a:r>
              <a:rPr lang="en-US" sz="2800" dirty="0">
                <a:solidFill>
                  <a:srgbClr val="7030A0"/>
                </a:solidFill>
              </a:rPr>
              <a:t>Relocation Register</a:t>
            </a:r>
          </a:p>
        </p:txBody>
      </p:sp>
      <p:pic>
        <p:nvPicPr>
          <p:cNvPr id="33796" name="Picture 4" descr="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2638" y="1662113"/>
            <a:ext cx="5280025" cy="372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4389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47725" y="201613"/>
            <a:ext cx="7839075" cy="576262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7030A0"/>
                </a:solidFill>
              </a:rPr>
              <a:t>Dynamic Loading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914400"/>
            <a:ext cx="7734300" cy="4953000"/>
          </a:xfrm>
        </p:spPr>
        <p:txBody>
          <a:bodyPr>
            <a:noAutofit/>
          </a:bodyPr>
          <a:lstStyle/>
          <a:p>
            <a:r>
              <a:rPr lang="en-US" sz="2800" dirty="0"/>
              <a:t>Routine is not loaded until it is called</a:t>
            </a:r>
          </a:p>
          <a:p>
            <a:endParaRPr lang="en-US" sz="2800" dirty="0"/>
          </a:p>
          <a:p>
            <a:r>
              <a:rPr lang="en-US" sz="2800" dirty="0"/>
              <a:t>Better </a:t>
            </a:r>
            <a:r>
              <a:rPr lang="en-US" sz="2800" dirty="0" smtClean="0"/>
              <a:t>memory space </a:t>
            </a:r>
            <a:r>
              <a:rPr lang="en-US" sz="2800" dirty="0"/>
              <a:t>utilization; unused routine is never loaded</a:t>
            </a:r>
          </a:p>
          <a:p>
            <a:endParaRPr lang="en-US" sz="2800" dirty="0"/>
          </a:p>
          <a:p>
            <a:r>
              <a:rPr lang="en-US" sz="2800" dirty="0"/>
              <a:t>Useful when large amounts of code are needed to handle infrequently occurring cases</a:t>
            </a:r>
          </a:p>
          <a:p>
            <a:endParaRPr lang="en-US" sz="2800" dirty="0"/>
          </a:p>
          <a:p>
            <a:r>
              <a:rPr lang="en-US" sz="2800" dirty="0"/>
              <a:t>No special support from the operating system is required implemented through program design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1797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152400"/>
            <a:ext cx="8229600" cy="533400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7030A0"/>
                </a:solidFill>
              </a:rPr>
              <a:t>Contiguous Allocation</a:t>
            </a:r>
          </a:p>
        </p:txBody>
      </p:sp>
      <p:sp>
        <p:nvSpPr>
          <p:cNvPr id="44035" name="Rectangle 1027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685800"/>
            <a:ext cx="8839200" cy="5715000"/>
          </a:xfrm>
        </p:spPr>
        <p:txBody>
          <a:bodyPr>
            <a:noAutofit/>
          </a:bodyPr>
          <a:lstStyle/>
          <a:p>
            <a:r>
              <a:rPr lang="en-US" sz="2800" dirty="0"/>
              <a:t>Main memory usually into two partitions: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dirty="0"/>
              <a:t>Resident operating system, usually held in low memory with interrupt vector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dirty="0"/>
              <a:t>User processes then held in high memory</a:t>
            </a:r>
          </a:p>
          <a:p>
            <a:r>
              <a:rPr lang="en-US" sz="2800" dirty="0"/>
              <a:t>Relocation registers used to protect user processes from each other, and from changing operating-system code and data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dirty="0"/>
              <a:t>Base register contains value of smallest physical address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dirty="0"/>
              <a:t>Limit register contains range of logical </a:t>
            </a:r>
            <a:r>
              <a:rPr lang="en-US" dirty="0" smtClean="0"/>
              <a:t>addresses </a:t>
            </a:r>
            <a:r>
              <a:rPr lang="en-US" dirty="0"/>
              <a:t>each logical address must be less than the limit register 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dirty="0"/>
              <a:t>MMU maps logical address dynamically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3933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09613" y="296862"/>
            <a:ext cx="8229600" cy="846137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7030A0"/>
                </a:solidFill>
              </a:rPr>
              <a:t>Hardware Support for Relocation</a:t>
            </a:r>
            <a:br>
              <a:rPr lang="en-US" sz="2800" dirty="0">
                <a:solidFill>
                  <a:srgbClr val="7030A0"/>
                </a:solidFill>
              </a:rPr>
            </a:br>
            <a:r>
              <a:rPr lang="en-US" sz="2800" dirty="0">
                <a:solidFill>
                  <a:srgbClr val="7030A0"/>
                </a:solidFill>
              </a:rPr>
              <a:t>and Limit Registers</a:t>
            </a:r>
          </a:p>
        </p:txBody>
      </p:sp>
      <p:pic>
        <p:nvPicPr>
          <p:cNvPr id="46084" name="Picture 4" descr="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68450" y="1858963"/>
            <a:ext cx="6437313" cy="319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118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4"/>
          <p:cNvSpPr>
            <a:spLocks noChangeArrowheads="1"/>
          </p:cNvSpPr>
          <p:nvPr/>
        </p:nvSpPr>
        <p:spPr bwMode="auto">
          <a:xfrm>
            <a:off x="377825" y="5641975"/>
            <a:ext cx="8588375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>
              <a:spcBef>
                <a:spcPct val="20000"/>
              </a:spcBef>
            </a:pPr>
            <a:r>
              <a:rPr lang="en-US" sz="2800" dirty="0"/>
              <a:t>Add 16384 to JMP 28. Hardware adds 16384 to 28 resulting in JMP 16412</a:t>
            </a:r>
          </a:p>
        </p:txBody>
      </p:sp>
      <p:sp>
        <p:nvSpPr>
          <p:cNvPr id="25604" name="Rectangle 5"/>
          <p:cNvSpPr>
            <a:spLocks noChangeArrowheads="1"/>
          </p:cNvSpPr>
          <p:nvPr/>
        </p:nvSpPr>
        <p:spPr bwMode="auto">
          <a:xfrm>
            <a:off x="838200" y="152400"/>
            <a:ext cx="64389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Base and Limit Registers</a:t>
            </a:r>
          </a:p>
        </p:txBody>
      </p:sp>
      <p:pic>
        <p:nvPicPr>
          <p:cNvPr id="25605" name="Picture 6" descr="D:\b\b4\IBM\03-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7163" y="762000"/>
            <a:ext cx="3254375" cy="485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9294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533400" y="1236663"/>
            <a:ext cx="7820025" cy="531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457200" indent="-457200" algn="l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Can’t </a:t>
            </a:r>
            <a:r>
              <a:rPr lang="en-US" sz="2800" dirty="0"/>
              <a:t>keep all processes in main memory</a:t>
            </a:r>
          </a:p>
          <a:p>
            <a:pPr marL="914400" lvl="1" indent="-457200" algn="l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/>
              <a:t>Too many (hundreds)</a:t>
            </a:r>
          </a:p>
          <a:p>
            <a:pPr marL="914400" lvl="1" indent="-457200" algn="l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/>
              <a:t>Too big (e.g. 200 MB program)</a:t>
            </a:r>
          </a:p>
          <a:p>
            <a:pPr marL="457200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Two approaches</a:t>
            </a:r>
          </a:p>
          <a:p>
            <a:pPr marL="914400" lvl="1" indent="-4572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/>
              <a:t>Swap-bring program in and run it for awhile</a:t>
            </a:r>
          </a:p>
          <a:p>
            <a:pPr marL="914400" lvl="1" indent="-4572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/>
              <a:t>Virtual memory-allow program to run even if only part of it is in main memory</a:t>
            </a: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800" dirty="0"/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How to run more programs then fit in main memory at once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0034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152401" y="5424488"/>
            <a:ext cx="8686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800" dirty="0"/>
              <a:t>Can compact holes by copying programs into holes</a:t>
            </a:r>
          </a:p>
          <a:p>
            <a:pPr marL="609600" indent="-609600">
              <a:spcBef>
                <a:spcPct val="20000"/>
              </a:spcBef>
            </a:pPr>
            <a:r>
              <a:rPr lang="en-US" sz="2800" dirty="0"/>
              <a:t>This takes too much time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Swapping, a picture</a:t>
            </a:r>
          </a:p>
        </p:txBody>
      </p:sp>
      <p:pic>
        <p:nvPicPr>
          <p:cNvPr id="27653" name="Picture 6" descr="D:\b\b4\IBM\03-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" y="1365250"/>
            <a:ext cx="8169275" cy="360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8490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304800" y="990600"/>
            <a:ext cx="7820025" cy="531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Stack </a:t>
            </a:r>
            <a:r>
              <a:rPr lang="en-US" sz="2800" dirty="0"/>
              <a:t>(return addresses and local variables)</a:t>
            </a:r>
          </a:p>
          <a:p>
            <a:pPr marL="609600" indent="-609600" algn="l">
              <a:spcBef>
                <a:spcPct val="20000"/>
              </a:spcBef>
              <a:buFontTx/>
              <a:buChar char="•"/>
            </a:pPr>
            <a:r>
              <a:rPr lang="en-US" sz="2800" dirty="0"/>
              <a:t>Data segment (heap for variables which are dynamically allocated and released)</a:t>
            </a:r>
          </a:p>
          <a:p>
            <a:pPr marL="609600" indent="-609600" algn="l">
              <a:spcBef>
                <a:spcPct val="20000"/>
              </a:spcBef>
              <a:buFontTx/>
              <a:buChar char="•"/>
            </a:pPr>
            <a:r>
              <a:rPr lang="en-US" sz="2800" dirty="0"/>
              <a:t>Good idea to allocate extra memory for both</a:t>
            </a:r>
          </a:p>
          <a:p>
            <a:pPr marL="609600" indent="-609600" algn="l">
              <a:spcBef>
                <a:spcPct val="20000"/>
              </a:spcBef>
              <a:buFontTx/>
              <a:buChar char="•"/>
            </a:pPr>
            <a:r>
              <a:rPr lang="en-US" sz="2800" dirty="0"/>
              <a:t>When program goes back to disk, don’t bring holes along with it!!!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Programs grow as they execute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2316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29139" y="5397500"/>
            <a:ext cx="9144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FontTx/>
              <a:buAutoNum type="alphaLcParenBoth"/>
            </a:pPr>
            <a:r>
              <a:rPr lang="en-US" sz="2800" dirty="0"/>
              <a:t>Just add extra space </a:t>
            </a:r>
          </a:p>
          <a:p>
            <a:pPr marL="609600" indent="-609600">
              <a:spcBef>
                <a:spcPct val="20000"/>
              </a:spcBef>
              <a:buFontTx/>
              <a:buAutoNum type="alphaLcParenBoth"/>
            </a:pPr>
            <a:r>
              <a:rPr lang="en-US" sz="2800" dirty="0"/>
              <a:t>Stack grows downwards, data grows upwards</a:t>
            </a: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2 ways to allocate space for growth</a:t>
            </a:r>
          </a:p>
        </p:txBody>
      </p:sp>
      <p:pic>
        <p:nvPicPr>
          <p:cNvPr id="30725" name="Picture 6" descr="D:\b\b4\IBM\03-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93913" y="1276350"/>
            <a:ext cx="5580062" cy="412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24603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381000" y="990600"/>
            <a:ext cx="7820025" cy="531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98463" indent="-396875" algn="l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Two </a:t>
            </a:r>
            <a:r>
              <a:rPr lang="en-US" sz="2800" dirty="0"/>
              <a:t>techniques to keep track of free memory</a:t>
            </a:r>
          </a:p>
          <a:p>
            <a:pPr marL="914400" lvl="1" indent="-457200" algn="l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/>
              <a:t>Bitmaps</a:t>
            </a:r>
          </a:p>
          <a:p>
            <a:pPr marL="914400" lvl="1" indent="-457200" algn="l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/>
              <a:t>Linked lists</a:t>
            </a: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Managing Free Memory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7551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363793" y="4337050"/>
            <a:ext cx="8399207" cy="184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973138" indent="-736600" algn="l">
              <a:spcBef>
                <a:spcPct val="20000"/>
              </a:spcBef>
            </a:pPr>
            <a:r>
              <a:rPr lang="en-US" sz="2800" dirty="0"/>
              <a:t>(</a:t>
            </a:r>
            <a:r>
              <a:rPr lang="en-US" sz="2800" dirty="0" smtClean="0"/>
              <a:t>a)	Picture </a:t>
            </a:r>
            <a:r>
              <a:rPr lang="en-US" sz="2800" dirty="0"/>
              <a:t>of memory </a:t>
            </a:r>
          </a:p>
          <a:p>
            <a:pPr marL="973138" indent="-736600" algn="l">
              <a:spcBef>
                <a:spcPct val="20000"/>
              </a:spcBef>
            </a:pPr>
            <a:r>
              <a:rPr lang="en-US" sz="2800" dirty="0"/>
              <a:t>(b</a:t>
            </a:r>
            <a:r>
              <a:rPr lang="en-US" sz="2800" dirty="0" smtClean="0"/>
              <a:t>)	Each </a:t>
            </a:r>
            <a:r>
              <a:rPr lang="en-US" sz="2800" dirty="0"/>
              <a:t>bit in bitmap corresponds to a unit of storage (e.g. bytes) in memory</a:t>
            </a:r>
          </a:p>
          <a:p>
            <a:pPr marL="973138" indent="-736600" algn="l">
              <a:spcBef>
                <a:spcPct val="20000"/>
              </a:spcBef>
            </a:pPr>
            <a:r>
              <a:rPr lang="en-US" sz="2800" dirty="0"/>
              <a:t>(c</a:t>
            </a:r>
            <a:r>
              <a:rPr lang="en-US" sz="2800" dirty="0" smtClean="0"/>
              <a:t>)	Linked </a:t>
            </a:r>
            <a:r>
              <a:rPr lang="en-US" sz="2800" dirty="0"/>
              <a:t>list P: process  H: hole </a:t>
            </a: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0" y="-36871"/>
            <a:ext cx="9144000" cy="875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Bitmaps-the picture</a:t>
            </a:r>
          </a:p>
        </p:txBody>
      </p:sp>
      <p:pic>
        <p:nvPicPr>
          <p:cNvPr id="32773" name="Picture 6" descr="D:\b\b4\IBM\03-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4025" y="838200"/>
            <a:ext cx="8045450" cy="348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397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304800" y="990600"/>
            <a:ext cx="7820025" cy="531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>
              <a:spcBef>
                <a:spcPct val="20000"/>
              </a:spcBef>
              <a:buFontTx/>
              <a:buChar char="•"/>
            </a:pPr>
            <a:r>
              <a:rPr lang="en-US" sz="2800" dirty="0" smtClean="0">
                <a:solidFill>
                  <a:srgbClr val="FF0000"/>
                </a:solidFill>
              </a:rPr>
              <a:t>The </a:t>
            </a:r>
            <a:r>
              <a:rPr lang="en-US" sz="2800" dirty="0">
                <a:solidFill>
                  <a:srgbClr val="FF0000"/>
                </a:solidFill>
              </a:rPr>
              <a:t>good</a:t>
            </a:r>
            <a:r>
              <a:rPr lang="en-US" sz="2800" dirty="0"/>
              <a:t>-compact way to keep tract of memory</a:t>
            </a:r>
          </a:p>
          <a:p>
            <a:pPr marL="609600" indent="-609600" algn="l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rgbClr val="FF0000"/>
                </a:solidFill>
              </a:rPr>
              <a:t>The bad</a:t>
            </a:r>
            <a:r>
              <a:rPr lang="en-US" sz="2800" dirty="0"/>
              <a:t>-need to search memory for k consecutive   zeros to bring in a file k units long</a:t>
            </a:r>
          </a:p>
          <a:p>
            <a:pPr marL="1066800" lvl="1" indent="-609600" algn="l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/>
              <a:t>Units can be bits or bytes or…….</a:t>
            </a: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Bitmaps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5500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800" dirty="0"/>
              <a:t>Four neighbor combinations for the terminating process, X.</a:t>
            </a: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Linked Lists-the picture</a:t>
            </a:r>
          </a:p>
        </p:txBody>
      </p:sp>
      <p:pic>
        <p:nvPicPr>
          <p:cNvPr id="34821" name="Picture 6" descr="D:\b\b4\IBM\03-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7550" y="1843088"/>
            <a:ext cx="7708900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1522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381000" y="1106129"/>
            <a:ext cx="7820025" cy="531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433388" algn="l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Might want to use doubly linked lists to merge holes more easily</a:t>
            </a:r>
          </a:p>
          <a:p>
            <a:pPr marL="609600" indent="-433388" algn="l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Algorithms </a:t>
            </a:r>
            <a:r>
              <a:rPr lang="en-US" sz="2800" dirty="0"/>
              <a:t>to fill in the holes in memory</a:t>
            </a:r>
          </a:p>
          <a:p>
            <a:pPr marL="1066800" lvl="1" indent="-609600" algn="l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First fit</a:t>
            </a:r>
          </a:p>
          <a:p>
            <a:pPr marL="1066800" lvl="1" indent="-609600" algn="l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Next </a:t>
            </a:r>
            <a:r>
              <a:rPr lang="en-US" sz="2800" dirty="0"/>
              <a:t>fit</a:t>
            </a:r>
          </a:p>
          <a:p>
            <a:pPr marL="1066800" lvl="1" indent="-609600" algn="l">
              <a:spcBef>
                <a:spcPct val="20000"/>
              </a:spcBef>
              <a:buFontTx/>
              <a:buChar char="•"/>
            </a:pPr>
            <a:r>
              <a:rPr lang="en-US" sz="2800" dirty="0"/>
              <a:t>Best fit</a:t>
            </a:r>
          </a:p>
          <a:p>
            <a:pPr marL="1066800" lvl="1" indent="-609600" algn="l">
              <a:spcBef>
                <a:spcPct val="20000"/>
              </a:spcBef>
              <a:buFontTx/>
              <a:buChar char="•"/>
            </a:pPr>
            <a:r>
              <a:rPr lang="en-US" sz="2800" dirty="0"/>
              <a:t>Worst fit</a:t>
            </a:r>
          </a:p>
          <a:p>
            <a:pPr marL="1066800" lvl="1" indent="-609600" algn="l">
              <a:spcBef>
                <a:spcPct val="20000"/>
              </a:spcBef>
              <a:buFontTx/>
              <a:buChar char="•"/>
            </a:pPr>
            <a:r>
              <a:rPr lang="en-US" sz="2800" dirty="0"/>
              <a:t>Quick fit</a:t>
            </a: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Linked Lists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627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381000" y="850490"/>
            <a:ext cx="8458200" cy="531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>
              <a:spcBef>
                <a:spcPct val="20000"/>
              </a:spcBef>
              <a:buFontTx/>
              <a:buChar char="•"/>
            </a:pPr>
            <a:r>
              <a:rPr lang="en-US" sz="2800" dirty="0" smtClean="0">
                <a:solidFill>
                  <a:srgbClr val="FF0000"/>
                </a:solidFill>
              </a:rPr>
              <a:t>First </a:t>
            </a:r>
            <a:r>
              <a:rPr lang="en-US" sz="2800" dirty="0">
                <a:solidFill>
                  <a:srgbClr val="FF0000"/>
                </a:solidFill>
              </a:rPr>
              <a:t>fit</a:t>
            </a:r>
            <a:r>
              <a:rPr lang="en-US" sz="2800" dirty="0"/>
              <a:t>-fast</a:t>
            </a:r>
          </a:p>
          <a:p>
            <a:pPr marL="609600" indent="-609600" algn="l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rgbClr val="FF0000"/>
                </a:solidFill>
              </a:rPr>
              <a:t>Next fit</a:t>
            </a:r>
            <a:r>
              <a:rPr lang="en-US" sz="2800" dirty="0"/>
              <a:t>-starts search wherever it is</a:t>
            </a:r>
          </a:p>
          <a:p>
            <a:pPr marL="1066800" lvl="1" indent="-609600" algn="l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/>
              <a:t>Slightly worse</a:t>
            </a:r>
          </a:p>
          <a:p>
            <a:pPr marL="609600" indent="-609600" algn="l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rgbClr val="FF0000"/>
                </a:solidFill>
              </a:rPr>
              <a:t>Best fit</a:t>
            </a:r>
            <a:r>
              <a:rPr lang="en-US" sz="2800" dirty="0"/>
              <a:t>-smallest hole that fits</a:t>
            </a:r>
          </a:p>
          <a:p>
            <a:pPr marL="1066800" lvl="1" indent="-6096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/>
              <a:t>Slower, results in a bunch of small holes (i.e. worse algorithm)</a:t>
            </a:r>
          </a:p>
          <a:p>
            <a:pPr marL="609600" indent="-609600" algn="l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rgbClr val="FF0000"/>
                </a:solidFill>
              </a:rPr>
              <a:t>Worst fit</a:t>
            </a:r>
            <a:r>
              <a:rPr lang="en-US" sz="2800" dirty="0"/>
              <a:t>-largest hole that fits </a:t>
            </a:r>
          </a:p>
          <a:p>
            <a:pPr marL="1066800" lvl="1" indent="-6096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/>
              <a:t>Not good (simulation results)</a:t>
            </a:r>
          </a:p>
          <a:p>
            <a:pPr marL="609600" indent="-609600" algn="l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rgbClr val="FF0000"/>
                </a:solidFill>
              </a:rPr>
              <a:t>Quick fit</a:t>
            </a:r>
            <a:r>
              <a:rPr lang="en-US" sz="2800" dirty="0"/>
              <a:t>- keep list of common sizes</a:t>
            </a:r>
          </a:p>
          <a:p>
            <a:pPr marL="1066800" lvl="1" indent="-6096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/>
              <a:t>Quick, but can’t find neighbors to merge with</a:t>
            </a: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800" dirty="0"/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The fits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80566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457200" y="1143000"/>
            <a:ext cx="7820025" cy="531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73063" indent="-373063" algn="l">
              <a:spcBef>
                <a:spcPct val="20000"/>
              </a:spcBef>
              <a:buFontTx/>
              <a:buChar char="•"/>
            </a:pPr>
            <a:r>
              <a:rPr lang="en-US" sz="2800" dirty="0" smtClean="0">
                <a:solidFill>
                  <a:srgbClr val="FF0000"/>
                </a:solidFill>
              </a:rPr>
              <a:t>Conclusion</a:t>
            </a:r>
            <a:r>
              <a:rPr lang="en-US" sz="2800" dirty="0">
                <a:solidFill>
                  <a:srgbClr val="FF0000"/>
                </a:solidFill>
              </a:rPr>
              <a:t>: the fits couldn’t out-smart the un-knowable distribution of hole sizes</a:t>
            </a: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</a:pPr>
            <a:endParaRPr lang="en-US" sz="2800" dirty="0"/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The fits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84088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2087</TotalTime>
  <Words>1392</Words>
  <Application>Microsoft Office PowerPoint</Application>
  <PresentationFormat>On-screen Show (4:3)</PresentationFormat>
  <Paragraphs>235</Paragraphs>
  <Slides>30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Logical vs. Physical Address Space</vt:lpstr>
      <vt:lpstr>Slide 13</vt:lpstr>
      <vt:lpstr>Memory-Management Unit (MMU)</vt:lpstr>
      <vt:lpstr>Dynamic Relocation Using a  Relocation Register</vt:lpstr>
      <vt:lpstr>Dynamic Loading</vt:lpstr>
      <vt:lpstr>Contiguous Allocation</vt:lpstr>
      <vt:lpstr>Hardware Support for Relocation and Limit Registers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Home</dc:creator>
  <cp:lastModifiedBy>NTS</cp:lastModifiedBy>
  <cp:revision>140</cp:revision>
  <dcterms:created xsi:type="dcterms:W3CDTF">2013-04-13T15:04:21Z</dcterms:created>
  <dcterms:modified xsi:type="dcterms:W3CDTF">2013-05-25T08:32:15Z</dcterms:modified>
</cp:coreProperties>
</file>