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83" r:id="rId2"/>
    <p:sldId id="376" r:id="rId3"/>
    <p:sldId id="297" r:id="rId4"/>
    <p:sldId id="332" r:id="rId5"/>
    <p:sldId id="333" r:id="rId6"/>
    <p:sldId id="299" r:id="rId7"/>
    <p:sldId id="374" r:id="rId8"/>
    <p:sldId id="298" r:id="rId9"/>
    <p:sldId id="375" r:id="rId10"/>
    <p:sldId id="371" r:id="rId11"/>
    <p:sldId id="336" r:id="rId12"/>
    <p:sldId id="337" r:id="rId13"/>
    <p:sldId id="338" r:id="rId14"/>
    <p:sldId id="339" r:id="rId15"/>
    <p:sldId id="377" r:id="rId16"/>
    <p:sldId id="353" r:id="rId17"/>
    <p:sldId id="354" r:id="rId18"/>
    <p:sldId id="355" r:id="rId19"/>
    <p:sldId id="356" r:id="rId20"/>
    <p:sldId id="302" r:id="rId21"/>
    <p:sldId id="378" r:id="rId22"/>
    <p:sldId id="303" r:id="rId23"/>
    <p:sldId id="347" r:id="rId24"/>
    <p:sldId id="348" r:id="rId25"/>
    <p:sldId id="372" r:id="rId26"/>
    <p:sldId id="373" r:id="rId27"/>
    <p:sldId id="361" r:id="rId28"/>
    <p:sldId id="379" r:id="rId29"/>
    <p:sldId id="362" r:id="rId30"/>
    <p:sldId id="363" r:id="rId31"/>
    <p:sldId id="364" r:id="rId32"/>
    <p:sldId id="365" r:id="rId33"/>
    <p:sldId id="366" r:id="rId34"/>
    <p:sldId id="367" r:id="rId35"/>
    <p:sldId id="368" r:id="rId36"/>
    <p:sldId id="369" r:id="rId37"/>
    <p:sldId id="37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580992-04FD-4E46-BAEC-98DE5E654300}" type="datetimeFigureOut">
              <a:rPr lang="en-US" smtClean="0"/>
              <a:pPr/>
              <a:t>1/1/2009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26552-049B-4BC6-8DA9-C972F7D73645}" type="slidenum">
              <a:rPr lang="en-US" smtClean="0"/>
              <a:pPr/>
              <a:t>‹#›</a:t>
            </a:fld>
            <a:endParaRPr lang="en-US"/>
          </a:p>
        </p:txBody>
      </p:sp>
    </p:spTree>
    <p:extLst>
      <p:ext uri="{BB962C8B-B14F-4D97-AF65-F5344CB8AC3E}">
        <p14:creationId xmlns:p14="http://schemas.microsoft.com/office/powerpoint/2010/main" val="34443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1</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cap="flat"/>
        </p:spPr>
      </p:sp>
      <p:sp>
        <p:nvSpPr>
          <p:cNvPr id="20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cap="flat"/>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49068B8C-4F4D-4DBF-9B00-64C841135465}" type="slidenum">
              <a:rPr lang="en-US"/>
              <a:pPr/>
              <a:t>4</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Increasing the time quantum of of higher-priority tasks:</a:t>
            </a:r>
          </a:p>
          <a:p>
            <a:r>
              <a:rPr lang="en-US" smtClean="0">
                <a:latin typeface="Times New Roman" pitchFamily="-1" charset="0"/>
                <a:ea typeface="ＭＳ Ｐゴシック" pitchFamily="-1" charset="-128"/>
              </a:rPr>
              <a:t>http://forum.soft32.com/linux2/Linux-Scheduler-Time-Quantum-ftopict16457.html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97C2AC64-BB09-4835-A265-FC381A3B7765}" type="slidenum">
              <a:rPr lang="en-US"/>
              <a:pPr/>
              <a:t>5</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You see starvation not only in CPU scheduling but also in various other contexts in operating systems. Resource starvation in general is an issue. CPU starvation can also occur in receive livelock where you have a steady stream of incoming network traffic. E.g., denial of service.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cap="flat"/>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cap="flat"/>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cap="flat"/>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cap="flat"/>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F91DD4EB-40A9-49AD-847D-00F42ACD703B}" type="slidenum">
              <a:rPr lang="en-US"/>
              <a:pPr/>
              <a:t>10</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ln cap="flat"/>
        </p:spPr>
      </p:sp>
      <p:sp>
        <p:nvSpPr>
          <p:cNvPr id="200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F21FAEA6-859D-40B6-8F07-CF29C9EFA87A}" type="slidenum">
              <a:rPr lang="en-US"/>
              <a:pPr/>
              <a:t>12</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Show them the formula with a specific value plugged in for alpha</a:t>
            </a:r>
          </a:p>
          <a:p>
            <a:endParaRPr lang="en-US" smtClean="0">
              <a:latin typeface="Times New Roman" pitchFamily="-1" charset="0"/>
              <a:ea typeface="ＭＳ Ｐゴシック" pitchFamily="-1" charset="-128"/>
            </a:endParaRPr>
          </a:p>
          <a:p>
            <a:r>
              <a:rPr lang="en-US" smtClean="0">
                <a:latin typeface="Times New Roman" pitchFamily="-1" charset="0"/>
                <a:ea typeface="ＭＳ Ｐゴシック" pitchFamily="-1" charset="-128"/>
              </a:rPr>
              <a:t>Write down this formula on the board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DECD0887-6A94-48BF-8595-6F12E8618D97}" type="slidenum">
              <a:rPr lang="en-US"/>
              <a:pPr/>
              <a:t>13</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C4712E14-DE84-4BDE-8DD3-8C33D7C3A001}" type="slidenum">
              <a:rPr lang="en-US"/>
              <a:pPr/>
              <a:t>14</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cap="flat"/>
        </p:spPr>
      </p:sp>
      <p:sp>
        <p:nvSpPr>
          <p:cNvPr id="219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cap="flat"/>
        </p:spPr>
      </p:sp>
      <p:sp>
        <p:nvSpPr>
          <p:cNvPr id="219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ln cap="flat"/>
        </p:spPr>
      </p:sp>
      <p:sp>
        <p:nvSpPr>
          <p:cNvPr id="221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E8A826F1-E3CD-46C4-9670-945735A8A597}" type="slidenum">
              <a:rPr lang="en-US"/>
              <a:pPr/>
              <a:t>23</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CC1F58D8-AE87-46A1-B8AD-159B1467C71E}" type="slidenum">
              <a:rPr lang="en-US"/>
              <a:pPr/>
              <a:t>24</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EA7671-D79B-465E-973C-787140EA8726}" type="slidenum">
              <a:rPr lang="en-US"/>
              <a:pPr/>
              <a:t>27</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Review: What does preemptive mean? Just considering, in principle, which of these can be preemptive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81EA7671-D79B-465E-973C-787140EA8726}" type="slidenum">
              <a:rPr lang="en-US"/>
              <a:pPr/>
              <a:t>28</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Review: What does preemptive mean? Just considering, in principle, which of these can be preemptive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02EAE0BD-6DDC-4E9E-9BAE-1577AB4DC015}" type="slidenum">
              <a:rPr lang="en-US"/>
              <a:pPr/>
              <a:t>29</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Designed for time sharing</a:t>
            </a:r>
          </a:p>
          <a:p>
            <a:r>
              <a:rPr lang="en-US" smtClean="0">
                <a:latin typeface="Times New Roman" pitchFamily="-1" charset="0"/>
                <a:ea typeface="ＭＳ Ｐゴシック" pitchFamily="-1" charset="-128"/>
              </a:rPr>
              <a:t>Textbook: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F9E4FA4-2AD6-4758-9D75-2BC987392833}" type="slidenum">
              <a:rPr lang="en-US"/>
              <a:pPr/>
              <a:t>30</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This assumes a zero context switch time.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F9E4FA4-2AD6-4758-9D75-2BC987392833}" type="slidenum">
              <a:rPr lang="en-US"/>
              <a:pPr/>
              <a:t>31</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This assumes a zero context switch time.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F9E4FA4-2AD6-4758-9D75-2BC987392833}" type="slidenum">
              <a:rPr lang="en-US"/>
              <a:pPr/>
              <a:t>32</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This assumes a zero context switch time.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F9E4FA4-2AD6-4758-9D75-2BC987392833}" type="slidenum">
              <a:rPr lang="en-US"/>
              <a:pPr/>
              <a:t>33</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smtClean="0">
                <a:latin typeface="Times New Roman" pitchFamily="-1" charset="0"/>
                <a:ea typeface="ＭＳ Ｐゴシック" pitchFamily="-1" charset="-128"/>
              </a:rPr>
              <a:t>This assumes a zero context switch time.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0759AAD-9C1C-4384-9ADE-494C707FD241}" type="slidenum">
              <a:rPr lang="en-US"/>
              <a:pPr/>
              <a:t>34</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418C65E-59B0-4C09-B081-BEB55C46A03F}" type="slidenum">
              <a:rPr lang="en-US"/>
              <a:pPr/>
              <a:t>35</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lnSpc>
                <a:spcPct val="90000"/>
              </a:lnSpc>
            </a:pPr>
            <a:r>
              <a:rPr lang="en-US" sz="2600" dirty="0" smtClean="0">
                <a:latin typeface="Times New Roman" pitchFamily="-1" charset="0"/>
                <a:ea typeface="ＭＳ Ｐゴシック" pitchFamily="-1" charset="-128"/>
              </a:rPr>
              <a:t>Throughput</a:t>
            </a:r>
          </a:p>
          <a:p>
            <a:pPr lvl="1" eaLnBrk="1" hangingPunct="1">
              <a:lnSpc>
                <a:spcPct val="90000"/>
              </a:lnSpc>
            </a:pPr>
            <a:r>
              <a:rPr lang="en-US" sz="2300" dirty="0" smtClean="0">
                <a:latin typeface="Times New Roman" pitchFamily="-1" charset="0"/>
                <a:ea typeface="ＭＳ Ｐゴシック" pitchFamily="-1" charset="-128"/>
              </a:rPr>
              <a:t>Number of jobs completed per unit time</a:t>
            </a:r>
          </a:p>
          <a:p>
            <a:pPr eaLnBrk="1" hangingPunct="1">
              <a:lnSpc>
                <a:spcPct val="90000"/>
              </a:lnSpc>
            </a:pPr>
            <a:r>
              <a:rPr lang="en-US" sz="2600" dirty="0" smtClean="0">
                <a:latin typeface="Times New Roman" pitchFamily="-1" charset="0"/>
                <a:ea typeface="ＭＳ Ｐゴシック" pitchFamily="-1" charset="-128"/>
              </a:rPr>
              <a:t>Turnaround time</a:t>
            </a:r>
          </a:p>
          <a:p>
            <a:pPr lvl="1" eaLnBrk="1" hangingPunct="1">
              <a:lnSpc>
                <a:spcPct val="90000"/>
              </a:lnSpc>
            </a:pPr>
            <a:r>
              <a:rPr lang="en-US" sz="2300" dirty="0" smtClean="0">
                <a:latin typeface="Times New Roman" pitchFamily="-1" charset="0"/>
                <a:ea typeface="ＭＳ Ｐゴシック" pitchFamily="-1" charset="-128"/>
              </a:rPr>
              <a:t>Time interval from submission of a process until completion of the process</a:t>
            </a:r>
          </a:p>
          <a:p>
            <a:endParaRPr lang="en-US" dirty="0" smtClean="0">
              <a:latin typeface="Times New Roman" pitchFamily="-1" charset="0"/>
              <a:ea typeface="ＭＳ Ｐゴシック" pitchFamily="-1"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DD821FDC-0773-4672-AF2B-AFA5B8F29913}" type="slidenum">
              <a:rPr lang="en-US"/>
              <a:pPr/>
              <a:t>36</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D6F1EA9-1088-47B9-A87C-F9AFA35B009C}" type="slidenum">
              <a:rPr lang="en-US"/>
              <a:pPr/>
              <a:t>37</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endParaRPr lang="en-US" smtClean="0">
              <a:latin typeface="Times New Roman" pitchFamily="-1" charset="0"/>
              <a:ea typeface="ＭＳ Ｐゴシック" pitchFamily="-1"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Lecture-11</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413056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Lecture-11</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328718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Lecture-11</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354919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Lecture-11</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171480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Lecture-11</a:t>
            </a:r>
            <a:endParaRPr lang="en-US"/>
          </a:p>
        </p:txBody>
      </p:sp>
      <p:sp>
        <p:nvSpPr>
          <p:cNvPr id="8" name="Footer Placeholder 7"/>
          <p:cNvSpPr>
            <a:spLocks noGrp="1"/>
          </p:cNvSpPr>
          <p:nvPr>
            <p:ph type="ftr" sz="quarter" idx="11"/>
          </p:nvPr>
        </p:nvSpPr>
        <p:spPr/>
        <p:txBody>
          <a:bodyPr/>
          <a:lstStyle/>
          <a:p>
            <a:r>
              <a:rPr lang="en-US" smtClean="0"/>
              <a:t>Ahmed Mumtaz Mustehsan, CIIT, Islamabad</a:t>
            </a:r>
            <a:endParaRPr lang="en-US"/>
          </a:p>
        </p:txBody>
      </p:sp>
      <p:sp>
        <p:nvSpPr>
          <p:cNvPr id="9" name="Slide Number Placeholder 8"/>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11396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Lecture-11</a:t>
            </a:r>
            <a:endParaRPr lang="en-US"/>
          </a:p>
        </p:txBody>
      </p:sp>
      <p:sp>
        <p:nvSpPr>
          <p:cNvPr id="4" name="Footer Placeholder 3"/>
          <p:cNvSpPr>
            <a:spLocks noGrp="1"/>
          </p:cNvSpPr>
          <p:nvPr>
            <p:ph type="ftr" sz="quarter" idx="11"/>
          </p:nvPr>
        </p:nvSpPr>
        <p:spPr/>
        <p:txBody>
          <a:bodyPr/>
          <a:lstStyle/>
          <a:p>
            <a:r>
              <a:rPr lang="en-US" smtClean="0"/>
              <a:t>Ahmed Mumtaz Mustehsan, CIIT, Islamabad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268876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164644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Lecture-11</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93764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Lecture-11</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8183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Lecture-11</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67732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Lecture-11</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val="586063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400800"/>
            <a:ext cx="3810000" cy="365125"/>
          </a:xfrm>
          <a:prstGeom prst="rect">
            <a:avLst/>
          </a:prstGeom>
        </p:spPr>
        <p:txBody>
          <a:bodyPr/>
          <a:lstStyle/>
          <a:p>
            <a:r>
              <a:rPr lang="en-US" dirty="0" smtClean="0"/>
              <a:t>Ahmed Mumtaz Mustehsan, CIIT, Islamabad</a:t>
            </a:r>
            <a:endParaRPr lang="en-US" dirty="0"/>
          </a:p>
        </p:txBody>
      </p:sp>
      <p:sp>
        <p:nvSpPr>
          <p:cNvPr id="5" name="Title 1"/>
          <p:cNvSpPr>
            <a:spLocks noGrp="1"/>
          </p:cNvSpPr>
          <p:nvPr>
            <p:ph type="title"/>
          </p:nvPr>
        </p:nvSpPr>
        <p:spPr>
          <a:xfrm>
            <a:off x="457200" y="274638"/>
            <a:ext cx="8229600" cy="563562"/>
          </a:xfrm>
        </p:spPr>
        <p:txBody>
          <a:bodyPr>
            <a:normAutofit/>
          </a:bodyPr>
          <a:lstStyle>
            <a:lvl1pPr>
              <a:defRPr sz="3200" i="1">
                <a:solidFill>
                  <a:srgbClr val="0070C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87606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Lecture-11</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Ahmed Mumtaz Mustehsan, CIIT, Islamabad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C6D1-0A6E-4A11-9540-DDF779F7552C}" type="slidenum">
              <a:rPr lang="en-US" smtClean="0"/>
              <a:pPr/>
              <a:t>‹#›</a:t>
            </a:fld>
            <a:endParaRPr lang="en-US"/>
          </a:p>
        </p:txBody>
      </p:sp>
    </p:spTree>
    <p:extLst>
      <p:ext uri="{BB962C8B-B14F-4D97-AF65-F5344CB8AC3E}">
        <p14:creationId xmlns:p14="http://schemas.microsoft.com/office/powerpoint/2010/main" val="689507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Lecture - 11:</a:t>
            </a:r>
          </a:p>
          <a:p>
            <a:pPr algn="ctr"/>
            <a:r>
              <a:rPr lang="en-US" sz="3200" dirty="0">
                <a:solidFill>
                  <a:srgbClr val="7030A0"/>
                </a:solidFill>
                <a:effectLst>
                  <a:outerShdw blurRad="38100" dist="38100" dir="2700000" algn="tl">
                    <a:srgbClr val="000000">
                      <a:alpha val="43137"/>
                    </a:srgbClr>
                  </a:outerShdw>
                </a:effectLst>
                <a:latin typeface="Arial" charset="0"/>
              </a:rPr>
              <a:t>b</a:t>
            </a:r>
            <a:r>
              <a:rPr lang="en-US" sz="3200" dirty="0" smtClean="0">
                <a:solidFill>
                  <a:srgbClr val="7030A0"/>
                </a:solidFill>
                <a:effectLst>
                  <a:outerShdw blurRad="38100" dist="38100" dir="2700000" algn="tl">
                    <a:srgbClr val="000000">
                      <a:alpha val="43137"/>
                    </a:srgbClr>
                  </a:outerShdw>
                </a:effectLst>
                <a:latin typeface="Arial" charset="0"/>
              </a:rPr>
              <a:t>y  </a:t>
            </a: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4" name="Rectangle 1028"/>
          <p:cNvSpPr>
            <a:spLocks noChangeArrowheads="1"/>
          </p:cNvSpPr>
          <p:nvPr/>
        </p:nvSpPr>
        <p:spPr bwMode="auto">
          <a:xfrm>
            <a:off x="148303" y="5021826"/>
            <a:ext cx="8712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r>
              <a:rPr lang="en-US" sz="2400" i="1" dirty="0" smtClean="0">
                <a:solidFill>
                  <a:srgbClr val="FF0000"/>
                </a:solidFill>
                <a:effectLst>
                  <a:outerShdw blurRad="38100" dist="38100" dir="2700000" algn="tl">
                    <a:srgbClr val="000000">
                      <a:alpha val="43137"/>
                    </a:srgbClr>
                  </a:outerShdw>
                </a:effectLst>
              </a:rPr>
              <a:t>Special Thanks  To:</a:t>
            </a:r>
          </a:p>
          <a:p>
            <a:r>
              <a:rPr lang="en-US" i="1" dirty="0" err="1" smtClean="0">
                <a:solidFill>
                  <a:srgbClr val="FF0000"/>
                </a:solidFill>
                <a:effectLst>
                  <a:outerShdw blurRad="38100" dist="38100" dir="2700000" algn="tl">
                    <a:srgbClr val="000000">
                      <a:alpha val="43137"/>
                    </a:srgbClr>
                  </a:outerShdw>
                </a:effectLst>
              </a:rPr>
              <a:t>Tanenbaum</a:t>
            </a:r>
            <a:r>
              <a:rPr lang="en-US" i="1" dirty="0">
                <a:solidFill>
                  <a:srgbClr val="FF0000"/>
                </a:solidFill>
                <a:effectLst>
                  <a:outerShdw blurRad="38100" dist="38100" dir="2700000" algn="tl">
                    <a:srgbClr val="000000">
                      <a:alpha val="43137"/>
                    </a:srgbClr>
                  </a:outerShdw>
                </a:effectLst>
              </a:rPr>
              <a:t>, Modern Operating Systems 3 e, (c) 2008 Prentice-Hall, Inc</a:t>
            </a:r>
            <a:r>
              <a:rPr lang="en-US" i="1" dirty="0" smtClean="0">
                <a:solidFill>
                  <a:srgbClr val="FF0000"/>
                </a:solidFill>
                <a:effectLst>
                  <a:outerShdw blurRad="38100" dist="38100" dir="2700000" algn="tl">
                    <a:srgbClr val="000000">
                      <a:alpha val="43137"/>
                    </a:srgbClr>
                  </a:outerShdw>
                </a:effectLst>
              </a:rPr>
              <a:t>. (Chapter-2) </a:t>
            </a:r>
          </a:p>
          <a:p>
            <a:endParaRPr lang="en-US" b="1" i="1" dirty="0">
              <a:solidFill>
                <a:srgbClr val="FF0000"/>
              </a:solidFill>
              <a:effectLst>
                <a:outerShdw blurRad="38100" dist="38100" dir="2700000" algn="tl">
                  <a:srgbClr val="000000">
                    <a:alpha val="43137"/>
                  </a:srgbClr>
                </a:outerShdw>
              </a:effectLst>
            </a:endParaRPr>
          </a:p>
        </p:txBody>
      </p:sp>
      <p:sp>
        <p:nvSpPr>
          <p:cNvPr id="5" name="Footer Placeholder 4"/>
          <p:cNvSpPr>
            <a:spLocks noGrp="1"/>
          </p:cNvSpPr>
          <p:nvPr>
            <p:ph type="ftr" sz="quarter" idx="11"/>
          </p:nvPr>
        </p:nvSpPr>
        <p:spPr/>
        <p:txBody>
          <a:bodyPr/>
          <a:lstStyle/>
          <a:p>
            <a:r>
              <a:rPr lang="en-US" smtClean="0"/>
              <a:t>Ahmed Mumtaz Mustehsan, CIIT, Islamabad</a:t>
            </a:r>
            <a:endParaRPr lang="en-US" dirty="0"/>
          </a:p>
        </p:txBody>
      </p:sp>
      <p:sp>
        <p:nvSpPr>
          <p:cNvPr id="6" name="Rectangle 4"/>
          <p:cNvSpPr>
            <a:spLocks noChangeArrowheads="1"/>
          </p:cNvSpPr>
          <p:nvPr/>
        </p:nvSpPr>
        <p:spPr bwMode="auto">
          <a:xfrm>
            <a:off x="148303" y="5707626"/>
            <a:ext cx="9144000" cy="369332"/>
          </a:xfrm>
          <a:prstGeom prst="rect">
            <a:avLst/>
          </a:prstGeom>
          <a:noFill/>
          <a:ln w="9525">
            <a:noFill/>
            <a:miter lim="800000"/>
            <a:headEnd/>
            <a:tailEnd/>
          </a:ln>
        </p:spPr>
        <p:txBody>
          <a:bodyPr>
            <a:spAutoFit/>
          </a:bodyPr>
          <a:lstStyle/>
          <a:p>
            <a:r>
              <a:rPr lang="en-US" i="1" dirty="0">
                <a:solidFill>
                  <a:srgbClr val="FF0000"/>
                </a:solidFill>
                <a:effectLst>
                  <a:outerShdw blurRad="38100" dist="38100" dir="2700000" algn="tl">
                    <a:srgbClr val="000000">
                      <a:alpha val="43137"/>
                    </a:srgbClr>
                  </a:outerShdw>
                </a:effectLst>
              </a:rPr>
              <a:t>http://</a:t>
            </a:r>
            <a:r>
              <a:rPr lang="en-US" i="1" dirty="0" smtClean="0">
                <a:solidFill>
                  <a:srgbClr val="FF0000"/>
                </a:solidFill>
                <a:effectLst>
                  <a:outerShdw blurRad="38100" dist="38100" dir="2700000" algn="tl">
                    <a:srgbClr val="000000">
                      <a:alpha val="43137"/>
                    </a:srgbClr>
                  </a:outerShdw>
                </a:effectLst>
              </a:rPr>
              <a:t>www.ibm.com/developerworks/linux/library/l-completely-fair-scheduler</a:t>
            </a:r>
            <a:endParaRPr lang="en-US" sz="2000" dirty="0"/>
          </a:p>
        </p:txBody>
      </p:sp>
    </p:spTree>
    <p:extLst>
      <p:ext uri="{BB962C8B-B14F-4D97-AF65-F5344CB8AC3E}">
        <p14:creationId xmlns:p14="http://schemas.microsoft.com/office/powerpoint/2010/main" val="716197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ChangeArrowheads="1"/>
          </p:cNvSpPr>
          <p:nvPr/>
        </p:nvSpPr>
        <p:spPr bwMode="auto">
          <a:xfrm>
            <a:off x="1165225" y="1044575"/>
            <a:ext cx="7558088"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98463" indent="-398463" algn="l" eaLnBrk="0" hangingPunct="0">
              <a:spcBef>
                <a:spcPct val="20000"/>
              </a:spcBef>
              <a:buFont typeface="Arial" charset="0"/>
              <a:buChar char="•"/>
            </a:pPr>
            <a:r>
              <a:rPr lang="en-US" sz="2800" dirty="0" smtClean="0">
                <a:latin typeface="Arial" charset="0"/>
              </a:rPr>
              <a:t>Round </a:t>
            </a:r>
            <a:r>
              <a:rPr lang="en-US" sz="2800" dirty="0">
                <a:latin typeface="Arial" charset="0"/>
              </a:rPr>
              <a:t>robin</a:t>
            </a:r>
          </a:p>
          <a:p>
            <a:pPr marL="398463" indent="-398463" algn="l" eaLnBrk="0" hangingPunct="0">
              <a:spcBef>
                <a:spcPct val="20000"/>
              </a:spcBef>
              <a:buFont typeface="Arial" charset="0"/>
              <a:buChar char="•"/>
            </a:pPr>
            <a:r>
              <a:rPr lang="en-US" sz="2800" dirty="0">
                <a:latin typeface="Arial" charset="0"/>
              </a:rPr>
              <a:t>Priority </a:t>
            </a:r>
          </a:p>
          <a:p>
            <a:pPr marL="398463" indent="-398463" algn="l" eaLnBrk="0" hangingPunct="0">
              <a:spcBef>
                <a:spcPct val="20000"/>
              </a:spcBef>
              <a:buFont typeface="Arial" charset="0"/>
              <a:buChar char="•"/>
            </a:pPr>
            <a:r>
              <a:rPr lang="en-US" sz="2800" dirty="0">
                <a:latin typeface="Arial" charset="0"/>
              </a:rPr>
              <a:t>Multiple Queues</a:t>
            </a:r>
          </a:p>
          <a:p>
            <a:pPr marL="398463" indent="-398463" algn="l" eaLnBrk="0" hangingPunct="0">
              <a:spcBef>
                <a:spcPct val="20000"/>
              </a:spcBef>
              <a:buFont typeface="Arial" charset="0"/>
              <a:buChar char="•"/>
            </a:pPr>
            <a:r>
              <a:rPr lang="en-US" sz="2800" dirty="0">
                <a:latin typeface="Arial" charset="0"/>
              </a:rPr>
              <a:t>Shortest Process Next</a:t>
            </a:r>
          </a:p>
          <a:p>
            <a:pPr marL="398463" indent="-398463" algn="l" eaLnBrk="0" hangingPunct="0">
              <a:spcBef>
                <a:spcPct val="20000"/>
              </a:spcBef>
              <a:buFont typeface="Arial" charset="0"/>
              <a:buChar char="•"/>
            </a:pPr>
            <a:r>
              <a:rPr lang="en-US" sz="2800" dirty="0">
                <a:latin typeface="Arial" charset="0"/>
              </a:rPr>
              <a:t>Guaranteed Scheduling</a:t>
            </a:r>
          </a:p>
          <a:p>
            <a:pPr marL="398463" indent="-398463" algn="l" eaLnBrk="0" hangingPunct="0">
              <a:spcBef>
                <a:spcPct val="20000"/>
              </a:spcBef>
              <a:buFont typeface="Arial" charset="0"/>
              <a:buChar char="•"/>
            </a:pPr>
            <a:r>
              <a:rPr lang="en-US" sz="2800" dirty="0">
                <a:latin typeface="Arial" charset="0"/>
              </a:rPr>
              <a:t>Lottery Scheduling</a:t>
            </a:r>
          </a:p>
          <a:p>
            <a:pPr marL="398463" indent="-398463" algn="l" eaLnBrk="0" hangingPunct="0">
              <a:spcBef>
                <a:spcPct val="20000"/>
              </a:spcBef>
              <a:buFont typeface="Arial" charset="0"/>
              <a:buChar char="•"/>
            </a:pPr>
            <a:r>
              <a:rPr lang="en-US" sz="2800" dirty="0">
                <a:latin typeface="Arial" charset="0"/>
              </a:rPr>
              <a:t>Fair Share Scheduling</a:t>
            </a:r>
          </a:p>
          <a:p>
            <a:pPr marL="609600" indent="-609600" algn="l" eaLnBrk="0" hangingPunct="0">
              <a:spcBef>
                <a:spcPct val="20000"/>
              </a:spcBef>
              <a:buClr>
                <a:schemeClr val="accent2"/>
              </a:buClr>
              <a:buFontTx/>
              <a:buChar char="•"/>
            </a:pPr>
            <a:endParaRPr lang="en-US" sz="2800" dirty="0">
              <a:latin typeface="Arial" charset="0"/>
            </a:endParaRPr>
          </a:p>
          <a:p>
            <a:pPr marL="609600" indent="-609600" algn="l" eaLnBrk="0" hangingPunct="0">
              <a:spcBef>
                <a:spcPct val="20000"/>
              </a:spcBef>
              <a:buClr>
                <a:schemeClr val="accent2"/>
              </a:buClr>
            </a:pPr>
            <a:endParaRPr lang="en-US" sz="2800" dirty="0">
              <a:latin typeface="Arial" charset="0"/>
            </a:endParaRPr>
          </a:p>
        </p:txBody>
      </p:sp>
      <p:sp>
        <p:nvSpPr>
          <p:cNvPr id="201731"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Scheduling in Interactive Systems</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a:t>
            </a:fld>
            <a:endParaRPr lang="en-US"/>
          </a:p>
        </p:txBody>
      </p:sp>
    </p:spTree>
    <p:extLst>
      <p:ext uri="{BB962C8B-B14F-4D97-AF65-F5344CB8AC3E}">
        <p14:creationId xmlns:p14="http://schemas.microsoft.com/office/powerpoint/2010/main" val="3114141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228600" y="1066800"/>
            <a:ext cx="8305800"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609600" indent="-609600" algn="l" eaLnBrk="0" hangingPunct="0">
              <a:spcBef>
                <a:spcPct val="20000"/>
              </a:spcBef>
              <a:buFontTx/>
              <a:buChar char="•"/>
            </a:pPr>
            <a:r>
              <a:rPr lang="en-US" sz="2800" dirty="0"/>
              <a:t>Run jobs according to their priority</a:t>
            </a:r>
          </a:p>
          <a:p>
            <a:pPr marL="609600" indent="-609600" algn="l" eaLnBrk="0" hangingPunct="0">
              <a:spcBef>
                <a:spcPct val="20000"/>
              </a:spcBef>
              <a:buFontTx/>
              <a:buChar char="•"/>
            </a:pPr>
            <a:r>
              <a:rPr lang="en-US" sz="2800" dirty="0" smtClean="0"/>
              <a:t>Priority can </a:t>
            </a:r>
            <a:r>
              <a:rPr lang="en-US" sz="2800" dirty="0"/>
              <a:t>be static or can </a:t>
            </a:r>
            <a:r>
              <a:rPr lang="en-US" sz="2800" dirty="0" smtClean="0"/>
              <a:t>be changed dynamically </a:t>
            </a:r>
            <a:endParaRPr lang="en-US" sz="2800" dirty="0"/>
          </a:p>
          <a:p>
            <a:pPr marL="609600" indent="-609600" algn="l" eaLnBrk="0" hangingPunct="0">
              <a:spcBef>
                <a:spcPct val="20000"/>
              </a:spcBef>
              <a:buFontTx/>
              <a:buChar char="•"/>
            </a:pPr>
            <a:r>
              <a:rPr lang="en-US" sz="2800" dirty="0"/>
              <a:t>Typically combine RR with priority. </a:t>
            </a:r>
            <a:endParaRPr lang="en-US" sz="2800" dirty="0" smtClean="0"/>
          </a:p>
          <a:p>
            <a:pPr algn="l" eaLnBrk="0" hangingPunct="0">
              <a:spcBef>
                <a:spcPct val="20000"/>
              </a:spcBef>
            </a:pPr>
            <a:r>
              <a:rPr lang="en-US" sz="2800" dirty="0"/>
              <a:t>	</a:t>
            </a:r>
            <a:r>
              <a:rPr lang="en-US" sz="2800" dirty="0" smtClean="0"/>
              <a:t>Each </a:t>
            </a:r>
            <a:r>
              <a:rPr lang="en-US" sz="2800" dirty="0"/>
              <a:t>priority class uses RR inside</a:t>
            </a:r>
          </a:p>
        </p:txBody>
      </p:sp>
      <p:sp>
        <p:nvSpPr>
          <p:cNvPr id="207875"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Priority Scheduling</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a:t>
            </a:fld>
            <a:endParaRPr lang="en-US"/>
          </a:p>
        </p:txBody>
      </p:sp>
    </p:spTree>
    <p:extLst>
      <p:ext uri="{BB962C8B-B14F-4D97-AF65-F5344CB8AC3E}">
        <p14:creationId xmlns:p14="http://schemas.microsoft.com/office/powerpoint/2010/main" val="2546011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p:spPr>
        <p:txBody>
          <a:bodyPr/>
          <a:lstStyle/>
          <a:p>
            <a:fld id="{AB974BD6-973A-46F8-83E7-A7377849AC57}" type="slidenum">
              <a:rPr lang="en-US"/>
              <a:pPr/>
              <a:t>4</a:t>
            </a:fld>
            <a:endParaRPr lang="en-US"/>
          </a:p>
        </p:txBody>
      </p:sp>
      <p:sp>
        <p:nvSpPr>
          <p:cNvPr id="18435" name="Rectangle 2"/>
          <p:cNvSpPr>
            <a:spLocks noGrp="1" noChangeArrowheads="1"/>
          </p:cNvSpPr>
          <p:nvPr>
            <p:ph type="title"/>
          </p:nvPr>
        </p:nvSpPr>
        <p:spPr>
          <a:xfrm>
            <a:off x="685800" y="0"/>
            <a:ext cx="7772400" cy="685800"/>
          </a:xfrm>
        </p:spPr>
        <p:txBody>
          <a:bodyPr>
            <a:normAutofit/>
          </a:bodyPr>
          <a:lstStyle/>
          <a:p>
            <a:pPr algn="l" eaLnBrk="1" hangingPunct="1"/>
            <a:r>
              <a:rPr lang="en-US" sz="3200" dirty="0" smtClean="0">
                <a:solidFill>
                  <a:srgbClr val="7030A0"/>
                </a:solidFill>
                <a:ea typeface="ＭＳ Ｐゴシック" pitchFamily="-1" charset="-128"/>
              </a:rPr>
              <a:t>Priority Scheduling</a:t>
            </a:r>
          </a:p>
        </p:txBody>
      </p:sp>
      <p:sp>
        <p:nvSpPr>
          <p:cNvPr id="20483" name="Rectangle 3"/>
          <p:cNvSpPr>
            <a:spLocks noGrp="1" noChangeArrowheads="1"/>
          </p:cNvSpPr>
          <p:nvPr>
            <p:ph type="body" idx="1"/>
          </p:nvPr>
        </p:nvSpPr>
        <p:spPr>
          <a:xfrm>
            <a:off x="304800" y="914400"/>
            <a:ext cx="8153400" cy="4800600"/>
          </a:xfrm>
        </p:spPr>
        <p:txBody>
          <a:bodyPr>
            <a:noAutofit/>
          </a:bodyPr>
          <a:lstStyle/>
          <a:p>
            <a:pPr eaLnBrk="1" hangingPunct="1">
              <a:lnSpc>
                <a:spcPct val="90000"/>
              </a:lnSpc>
            </a:pPr>
            <a:r>
              <a:rPr lang="en-US" sz="2800" dirty="0" smtClean="0">
                <a:ea typeface="ＭＳ Ｐゴシック" pitchFamily="-1" charset="-128"/>
              </a:rPr>
              <a:t>Have to decide on a priority number (o to n)</a:t>
            </a:r>
          </a:p>
          <a:p>
            <a:pPr marL="854075" lvl="2" indent="-457200" eaLnBrk="0" hangingPunct="0">
              <a:lnSpc>
                <a:spcPct val="60000"/>
              </a:lnSpc>
              <a:buFont typeface="Wingdings" pitchFamily="2" charset="2"/>
              <a:buChar char="ü"/>
            </a:pPr>
            <a:r>
              <a:rPr lang="en-US" sz="2800" dirty="0"/>
              <a:t>0 can be highest or </a:t>
            </a:r>
            <a:r>
              <a:rPr lang="en-US" sz="2800" dirty="0" smtClean="0"/>
              <a:t>lowest</a:t>
            </a:r>
          </a:p>
          <a:p>
            <a:pPr marL="396875" lvl="2" indent="0" eaLnBrk="0" hangingPunct="0">
              <a:lnSpc>
                <a:spcPct val="60000"/>
              </a:lnSpc>
              <a:buNone/>
            </a:pPr>
            <a:endParaRPr lang="en-US" sz="2800" dirty="0"/>
          </a:p>
          <a:p>
            <a:pPr eaLnBrk="1" hangingPunct="1">
              <a:lnSpc>
                <a:spcPct val="90000"/>
              </a:lnSpc>
            </a:pPr>
            <a:r>
              <a:rPr lang="en-US" sz="2800" dirty="0" smtClean="0">
                <a:ea typeface="ＭＳ Ｐゴシック" pitchFamily="-1" charset="-128"/>
              </a:rPr>
              <a:t>Priorities can be: </a:t>
            </a:r>
          </a:p>
          <a:p>
            <a:pPr marL="796925" lvl="2" indent="-457200" eaLnBrk="0" hangingPunct="0">
              <a:lnSpc>
                <a:spcPct val="60000"/>
              </a:lnSpc>
              <a:buFont typeface="Wingdings" pitchFamily="2" charset="2"/>
              <a:buChar char="ü"/>
            </a:pPr>
            <a:r>
              <a:rPr lang="en-US" sz="2800" dirty="0">
                <a:solidFill>
                  <a:srgbClr val="0070C0"/>
                </a:solidFill>
              </a:rPr>
              <a:t>Internal: </a:t>
            </a:r>
            <a:r>
              <a:rPr lang="en-US" sz="2800" dirty="0"/>
              <a:t>Set according to O/S factors (e.g., memory </a:t>
            </a:r>
            <a:r>
              <a:rPr lang="en-US" sz="2800" dirty="0" smtClean="0"/>
              <a:t>requirements or other resources )</a:t>
            </a:r>
            <a:endParaRPr lang="en-US" sz="2800" dirty="0"/>
          </a:p>
          <a:p>
            <a:pPr marL="796925" lvl="2" indent="-457200" eaLnBrk="0" hangingPunct="0">
              <a:lnSpc>
                <a:spcPct val="60000"/>
              </a:lnSpc>
              <a:buFont typeface="Wingdings" pitchFamily="2" charset="2"/>
              <a:buChar char="ü"/>
            </a:pPr>
            <a:r>
              <a:rPr lang="en-US" sz="2800" dirty="0" smtClean="0">
                <a:solidFill>
                  <a:srgbClr val="0070C0"/>
                </a:solidFill>
              </a:rPr>
              <a:t>External: </a:t>
            </a:r>
            <a:r>
              <a:rPr lang="en-US" sz="2800" dirty="0"/>
              <a:t>Set as a user policy; e.g., User </a:t>
            </a:r>
            <a:r>
              <a:rPr lang="en-US" sz="2800" dirty="0" smtClean="0"/>
              <a:t>importance, proposed by </a:t>
            </a:r>
            <a:r>
              <a:rPr lang="en-US" sz="2800" dirty="0" err="1" smtClean="0"/>
              <a:t>administerator</a:t>
            </a:r>
            <a:endParaRPr lang="en-US" sz="2800" dirty="0"/>
          </a:p>
          <a:p>
            <a:pPr marL="796925" lvl="2" indent="-457200" eaLnBrk="0" hangingPunct="0">
              <a:lnSpc>
                <a:spcPct val="60000"/>
              </a:lnSpc>
              <a:buFont typeface="Wingdings" pitchFamily="2" charset="2"/>
              <a:buChar char="ü"/>
            </a:pPr>
            <a:r>
              <a:rPr lang="en-US" sz="2800" dirty="0" smtClean="0">
                <a:solidFill>
                  <a:srgbClr val="0070C0"/>
                </a:solidFill>
              </a:rPr>
              <a:t>Static:   </a:t>
            </a:r>
            <a:r>
              <a:rPr lang="en-US" sz="2800" dirty="0"/>
              <a:t>Fixed for the duration of the process</a:t>
            </a:r>
          </a:p>
          <a:p>
            <a:pPr marL="796925" lvl="2" indent="-457200" eaLnBrk="0" hangingPunct="0">
              <a:lnSpc>
                <a:spcPct val="60000"/>
              </a:lnSpc>
              <a:buFont typeface="Wingdings" pitchFamily="2" charset="2"/>
              <a:buChar char="ü"/>
            </a:pPr>
            <a:r>
              <a:rPr lang="en-US" sz="2800" dirty="0" smtClean="0">
                <a:solidFill>
                  <a:srgbClr val="0070C0"/>
                </a:solidFill>
              </a:rPr>
              <a:t>Dynamic: </a:t>
            </a:r>
            <a:r>
              <a:rPr lang="en-US" sz="2800" dirty="0"/>
              <a:t>Changing during processing</a:t>
            </a:r>
          </a:p>
          <a:p>
            <a:pPr marL="855663" lvl="4" indent="0">
              <a:lnSpc>
                <a:spcPct val="90000"/>
              </a:lnSpc>
              <a:buNone/>
            </a:pPr>
            <a:r>
              <a:rPr lang="en-US" sz="2800" dirty="0" smtClean="0">
                <a:ea typeface="ＭＳ Ｐゴシック" pitchFamily="-1" charset="-128"/>
              </a:rPr>
              <a:t>e.g., as a function of amount of CPU usage, or length of time waiting (a solution to starvation)</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BACCF810-278D-4514-BAF7-105C452BD14E}" type="slidenum">
              <a:rPr lang="en-US"/>
              <a:pPr/>
              <a:t>5</a:t>
            </a:fld>
            <a:endParaRPr lang="en-US"/>
          </a:p>
        </p:txBody>
      </p:sp>
      <p:sp>
        <p:nvSpPr>
          <p:cNvPr id="19459" name="Rectangle 2"/>
          <p:cNvSpPr>
            <a:spLocks noGrp="1" noChangeArrowheads="1"/>
          </p:cNvSpPr>
          <p:nvPr>
            <p:ph type="title"/>
          </p:nvPr>
        </p:nvSpPr>
        <p:spPr>
          <a:xfrm>
            <a:off x="609600" y="228600"/>
            <a:ext cx="7772400" cy="685800"/>
          </a:xfrm>
        </p:spPr>
        <p:txBody>
          <a:bodyPr>
            <a:normAutofit/>
          </a:bodyPr>
          <a:lstStyle/>
          <a:p>
            <a:pPr algn="l" eaLnBrk="1" hangingPunct="1"/>
            <a:r>
              <a:rPr lang="en-US" sz="3200" dirty="0" smtClean="0">
                <a:solidFill>
                  <a:srgbClr val="7030A0"/>
                </a:solidFill>
                <a:ea typeface="ＭＳ Ｐゴシック" pitchFamily="-1" charset="-128"/>
              </a:rPr>
              <a:t>Starvation Problem</a:t>
            </a:r>
          </a:p>
        </p:txBody>
      </p:sp>
      <p:sp>
        <p:nvSpPr>
          <p:cNvPr id="79875" name="Rectangle 3"/>
          <p:cNvSpPr>
            <a:spLocks noGrp="1" noChangeArrowheads="1"/>
          </p:cNvSpPr>
          <p:nvPr>
            <p:ph type="body" idx="1"/>
          </p:nvPr>
        </p:nvSpPr>
        <p:spPr>
          <a:xfrm>
            <a:off x="304800" y="1066800"/>
            <a:ext cx="8458200" cy="4114800"/>
          </a:xfrm>
        </p:spPr>
        <p:txBody>
          <a:bodyPr>
            <a:noAutofit/>
          </a:bodyPr>
          <a:lstStyle/>
          <a:p>
            <a:pPr eaLnBrk="1" hangingPunct="1"/>
            <a:r>
              <a:rPr lang="en-US" sz="2800" dirty="0" smtClean="0">
                <a:ea typeface="ＭＳ Ｐゴシック" pitchFamily="-1" charset="-128"/>
              </a:rPr>
              <a:t>Priority scheduling algorithms can suffer from </a:t>
            </a:r>
            <a:r>
              <a:rPr lang="en-US" sz="2800" i="1" dirty="0" smtClean="0">
                <a:ea typeface="ＭＳ Ｐゴシック" pitchFamily="-1" charset="-128"/>
              </a:rPr>
              <a:t>starvation</a:t>
            </a:r>
            <a:r>
              <a:rPr lang="en-US" sz="2800" dirty="0" smtClean="0">
                <a:ea typeface="ＭＳ Ｐゴシック" pitchFamily="-1" charset="-128"/>
              </a:rPr>
              <a:t> (indefinite waiting for CPU access)</a:t>
            </a:r>
          </a:p>
          <a:p>
            <a:pPr eaLnBrk="1" hangingPunct="1"/>
            <a:r>
              <a:rPr lang="en-US" sz="2800" dirty="0" smtClean="0">
                <a:ea typeface="ＭＳ Ｐゴシック" pitchFamily="-1" charset="-128"/>
              </a:rPr>
              <a:t>In a heavily loaded system, a steady stream of higher priority processes can result in a low priority process never receiving CPU time, i</a:t>
            </a:r>
            <a:r>
              <a:rPr lang="en-US" sz="2800" dirty="0" smtClean="0"/>
              <a:t>.e</a:t>
            </a:r>
            <a:r>
              <a:rPr lang="en-US" sz="2800" dirty="0"/>
              <a:t>., it can starve for CPU time</a:t>
            </a:r>
          </a:p>
          <a:p>
            <a:pPr eaLnBrk="1" hangingPunct="1"/>
            <a:r>
              <a:rPr lang="en-US" sz="2800" dirty="0" smtClean="0">
                <a:ea typeface="ＭＳ Ｐゴシック" pitchFamily="-1" charset="-128"/>
              </a:rPr>
              <a:t>One solution: </a:t>
            </a:r>
            <a:r>
              <a:rPr lang="en-US" sz="2800" dirty="0" smtClean="0">
                <a:solidFill>
                  <a:srgbClr val="0070C0"/>
                </a:solidFill>
                <a:ea typeface="ＭＳ Ｐゴシック" pitchFamily="-1" charset="-128"/>
              </a:rPr>
              <a:t>aging: </a:t>
            </a:r>
            <a:r>
              <a:rPr lang="en-US" sz="2800" dirty="0" smtClean="0">
                <a:ea typeface="ＭＳ Ｐゴシック" pitchFamily="-1" charset="-128"/>
              </a:rPr>
              <a:t>Gradually increasing the priority of a process that waits for a long time</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609600" y="990600"/>
            <a:ext cx="76200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609600" indent="-609600" algn="l" eaLnBrk="0" hangingPunct="0">
              <a:spcBef>
                <a:spcPct val="20000"/>
              </a:spcBef>
              <a:buFontTx/>
              <a:buChar char="•"/>
            </a:pPr>
            <a:r>
              <a:rPr lang="en-US" sz="2800" dirty="0"/>
              <a:t>Highest priority gets one quantum, second highest gets </a:t>
            </a:r>
            <a:r>
              <a:rPr lang="en-US" sz="2800" dirty="0" smtClean="0"/>
              <a:t>2, next highest gets 4………</a:t>
            </a:r>
            <a:endParaRPr lang="en-US" sz="2800" dirty="0"/>
          </a:p>
          <a:p>
            <a:pPr marL="1066800" lvl="1" indent="-609600" algn="l" eaLnBrk="0" hangingPunct="0">
              <a:spcBef>
                <a:spcPct val="20000"/>
              </a:spcBef>
              <a:buFont typeface="Wingdings" pitchFamily="2" charset="2"/>
              <a:buChar char="ü"/>
            </a:pPr>
            <a:r>
              <a:rPr lang="en-US" sz="2800" dirty="0"/>
              <a:t>If highest finishes during quantum, great. Otherwise bump it to second highest priority and so on into the night</a:t>
            </a:r>
          </a:p>
          <a:p>
            <a:pPr marL="609600" indent="-609600" algn="l" eaLnBrk="0" hangingPunct="0">
              <a:spcBef>
                <a:spcPct val="20000"/>
              </a:spcBef>
              <a:buFontTx/>
              <a:buChar char="•"/>
            </a:pPr>
            <a:r>
              <a:rPr lang="en-US" sz="2800" dirty="0"/>
              <a:t>Consequently, shortest (high priority) jobs </a:t>
            </a:r>
            <a:r>
              <a:rPr lang="en-US" sz="2800" dirty="0" smtClean="0"/>
              <a:t>finishes first</a:t>
            </a:r>
            <a:endParaRPr lang="en-US" sz="2800" dirty="0"/>
          </a:p>
          <a:p>
            <a:pPr marL="609600" indent="-609600" algn="l" eaLnBrk="0" hangingPunct="0">
              <a:spcBef>
                <a:spcPct val="20000"/>
              </a:spcBef>
              <a:buFontTx/>
              <a:buChar char="•"/>
            </a:pPr>
            <a:r>
              <a:rPr lang="en-US" sz="2800" dirty="0"/>
              <a:t>They announce </a:t>
            </a:r>
            <a:r>
              <a:rPr lang="en-US" sz="2800" dirty="0" smtClean="0"/>
              <a:t>themselves; no </a:t>
            </a:r>
            <a:r>
              <a:rPr lang="en-US" sz="2800" dirty="0"/>
              <a:t>previous knowledge assumed!</a:t>
            </a:r>
          </a:p>
          <a:p>
            <a:pPr marL="609600" indent="-609600" algn="l" eaLnBrk="0" hangingPunct="0">
              <a:spcBef>
                <a:spcPct val="20000"/>
              </a:spcBef>
              <a:buClr>
                <a:schemeClr val="accent2"/>
              </a:buClr>
              <a:buFontTx/>
              <a:buChar char="•"/>
            </a:pPr>
            <a:endParaRPr lang="en-US" sz="2800" dirty="0">
              <a:latin typeface="Arial" charset="0"/>
            </a:endParaRPr>
          </a:p>
        </p:txBody>
      </p:sp>
      <p:sp>
        <p:nvSpPr>
          <p:cNvPr id="211971"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Multiple Queues with Priority Scheduling</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6</a:t>
            </a:fld>
            <a:endParaRPr lang="en-US"/>
          </a:p>
        </p:txBody>
      </p:sp>
    </p:spTree>
    <p:extLst>
      <p:ext uri="{BB962C8B-B14F-4D97-AF65-F5344CB8AC3E}">
        <p14:creationId xmlns:p14="http://schemas.microsoft.com/office/powerpoint/2010/main" val="2475594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7</a:t>
            </a:fld>
            <a:endParaRPr lang="en-US"/>
          </a:p>
        </p:txBody>
      </p:sp>
      <p:sp>
        <p:nvSpPr>
          <p:cNvPr id="7" name="Rectangle 2"/>
          <p:cNvSpPr txBox="1">
            <a:spLocks noChangeArrowheads="1"/>
          </p:cNvSpPr>
          <p:nvPr/>
        </p:nvSpPr>
        <p:spPr>
          <a:xfrm>
            <a:off x="533400" y="152400"/>
            <a:ext cx="7772400" cy="762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smtClean="0">
                <a:solidFill>
                  <a:srgbClr val="7030A0"/>
                </a:solidFill>
                <a:ea typeface="ＭＳ Ｐゴシック" pitchFamily="-1" charset="-128"/>
              </a:rPr>
              <a:t>Multilevel Queue Scheduling</a:t>
            </a:r>
            <a:endParaRPr lang="en-US" sz="3200" dirty="0" smtClean="0">
              <a:solidFill>
                <a:srgbClr val="7030A0"/>
              </a:solidFill>
              <a:ea typeface="ＭＳ Ｐゴシック" pitchFamily="-1" charset="-128"/>
            </a:endParaRPr>
          </a:p>
        </p:txBody>
      </p:sp>
      <p:pic>
        <p:nvPicPr>
          <p:cNvPr id="8" name="Picture 4"/>
          <p:cNvPicPr>
            <a:picLocks noChangeAspect="1" noChangeArrowheads="1"/>
          </p:cNvPicPr>
          <p:nvPr/>
        </p:nvPicPr>
        <p:blipFill>
          <a:blip r:embed="rId3"/>
          <a:srcRect l="569" t="8675" r="571" b="9201"/>
          <a:stretch>
            <a:fillRect/>
          </a:stretch>
        </p:blipFill>
        <p:spPr bwMode="auto">
          <a:xfrm>
            <a:off x="723900" y="991480"/>
            <a:ext cx="7391400" cy="4912972"/>
          </a:xfrm>
          <a:prstGeom prst="rect">
            <a:avLst/>
          </a:prstGeom>
          <a:noFill/>
          <a:ln w="57150" cmpd="thickThin">
            <a:solidFill>
              <a:schemeClr val="tx1"/>
            </a:solidFill>
            <a:miter lim="800000"/>
            <a:headEnd/>
            <a:tailEnd/>
          </a:ln>
        </p:spPr>
      </p:pic>
    </p:spTree>
    <p:extLst>
      <p:ext uri="{BB962C8B-B14F-4D97-AF65-F5344CB8AC3E}">
        <p14:creationId xmlns:p14="http://schemas.microsoft.com/office/powerpoint/2010/main" val="3395380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0" y="57150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609600" indent="-609600" eaLnBrk="0" hangingPunct="0">
              <a:spcBef>
                <a:spcPct val="20000"/>
              </a:spcBef>
            </a:pPr>
            <a:endParaRPr lang="en-US" sz="2400">
              <a:solidFill>
                <a:srgbClr val="FF0000"/>
              </a:solidFill>
              <a:latin typeface="Arial" charset="0"/>
            </a:endParaRPr>
          </a:p>
        </p:txBody>
      </p:sp>
      <p:sp>
        <p:nvSpPr>
          <p:cNvPr id="209923"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Priority </a:t>
            </a:r>
            <a:r>
              <a:rPr lang="en-US" sz="3200" dirty="0" smtClean="0">
                <a:solidFill>
                  <a:srgbClr val="7030A0"/>
                </a:solidFill>
                <a:latin typeface="+mj-lt"/>
              </a:rPr>
              <a:t>Scheduling with </a:t>
            </a:r>
            <a:r>
              <a:rPr lang="en-US" sz="3200" dirty="0" smtClean="0">
                <a:solidFill>
                  <a:srgbClr val="7030A0"/>
                </a:solidFill>
              </a:rPr>
              <a:t>Multiple Queues </a:t>
            </a:r>
            <a:endParaRPr lang="en-US" sz="3200" dirty="0">
              <a:solidFill>
                <a:srgbClr val="7030A0"/>
              </a:solidFill>
              <a:latin typeface="+mj-lt"/>
            </a:endParaRPr>
          </a:p>
        </p:txBody>
      </p:sp>
      <p:pic>
        <p:nvPicPr>
          <p:cNvPr id="209925" name="Picture 6" descr="D:\b\b4\IBM\02-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43000"/>
            <a:ext cx="8077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8</a:t>
            </a:fld>
            <a:endParaRPr lang="en-US"/>
          </a:p>
        </p:txBody>
      </p:sp>
    </p:spTree>
    <p:extLst>
      <p:ext uri="{BB962C8B-B14F-4D97-AF65-F5344CB8AC3E}">
        <p14:creationId xmlns:p14="http://schemas.microsoft.com/office/powerpoint/2010/main" val="3104081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0" y="57150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609600" indent="-609600" eaLnBrk="0" hangingPunct="0">
              <a:spcBef>
                <a:spcPct val="20000"/>
              </a:spcBef>
            </a:pPr>
            <a:endParaRPr lang="en-US" sz="2400">
              <a:solidFill>
                <a:srgbClr val="FF0000"/>
              </a:solidFill>
              <a:latin typeface="Arial" charset="0"/>
            </a:endParaRP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9</a:t>
            </a:fld>
            <a:endParaRPr lang="en-US"/>
          </a:p>
        </p:txBody>
      </p:sp>
      <p:sp>
        <p:nvSpPr>
          <p:cNvPr id="8" name="Rectangle 2"/>
          <p:cNvSpPr txBox="1">
            <a:spLocks noChangeArrowheads="1"/>
          </p:cNvSpPr>
          <p:nvPr/>
        </p:nvSpPr>
        <p:spPr>
          <a:xfrm>
            <a:off x="457200" y="274638"/>
            <a:ext cx="8229600" cy="86836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solidFill>
                  <a:srgbClr val="7030A0"/>
                </a:solidFill>
                <a:ea typeface="ＭＳ Ｐゴシック" pitchFamily="-1" charset="-128"/>
              </a:rPr>
              <a:t>Multi-level Feedback Queues</a:t>
            </a:r>
          </a:p>
        </p:txBody>
      </p:sp>
      <p:pic>
        <p:nvPicPr>
          <p:cNvPr id="9" name="Picture 4"/>
          <p:cNvPicPr>
            <a:picLocks noChangeAspect="1" noChangeArrowheads="1"/>
          </p:cNvPicPr>
          <p:nvPr/>
        </p:nvPicPr>
        <p:blipFill>
          <a:blip r:embed="rId3"/>
          <a:srcRect l="610" t="10027" r="1016" b="9756"/>
          <a:stretch>
            <a:fillRect/>
          </a:stretch>
        </p:blipFill>
        <p:spPr bwMode="auto">
          <a:xfrm>
            <a:off x="1143000" y="1524000"/>
            <a:ext cx="6477000" cy="3961354"/>
          </a:xfrm>
          <a:prstGeom prst="rect">
            <a:avLst/>
          </a:prstGeom>
          <a:noFill/>
          <a:ln w="38100" cmpd="dbl">
            <a:solidFill>
              <a:srgbClr val="CC6600"/>
            </a:solidFill>
            <a:miter lim="800000"/>
            <a:headEnd/>
            <a:tailEnd/>
          </a:ln>
        </p:spPr>
      </p:pic>
    </p:spTree>
    <p:extLst>
      <p:ext uri="{BB962C8B-B14F-4D97-AF65-F5344CB8AC3E}">
        <p14:creationId xmlns:p14="http://schemas.microsoft.com/office/powerpoint/2010/main" val="119518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228600" y="152400"/>
            <a:ext cx="7772400" cy="685800"/>
          </a:xfrm>
        </p:spPr>
        <p:txBody>
          <a:bodyPr>
            <a:normAutofit/>
          </a:bodyPr>
          <a:lstStyle/>
          <a:p>
            <a:pPr eaLnBrk="1" hangingPunct="1"/>
            <a:r>
              <a:rPr lang="en-US" sz="3200" dirty="0" smtClean="0">
                <a:solidFill>
                  <a:srgbClr val="7030A0"/>
                </a:solidFill>
                <a:ea typeface="ＭＳ Ｐゴシック" pitchFamily="-1" charset="-128"/>
              </a:rPr>
              <a:t>Multi-level Ready Queues</a:t>
            </a:r>
          </a:p>
        </p:txBody>
      </p:sp>
      <p:sp>
        <p:nvSpPr>
          <p:cNvPr id="33796" name="Rectangle 3"/>
          <p:cNvSpPr>
            <a:spLocks noGrp="1" noChangeArrowheads="1"/>
          </p:cNvSpPr>
          <p:nvPr>
            <p:ph type="body" idx="1"/>
          </p:nvPr>
        </p:nvSpPr>
        <p:spPr>
          <a:xfrm>
            <a:off x="457200" y="838200"/>
            <a:ext cx="8458200" cy="5334000"/>
          </a:xfrm>
        </p:spPr>
        <p:txBody>
          <a:bodyPr>
            <a:noAutofit/>
          </a:bodyPr>
          <a:lstStyle/>
          <a:p>
            <a:pPr eaLnBrk="1" hangingPunct="1">
              <a:lnSpc>
                <a:spcPct val="90000"/>
              </a:lnSpc>
            </a:pPr>
            <a:r>
              <a:rPr lang="en-US" sz="2800" dirty="0" smtClean="0">
                <a:ea typeface="ＭＳ Ｐゴシック" pitchFamily="-1" charset="-128"/>
              </a:rPr>
              <a:t>Multiple ready queues</a:t>
            </a:r>
          </a:p>
          <a:p>
            <a:pPr marL="801688" lvl="1" indent="-461963" eaLnBrk="0" hangingPunct="0">
              <a:lnSpc>
                <a:spcPct val="90000"/>
              </a:lnSpc>
              <a:buFont typeface="Wingdings" pitchFamily="2" charset="2"/>
              <a:buChar char="ü"/>
            </a:pPr>
            <a:r>
              <a:rPr lang="en-US" dirty="0"/>
              <a:t>For different types of processes (e.g., system, user)</a:t>
            </a:r>
          </a:p>
          <a:p>
            <a:pPr marL="801688" lvl="1" indent="-461963" eaLnBrk="0" hangingPunct="0">
              <a:lnSpc>
                <a:spcPct val="90000"/>
              </a:lnSpc>
              <a:buFont typeface="Wingdings" pitchFamily="2" charset="2"/>
              <a:buChar char="ü"/>
            </a:pPr>
            <a:r>
              <a:rPr lang="en-US" dirty="0"/>
              <a:t>For different priority processes</a:t>
            </a:r>
          </a:p>
          <a:p>
            <a:pPr eaLnBrk="1" hangingPunct="1">
              <a:lnSpc>
                <a:spcPct val="90000"/>
              </a:lnSpc>
            </a:pPr>
            <a:r>
              <a:rPr lang="en-US" sz="2800" dirty="0" smtClean="0">
                <a:ea typeface="ＭＳ Ｐゴシック" pitchFamily="-1" charset="-128"/>
              </a:rPr>
              <a:t>Each queue can</a:t>
            </a:r>
          </a:p>
          <a:p>
            <a:pPr marL="801688" lvl="1" indent="-461963" eaLnBrk="0" hangingPunct="0">
              <a:lnSpc>
                <a:spcPct val="90000"/>
              </a:lnSpc>
              <a:buFont typeface="Wingdings" pitchFamily="2" charset="2"/>
              <a:buChar char="ü"/>
            </a:pPr>
            <a:r>
              <a:rPr lang="en-US" dirty="0"/>
              <a:t>Have a different scheduling algorithm</a:t>
            </a:r>
          </a:p>
          <a:p>
            <a:pPr marL="801688" lvl="1" indent="-461963" eaLnBrk="0" hangingPunct="0">
              <a:lnSpc>
                <a:spcPct val="90000"/>
              </a:lnSpc>
              <a:buFont typeface="Wingdings" pitchFamily="2" charset="2"/>
              <a:buChar char="ü"/>
            </a:pPr>
            <a:r>
              <a:rPr lang="en-US" dirty="0"/>
              <a:t>Receive a different amount of CPU time</a:t>
            </a:r>
          </a:p>
          <a:p>
            <a:pPr marL="801688" lvl="1" indent="-461963" eaLnBrk="0" hangingPunct="0">
              <a:lnSpc>
                <a:spcPct val="90000"/>
              </a:lnSpc>
              <a:buFont typeface="Wingdings" pitchFamily="2" charset="2"/>
              <a:buChar char="ü"/>
            </a:pPr>
            <a:r>
              <a:rPr lang="en-US" dirty="0"/>
              <a:t>Have movement of processes to another queue </a:t>
            </a:r>
            <a:r>
              <a:rPr lang="en-US" dirty="0" smtClean="0">
                <a:ea typeface="ＭＳ Ｐゴシック" pitchFamily="-1" charset="-128"/>
              </a:rPr>
              <a:t>(feedback)</a:t>
            </a:r>
          </a:p>
          <a:p>
            <a:pPr>
              <a:lnSpc>
                <a:spcPct val="90000"/>
              </a:lnSpc>
            </a:pPr>
            <a:r>
              <a:rPr lang="en-US" sz="2800" dirty="0" smtClean="0">
                <a:ea typeface="ＭＳ Ｐゴシック" pitchFamily="-1" charset="-128"/>
              </a:rPr>
              <a:t>if a process uses too much CPU time, put in a lower priority queue</a:t>
            </a:r>
          </a:p>
          <a:p>
            <a:pPr>
              <a:lnSpc>
                <a:spcPct val="90000"/>
              </a:lnSpc>
            </a:pPr>
            <a:r>
              <a:rPr lang="en-US" sz="2800" dirty="0" smtClean="0">
                <a:ea typeface="ＭＳ Ｐゴシック" pitchFamily="-1" charset="-128"/>
              </a:rPr>
              <a:t>If a process is getting too little CPU time, put it in a higher priority queue</a:t>
            </a:r>
          </a:p>
          <a:p>
            <a:pPr eaLnBrk="1" hangingPunct="1">
              <a:lnSpc>
                <a:spcPct val="90000"/>
              </a:lnSpc>
            </a:pPr>
            <a:endParaRPr lang="en-US" sz="2800" dirty="0" smtClean="0">
              <a:ea typeface="ＭＳ Ｐゴシック" pitchFamily="-1" charset="-128"/>
            </a:endParaRPr>
          </a:p>
          <a:p>
            <a:pPr lvl="1" eaLnBrk="1" hangingPunct="1">
              <a:lnSpc>
                <a:spcPct val="90000"/>
              </a:lnSpc>
            </a:pPr>
            <a:endParaRPr lang="en-US" dirty="0" smtClean="0">
              <a:ea typeface="ＭＳ Ｐゴシック" pitchFamily="-1" charset="-128"/>
            </a:endParaRPr>
          </a:p>
          <a:p>
            <a:pPr lvl="1" eaLnBrk="1" hangingPunct="1">
              <a:lnSpc>
                <a:spcPct val="90000"/>
              </a:lnSpc>
            </a:pPr>
            <a:endParaRPr lang="en-US" dirty="0" smtClean="0">
              <a:ea typeface="ＭＳ Ｐゴシック" pitchFamily="-1" charset="-128"/>
            </a:endParaRP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10</a:t>
            </a:fld>
            <a:endParaRPr lang="en-US"/>
          </a:p>
        </p:txBody>
      </p:sp>
    </p:spTree>
    <p:extLst>
      <p:ext uri="{BB962C8B-B14F-4D97-AF65-F5344CB8AC3E}">
        <p14:creationId xmlns:p14="http://schemas.microsoft.com/office/powerpoint/2010/main" val="3065383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ChangeArrowheads="1"/>
          </p:cNvSpPr>
          <p:nvPr/>
        </p:nvSpPr>
        <p:spPr bwMode="auto">
          <a:xfrm>
            <a:off x="381000" y="1022554"/>
            <a:ext cx="7558088" cy="415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28613" indent="-328613" algn="l" eaLnBrk="0" hangingPunct="0">
              <a:spcBef>
                <a:spcPct val="20000"/>
              </a:spcBef>
              <a:buFont typeface="Arial" charset="0"/>
              <a:buChar char="•"/>
            </a:pPr>
            <a:r>
              <a:rPr lang="en-US" sz="2800" dirty="0" smtClean="0"/>
              <a:t>Pick </a:t>
            </a:r>
            <a:r>
              <a:rPr lang="en-US" sz="2800" dirty="0"/>
              <a:t>job with shortest time to execute next</a:t>
            </a:r>
          </a:p>
          <a:p>
            <a:pPr marL="328613" indent="-328613" algn="l" eaLnBrk="0" hangingPunct="0">
              <a:spcBef>
                <a:spcPct val="20000"/>
              </a:spcBef>
              <a:buFont typeface="Arial" charset="0"/>
              <a:buChar char="•"/>
            </a:pPr>
            <a:r>
              <a:rPr lang="en-US" sz="2800" dirty="0">
                <a:solidFill>
                  <a:srgbClr val="FF0000"/>
                </a:solidFill>
              </a:rPr>
              <a:t>Pre-emptive</a:t>
            </a:r>
            <a:r>
              <a:rPr lang="en-US" sz="2800" dirty="0"/>
              <a:t>: compare running time of new job to remaining time of existing job</a:t>
            </a:r>
          </a:p>
          <a:p>
            <a:pPr marL="801688" lvl="1" indent="-461963" eaLnBrk="0" hangingPunct="0">
              <a:lnSpc>
                <a:spcPct val="90000"/>
              </a:lnSpc>
              <a:spcBef>
                <a:spcPct val="20000"/>
              </a:spcBef>
              <a:buFont typeface="Wingdings" pitchFamily="2" charset="2"/>
              <a:buChar char="ü"/>
            </a:pPr>
            <a:r>
              <a:rPr lang="en-US" sz="2800" dirty="0"/>
              <a:t>Need to know the run times of jobs in </a:t>
            </a:r>
            <a:r>
              <a:rPr lang="en-US" sz="2800" dirty="0" smtClean="0"/>
              <a:t>advance</a:t>
            </a:r>
          </a:p>
          <a:p>
            <a:pPr marL="801688" lvl="1" indent="-461963" eaLnBrk="0" hangingPunct="0">
              <a:lnSpc>
                <a:spcPct val="90000"/>
              </a:lnSpc>
              <a:spcBef>
                <a:spcPct val="20000"/>
              </a:spcBef>
              <a:buFont typeface="Wingdings" pitchFamily="2" charset="2"/>
              <a:buChar char="ü"/>
            </a:pPr>
            <a:r>
              <a:rPr lang="en-US" sz="2800" dirty="0"/>
              <a:t>exponential smoothing can be used to estimate a jobs’ run time</a:t>
            </a:r>
          </a:p>
          <a:p>
            <a:pPr marL="801688" lvl="1" indent="-461963" eaLnBrk="0" hangingPunct="0">
              <a:lnSpc>
                <a:spcPct val="90000"/>
              </a:lnSpc>
              <a:spcBef>
                <a:spcPct val="20000"/>
              </a:spcBef>
              <a:buFont typeface="Wingdings" pitchFamily="2" charset="2"/>
              <a:buChar char="ü"/>
            </a:pPr>
            <a:r>
              <a:rPr lang="en-US" sz="2800" dirty="0"/>
              <a:t>aT0 + (1-a)T1 where T0 and T1 are successive runs of the same job </a:t>
            </a:r>
          </a:p>
          <a:p>
            <a:pPr marL="801688" lvl="1" indent="-461963" eaLnBrk="0" hangingPunct="0">
              <a:lnSpc>
                <a:spcPct val="90000"/>
              </a:lnSpc>
              <a:spcBef>
                <a:spcPct val="20000"/>
              </a:spcBef>
              <a:buFont typeface="Wingdings" pitchFamily="2" charset="2"/>
              <a:buChar char="ü"/>
            </a:pPr>
            <a:endParaRPr lang="en-US" sz="2800" dirty="0"/>
          </a:p>
          <a:p>
            <a:pPr marL="609600" indent="-609600" algn="l" eaLnBrk="0" hangingPunct="0">
              <a:spcBef>
                <a:spcPct val="20000"/>
              </a:spcBef>
              <a:buClr>
                <a:schemeClr val="accent2"/>
              </a:buClr>
              <a:buFontTx/>
              <a:buChar char="•"/>
            </a:pPr>
            <a:endParaRPr lang="en-US" sz="2800" dirty="0">
              <a:latin typeface="Arial" charset="0"/>
            </a:endParaRPr>
          </a:p>
          <a:p>
            <a:pPr marL="609600" indent="-609600" algn="l" eaLnBrk="0" hangingPunct="0">
              <a:spcBef>
                <a:spcPct val="20000"/>
              </a:spcBef>
              <a:buClr>
                <a:schemeClr val="accent2"/>
              </a:buClr>
            </a:pPr>
            <a:endParaRPr lang="en-US" sz="2800" dirty="0">
              <a:latin typeface="Arial" charset="0"/>
            </a:endParaRPr>
          </a:p>
        </p:txBody>
      </p:sp>
      <p:sp>
        <p:nvSpPr>
          <p:cNvPr id="199683" name="Rectangle 3"/>
          <p:cNvSpPr>
            <a:spLocks noChangeArrowheads="1"/>
          </p:cNvSpPr>
          <p:nvPr/>
        </p:nvSpPr>
        <p:spPr bwMode="auto">
          <a:xfrm>
            <a:off x="0" y="1524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Shortest Running Time Next</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11</a:t>
            </a:fld>
            <a:endParaRPr lang="en-US"/>
          </a:p>
        </p:txBody>
      </p:sp>
    </p:spTree>
    <p:extLst>
      <p:ext uri="{BB962C8B-B14F-4D97-AF65-F5344CB8AC3E}">
        <p14:creationId xmlns:p14="http://schemas.microsoft.com/office/powerpoint/2010/main" val="1870275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48F0F81E-36A3-4991-8948-8ABCCF234FAC}" type="slidenum">
              <a:rPr lang="en-US"/>
              <a:pPr/>
              <a:t>12</a:t>
            </a:fld>
            <a:endParaRPr lang="en-US"/>
          </a:p>
        </p:txBody>
      </p:sp>
      <p:sp>
        <p:nvSpPr>
          <p:cNvPr id="43011" name="Rectangle 3"/>
          <p:cNvSpPr>
            <a:spLocks noGrp="1" noChangeArrowheads="1"/>
          </p:cNvSpPr>
          <p:nvPr>
            <p:ph type="body" idx="1"/>
          </p:nvPr>
        </p:nvSpPr>
        <p:spPr>
          <a:xfrm>
            <a:off x="476864" y="725129"/>
            <a:ext cx="8133736" cy="5447072"/>
          </a:xfrm>
        </p:spPr>
        <p:txBody>
          <a:bodyPr>
            <a:noAutofit/>
          </a:bodyPr>
          <a:lstStyle/>
          <a:p>
            <a:pPr eaLnBrk="1" hangingPunct="1">
              <a:lnSpc>
                <a:spcPct val="90000"/>
              </a:lnSpc>
            </a:pPr>
            <a:r>
              <a:rPr lang="en-US" sz="2800" dirty="0" smtClean="0">
                <a:ea typeface="ＭＳ Ｐゴシック" pitchFamily="-1" charset="-128"/>
              </a:rPr>
              <a:t>How to estimate or predict the future?</a:t>
            </a:r>
          </a:p>
          <a:p>
            <a:pPr eaLnBrk="1" hangingPunct="1">
              <a:lnSpc>
                <a:spcPct val="90000"/>
              </a:lnSpc>
            </a:pPr>
            <a:r>
              <a:rPr lang="en-US" sz="2800" dirty="0" smtClean="0">
                <a:ea typeface="ＭＳ Ｐゴシック" pitchFamily="-1" charset="-128"/>
              </a:rPr>
              <a:t>Use history to predict duration of next CPU burst</a:t>
            </a:r>
          </a:p>
          <a:p>
            <a:pPr marL="400050" lvl="2" indent="0">
              <a:lnSpc>
                <a:spcPct val="90000"/>
              </a:lnSpc>
              <a:buNone/>
            </a:pPr>
            <a:r>
              <a:rPr lang="en-US" sz="2800" dirty="0">
                <a:ea typeface="ＭＳ Ｐゴシック" pitchFamily="-1" charset="-128"/>
              </a:rPr>
              <a:t>E.g., base on duration of last CPU burst and a number summarizing duration of prior CPU bursts</a:t>
            </a:r>
          </a:p>
          <a:p>
            <a:pPr marL="0" lvl="1" indent="0">
              <a:lnSpc>
                <a:spcPct val="90000"/>
              </a:lnSpc>
              <a:buNone/>
            </a:pPr>
            <a:r>
              <a:rPr lang="en-US" dirty="0">
                <a:ea typeface="ＭＳ Ｐゴシック" pitchFamily="-1" charset="-128"/>
                <a:sym typeface="Symbol" pitchFamily="-1" charset="2"/>
              </a:rPr>
              <a:t>	</a:t>
            </a:r>
            <a:r>
              <a:rPr lang="en-US" sz="3200" dirty="0" smtClean="0">
                <a:ea typeface="ＭＳ Ｐゴシック" pitchFamily="-1" charset="-128"/>
                <a:sym typeface="Symbol" pitchFamily="-1" charset="2"/>
              </a:rPr>
              <a:t>T</a:t>
            </a:r>
            <a:r>
              <a:rPr lang="en-US" sz="3200" baseline="-25000" dirty="0" smtClean="0">
                <a:ea typeface="ＭＳ Ｐゴシック" pitchFamily="-1" charset="-128"/>
                <a:sym typeface="Symbol" pitchFamily="-1" charset="2"/>
              </a:rPr>
              <a:t>n+1</a:t>
            </a:r>
            <a:r>
              <a:rPr lang="en-US" dirty="0" smtClean="0">
                <a:ea typeface="ＭＳ Ｐゴシック" pitchFamily="-1" charset="-128"/>
                <a:sym typeface="Symbol" pitchFamily="-1" charset="2"/>
              </a:rPr>
              <a:t> </a:t>
            </a:r>
            <a:r>
              <a:rPr lang="en-US" dirty="0">
                <a:ea typeface="ＭＳ Ｐゴシック" pitchFamily="-1" charset="-128"/>
                <a:sym typeface="Symbol" pitchFamily="-1" charset="2"/>
              </a:rPr>
              <a:t>= α * </a:t>
            </a:r>
            <a:r>
              <a:rPr lang="en-US" sz="3200" dirty="0" smtClean="0">
                <a:ea typeface="ＭＳ Ｐゴシック" pitchFamily="-1" charset="-128"/>
                <a:sym typeface="Symbol" pitchFamily="-1" charset="2"/>
              </a:rPr>
              <a:t>T</a:t>
            </a:r>
            <a:r>
              <a:rPr lang="en-US" sz="3200" baseline="-25000" dirty="0">
                <a:ea typeface="ＭＳ Ｐゴシック" pitchFamily="-1" charset="-128"/>
                <a:sym typeface="Symbol" pitchFamily="-1" charset="2"/>
              </a:rPr>
              <a:t>0</a:t>
            </a:r>
            <a:r>
              <a:rPr lang="en-US" dirty="0" smtClean="0">
                <a:ea typeface="ＭＳ Ｐゴシック" pitchFamily="-1" charset="-128"/>
                <a:sym typeface="Symbol" pitchFamily="-1" charset="2"/>
              </a:rPr>
              <a:t> </a:t>
            </a:r>
            <a:r>
              <a:rPr lang="en-US" dirty="0">
                <a:ea typeface="ＭＳ Ｐゴシック" pitchFamily="-1" charset="-128"/>
                <a:sym typeface="Symbol" pitchFamily="-1" charset="2"/>
              </a:rPr>
              <a:t>+ (1 - α) * </a:t>
            </a:r>
            <a:r>
              <a:rPr lang="en-US" dirty="0" err="1">
                <a:ea typeface="ＭＳ Ｐゴシック" pitchFamily="-1" charset="-128"/>
                <a:sym typeface="Symbol" pitchFamily="-1" charset="2"/>
              </a:rPr>
              <a:t>T</a:t>
            </a:r>
            <a:r>
              <a:rPr lang="en-US" baseline="-25000" dirty="0" err="1" smtClean="0">
                <a:ea typeface="ＭＳ Ｐゴシック" pitchFamily="-1" charset="-128"/>
                <a:sym typeface="Symbol" pitchFamily="-1" charset="2"/>
              </a:rPr>
              <a:t>n</a:t>
            </a:r>
            <a:endParaRPr lang="en-US" baseline="-25000" dirty="0" smtClean="0">
              <a:ea typeface="ＭＳ Ｐゴシック" pitchFamily="-1" charset="-128"/>
              <a:sym typeface="Symbol" pitchFamily="-1" charset="2"/>
            </a:endParaRPr>
          </a:p>
          <a:p>
            <a:pPr marL="0" lvl="1" indent="0">
              <a:lnSpc>
                <a:spcPct val="90000"/>
              </a:lnSpc>
              <a:buNone/>
            </a:pPr>
            <a:r>
              <a:rPr lang="en-US" dirty="0" smtClean="0">
                <a:ea typeface="ＭＳ Ｐゴシック" pitchFamily="-1" charset="-128"/>
              </a:rPr>
              <a:t>Where</a:t>
            </a:r>
            <a:r>
              <a:rPr lang="en-US" dirty="0">
                <a:ea typeface="ＭＳ Ｐゴシック" pitchFamily="-1" charset="-128"/>
              </a:rPr>
              <a:t>:</a:t>
            </a:r>
          </a:p>
          <a:p>
            <a:pPr marL="346075" lvl="2" eaLnBrk="1" hangingPunct="1">
              <a:lnSpc>
                <a:spcPct val="90000"/>
              </a:lnSpc>
              <a:buFont typeface="Wingdings" pitchFamily="-1" charset="2"/>
              <a:buNone/>
            </a:pPr>
            <a:r>
              <a:rPr lang="en-US" sz="2800" dirty="0" err="1">
                <a:solidFill>
                  <a:schemeClr val="accent2"/>
                </a:solidFill>
                <a:ea typeface="ＭＳ Ｐゴシック" pitchFamily="-1" charset="-128"/>
                <a:sym typeface="Symbol" pitchFamily="-1" charset="2"/>
              </a:rPr>
              <a:t>T</a:t>
            </a:r>
            <a:r>
              <a:rPr lang="en-US" sz="2800" baseline="-25000" dirty="0" err="1" smtClean="0">
                <a:solidFill>
                  <a:schemeClr val="accent2"/>
                </a:solidFill>
                <a:ea typeface="ＭＳ Ｐゴシック" pitchFamily="-1" charset="-128"/>
                <a:sym typeface="Symbol" pitchFamily="-1" charset="2"/>
              </a:rPr>
              <a:t>n</a:t>
            </a:r>
            <a:r>
              <a:rPr lang="en-US" sz="2800" dirty="0" smtClean="0">
                <a:ea typeface="ＭＳ Ｐゴシック" pitchFamily="-1" charset="-128"/>
              </a:rPr>
              <a:t> </a:t>
            </a:r>
            <a:r>
              <a:rPr lang="en-US" dirty="0" smtClean="0">
                <a:ea typeface="ＭＳ Ｐゴシック" pitchFamily="-1" charset="-128"/>
              </a:rPr>
              <a:t>is the actual duration of n</a:t>
            </a:r>
            <a:r>
              <a:rPr lang="en-US" i="1" dirty="0" smtClean="0">
                <a:ea typeface="ＭＳ Ｐゴシック" pitchFamily="-1" charset="-128"/>
              </a:rPr>
              <a:t>th</a:t>
            </a:r>
            <a:r>
              <a:rPr lang="en-US" dirty="0" smtClean="0">
                <a:ea typeface="ＭＳ Ｐゴシック" pitchFamily="-1" charset="-128"/>
              </a:rPr>
              <a:t> CPU burst value for the process. </a:t>
            </a:r>
          </a:p>
          <a:p>
            <a:pPr marL="346075" lvl="2" eaLnBrk="1" hangingPunct="1">
              <a:lnSpc>
                <a:spcPct val="90000"/>
              </a:lnSpc>
              <a:buFont typeface="Wingdings" pitchFamily="-1" charset="2"/>
              <a:buNone/>
            </a:pPr>
            <a:r>
              <a:rPr lang="en-US" dirty="0" smtClean="0">
                <a:solidFill>
                  <a:schemeClr val="accent2"/>
                </a:solidFill>
                <a:ea typeface="ＭＳ Ｐゴシック" pitchFamily="-1" charset="-128"/>
                <a:sym typeface="Symbol" pitchFamily="-1" charset="2"/>
              </a:rPr>
              <a:t>α</a:t>
            </a:r>
            <a:r>
              <a:rPr lang="en-US" dirty="0" smtClean="0">
                <a:ea typeface="ＭＳ Ｐゴシック" pitchFamily="-1" charset="-128"/>
              </a:rPr>
              <a:t> is a constant indicating how much to base estimate on last CPU burst, and </a:t>
            </a:r>
          </a:p>
          <a:p>
            <a:pPr marL="346075" lvl="2" eaLnBrk="1" hangingPunct="1">
              <a:lnSpc>
                <a:spcPct val="90000"/>
              </a:lnSpc>
              <a:buFont typeface="Wingdings" pitchFamily="-1" charset="2"/>
              <a:buNone/>
            </a:pPr>
            <a:r>
              <a:rPr lang="el-GR" dirty="0" smtClean="0">
                <a:solidFill>
                  <a:schemeClr val="accent2"/>
                </a:solidFill>
                <a:ea typeface="ＭＳ Ｐゴシック" pitchFamily="-1" charset="-128"/>
                <a:sym typeface="Symbol" pitchFamily="-1" charset="2"/>
              </a:rPr>
              <a:t>Τ</a:t>
            </a:r>
            <a:r>
              <a:rPr lang="en-US" baseline="-25000" dirty="0" smtClean="0">
                <a:solidFill>
                  <a:schemeClr val="accent2"/>
                </a:solidFill>
                <a:ea typeface="ＭＳ Ｐゴシック" pitchFamily="-1" charset="-128"/>
                <a:sym typeface="Symbol" pitchFamily="-1" charset="2"/>
              </a:rPr>
              <a:t>n+`1</a:t>
            </a:r>
            <a:r>
              <a:rPr lang="en-US" dirty="0" smtClean="0">
                <a:ea typeface="ＭＳ Ｐゴシック" pitchFamily="-1" charset="-128"/>
              </a:rPr>
              <a:t> is the estimate of CPU burst duration for time </a:t>
            </a:r>
            <a:r>
              <a:rPr lang="en-US" i="1" dirty="0" smtClean="0">
                <a:ea typeface="ＭＳ Ｐゴシック" pitchFamily="-1" charset="-128"/>
              </a:rPr>
              <a:t>n</a:t>
            </a:r>
          </a:p>
        </p:txBody>
      </p:sp>
      <p:sp>
        <p:nvSpPr>
          <p:cNvPr id="6" name="Rectangle 3"/>
          <p:cNvSpPr>
            <a:spLocks noChangeArrowheads="1"/>
          </p:cNvSpPr>
          <p:nvPr/>
        </p:nvSpPr>
        <p:spPr bwMode="auto">
          <a:xfrm>
            <a:off x="115529" y="39329"/>
            <a:ext cx="8495071"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Shortest Running Time Next</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6E90407C-2F71-4514-BC1A-BE887DBC5E0A}" type="slidenum">
              <a:rPr lang="en-US"/>
              <a:pPr/>
              <a:t>13</a:t>
            </a:fld>
            <a:endParaRPr lang="en-US"/>
          </a:p>
        </p:txBody>
      </p:sp>
      <p:sp>
        <p:nvSpPr>
          <p:cNvPr id="16387" name="Rectangle 2"/>
          <p:cNvSpPr>
            <a:spLocks noGrp="1" noChangeArrowheads="1"/>
          </p:cNvSpPr>
          <p:nvPr>
            <p:ph type="title"/>
          </p:nvPr>
        </p:nvSpPr>
        <p:spPr>
          <a:xfrm>
            <a:off x="381000" y="228600"/>
            <a:ext cx="8229600" cy="1143000"/>
          </a:xfrm>
        </p:spPr>
        <p:txBody>
          <a:bodyPr>
            <a:normAutofit fontScale="90000"/>
          </a:bodyPr>
          <a:lstStyle/>
          <a:p>
            <a:r>
              <a:rPr lang="en-US" dirty="0" smtClean="0">
                <a:solidFill>
                  <a:srgbClr val="7030A0"/>
                </a:solidFill>
              </a:rPr>
              <a:t>Shortest Running Time Next</a:t>
            </a:r>
            <a:br>
              <a:rPr lang="en-US" dirty="0" smtClean="0">
                <a:solidFill>
                  <a:srgbClr val="7030A0"/>
                </a:solidFill>
              </a:rPr>
            </a:br>
            <a:r>
              <a:rPr lang="en-US" sz="3600" dirty="0" smtClean="0">
                <a:solidFill>
                  <a:srgbClr val="7030A0"/>
                </a:solidFill>
                <a:ea typeface="ＭＳ Ｐゴシック" pitchFamily="-1" charset="-128"/>
              </a:rPr>
              <a:t>Example Estimate</a:t>
            </a:r>
          </a:p>
        </p:txBody>
      </p:sp>
      <p:sp>
        <p:nvSpPr>
          <p:cNvPr id="19459" name="Rectangle 3"/>
          <p:cNvSpPr>
            <a:spLocks noGrp="1" noChangeArrowheads="1"/>
          </p:cNvSpPr>
          <p:nvPr>
            <p:ph type="body" idx="1"/>
          </p:nvPr>
        </p:nvSpPr>
        <p:spPr/>
        <p:txBody>
          <a:bodyPr/>
          <a:lstStyle/>
          <a:p>
            <a:pPr eaLnBrk="1" hangingPunct="1"/>
            <a:r>
              <a:rPr lang="en-US" sz="2800" dirty="0" smtClean="0">
                <a:ea typeface="ＭＳ Ｐゴシック" pitchFamily="-1" charset="-128"/>
              </a:rPr>
              <a:t>Say, </a:t>
            </a:r>
            <a:r>
              <a:rPr lang="en-US" sz="2800" dirty="0" smtClean="0">
                <a:solidFill>
                  <a:schemeClr val="accent2"/>
                </a:solidFill>
                <a:ea typeface="ＭＳ Ｐゴシック" pitchFamily="-1" charset="-128"/>
                <a:sym typeface="Symbol" pitchFamily="-1" charset="2"/>
              </a:rPr>
              <a:t>α</a:t>
            </a:r>
            <a:r>
              <a:rPr lang="en-US" sz="2800" dirty="0" smtClean="0">
                <a:ea typeface="ＭＳ Ｐゴシック" pitchFamily="-1" charset="-128"/>
              </a:rPr>
              <a:t> = 0.5</a:t>
            </a:r>
          </a:p>
          <a:p>
            <a:pPr eaLnBrk="1" hangingPunct="1"/>
            <a:r>
              <a:rPr lang="en-US" sz="2800" dirty="0">
                <a:solidFill>
                  <a:schemeClr val="accent2"/>
                </a:solidFill>
                <a:ea typeface="ＭＳ Ｐゴシック" pitchFamily="-1" charset="-128"/>
                <a:sym typeface="Symbol" pitchFamily="-1" charset="2"/>
              </a:rPr>
              <a:t>T</a:t>
            </a:r>
            <a:r>
              <a:rPr lang="en-US" sz="2800" baseline="-25000" dirty="0" smtClean="0">
                <a:ea typeface="ＭＳ Ｐゴシック" pitchFamily="-1" charset="-128"/>
                <a:sym typeface="Symbol" pitchFamily="-1" charset="2"/>
              </a:rPr>
              <a:t>0</a:t>
            </a:r>
            <a:r>
              <a:rPr lang="en-US" sz="2800" dirty="0" smtClean="0">
                <a:ea typeface="ＭＳ Ｐゴシック" pitchFamily="-1" charset="-128"/>
              </a:rPr>
              <a:t> = 10 (last estimate)</a:t>
            </a:r>
          </a:p>
          <a:p>
            <a:pPr lvl="1" eaLnBrk="1" hangingPunct="1"/>
            <a:r>
              <a:rPr lang="en-US" dirty="0" smtClean="0">
                <a:ea typeface="ＭＳ Ｐゴシック" pitchFamily="-1" charset="-128"/>
              </a:rPr>
              <a:t>Will just give some reasonable guess for first </a:t>
            </a:r>
            <a:r>
              <a:rPr lang="en-US" dirty="0" smtClean="0">
                <a:solidFill>
                  <a:schemeClr val="accent2"/>
                </a:solidFill>
                <a:ea typeface="ＭＳ Ｐゴシック" pitchFamily="-1" charset="-128"/>
                <a:sym typeface="Symbol" pitchFamily="-1" charset="2"/>
              </a:rPr>
              <a:t>τ</a:t>
            </a:r>
            <a:r>
              <a:rPr lang="en-US" dirty="0" smtClean="0">
                <a:ea typeface="ＭＳ Ｐゴシック" pitchFamily="-1" charset="-128"/>
              </a:rPr>
              <a:t> </a:t>
            </a:r>
          </a:p>
          <a:p>
            <a:pPr eaLnBrk="1" hangingPunct="1"/>
            <a:r>
              <a:rPr lang="en-US" sz="2800" dirty="0" smtClean="0">
                <a:ea typeface="ＭＳ Ｐゴシック" pitchFamily="-1" charset="-128"/>
              </a:rPr>
              <a:t>Current (measured) CPU burst, t = 6</a:t>
            </a:r>
          </a:p>
          <a:p>
            <a:pPr eaLnBrk="1" hangingPunct="1"/>
            <a:r>
              <a:rPr lang="en-US" sz="2800" dirty="0" smtClean="0">
                <a:ea typeface="ＭＳ Ｐゴシック" pitchFamily="-1" charset="-128"/>
              </a:rPr>
              <a:t>What is estimate of next CPU burst?</a:t>
            </a:r>
          </a:p>
          <a:p>
            <a:pPr marL="0" lvl="1" indent="0">
              <a:lnSpc>
                <a:spcPct val="90000"/>
              </a:lnSpc>
              <a:buNone/>
            </a:pPr>
            <a:r>
              <a:rPr lang="en-US" dirty="0">
                <a:ea typeface="ＭＳ Ｐゴシック" pitchFamily="-1" charset="-128"/>
              </a:rPr>
              <a:t>	</a:t>
            </a:r>
            <a:r>
              <a:rPr lang="en-US" sz="3200" dirty="0">
                <a:ea typeface="ＭＳ Ｐゴシック" pitchFamily="-1" charset="-128"/>
                <a:sym typeface="Symbol" pitchFamily="-1" charset="2"/>
              </a:rPr>
              <a:t> </a:t>
            </a:r>
            <a:r>
              <a:rPr lang="en-US" dirty="0">
                <a:ea typeface="ＭＳ Ｐゴシック" pitchFamily="-1" charset="-128"/>
                <a:sym typeface="Symbol" pitchFamily="-1" charset="2"/>
              </a:rPr>
              <a:t>T</a:t>
            </a:r>
            <a:r>
              <a:rPr lang="en-US" baseline="-25000" dirty="0">
                <a:ea typeface="ＭＳ Ｐゴシック" pitchFamily="-1" charset="-128"/>
                <a:sym typeface="Symbol" pitchFamily="-1" charset="2"/>
              </a:rPr>
              <a:t>2</a:t>
            </a:r>
            <a:r>
              <a:rPr lang="en-US" dirty="0" smtClean="0">
                <a:ea typeface="ＭＳ Ｐゴシック" pitchFamily="-1" charset="-128"/>
                <a:sym typeface="Symbol" pitchFamily="-1" charset="2"/>
              </a:rPr>
              <a:t> </a:t>
            </a:r>
            <a:r>
              <a:rPr lang="en-US" dirty="0">
                <a:ea typeface="ＭＳ Ｐゴシック" pitchFamily="-1" charset="-128"/>
                <a:sym typeface="Symbol" pitchFamily="-1" charset="2"/>
              </a:rPr>
              <a:t>= α * </a:t>
            </a:r>
            <a:r>
              <a:rPr lang="en-US" dirty="0" smtClean="0">
                <a:ea typeface="ＭＳ Ｐゴシック" pitchFamily="-1" charset="-128"/>
                <a:sym typeface="Symbol" pitchFamily="-1" charset="2"/>
              </a:rPr>
              <a:t>T</a:t>
            </a:r>
            <a:r>
              <a:rPr lang="en-US" sz="3200" baseline="-25000" dirty="0">
                <a:ea typeface="ＭＳ Ｐゴシック" pitchFamily="-1" charset="-128"/>
                <a:sym typeface="Symbol" pitchFamily="-1" charset="2"/>
              </a:rPr>
              <a:t>0</a:t>
            </a:r>
            <a:r>
              <a:rPr lang="en-US" dirty="0" smtClean="0">
                <a:ea typeface="ＭＳ Ｐゴシック" pitchFamily="-1" charset="-128"/>
                <a:sym typeface="Symbol" pitchFamily="-1" charset="2"/>
              </a:rPr>
              <a:t> </a:t>
            </a:r>
            <a:r>
              <a:rPr lang="en-US" dirty="0">
                <a:ea typeface="ＭＳ Ｐゴシック" pitchFamily="-1" charset="-128"/>
                <a:sym typeface="Symbol" pitchFamily="-1" charset="2"/>
              </a:rPr>
              <a:t>+ (1 - α) * </a:t>
            </a:r>
            <a:r>
              <a:rPr lang="en-US" dirty="0" smtClean="0">
                <a:ea typeface="ＭＳ Ｐゴシック" pitchFamily="-1" charset="-128"/>
                <a:sym typeface="Symbol" pitchFamily="-1" charset="2"/>
              </a:rPr>
              <a:t>T</a:t>
            </a:r>
            <a:r>
              <a:rPr lang="en-US" baseline="-25000" dirty="0">
                <a:ea typeface="ＭＳ Ｐゴシック" pitchFamily="-1" charset="-128"/>
                <a:sym typeface="Symbol" pitchFamily="-1" charset="2"/>
              </a:rPr>
              <a:t>1</a:t>
            </a:r>
          </a:p>
          <a:p>
            <a:pPr lvl="1">
              <a:buNone/>
            </a:pPr>
            <a:r>
              <a:rPr lang="en-US" dirty="0" smtClean="0">
                <a:ea typeface="ＭＳ Ｐゴシック" pitchFamily="-1" charset="-128"/>
                <a:sym typeface="Symbol" pitchFamily="-1" charset="2"/>
              </a:rPr>
              <a:t>      T</a:t>
            </a:r>
            <a:r>
              <a:rPr lang="en-US" baseline="-25000" dirty="0" smtClean="0">
                <a:ea typeface="ＭＳ Ｐゴシック" pitchFamily="-1" charset="-128"/>
                <a:sym typeface="Symbol" pitchFamily="-1" charset="2"/>
              </a:rPr>
              <a:t>2 </a:t>
            </a:r>
            <a:r>
              <a:rPr lang="en-US" dirty="0" smtClean="0">
                <a:ea typeface="ＭＳ Ｐゴシック" pitchFamily="-1" charset="-128"/>
                <a:sym typeface="Symbol" pitchFamily="-1" charset="2"/>
              </a:rPr>
              <a:t>= 0.5 * 10 + 0.5 * 6 = 8</a:t>
            </a:r>
            <a:endParaRPr lang="en-US" baseline="-25000" dirty="0" smtClean="0">
              <a:ea typeface="ＭＳ Ｐゴシック" pitchFamily="-1" charset="-128"/>
              <a:sym typeface="Symbol" pitchFamily="-1" charset="2"/>
            </a:endParaRPr>
          </a:p>
          <a:p>
            <a:pPr eaLnBrk="1" hangingPunct="1"/>
            <a:endParaRPr lang="en-US" dirty="0" smtClean="0">
              <a:ea typeface="ＭＳ Ｐゴシック" pitchFamily="-1" charset="-128"/>
            </a:endParaRP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EA3D9EF6-48A7-4118-85E4-C26278089796}" type="slidenum">
              <a:rPr lang="en-US"/>
              <a:pPr/>
              <a:t>14</a:t>
            </a:fld>
            <a:endParaRPr lang="en-US"/>
          </a:p>
        </p:txBody>
      </p:sp>
      <p:sp>
        <p:nvSpPr>
          <p:cNvPr id="17411" name="Rectangle 2"/>
          <p:cNvSpPr>
            <a:spLocks noGrp="1" noChangeArrowheads="1"/>
          </p:cNvSpPr>
          <p:nvPr>
            <p:ph type="title"/>
          </p:nvPr>
        </p:nvSpPr>
        <p:spPr/>
        <p:txBody>
          <a:bodyPr>
            <a:normAutofit fontScale="90000"/>
          </a:bodyPr>
          <a:lstStyle/>
          <a:p>
            <a:r>
              <a:rPr lang="en-US" sz="3600" dirty="0">
                <a:solidFill>
                  <a:srgbClr val="7030A0"/>
                </a:solidFill>
              </a:rPr>
              <a:t>Shortest Running Time Next</a:t>
            </a:r>
            <a:br>
              <a:rPr lang="en-US" sz="3600" dirty="0">
                <a:solidFill>
                  <a:srgbClr val="7030A0"/>
                </a:solidFill>
              </a:rPr>
            </a:br>
            <a:r>
              <a:rPr lang="en-US" sz="3600" dirty="0" smtClean="0">
                <a:solidFill>
                  <a:srgbClr val="7030A0"/>
                </a:solidFill>
              </a:rPr>
              <a:t>Implementation</a:t>
            </a:r>
            <a:endParaRPr lang="en-US" sz="4000" dirty="0" smtClean="0">
              <a:ea typeface="ＭＳ Ｐゴシック" pitchFamily="-1" charset="-128"/>
            </a:endParaRPr>
          </a:p>
        </p:txBody>
      </p:sp>
      <p:sp>
        <p:nvSpPr>
          <p:cNvPr id="17412" name="Rectangle 3"/>
          <p:cNvSpPr>
            <a:spLocks noGrp="1" noChangeArrowheads="1"/>
          </p:cNvSpPr>
          <p:nvPr>
            <p:ph type="body" idx="1"/>
          </p:nvPr>
        </p:nvSpPr>
        <p:spPr/>
        <p:txBody>
          <a:bodyPr/>
          <a:lstStyle/>
          <a:p>
            <a:pPr eaLnBrk="1" hangingPunct="1"/>
            <a:r>
              <a:rPr lang="en-US" dirty="0" smtClean="0">
                <a:ea typeface="ＭＳ Ｐゴシック" pitchFamily="-1" charset="-128"/>
              </a:rPr>
              <a:t>Need to keep ready ‘queue’ ordered</a:t>
            </a:r>
          </a:p>
          <a:p>
            <a:pPr eaLnBrk="1" hangingPunct="1"/>
            <a:r>
              <a:rPr lang="en-US" dirty="0" smtClean="0">
                <a:ea typeface="ＭＳ Ｐゴシック" pitchFamily="-1" charset="-128"/>
              </a:rPr>
              <a:t>Process with the shortest estimated next CPU burst must be kept at the beginning of the ‘queue’</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229600" cy="609600"/>
          </a:xfrm>
        </p:spPr>
        <p:txBody>
          <a:bodyPr>
            <a:normAutofit/>
          </a:bodyPr>
          <a:lstStyle/>
          <a:p>
            <a:pPr algn="l" eaLnBrk="0" hangingPunct="0"/>
            <a:r>
              <a:rPr lang="en-US" sz="3200" dirty="0" smtClean="0">
                <a:solidFill>
                  <a:srgbClr val="7030A0"/>
                </a:solidFill>
              </a:rPr>
              <a:t>Guaranteed Scheduling</a:t>
            </a:r>
            <a:endParaRPr lang="en-US" sz="3200" dirty="0">
              <a:solidFill>
                <a:srgbClr val="7030A0"/>
              </a:solidFill>
            </a:endParaRPr>
          </a:p>
        </p:txBody>
      </p:sp>
      <p:sp>
        <p:nvSpPr>
          <p:cNvPr id="57347" name="Content Placeholder 2"/>
          <p:cNvSpPr>
            <a:spLocks noGrp="1"/>
          </p:cNvSpPr>
          <p:nvPr>
            <p:ph idx="1"/>
          </p:nvPr>
        </p:nvSpPr>
        <p:spPr>
          <a:xfrm>
            <a:off x="304800" y="762000"/>
            <a:ext cx="8382000" cy="5562600"/>
          </a:xfrm>
        </p:spPr>
        <p:txBody>
          <a:bodyPr>
            <a:noAutofit/>
          </a:bodyPr>
          <a:lstStyle/>
          <a:p>
            <a:r>
              <a:rPr lang="en-US" sz="2800" dirty="0" smtClean="0"/>
              <a:t>Make </a:t>
            </a:r>
            <a:r>
              <a:rPr lang="en-US" sz="2800" dirty="0"/>
              <a:t>real promises to </a:t>
            </a:r>
            <a:r>
              <a:rPr lang="en-US" sz="2800" dirty="0" smtClean="0"/>
              <a:t>the users </a:t>
            </a:r>
            <a:r>
              <a:rPr lang="en-US" sz="2800" dirty="0"/>
              <a:t>about </a:t>
            </a:r>
            <a:r>
              <a:rPr lang="en-US" sz="2800" dirty="0" smtClean="0"/>
              <a:t>performance </a:t>
            </a:r>
            <a:r>
              <a:rPr lang="en-US" sz="2800" dirty="0"/>
              <a:t>and then live up to those promises. </a:t>
            </a:r>
            <a:endParaRPr lang="en-US" sz="2800" dirty="0" smtClean="0"/>
          </a:p>
          <a:p>
            <a:r>
              <a:rPr lang="en-US" sz="2800" dirty="0" smtClean="0"/>
              <a:t>Example: </a:t>
            </a:r>
            <a:r>
              <a:rPr lang="en-US" sz="2800" dirty="0"/>
              <a:t>If there are n </a:t>
            </a:r>
            <a:r>
              <a:rPr lang="en-US" sz="2800" dirty="0" smtClean="0"/>
              <a:t>processes each one should </a:t>
            </a:r>
            <a:r>
              <a:rPr lang="en-US" sz="2800" dirty="0"/>
              <a:t>get 1/n of the CPU </a:t>
            </a:r>
            <a:r>
              <a:rPr lang="en-US" sz="2800" dirty="0" smtClean="0"/>
              <a:t>cycles</a:t>
            </a:r>
          </a:p>
          <a:p>
            <a:r>
              <a:rPr lang="en-US" sz="2800" dirty="0" smtClean="0"/>
              <a:t>Computes </a:t>
            </a:r>
            <a:r>
              <a:rPr lang="en-US" sz="2800" dirty="0"/>
              <a:t>the amount of CPU </a:t>
            </a:r>
            <a:r>
              <a:rPr lang="en-US" sz="2800" dirty="0" smtClean="0"/>
              <a:t>each one </a:t>
            </a:r>
            <a:r>
              <a:rPr lang="en-US" sz="2800" dirty="0"/>
              <a:t>is entitled to, </a:t>
            </a:r>
            <a:r>
              <a:rPr lang="en-US" sz="2800" dirty="0" smtClean="0"/>
              <a:t>the </a:t>
            </a:r>
            <a:r>
              <a:rPr lang="en-US" sz="2800" dirty="0"/>
              <a:t>time since creation divided by n</a:t>
            </a:r>
            <a:r>
              <a:rPr lang="en-US" sz="2800" dirty="0" smtClean="0"/>
              <a:t>.</a:t>
            </a:r>
          </a:p>
          <a:p>
            <a:r>
              <a:rPr lang="en-US" sz="2800" dirty="0"/>
              <a:t>C</a:t>
            </a:r>
            <a:r>
              <a:rPr lang="en-US" sz="2800" dirty="0" smtClean="0"/>
              <a:t>ompute </a:t>
            </a:r>
            <a:r>
              <a:rPr lang="en-US" sz="2800" dirty="0"/>
              <a:t>the ratio of actual CPU time consumed to CPU time </a:t>
            </a:r>
            <a:r>
              <a:rPr lang="en-US" sz="2800" dirty="0" smtClean="0"/>
              <a:t>entitled, </a:t>
            </a:r>
            <a:r>
              <a:rPr lang="en-US" sz="2800" dirty="0"/>
              <a:t>0.5 means that a process </a:t>
            </a:r>
            <a:r>
              <a:rPr lang="en-US" sz="2800" dirty="0" smtClean="0"/>
              <a:t>had </a:t>
            </a:r>
            <a:r>
              <a:rPr lang="en-US" sz="2800" dirty="0"/>
              <a:t>half of what it should </a:t>
            </a:r>
            <a:r>
              <a:rPr lang="en-US" sz="2800" dirty="0" smtClean="0"/>
              <a:t>have, </a:t>
            </a:r>
            <a:r>
              <a:rPr lang="en-US" sz="2800" dirty="0"/>
              <a:t>and a </a:t>
            </a:r>
            <a:r>
              <a:rPr lang="en-US" sz="2800" dirty="0" smtClean="0"/>
              <a:t>ratio of </a:t>
            </a:r>
            <a:r>
              <a:rPr lang="en-US" sz="2800" dirty="0"/>
              <a:t>2.0 means that a process has had twice as much as it was entitled </a:t>
            </a:r>
            <a:r>
              <a:rPr lang="en-US" sz="2800" dirty="0" smtClean="0"/>
              <a:t>to.</a:t>
            </a:r>
          </a:p>
          <a:p>
            <a:r>
              <a:rPr lang="en-US" sz="2800" dirty="0"/>
              <a:t>R</a:t>
            </a:r>
            <a:r>
              <a:rPr lang="en-US" sz="2800" dirty="0" smtClean="0"/>
              <a:t>un </a:t>
            </a:r>
            <a:r>
              <a:rPr lang="en-US" sz="2800" dirty="0"/>
              <a:t>the process with the lowest ratio until its ratio has </a:t>
            </a:r>
            <a:r>
              <a:rPr lang="en-US" sz="2800" dirty="0" smtClean="0"/>
              <a:t>moved above </a:t>
            </a:r>
            <a:r>
              <a:rPr lang="en-US" sz="2800" dirty="0"/>
              <a:t>its closest competitor.</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15</a:t>
            </a:fld>
            <a:endParaRPr lang="en-US"/>
          </a:p>
        </p:txBody>
      </p:sp>
    </p:spTree>
    <p:extLst>
      <p:ext uri="{BB962C8B-B14F-4D97-AF65-F5344CB8AC3E}">
        <p14:creationId xmlns:p14="http://schemas.microsoft.com/office/powerpoint/2010/main" val="13633569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229600" cy="609600"/>
          </a:xfrm>
        </p:spPr>
        <p:txBody>
          <a:bodyPr>
            <a:normAutofit/>
          </a:bodyPr>
          <a:lstStyle/>
          <a:p>
            <a:pPr algn="l" eaLnBrk="0" hangingPunct="0"/>
            <a:r>
              <a:rPr lang="en-US" sz="3200" dirty="0">
                <a:solidFill>
                  <a:srgbClr val="7030A0"/>
                </a:solidFill>
              </a:rPr>
              <a:t>Lottery Scheduling</a:t>
            </a:r>
          </a:p>
        </p:txBody>
      </p:sp>
      <p:sp>
        <p:nvSpPr>
          <p:cNvPr id="57347" name="Content Placeholder 2"/>
          <p:cNvSpPr>
            <a:spLocks noGrp="1"/>
          </p:cNvSpPr>
          <p:nvPr>
            <p:ph idx="1"/>
          </p:nvPr>
        </p:nvSpPr>
        <p:spPr>
          <a:xfrm>
            <a:off x="304800" y="762000"/>
            <a:ext cx="8382000" cy="5410200"/>
          </a:xfrm>
        </p:spPr>
        <p:txBody>
          <a:bodyPr>
            <a:noAutofit/>
          </a:bodyPr>
          <a:lstStyle/>
          <a:p>
            <a:pPr eaLnBrk="1" hangingPunct="1"/>
            <a:r>
              <a:rPr lang="en-US" sz="2800" dirty="0" smtClean="0"/>
              <a:t>Yet another alternative: </a:t>
            </a:r>
            <a:r>
              <a:rPr lang="en-US" sz="2800" dirty="0" smtClean="0">
                <a:solidFill>
                  <a:srgbClr val="0070C0"/>
                </a:solidFill>
              </a:rPr>
              <a:t>Lottery Scheduling</a:t>
            </a:r>
          </a:p>
          <a:p>
            <a:pPr marL="1066800" lvl="1" indent="-609600" eaLnBrk="0" hangingPunct="0">
              <a:buFont typeface="Wingdings" pitchFamily="2" charset="2"/>
              <a:buChar char="ü"/>
            </a:pPr>
            <a:r>
              <a:rPr lang="en-US" dirty="0"/>
              <a:t>Give each job some number of lottery tickets</a:t>
            </a:r>
          </a:p>
          <a:p>
            <a:pPr marL="1066800" lvl="1" indent="-609600" eaLnBrk="0" hangingPunct="0">
              <a:buFont typeface="Wingdings" pitchFamily="2" charset="2"/>
              <a:buChar char="ü"/>
            </a:pPr>
            <a:r>
              <a:rPr lang="en-US" dirty="0"/>
              <a:t>On each time slice, randomly pick a winning ticket</a:t>
            </a:r>
          </a:p>
          <a:p>
            <a:pPr marL="1066800" lvl="1" indent="-609600" eaLnBrk="0" hangingPunct="0">
              <a:buFont typeface="Wingdings" pitchFamily="2" charset="2"/>
              <a:buChar char="ü"/>
            </a:pPr>
            <a:r>
              <a:rPr lang="en-US" dirty="0"/>
              <a:t>On average, CPU time is proportional to number of tickets given to each job over time</a:t>
            </a:r>
          </a:p>
          <a:p>
            <a:pPr eaLnBrk="1" hangingPunct="1"/>
            <a:r>
              <a:rPr lang="en-US" sz="2800" dirty="0" smtClean="0"/>
              <a:t>How to assign tickets?</a:t>
            </a:r>
          </a:p>
          <a:p>
            <a:pPr marL="1066800" lvl="1" indent="-609600" eaLnBrk="0" hangingPunct="0">
              <a:buFont typeface="Wingdings" pitchFamily="2" charset="2"/>
              <a:buChar char="ü"/>
            </a:pPr>
            <a:r>
              <a:rPr lang="en-US" dirty="0"/>
              <a:t>To approximate SRTF, short-running jobs get more, long running jobs get fewer</a:t>
            </a:r>
          </a:p>
          <a:p>
            <a:pPr marL="1066800" lvl="1" indent="-609600" eaLnBrk="0" hangingPunct="0">
              <a:buFont typeface="Wingdings" pitchFamily="2" charset="2"/>
              <a:buChar char="ü"/>
            </a:pPr>
            <a:r>
              <a:rPr lang="en-US" dirty="0"/>
              <a:t>To avoid starvation, every job gets at least one ticket (everyone makes progress)</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16</a:t>
            </a:fld>
            <a:endParaRPr lang="en-US"/>
          </a:p>
        </p:txBody>
      </p:sp>
    </p:spTree>
    <p:extLst>
      <p:ext uri="{BB962C8B-B14F-4D97-AF65-F5344CB8AC3E}">
        <p14:creationId xmlns:p14="http://schemas.microsoft.com/office/powerpoint/2010/main" val="12276678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274638"/>
            <a:ext cx="8229600" cy="715962"/>
          </a:xfrm>
        </p:spPr>
        <p:txBody>
          <a:bodyPr>
            <a:normAutofit/>
          </a:bodyPr>
          <a:lstStyle/>
          <a:p>
            <a:pPr algn="l" eaLnBrk="0" hangingPunct="0"/>
            <a:r>
              <a:rPr lang="en-US" sz="3200" dirty="0">
                <a:solidFill>
                  <a:srgbClr val="7030A0"/>
                </a:solidFill>
              </a:rPr>
              <a:t>Lottery Scheduling</a:t>
            </a:r>
          </a:p>
        </p:txBody>
      </p:sp>
      <p:sp>
        <p:nvSpPr>
          <p:cNvPr id="57347" name="Content Placeholder 2"/>
          <p:cNvSpPr>
            <a:spLocks noGrp="1"/>
          </p:cNvSpPr>
          <p:nvPr>
            <p:ph idx="1"/>
          </p:nvPr>
        </p:nvSpPr>
        <p:spPr>
          <a:xfrm>
            <a:off x="381000" y="1066800"/>
            <a:ext cx="8229600" cy="4525963"/>
          </a:xfrm>
        </p:spPr>
        <p:txBody>
          <a:bodyPr>
            <a:noAutofit/>
          </a:bodyPr>
          <a:lstStyle/>
          <a:p>
            <a:pPr marL="609600" indent="-609600" eaLnBrk="0" hangingPunct="0">
              <a:buFontTx/>
              <a:buChar char="•"/>
            </a:pPr>
            <a:r>
              <a:rPr lang="en-US" sz="2800" dirty="0"/>
              <a:t>Advantage over strict priority scheduling: behaves gracefully as load changes</a:t>
            </a:r>
          </a:p>
          <a:p>
            <a:pPr marL="609600" indent="-609600" eaLnBrk="0" hangingPunct="0">
              <a:buFontTx/>
              <a:buChar char="•"/>
            </a:pPr>
            <a:r>
              <a:rPr lang="en-US" sz="2800" dirty="0"/>
              <a:t>Hold lottery for CPU </a:t>
            </a:r>
            <a:r>
              <a:rPr lang="en-US" sz="2800" dirty="0" smtClean="0"/>
              <a:t>time; </a:t>
            </a:r>
            <a:r>
              <a:rPr lang="en-US" sz="2800" dirty="0"/>
              <a:t>several  times a second</a:t>
            </a:r>
          </a:p>
          <a:p>
            <a:pPr marL="609600" indent="-609600" eaLnBrk="0" hangingPunct="0">
              <a:buFontTx/>
              <a:buChar char="•"/>
            </a:pPr>
            <a:r>
              <a:rPr lang="en-US" sz="2800" dirty="0" smtClean="0"/>
              <a:t>Can </a:t>
            </a:r>
            <a:r>
              <a:rPr lang="en-US" sz="2800" dirty="0"/>
              <a:t>enforce priorities by allowing more tickets for “more important” </a:t>
            </a:r>
            <a:r>
              <a:rPr lang="en-US" sz="2800" dirty="0" smtClean="0"/>
              <a:t>processes</a:t>
            </a:r>
            <a:endParaRPr lang="en-US" sz="2800" dirty="0"/>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17</a:t>
            </a:fld>
            <a:endParaRPr lang="en-US"/>
          </a:p>
        </p:txBody>
      </p:sp>
    </p:spTree>
    <p:extLst>
      <p:ext uri="{BB962C8B-B14F-4D97-AF65-F5344CB8AC3E}">
        <p14:creationId xmlns:p14="http://schemas.microsoft.com/office/powerpoint/2010/main" val="5623277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274638"/>
            <a:ext cx="8229600" cy="639762"/>
          </a:xfrm>
        </p:spPr>
        <p:txBody>
          <a:bodyPr>
            <a:noAutofit/>
          </a:bodyPr>
          <a:lstStyle/>
          <a:p>
            <a:pPr algn="l" eaLnBrk="1" hangingPunct="1"/>
            <a:r>
              <a:rPr lang="en-US" sz="3200" dirty="0" smtClean="0">
                <a:solidFill>
                  <a:srgbClr val="7030A0"/>
                </a:solidFill>
              </a:rPr>
              <a:t>Example: Lottery Scheduling</a:t>
            </a:r>
          </a:p>
        </p:txBody>
      </p:sp>
      <p:sp>
        <p:nvSpPr>
          <p:cNvPr id="58371" name="Content Placeholder 2"/>
          <p:cNvSpPr>
            <a:spLocks noGrp="1"/>
          </p:cNvSpPr>
          <p:nvPr>
            <p:ph idx="1"/>
          </p:nvPr>
        </p:nvSpPr>
        <p:spPr>
          <a:xfrm>
            <a:off x="228600" y="990600"/>
            <a:ext cx="8458200" cy="1447800"/>
          </a:xfrm>
        </p:spPr>
        <p:txBody>
          <a:bodyPr>
            <a:noAutofit/>
          </a:bodyPr>
          <a:lstStyle/>
          <a:p>
            <a:pPr eaLnBrk="1" hangingPunct="1"/>
            <a:r>
              <a:rPr lang="en-US" sz="2800" dirty="0" smtClean="0"/>
              <a:t>Assume short jobs get 10 tickets, long jobs get 1 ticket</a:t>
            </a:r>
          </a:p>
          <a:p>
            <a:pPr eaLnBrk="1" hangingPunct="1"/>
            <a:r>
              <a:rPr lang="en-US" sz="2800" dirty="0" smtClean="0"/>
              <a:t>What percentage of time does each long job get?  Each short job?</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endParaRPr lang="en-US" sz="2800" dirty="0" smtClean="0"/>
          </a:p>
        </p:txBody>
      </p:sp>
      <p:graphicFrame>
        <p:nvGraphicFramePr>
          <p:cNvPr id="8" name="Table 7"/>
          <p:cNvGraphicFramePr>
            <a:graphicFrameLocks noGrp="1"/>
          </p:cNvGraphicFramePr>
          <p:nvPr>
            <p:extLst>
              <p:ext uri="{D42A27DB-BD31-4B8C-83A1-F6EECF244321}">
                <p14:modId xmlns:p14="http://schemas.microsoft.com/office/powerpoint/2010/main" val="1811317436"/>
              </p:ext>
            </p:extLst>
          </p:nvPr>
        </p:nvGraphicFramePr>
        <p:xfrm>
          <a:off x="990600" y="2667000"/>
          <a:ext cx="6178152" cy="2560068"/>
        </p:xfrm>
        <a:graphic>
          <a:graphicData uri="http://schemas.openxmlformats.org/drawingml/2006/table">
            <a:tbl>
              <a:tblPr firstRow="1" bandRow="1">
                <a:tableStyleId>{5C22544A-7EE6-4342-B048-85BDC9FD1C3A}</a:tableStyleId>
              </a:tblPr>
              <a:tblGrid>
                <a:gridCol w="2059384"/>
                <a:gridCol w="2059384"/>
                <a:gridCol w="2059384"/>
              </a:tblGrid>
              <a:tr h="671526">
                <a:tc>
                  <a:txBody>
                    <a:bodyPr/>
                    <a:lstStyle/>
                    <a:p>
                      <a:r>
                        <a:rPr lang="en-US" sz="1800" dirty="0" smtClean="0"/>
                        <a:t># short jobs / </a:t>
                      </a:r>
                      <a:br>
                        <a:rPr lang="en-US" sz="1800" dirty="0" smtClean="0"/>
                      </a:br>
                      <a:r>
                        <a:rPr lang="en-US" sz="1800" dirty="0" smtClean="0"/>
                        <a:t>#</a:t>
                      </a:r>
                      <a:r>
                        <a:rPr lang="en-US" sz="1800" baseline="0" dirty="0" smtClean="0"/>
                        <a:t> long jobs</a:t>
                      </a:r>
                      <a:endParaRPr lang="en-US" sz="1800" dirty="0"/>
                    </a:p>
                  </a:txBody>
                  <a:tcPr marL="64290" marR="64290" marT="32150" marB="32150"/>
                </a:tc>
                <a:tc>
                  <a:txBody>
                    <a:bodyPr/>
                    <a:lstStyle/>
                    <a:p>
                      <a:r>
                        <a:rPr lang="en-US" sz="1800" dirty="0" smtClean="0"/>
                        <a:t>% of CPU each short job gets</a:t>
                      </a:r>
                      <a:endParaRPr lang="en-US" sz="1800" dirty="0"/>
                    </a:p>
                  </a:txBody>
                  <a:tcPr marL="64290" marR="64290" marT="32150" marB="32150"/>
                </a:tc>
                <a:tc>
                  <a:txBody>
                    <a:bodyPr/>
                    <a:lstStyle/>
                    <a:p>
                      <a:r>
                        <a:rPr lang="en-US" sz="1800" dirty="0" smtClean="0"/>
                        <a:t>% of CPU each long job gets</a:t>
                      </a:r>
                      <a:endParaRPr lang="en-US" sz="1800" dirty="0"/>
                    </a:p>
                  </a:txBody>
                  <a:tcPr marL="64290" marR="64290" marT="32150" marB="32150"/>
                </a:tc>
              </a:tr>
              <a:tr h="370498">
                <a:tc>
                  <a:txBody>
                    <a:bodyPr/>
                    <a:lstStyle/>
                    <a:p>
                      <a:r>
                        <a:rPr lang="en-US" sz="1800" dirty="0" smtClean="0"/>
                        <a:t>1/1</a:t>
                      </a:r>
                      <a:endParaRPr lang="en-US" sz="1800" dirty="0"/>
                    </a:p>
                  </a:txBody>
                  <a:tcPr marL="64290" marR="64290" marT="32150" marB="32150"/>
                </a:tc>
                <a:tc>
                  <a:txBody>
                    <a:bodyPr/>
                    <a:lstStyle/>
                    <a:p>
                      <a:r>
                        <a:rPr lang="en-US" sz="1800" dirty="0" smtClean="0"/>
                        <a:t>91%</a:t>
                      </a:r>
                      <a:endParaRPr lang="en-US" sz="1800" dirty="0"/>
                    </a:p>
                  </a:txBody>
                  <a:tcPr marL="64290" marR="64290" marT="32150" marB="32150"/>
                </a:tc>
                <a:tc>
                  <a:txBody>
                    <a:bodyPr/>
                    <a:lstStyle/>
                    <a:p>
                      <a:r>
                        <a:rPr lang="en-US" sz="1800" dirty="0" smtClean="0"/>
                        <a:t>9%</a:t>
                      </a:r>
                      <a:endParaRPr lang="en-US" sz="1800" dirty="0"/>
                    </a:p>
                  </a:txBody>
                  <a:tcPr marL="64290" marR="64290" marT="32150" marB="32150"/>
                </a:tc>
              </a:tr>
              <a:tr h="370498">
                <a:tc>
                  <a:txBody>
                    <a:bodyPr/>
                    <a:lstStyle/>
                    <a:p>
                      <a:r>
                        <a:rPr lang="en-US" sz="1800" dirty="0" smtClean="0"/>
                        <a:t>0/2</a:t>
                      </a:r>
                      <a:endParaRPr lang="en-US" sz="1800" dirty="0"/>
                    </a:p>
                  </a:txBody>
                  <a:tcPr marL="64290" marR="64290" marT="32150" marB="32150"/>
                </a:tc>
                <a:tc>
                  <a:txBody>
                    <a:bodyPr/>
                    <a:lstStyle/>
                    <a:p>
                      <a:r>
                        <a:rPr lang="en-US" sz="1800" dirty="0" smtClean="0"/>
                        <a:t>N/A</a:t>
                      </a:r>
                      <a:endParaRPr lang="en-US" sz="1800" dirty="0"/>
                    </a:p>
                  </a:txBody>
                  <a:tcPr marL="64290" marR="64290" marT="32150" marB="32150"/>
                </a:tc>
                <a:tc>
                  <a:txBody>
                    <a:bodyPr/>
                    <a:lstStyle/>
                    <a:p>
                      <a:r>
                        <a:rPr lang="en-US" sz="1800" dirty="0" smtClean="0"/>
                        <a:t>50%</a:t>
                      </a:r>
                      <a:endParaRPr lang="en-US" sz="1800" dirty="0"/>
                    </a:p>
                  </a:txBody>
                  <a:tcPr marL="64290" marR="64290" marT="32150" marB="32150"/>
                </a:tc>
              </a:tr>
              <a:tr h="370498">
                <a:tc>
                  <a:txBody>
                    <a:bodyPr/>
                    <a:lstStyle/>
                    <a:p>
                      <a:r>
                        <a:rPr lang="en-US" sz="1800" dirty="0" smtClean="0"/>
                        <a:t>2/0</a:t>
                      </a:r>
                      <a:endParaRPr lang="en-US" sz="1800" dirty="0"/>
                    </a:p>
                  </a:txBody>
                  <a:tcPr marL="64290" marR="64290" marT="32150" marB="32150"/>
                </a:tc>
                <a:tc>
                  <a:txBody>
                    <a:bodyPr/>
                    <a:lstStyle/>
                    <a:p>
                      <a:r>
                        <a:rPr lang="en-US" sz="1800" dirty="0" smtClean="0"/>
                        <a:t>50%</a:t>
                      </a:r>
                      <a:endParaRPr lang="en-US" sz="1800" dirty="0"/>
                    </a:p>
                  </a:txBody>
                  <a:tcPr marL="64290" marR="64290" marT="32150" marB="32150"/>
                </a:tc>
                <a:tc>
                  <a:txBody>
                    <a:bodyPr/>
                    <a:lstStyle/>
                    <a:p>
                      <a:r>
                        <a:rPr lang="en-US" sz="1800" dirty="0" smtClean="0"/>
                        <a:t>N/A</a:t>
                      </a:r>
                      <a:endParaRPr lang="en-US" sz="1800" dirty="0"/>
                    </a:p>
                  </a:txBody>
                  <a:tcPr marL="64290" marR="64290" marT="32150" marB="32150"/>
                </a:tc>
              </a:tr>
              <a:tr h="406550">
                <a:tc>
                  <a:txBody>
                    <a:bodyPr/>
                    <a:lstStyle/>
                    <a:p>
                      <a:r>
                        <a:rPr lang="en-US" sz="1800" dirty="0" smtClean="0"/>
                        <a:t>10/1</a:t>
                      </a:r>
                      <a:endParaRPr lang="en-US" sz="1800" dirty="0"/>
                    </a:p>
                  </a:txBody>
                  <a:tcPr marL="64290" marR="64290" marT="32150" marB="32150"/>
                </a:tc>
                <a:tc>
                  <a:txBody>
                    <a:bodyPr/>
                    <a:lstStyle/>
                    <a:p>
                      <a:r>
                        <a:rPr lang="en-US" sz="1800" dirty="0" smtClean="0"/>
                        <a:t>9.9%</a:t>
                      </a:r>
                      <a:endParaRPr lang="en-US" sz="1800" dirty="0"/>
                    </a:p>
                  </a:txBody>
                  <a:tcPr marL="64290" marR="64290" marT="32150" marB="32150"/>
                </a:tc>
                <a:tc>
                  <a:txBody>
                    <a:bodyPr/>
                    <a:lstStyle/>
                    <a:p>
                      <a:r>
                        <a:rPr lang="en-US" sz="1800" dirty="0" smtClean="0"/>
                        <a:t>0.99%</a:t>
                      </a:r>
                      <a:endParaRPr lang="en-US" sz="1800" dirty="0"/>
                    </a:p>
                  </a:txBody>
                  <a:tcPr marL="64290" marR="64290" marT="32150" marB="32150"/>
                </a:tc>
              </a:tr>
              <a:tr h="370498">
                <a:tc>
                  <a:txBody>
                    <a:bodyPr/>
                    <a:lstStyle/>
                    <a:p>
                      <a:r>
                        <a:rPr lang="en-US" sz="1800" dirty="0" smtClean="0"/>
                        <a:t>1/10</a:t>
                      </a:r>
                      <a:endParaRPr lang="en-US" sz="1800" dirty="0"/>
                    </a:p>
                  </a:txBody>
                  <a:tcPr marL="64290" marR="64290" marT="32150" marB="32150"/>
                </a:tc>
                <a:tc>
                  <a:txBody>
                    <a:bodyPr/>
                    <a:lstStyle/>
                    <a:p>
                      <a:r>
                        <a:rPr lang="en-US" sz="1800" dirty="0" smtClean="0"/>
                        <a:t>50%</a:t>
                      </a:r>
                      <a:endParaRPr lang="en-US" sz="1800" dirty="0"/>
                    </a:p>
                  </a:txBody>
                  <a:tcPr marL="64290" marR="64290" marT="32150" marB="32150"/>
                </a:tc>
                <a:tc>
                  <a:txBody>
                    <a:bodyPr/>
                    <a:lstStyle/>
                    <a:p>
                      <a:r>
                        <a:rPr lang="en-US" sz="1800" dirty="0" smtClean="0"/>
                        <a:t>5%</a:t>
                      </a:r>
                      <a:endParaRPr lang="en-US" sz="1800" dirty="0"/>
                    </a:p>
                  </a:txBody>
                  <a:tcPr marL="64290" marR="64290" marT="32150" marB="32150"/>
                </a:tc>
              </a:tr>
            </a:tbl>
          </a:graphicData>
        </a:graphic>
      </p:graphicFrame>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18</a:t>
            </a:fld>
            <a:endParaRPr lang="en-US"/>
          </a:p>
        </p:txBody>
      </p:sp>
    </p:spTree>
    <p:extLst>
      <p:ext uri="{BB962C8B-B14F-4D97-AF65-F5344CB8AC3E}">
        <p14:creationId xmlns:p14="http://schemas.microsoft.com/office/powerpoint/2010/main" val="1641867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274638"/>
            <a:ext cx="8229600" cy="868362"/>
          </a:xfrm>
        </p:spPr>
        <p:txBody>
          <a:bodyPr>
            <a:normAutofit/>
          </a:bodyPr>
          <a:lstStyle/>
          <a:p>
            <a:pPr algn="l" eaLnBrk="1" hangingPunct="1"/>
            <a:r>
              <a:rPr lang="en-US" sz="3200" dirty="0" smtClean="0">
                <a:solidFill>
                  <a:srgbClr val="7030A0"/>
                </a:solidFill>
              </a:rPr>
              <a:t>Example: Lottery Scheduling</a:t>
            </a:r>
          </a:p>
        </p:txBody>
      </p:sp>
      <p:sp>
        <p:nvSpPr>
          <p:cNvPr id="3" name="TextBox 2"/>
          <p:cNvSpPr txBox="1"/>
          <p:nvPr/>
        </p:nvSpPr>
        <p:spPr>
          <a:xfrm>
            <a:off x="439994" y="1295400"/>
            <a:ext cx="7848600" cy="2954655"/>
          </a:xfrm>
          <a:prstGeom prst="rect">
            <a:avLst/>
          </a:prstGeom>
          <a:noFill/>
        </p:spPr>
        <p:txBody>
          <a:bodyPr wrap="square" rtlCol="0">
            <a:spAutoFit/>
          </a:bodyPr>
          <a:lstStyle/>
          <a:p>
            <a:r>
              <a:rPr lang="en-US" sz="2800" dirty="0"/>
              <a:t>What if there are too many short jobs to give reasonable response time</a:t>
            </a:r>
          </a:p>
          <a:p>
            <a:pPr lvl="1"/>
            <a:r>
              <a:rPr lang="en-US" sz="2800" dirty="0"/>
              <a:t>In UNIX, if load average is 100%, it’s hard to make progress</a:t>
            </a:r>
          </a:p>
          <a:p>
            <a:pPr lvl="1"/>
            <a:r>
              <a:rPr lang="en-US" sz="2800" dirty="0"/>
              <a:t>Log a user out or swap a process out of the ready queue (long term scheduler)</a:t>
            </a:r>
          </a:p>
          <a:p>
            <a:endParaRPr lang="en-US" dirty="0"/>
          </a:p>
        </p:txBody>
      </p:sp>
      <p:sp>
        <p:nvSpPr>
          <p:cNvPr id="2" name="Date Placeholder 1"/>
          <p:cNvSpPr>
            <a:spLocks noGrp="1"/>
          </p:cNvSpPr>
          <p:nvPr>
            <p:ph type="dt" sz="half" idx="10"/>
          </p:nvPr>
        </p:nvSpPr>
        <p:spPr/>
        <p:txBody>
          <a:bodyPr/>
          <a:lstStyle/>
          <a:p>
            <a:r>
              <a:rPr lang="en-US" smtClean="0"/>
              <a:t>Lecture-11</a:t>
            </a:r>
            <a:endParaRPr lang="en-US"/>
          </a:p>
        </p:txBody>
      </p:sp>
      <p:sp>
        <p:nvSpPr>
          <p:cNvPr id="4" name="Footer Placeholder 3"/>
          <p:cNvSpPr>
            <a:spLocks noGrp="1"/>
          </p:cNvSpPr>
          <p:nvPr>
            <p:ph type="ftr" sz="quarter" idx="11"/>
          </p:nvPr>
        </p:nvSpPr>
        <p:spPr/>
        <p:txBody>
          <a:bodyPr/>
          <a:lstStyle/>
          <a:p>
            <a:r>
              <a:rPr lang="en-US" smtClean="0"/>
              <a:t>Ahmed Mumtaz Mustehsan, CIIT, Islamabad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19</a:t>
            </a:fld>
            <a:endParaRPr lang="en-US"/>
          </a:p>
        </p:txBody>
      </p:sp>
    </p:spTree>
    <p:extLst>
      <p:ext uri="{BB962C8B-B14F-4D97-AF65-F5344CB8AC3E}">
        <p14:creationId xmlns:p14="http://schemas.microsoft.com/office/powerpoint/2010/main" val="6619077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ChangeArrowheads="1"/>
          </p:cNvSpPr>
          <p:nvPr/>
        </p:nvSpPr>
        <p:spPr bwMode="auto">
          <a:xfrm>
            <a:off x="457200" y="990600"/>
            <a:ext cx="79248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609600" indent="-609600" algn="l" eaLnBrk="0" hangingPunct="0">
              <a:spcBef>
                <a:spcPct val="20000"/>
              </a:spcBef>
              <a:buFontTx/>
              <a:buChar char="•"/>
            </a:pPr>
            <a:r>
              <a:rPr lang="en-US" sz="2800" dirty="0"/>
              <a:t>Hard real time </a:t>
            </a:r>
            <a:r>
              <a:rPr lang="en-US" sz="2800" dirty="0" err="1"/>
              <a:t>vs</a:t>
            </a:r>
            <a:r>
              <a:rPr lang="en-US" sz="2800" dirty="0"/>
              <a:t> soft real time</a:t>
            </a:r>
          </a:p>
          <a:p>
            <a:pPr marL="1066800" lvl="1" indent="-609600" algn="l" eaLnBrk="0" hangingPunct="0">
              <a:spcBef>
                <a:spcPct val="20000"/>
              </a:spcBef>
              <a:buFont typeface="Wingdings" pitchFamily="2" charset="2"/>
              <a:buChar char="ü"/>
            </a:pPr>
            <a:r>
              <a:rPr lang="en-US" sz="2800" dirty="0"/>
              <a:t>Hard: robot control in a factory</a:t>
            </a:r>
          </a:p>
          <a:p>
            <a:pPr marL="1066800" lvl="1" indent="-609600" algn="l" eaLnBrk="0" hangingPunct="0">
              <a:spcBef>
                <a:spcPct val="20000"/>
              </a:spcBef>
              <a:buFont typeface="Wingdings" pitchFamily="2" charset="2"/>
              <a:buChar char="ü"/>
            </a:pPr>
            <a:r>
              <a:rPr lang="en-US" sz="2800" dirty="0"/>
              <a:t>Soft: CD player</a:t>
            </a:r>
          </a:p>
          <a:p>
            <a:pPr marL="609600" indent="-609600" algn="l" eaLnBrk="0" hangingPunct="0">
              <a:spcBef>
                <a:spcPct val="20000"/>
              </a:spcBef>
              <a:buFontTx/>
              <a:buChar char="•"/>
            </a:pPr>
            <a:r>
              <a:rPr lang="en-US" sz="2800" dirty="0"/>
              <a:t>Events can be </a:t>
            </a:r>
            <a:r>
              <a:rPr lang="en-US" sz="2800" dirty="0" smtClean="0">
                <a:solidFill>
                  <a:srgbClr val="0070C0"/>
                </a:solidFill>
              </a:rPr>
              <a:t>periodic</a:t>
            </a:r>
            <a:r>
              <a:rPr lang="en-US" sz="2800" dirty="0" smtClean="0"/>
              <a:t> (occurring after regular interval)   </a:t>
            </a:r>
            <a:r>
              <a:rPr lang="en-US" sz="2800" dirty="0"/>
              <a:t>or </a:t>
            </a:r>
            <a:r>
              <a:rPr lang="en-US" sz="2800" dirty="0" smtClean="0">
                <a:solidFill>
                  <a:srgbClr val="0070C0"/>
                </a:solidFill>
              </a:rPr>
              <a:t>aperiodic</a:t>
            </a:r>
            <a:r>
              <a:rPr lang="en-US" sz="2800" dirty="0" smtClean="0"/>
              <a:t> ( occurring after irregular inertial)</a:t>
            </a:r>
            <a:endParaRPr lang="en-US" sz="2800" dirty="0"/>
          </a:p>
          <a:p>
            <a:pPr marL="609600" indent="-609600" algn="l" eaLnBrk="0" hangingPunct="0">
              <a:spcBef>
                <a:spcPct val="20000"/>
              </a:spcBef>
              <a:buFontTx/>
              <a:buChar char="•"/>
            </a:pPr>
            <a:r>
              <a:rPr lang="en-US" sz="2800" dirty="0"/>
              <a:t>Algorithms can be static (know run times in advance) or dynamic (run time decisions)</a:t>
            </a:r>
          </a:p>
        </p:txBody>
      </p:sp>
      <p:sp>
        <p:nvSpPr>
          <p:cNvPr id="218115"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Real Time Scheduling</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20</a:t>
            </a:fld>
            <a:endParaRPr lang="en-US"/>
          </a:p>
        </p:txBody>
      </p:sp>
    </p:spTree>
    <p:extLst>
      <p:ext uri="{BB962C8B-B14F-4D97-AF65-F5344CB8AC3E}">
        <p14:creationId xmlns:p14="http://schemas.microsoft.com/office/powerpoint/2010/main" val="3101100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ChangeArrowheads="1"/>
          </p:cNvSpPr>
          <p:nvPr/>
        </p:nvSpPr>
        <p:spPr bwMode="auto">
          <a:xfrm>
            <a:off x="388373" y="838200"/>
            <a:ext cx="814602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r>
              <a:rPr lang="en-US" sz="2800" dirty="0" smtClean="0"/>
              <a:t>Consider </a:t>
            </a:r>
            <a:r>
              <a:rPr lang="en-US" sz="2800" dirty="0"/>
              <a:t>who owns a </a:t>
            </a:r>
            <a:r>
              <a:rPr lang="en-US" sz="2800" dirty="0" smtClean="0"/>
              <a:t>process before </a:t>
            </a:r>
            <a:r>
              <a:rPr lang="en-US" sz="2800" dirty="0"/>
              <a:t>scheduling </a:t>
            </a:r>
            <a:r>
              <a:rPr lang="en-US" sz="2800" dirty="0" smtClean="0"/>
              <a:t>it </a:t>
            </a:r>
          </a:p>
          <a:p>
            <a:r>
              <a:rPr lang="en-US" sz="2800" dirty="0" smtClean="0"/>
              <a:t>if user-1 </a:t>
            </a:r>
            <a:r>
              <a:rPr lang="en-US" sz="2800" dirty="0"/>
              <a:t>starts up 9 processes and </a:t>
            </a:r>
            <a:r>
              <a:rPr lang="en-US" sz="2800" dirty="0" smtClean="0"/>
              <a:t>user-2 starts </a:t>
            </a:r>
            <a:r>
              <a:rPr lang="en-US" sz="2800" dirty="0"/>
              <a:t>up 1 </a:t>
            </a:r>
            <a:r>
              <a:rPr lang="en-US" sz="2800" dirty="0" smtClean="0"/>
              <a:t>process</a:t>
            </a:r>
            <a:r>
              <a:rPr lang="en-US" sz="2800" dirty="0"/>
              <a:t>, with </a:t>
            </a:r>
            <a:r>
              <a:rPr lang="en-US" sz="2800" dirty="0" smtClean="0"/>
              <a:t>RR or </a:t>
            </a:r>
            <a:r>
              <a:rPr lang="en-US" sz="2800" dirty="0"/>
              <a:t>equal priorities, </a:t>
            </a:r>
            <a:r>
              <a:rPr lang="en-US" sz="2800" dirty="0" smtClean="0"/>
              <a:t>user-1 </a:t>
            </a:r>
            <a:r>
              <a:rPr lang="en-US" sz="2800" dirty="0"/>
              <a:t>will get 90% of </a:t>
            </a:r>
            <a:r>
              <a:rPr lang="en-US" sz="2800" dirty="0" smtClean="0"/>
              <a:t>the CPU </a:t>
            </a:r>
            <a:r>
              <a:rPr lang="en-US" sz="2800" dirty="0"/>
              <a:t>and </a:t>
            </a:r>
            <a:r>
              <a:rPr lang="en-US" sz="2800" dirty="0" smtClean="0"/>
              <a:t>user-2 </a:t>
            </a:r>
            <a:r>
              <a:rPr lang="en-US" sz="2800" dirty="0"/>
              <a:t>will get only 10% of it</a:t>
            </a:r>
            <a:r>
              <a:rPr lang="en-US" sz="2800" dirty="0" smtClean="0"/>
              <a:t>.</a:t>
            </a:r>
          </a:p>
          <a:p>
            <a:r>
              <a:rPr lang="en-US" sz="2800" dirty="0" smtClean="0">
                <a:solidFill>
                  <a:srgbClr val="0070C0"/>
                </a:solidFill>
              </a:rPr>
              <a:t>Example: </a:t>
            </a:r>
          </a:p>
          <a:p>
            <a:r>
              <a:rPr lang="en-US" sz="2800" dirty="0" smtClean="0"/>
              <a:t>Consider two users are promised </a:t>
            </a:r>
            <a:r>
              <a:rPr lang="en-US" sz="2800" dirty="0"/>
              <a:t>50% of the CPU. </a:t>
            </a:r>
            <a:r>
              <a:rPr lang="en-US" sz="2800" dirty="0" smtClean="0"/>
              <a:t>User-1 </a:t>
            </a:r>
            <a:r>
              <a:rPr lang="en-US" sz="2800" dirty="0"/>
              <a:t>has four processes, A, B, C, and D, and user </a:t>
            </a:r>
            <a:r>
              <a:rPr lang="en-US" sz="2800" dirty="0" smtClean="0"/>
              <a:t>2 has </a:t>
            </a:r>
            <a:r>
              <a:rPr lang="en-US" sz="2800" dirty="0"/>
              <a:t>only 1 process, E</a:t>
            </a:r>
            <a:r>
              <a:rPr lang="en-US" sz="2800" dirty="0" smtClean="0"/>
              <a:t>. with RR:</a:t>
            </a:r>
          </a:p>
          <a:p>
            <a:pPr lvl="1"/>
            <a:r>
              <a:rPr lang="en-US" sz="2800" dirty="0">
                <a:solidFill>
                  <a:srgbClr val="0070C0"/>
                </a:solidFill>
              </a:rPr>
              <a:t>A E B E C E D E A E B E C E D E . . .</a:t>
            </a:r>
            <a:endParaRPr lang="en-US" sz="2800" dirty="0" smtClean="0">
              <a:solidFill>
                <a:srgbClr val="0070C0"/>
              </a:solidFill>
            </a:endParaRPr>
          </a:p>
          <a:p>
            <a:r>
              <a:rPr lang="en-US" sz="2800" dirty="0"/>
              <a:t>On the other hand, if </a:t>
            </a:r>
            <a:r>
              <a:rPr lang="en-US" sz="2800" dirty="0" smtClean="0"/>
              <a:t>user-1 </a:t>
            </a:r>
            <a:r>
              <a:rPr lang="en-US" sz="2800" dirty="0"/>
              <a:t>i s entitled to twice as much CPU time as </a:t>
            </a:r>
            <a:r>
              <a:rPr lang="en-US" sz="2800" dirty="0" smtClean="0"/>
              <a:t>user-2</a:t>
            </a:r>
            <a:r>
              <a:rPr lang="en-US" sz="2800" dirty="0"/>
              <a:t>, </a:t>
            </a:r>
            <a:r>
              <a:rPr lang="en-US" sz="2800" dirty="0" smtClean="0"/>
              <a:t>we might </a:t>
            </a:r>
            <a:r>
              <a:rPr lang="en-US" sz="2800" dirty="0"/>
              <a:t>get</a:t>
            </a:r>
          </a:p>
          <a:p>
            <a:pPr lvl="1"/>
            <a:r>
              <a:rPr lang="en-US" sz="2800" dirty="0">
                <a:solidFill>
                  <a:srgbClr val="0070C0"/>
                </a:solidFill>
              </a:rPr>
              <a:t>A B E C D E A B E C D E ...</a:t>
            </a:r>
          </a:p>
        </p:txBody>
      </p:sp>
      <p:sp>
        <p:nvSpPr>
          <p:cNvPr id="218115" name="Rectangle 3"/>
          <p:cNvSpPr>
            <a:spLocks noChangeArrowheads="1"/>
          </p:cNvSpPr>
          <p:nvPr/>
        </p:nvSpPr>
        <p:spPr bwMode="auto">
          <a:xfrm>
            <a:off x="0" y="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rPr>
              <a:t>Fair-Share Scheduling</a:t>
            </a:r>
            <a:endParaRPr lang="en-US" sz="3200" dirty="0">
              <a:solidFill>
                <a:srgbClr val="7030A0"/>
              </a:solidFill>
              <a:latin typeface="+mj-lt"/>
            </a:endParaRP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21</a:t>
            </a:fld>
            <a:endParaRPr lang="en-US"/>
          </a:p>
        </p:txBody>
      </p:sp>
    </p:spTree>
    <p:extLst>
      <p:ext uri="{BB962C8B-B14F-4D97-AF65-F5344CB8AC3E}">
        <p14:creationId xmlns:p14="http://schemas.microsoft.com/office/powerpoint/2010/main" val="38041566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469899" y="5105400"/>
            <a:ext cx="737173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609600" indent="-609600" eaLnBrk="0" hangingPunct="0">
              <a:spcBef>
                <a:spcPct val="20000"/>
              </a:spcBef>
            </a:pPr>
            <a:r>
              <a:rPr lang="en-US" sz="2400" dirty="0">
                <a:latin typeface="Arial" charset="0"/>
              </a:rPr>
              <a:t>Kernel picks process (left) </a:t>
            </a:r>
          </a:p>
          <a:p>
            <a:pPr marL="609600" indent="-609600" eaLnBrk="0" hangingPunct="0">
              <a:spcBef>
                <a:spcPct val="20000"/>
              </a:spcBef>
            </a:pPr>
            <a:r>
              <a:rPr lang="en-US" sz="2400" dirty="0">
                <a:latin typeface="Arial" charset="0"/>
              </a:rPr>
              <a:t>Kernel picks thread (right)</a:t>
            </a:r>
          </a:p>
          <a:p>
            <a:pPr marL="609600" indent="-609600" eaLnBrk="0" hangingPunct="0">
              <a:spcBef>
                <a:spcPct val="20000"/>
              </a:spcBef>
            </a:pPr>
            <a:endParaRPr lang="en-US" sz="2400" dirty="0">
              <a:latin typeface="Arial" charset="0"/>
            </a:endParaRPr>
          </a:p>
        </p:txBody>
      </p:sp>
      <p:sp>
        <p:nvSpPr>
          <p:cNvPr id="220163" name="Rectangle 3"/>
          <p:cNvSpPr>
            <a:spLocks noChangeArrowheads="1"/>
          </p:cNvSpPr>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eaLnBrk="0" hangingPunct="0"/>
            <a:r>
              <a:rPr lang="en-US" sz="3200" dirty="0">
                <a:solidFill>
                  <a:srgbClr val="7030A0"/>
                </a:solidFill>
                <a:latin typeface="+mj-lt"/>
              </a:rPr>
              <a:t>Thread Scheduling </a:t>
            </a:r>
          </a:p>
        </p:txBody>
      </p:sp>
      <p:pic>
        <p:nvPicPr>
          <p:cNvPr id="220165" name="Picture 6" descr="D:\b\b4\IBM\02-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899" y="1143000"/>
            <a:ext cx="8093075"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22</a:t>
            </a:fld>
            <a:endParaRPr lang="en-US"/>
          </a:p>
        </p:txBody>
      </p:sp>
    </p:spTree>
    <p:extLst>
      <p:ext uri="{BB962C8B-B14F-4D97-AF65-F5344CB8AC3E}">
        <p14:creationId xmlns:p14="http://schemas.microsoft.com/office/powerpoint/2010/main" val="4167577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p:spPr>
        <p:txBody>
          <a:bodyPr/>
          <a:lstStyle/>
          <a:p>
            <a:fld id="{574F08FD-B29B-4F1D-8C33-E4BBE4DB7D22}" type="slidenum">
              <a:rPr lang="en-US"/>
              <a:pPr/>
              <a:t>23</a:t>
            </a:fld>
            <a:endParaRPr lang="en-US"/>
          </a:p>
        </p:txBody>
      </p:sp>
      <p:sp>
        <p:nvSpPr>
          <p:cNvPr id="39939" name="Rectangle 2"/>
          <p:cNvSpPr>
            <a:spLocks noGrp="1" noChangeArrowheads="1"/>
          </p:cNvSpPr>
          <p:nvPr>
            <p:ph type="title"/>
          </p:nvPr>
        </p:nvSpPr>
        <p:spPr>
          <a:xfrm>
            <a:off x="609600" y="0"/>
            <a:ext cx="7772400" cy="685800"/>
          </a:xfrm>
        </p:spPr>
        <p:txBody>
          <a:bodyPr>
            <a:normAutofit/>
          </a:bodyPr>
          <a:lstStyle/>
          <a:p>
            <a:pPr algn="l" eaLnBrk="1" hangingPunct="1"/>
            <a:r>
              <a:rPr lang="en-US" sz="3200" dirty="0" smtClean="0">
                <a:solidFill>
                  <a:srgbClr val="7030A0"/>
                </a:solidFill>
                <a:ea typeface="ＭＳ Ｐゴシック" pitchFamily="-1" charset="-128"/>
              </a:rPr>
              <a:t>Multiprocessor Scheduling</a:t>
            </a:r>
          </a:p>
        </p:txBody>
      </p:sp>
      <p:sp>
        <p:nvSpPr>
          <p:cNvPr id="35843" name="Rectangle 3"/>
          <p:cNvSpPr>
            <a:spLocks noGrp="1" noChangeArrowheads="1"/>
          </p:cNvSpPr>
          <p:nvPr>
            <p:ph type="body" idx="1"/>
          </p:nvPr>
        </p:nvSpPr>
        <p:spPr>
          <a:xfrm>
            <a:off x="228600" y="533400"/>
            <a:ext cx="8686800" cy="5943600"/>
          </a:xfrm>
        </p:spPr>
        <p:txBody>
          <a:bodyPr>
            <a:noAutofit/>
          </a:bodyPr>
          <a:lstStyle/>
          <a:p>
            <a:pPr eaLnBrk="1" hangingPunct="1">
              <a:lnSpc>
                <a:spcPct val="90000"/>
              </a:lnSpc>
            </a:pPr>
            <a:r>
              <a:rPr lang="en-US" sz="2800" dirty="0" smtClean="0">
                <a:ea typeface="ＭＳ Ｐゴシック" pitchFamily="-1" charset="-128"/>
              </a:rPr>
              <a:t>Load sharing</a:t>
            </a:r>
          </a:p>
          <a:p>
            <a:pPr marL="1066800" lvl="1" indent="-609600" eaLnBrk="0" hangingPunct="0">
              <a:lnSpc>
                <a:spcPct val="90000"/>
              </a:lnSpc>
              <a:buFont typeface="Wingdings" pitchFamily="2" charset="2"/>
              <a:buChar char="ü"/>
            </a:pPr>
            <a:r>
              <a:rPr lang="en-US" dirty="0"/>
              <a:t>Scheduling processes on different CPU’s or cores</a:t>
            </a:r>
          </a:p>
          <a:p>
            <a:pPr eaLnBrk="1" hangingPunct="1">
              <a:lnSpc>
                <a:spcPct val="90000"/>
              </a:lnSpc>
            </a:pPr>
            <a:r>
              <a:rPr lang="en-US" sz="2800" dirty="0" smtClean="0">
                <a:ea typeface="ＭＳ Ｐゴシック" pitchFamily="-1" charset="-128"/>
              </a:rPr>
              <a:t>Types of ready queues</a:t>
            </a:r>
          </a:p>
          <a:p>
            <a:pPr marL="1066800" lvl="1" indent="-609600" eaLnBrk="0" hangingPunct="0">
              <a:lnSpc>
                <a:spcPct val="90000"/>
              </a:lnSpc>
              <a:buFont typeface="Wingdings" pitchFamily="2" charset="2"/>
              <a:buChar char="ü"/>
            </a:pPr>
            <a:r>
              <a:rPr lang="en-US" dirty="0"/>
              <a:t>Local: dispatch to a specific processor</a:t>
            </a:r>
          </a:p>
          <a:p>
            <a:pPr marL="1066800" lvl="1" indent="-609600" eaLnBrk="0" hangingPunct="0">
              <a:lnSpc>
                <a:spcPct val="90000"/>
              </a:lnSpc>
              <a:buFont typeface="Wingdings" pitchFamily="2" charset="2"/>
              <a:buChar char="ü"/>
            </a:pPr>
            <a:r>
              <a:rPr lang="en-US" dirty="0"/>
              <a:t>Global: dispatch to any processor</a:t>
            </a:r>
          </a:p>
          <a:p>
            <a:pPr eaLnBrk="1" hangingPunct="1">
              <a:lnSpc>
                <a:spcPct val="90000"/>
              </a:lnSpc>
            </a:pPr>
            <a:r>
              <a:rPr lang="en-US" sz="2800" dirty="0" smtClean="0">
                <a:ea typeface="ＭＳ Ｐゴシック" pitchFamily="-1" charset="-128"/>
              </a:rPr>
              <a:t>Processor/process relationship</a:t>
            </a:r>
          </a:p>
          <a:p>
            <a:pPr marL="1066800" lvl="1" indent="-609600" eaLnBrk="0" hangingPunct="0">
              <a:lnSpc>
                <a:spcPct val="90000"/>
              </a:lnSpc>
              <a:buFont typeface="Wingdings" pitchFamily="2" charset="2"/>
              <a:buChar char="ü"/>
            </a:pPr>
            <a:r>
              <a:rPr lang="en-US" dirty="0"/>
              <a:t>Run on only a specific processor (e.g., due to device or caching issues; hard affinity). Why</a:t>
            </a:r>
            <a:r>
              <a:rPr lang="en-US" dirty="0" smtClean="0"/>
              <a:t>?</a:t>
            </a:r>
            <a:endParaRPr lang="en-US" dirty="0"/>
          </a:p>
          <a:p>
            <a:pPr marL="1066800" lvl="1" indent="-609600" eaLnBrk="0" hangingPunct="0">
              <a:lnSpc>
                <a:spcPct val="90000"/>
              </a:lnSpc>
              <a:buFont typeface="Wingdings" pitchFamily="2" charset="2"/>
              <a:buChar char="ü"/>
            </a:pPr>
            <a:r>
              <a:rPr lang="en-US" dirty="0"/>
              <a:t>Run on any processor</a:t>
            </a:r>
          </a:p>
          <a:p>
            <a:pPr eaLnBrk="1" hangingPunct="1">
              <a:lnSpc>
                <a:spcPct val="90000"/>
              </a:lnSpc>
            </a:pPr>
            <a:r>
              <a:rPr lang="en-US" sz="2800" dirty="0" smtClean="0">
                <a:ea typeface="ＭＳ Ｐゴシック" pitchFamily="-1" charset="-128"/>
              </a:rPr>
              <a:t>Symmetric (SMP): Each processor does own scheduling</a:t>
            </a:r>
          </a:p>
          <a:p>
            <a:pPr marL="1066800" lvl="1" indent="-609600" eaLnBrk="0" hangingPunct="0">
              <a:lnSpc>
                <a:spcPct val="90000"/>
              </a:lnSpc>
              <a:buFont typeface="Wingdings" pitchFamily="2" charset="2"/>
              <a:buChar char="ü"/>
            </a:pPr>
            <a:r>
              <a:rPr lang="en-US" dirty="0"/>
              <a:t>Same operating system runs on each processor</a:t>
            </a:r>
          </a:p>
          <a:p>
            <a:pPr eaLnBrk="1" hangingPunct="1">
              <a:lnSpc>
                <a:spcPct val="90000"/>
              </a:lnSpc>
            </a:pPr>
            <a:r>
              <a:rPr lang="en-US" sz="2800" dirty="0" smtClean="0">
                <a:ea typeface="ＭＳ Ｐゴシック" pitchFamily="-1" charset="-128"/>
              </a:rPr>
              <a:t>Master/slave (Asymmetric)</a:t>
            </a:r>
          </a:p>
          <a:p>
            <a:pPr marL="1066800" lvl="1" indent="-609600" eaLnBrk="0" hangingPunct="0">
              <a:lnSpc>
                <a:spcPct val="90000"/>
              </a:lnSpc>
              <a:buFont typeface="Wingdings" pitchFamily="2" charset="2"/>
              <a:buChar char="ü"/>
            </a:pPr>
            <a:r>
              <a:rPr lang="en-US" dirty="0"/>
              <a:t>Master processor dispatches processes to slaves</a:t>
            </a:r>
          </a:p>
          <a:p>
            <a:pPr lvl="1" eaLnBrk="1" hangingPunct="1">
              <a:lnSpc>
                <a:spcPct val="90000"/>
              </a:lnSpc>
              <a:buFontTx/>
              <a:buNone/>
            </a:pPr>
            <a:endParaRPr lang="en-US" dirty="0" smtClean="0">
              <a:ea typeface="ＭＳ Ｐゴシック" pitchFamily="-1" charset="-128"/>
            </a:endParaRPr>
          </a:p>
        </p:txBody>
      </p:sp>
      <p:sp>
        <p:nvSpPr>
          <p:cNvPr id="2" name="Date Placeholder 1"/>
          <p:cNvSpPr>
            <a:spLocks noGrp="1"/>
          </p:cNvSpPr>
          <p:nvPr>
            <p:ph type="dt" sz="half" idx="10"/>
          </p:nvPr>
        </p:nvSpPr>
        <p:spPr/>
        <p:txBody>
          <a:bodyPr/>
          <a:lstStyle/>
          <a:p>
            <a:r>
              <a:rPr lang="en-US" smtClean="0"/>
              <a:t>Lecture-11</a:t>
            </a:r>
            <a:endParaRPr lang="en-US" dirty="0"/>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52400" y="76200"/>
            <a:ext cx="8839200" cy="685800"/>
          </a:xfrm>
        </p:spPr>
        <p:txBody>
          <a:bodyPr>
            <a:normAutofit/>
          </a:bodyPr>
          <a:lstStyle/>
          <a:p>
            <a:pPr eaLnBrk="1" hangingPunct="1"/>
            <a:r>
              <a:rPr lang="en-US" sz="3200" dirty="0" smtClean="0">
                <a:solidFill>
                  <a:srgbClr val="7030A0"/>
                </a:solidFill>
                <a:ea typeface="ＭＳ Ｐゴシック" pitchFamily="-1" charset="-128"/>
              </a:rPr>
              <a:t>Symmetric Multiprocessing: Synchronization Issues</a:t>
            </a:r>
            <a:endParaRPr lang="en-US" sz="3600" dirty="0" smtClean="0">
              <a:solidFill>
                <a:srgbClr val="7030A0"/>
              </a:solidFill>
              <a:ea typeface="ＭＳ Ｐゴシック" pitchFamily="-1" charset="-128"/>
            </a:endParaRPr>
          </a:p>
        </p:txBody>
      </p:sp>
      <p:sp>
        <p:nvSpPr>
          <p:cNvPr id="36867" name="Rectangle 3"/>
          <p:cNvSpPr>
            <a:spLocks noGrp="1" noChangeArrowheads="1"/>
          </p:cNvSpPr>
          <p:nvPr>
            <p:ph type="body" idx="1"/>
          </p:nvPr>
        </p:nvSpPr>
        <p:spPr>
          <a:xfrm>
            <a:off x="228600" y="762000"/>
            <a:ext cx="8763000" cy="5638800"/>
          </a:xfrm>
        </p:spPr>
        <p:txBody>
          <a:bodyPr>
            <a:normAutofit fontScale="92500"/>
          </a:bodyPr>
          <a:lstStyle/>
          <a:p>
            <a:pPr eaLnBrk="1" hangingPunct="1">
              <a:lnSpc>
                <a:spcPct val="90000"/>
              </a:lnSpc>
            </a:pPr>
            <a:r>
              <a:rPr lang="en-US" sz="3000" dirty="0" smtClean="0">
                <a:ea typeface="ＭＳ Ｐゴシック" pitchFamily="-1" charset="-128"/>
              </a:rPr>
              <a:t>Involves synchronization of access to </a:t>
            </a:r>
            <a:r>
              <a:rPr lang="en-US" sz="3000" i="1" dirty="0" smtClean="0">
                <a:solidFill>
                  <a:schemeClr val="accent2"/>
                </a:solidFill>
                <a:ea typeface="ＭＳ Ｐゴシック" pitchFamily="-1" charset="-128"/>
              </a:rPr>
              <a:t>global</a:t>
            </a:r>
            <a:r>
              <a:rPr lang="en-US" sz="3000" dirty="0" smtClean="0">
                <a:ea typeface="ＭＳ Ｐゴシック" pitchFamily="-1" charset="-128"/>
              </a:rPr>
              <a:t> ready queue</a:t>
            </a:r>
          </a:p>
          <a:p>
            <a:pPr marL="801688" lvl="1" indent="-520700" eaLnBrk="0" hangingPunct="0">
              <a:lnSpc>
                <a:spcPct val="90000"/>
              </a:lnSpc>
              <a:buFont typeface="Wingdings" pitchFamily="2" charset="2"/>
              <a:buChar char="ü"/>
            </a:pPr>
            <a:r>
              <a:rPr lang="en-US" sz="3000" dirty="0" smtClean="0"/>
              <a:t>only </a:t>
            </a:r>
            <a:r>
              <a:rPr lang="en-US" sz="3000" dirty="0"/>
              <a:t>one processor must execute a job at one time</a:t>
            </a:r>
          </a:p>
          <a:p>
            <a:pPr eaLnBrk="1" hangingPunct="1">
              <a:lnSpc>
                <a:spcPct val="90000"/>
              </a:lnSpc>
            </a:pPr>
            <a:r>
              <a:rPr lang="en-US" sz="3000" dirty="0" smtClean="0">
                <a:ea typeface="ＭＳ Ｐゴシック" pitchFamily="-1" charset="-128"/>
              </a:rPr>
              <a:t>Processors: CPU1, CPU2, CPU3, …</a:t>
            </a:r>
          </a:p>
          <a:p>
            <a:pPr eaLnBrk="1" hangingPunct="1">
              <a:lnSpc>
                <a:spcPct val="90000"/>
              </a:lnSpc>
            </a:pPr>
            <a:r>
              <a:rPr lang="en-US" sz="3000" dirty="0" smtClean="0">
                <a:ea typeface="ＭＳ Ｐゴシック" pitchFamily="-1" charset="-128"/>
              </a:rPr>
              <a:t>When a processor (e.g., CPU1) accesses the ready queue</a:t>
            </a:r>
          </a:p>
          <a:p>
            <a:pPr marL="801688" lvl="1" indent="-461963" eaLnBrk="0" hangingPunct="0">
              <a:lnSpc>
                <a:spcPct val="90000"/>
              </a:lnSpc>
              <a:buFont typeface="Wingdings" pitchFamily="2" charset="2"/>
              <a:buChar char="ü"/>
            </a:pPr>
            <a:r>
              <a:rPr lang="en-US" sz="3000" dirty="0"/>
              <a:t>If they attempt access to the ready queue, all other processors (CPU2, CPU3, …) must wait; denied access</a:t>
            </a:r>
          </a:p>
          <a:p>
            <a:pPr marL="801688" lvl="1" indent="-461963" eaLnBrk="0" hangingPunct="0">
              <a:lnSpc>
                <a:spcPct val="90000"/>
              </a:lnSpc>
              <a:buFont typeface="Wingdings" pitchFamily="2" charset="2"/>
              <a:buChar char="ü"/>
            </a:pPr>
            <a:r>
              <a:rPr lang="en-US" sz="3000" dirty="0"/>
              <a:t>Accessing processor (e.g., CPU1) removes a process from ready queue, and dispatch’s process on itself</a:t>
            </a:r>
          </a:p>
          <a:p>
            <a:pPr marL="801688" lvl="1" indent="-461963" eaLnBrk="0" hangingPunct="0">
              <a:lnSpc>
                <a:spcPct val="90000"/>
              </a:lnSpc>
              <a:buFont typeface="Wingdings" pitchFamily="2" charset="2"/>
              <a:buChar char="ü"/>
            </a:pPr>
            <a:r>
              <a:rPr lang="en-US" sz="3000" dirty="0"/>
              <a:t>Just before dispatch, that processor makes ready queue again available for use by the other CPU’s (CPU2, CPU3, …)</a:t>
            </a:r>
          </a:p>
          <a:p>
            <a:pPr lvl="1" eaLnBrk="1" hangingPunct="1">
              <a:lnSpc>
                <a:spcPct val="90000"/>
              </a:lnSpc>
            </a:pPr>
            <a:endParaRPr lang="en-US" sz="2400" dirty="0" smtClean="0">
              <a:ea typeface="ＭＳ Ｐゴシック" pitchFamily="-1" charset="-128"/>
            </a:endParaRP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Slide Number Placeholder 3"/>
          <p:cNvSpPr>
            <a:spLocks noGrp="1"/>
          </p:cNvSpPr>
          <p:nvPr>
            <p:ph type="sldNum" sz="quarter" idx="12"/>
          </p:nvPr>
        </p:nvSpPr>
        <p:spPr>
          <a:noFill/>
        </p:spPr>
        <p:txBody>
          <a:bodyPr/>
          <a:lstStyle/>
          <a:p>
            <a:fld id="{C81574F8-8C58-4F42-8F2D-A044232DC95D}" type="slidenum">
              <a:rPr lang="en-US"/>
              <a:pPr/>
              <a:t>25</a:t>
            </a:fld>
            <a:endParaRPr lang="en-US"/>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8" name="Title 1"/>
          <p:cNvSpPr txBox="1">
            <a:spLocks/>
          </p:cNvSpPr>
          <p:nvPr/>
        </p:nvSpPr>
        <p:spPr>
          <a:xfrm>
            <a:off x="152400" y="152400"/>
            <a:ext cx="85344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rgbClr val="7030A0"/>
                </a:solidFill>
                <a:ea typeface="ＭＳ Ｐゴシック" pitchFamily="-1" charset="-128"/>
              </a:rPr>
              <a:t>CPU Scheduling in Existing Systems: Windows XP</a:t>
            </a:r>
          </a:p>
        </p:txBody>
      </p:sp>
      <p:sp>
        <p:nvSpPr>
          <p:cNvPr id="10" name="Content Placeholder 2"/>
          <p:cNvSpPr>
            <a:spLocks noGrp="1"/>
          </p:cNvSpPr>
          <p:nvPr>
            <p:ph idx="1"/>
          </p:nvPr>
        </p:nvSpPr>
        <p:spPr>
          <a:xfrm>
            <a:off x="287594" y="685800"/>
            <a:ext cx="8475406" cy="5638800"/>
          </a:xfrm>
        </p:spPr>
        <p:txBody>
          <a:bodyPr>
            <a:noAutofit/>
          </a:bodyPr>
          <a:lstStyle/>
          <a:p>
            <a:r>
              <a:rPr lang="en-US" sz="2800" dirty="0" smtClean="0">
                <a:ea typeface="ＭＳ Ｐゴシック" pitchFamily="-1" charset="-128"/>
              </a:rPr>
              <a:t>Priority based, preemptive scheduling</a:t>
            </a:r>
          </a:p>
          <a:p>
            <a:r>
              <a:rPr lang="en-US" sz="2800" dirty="0" smtClean="0">
                <a:ea typeface="ＭＳ Ｐゴシック" pitchFamily="-1" charset="-128"/>
              </a:rPr>
              <a:t>Scheduling on the basis of threads</a:t>
            </a:r>
          </a:p>
          <a:p>
            <a:r>
              <a:rPr lang="en-US" sz="2800" dirty="0" smtClean="0">
                <a:ea typeface="ＭＳ Ｐゴシック" pitchFamily="-1" charset="-128"/>
              </a:rPr>
              <a:t>Highest priority thread always be dispatched, and runs until:</a:t>
            </a:r>
          </a:p>
          <a:p>
            <a:pPr lvl="1">
              <a:buFont typeface="Wingdings" pitchFamily="2" charset="2"/>
              <a:buChar char="ü"/>
            </a:pPr>
            <a:r>
              <a:rPr lang="en-US" dirty="0" smtClean="0">
                <a:ea typeface="ＭＳ Ｐゴシック" pitchFamily="-1" charset="-128"/>
              </a:rPr>
              <a:t>  preempted </a:t>
            </a:r>
            <a:r>
              <a:rPr lang="en-US" dirty="0">
                <a:ea typeface="ＭＳ Ｐゴシック" pitchFamily="-1" charset="-128"/>
              </a:rPr>
              <a:t>by a higher priority thread</a:t>
            </a:r>
          </a:p>
          <a:p>
            <a:pPr lvl="1">
              <a:buFont typeface="Wingdings" pitchFamily="2" charset="2"/>
              <a:buChar char="ü"/>
            </a:pPr>
            <a:r>
              <a:rPr lang="en-US" dirty="0" smtClean="0">
                <a:ea typeface="ＭＳ Ｐゴシック" pitchFamily="-1" charset="-128"/>
              </a:rPr>
              <a:t>  it terminates</a:t>
            </a:r>
          </a:p>
          <a:p>
            <a:pPr lvl="1">
              <a:buFont typeface="Wingdings" pitchFamily="2" charset="2"/>
              <a:buChar char="ü"/>
            </a:pPr>
            <a:r>
              <a:rPr lang="en-US" dirty="0" smtClean="0">
                <a:ea typeface="ＭＳ Ｐゴシック" pitchFamily="-1" charset="-128"/>
              </a:rPr>
              <a:t>  its time quantum ends</a:t>
            </a:r>
          </a:p>
          <a:p>
            <a:pPr lvl="1">
              <a:buFont typeface="Wingdings" pitchFamily="2" charset="2"/>
              <a:buChar char="ü"/>
            </a:pPr>
            <a:r>
              <a:rPr lang="en-US" dirty="0" smtClean="0">
                <a:ea typeface="ＭＳ Ｐゴシック" pitchFamily="-1" charset="-128"/>
              </a:rPr>
              <a:t>  it makes a blocking system call (e.g., I/O)</a:t>
            </a:r>
          </a:p>
          <a:p>
            <a:r>
              <a:rPr lang="en-US" sz="2800" dirty="0" smtClean="0">
                <a:ea typeface="ＭＳ Ｐゴシック" pitchFamily="-1" charset="-128"/>
              </a:rPr>
              <a:t>32 priorities, each with own queue:</a:t>
            </a:r>
          </a:p>
          <a:p>
            <a:pPr lvl="1">
              <a:buFont typeface="Wingdings" pitchFamily="2" charset="2"/>
              <a:buChar char="ü"/>
            </a:pPr>
            <a:r>
              <a:rPr lang="en-US" dirty="0" smtClean="0">
                <a:ea typeface="ＭＳ Ｐゴシック" pitchFamily="-1" charset="-128"/>
              </a:rPr>
              <a:t>memory. </a:t>
            </a:r>
            <a:r>
              <a:rPr lang="en-US" dirty="0">
                <a:ea typeface="ＭＳ Ｐゴシック" pitchFamily="-1" charset="-128"/>
              </a:rPr>
              <a:t>mgmt.: 0; variable: 1 to 15; </a:t>
            </a:r>
            <a:endParaRPr lang="en-US" dirty="0" smtClean="0">
              <a:ea typeface="ＭＳ Ｐゴシック" pitchFamily="-1" charset="-128"/>
            </a:endParaRPr>
          </a:p>
          <a:p>
            <a:pPr lvl="1">
              <a:buFont typeface="Wingdings" pitchFamily="2" charset="2"/>
              <a:buChar char="ü"/>
            </a:pPr>
            <a:r>
              <a:rPr lang="en-US" dirty="0" smtClean="0">
                <a:ea typeface="ＭＳ Ｐゴシック" pitchFamily="-1" charset="-128"/>
              </a:rPr>
              <a:t>real-time; </a:t>
            </a:r>
            <a:r>
              <a:rPr lang="en-US" dirty="0">
                <a:ea typeface="ＭＳ Ｐゴシック" pitchFamily="-1" charset="-128"/>
              </a:rPr>
              <a:t>16 to 31</a:t>
            </a:r>
          </a:p>
        </p:txBody>
      </p:sp>
    </p:spTree>
    <p:extLst>
      <p:ext uri="{BB962C8B-B14F-4D97-AF65-F5344CB8AC3E}">
        <p14:creationId xmlns:p14="http://schemas.microsoft.com/office/powerpoint/2010/main" val="2426758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Slide Number Placeholder 3"/>
          <p:cNvSpPr>
            <a:spLocks noGrp="1"/>
          </p:cNvSpPr>
          <p:nvPr>
            <p:ph type="sldNum" sz="quarter" idx="12"/>
          </p:nvPr>
        </p:nvSpPr>
        <p:spPr>
          <a:noFill/>
        </p:spPr>
        <p:txBody>
          <a:bodyPr/>
          <a:lstStyle/>
          <a:p>
            <a:fld id="{C81574F8-8C58-4F42-8F2D-A044232DC95D}" type="slidenum">
              <a:rPr lang="en-US"/>
              <a:pPr/>
              <a:t>26</a:t>
            </a:fld>
            <a:endParaRPr lang="en-US"/>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7" name="Title 1"/>
          <p:cNvSpPr>
            <a:spLocks noGrp="1"/>
          </p:cNvSpPr>
          <p:nvPr>
            <p:ph type="title"/>
          </p:nvPr>
        </p:nvSpPr>
        <p:spPr>
          <a:xfrm>
            <a:off x="304800" y="304800"/>
            <a:ext cx="8534400" cy="609600"/>
          </a:xfrm>
        </p:spPr>
        <p:txBody>
          <a:bodyPr>
            <a:noAutofit/>
          </a:bodyPr>
          <a:lstStyle/>
          <a:p>
            <a:r>
              <a:rPr lang="en-US" sz="3200" dirty="0" smtClean="0">
                <a:solidFill>
                  <a:srgbClr val="7030A0"/>
                </a:solidFill>
                <a:ea typeface="ＭＳ Ｐゴシック" pitchFamily="-1" charset="-128"/>
              </a:rPr>
              <a:t>Scheduling in Existing Systems: Linux 2.5 kernel</a:t>
            </a:r>
          </a:p>
        </p:txBody>
      </p:sp>
      <p:sp>
        <p:nvSpPr>
          <p:cNvPr id="9" name="Content Placeholder 2"/>
          <p:cNvSpPr>
            <a:spLocks noGrp="1"/>
          </p:cNvSpPr>
          <p:nvPr>
            <p:ph idx="1"/>
          </p:nvPr>
        </p:nvSpPr>
        <p:spPr>
          <a:xfrm>
            <a:off x="304800" y="990600"/>
            <a:ext cx="8382000" cy="4114800"/>
          </a:xfrm>
        </p:spPr>
        <p:txBody>
          <a:bodyPr>
            <a:normAutofit/>
          </a:bodyPr>
          <a:lstStyle/>
          <a:p>
            <a:r>
              <a:rPr lang="en-US" sz="2800" dirty="0" smtClean="0">
                <a:ea typeface="ＭＳ Ｐゴシック" pitchFamily="-1" charset="-128"/>
              </a:rPr>
              <a:t>Priority-based, preemptive</a:t>
            </a:r>
          </a:p>
          <a:p>
            <a:r>
              <a:rPr lang="en-US" sz="2800" dirty="0" smtClean="0">
                <a:ea typeface="ＭＳ Ｐゴシック" pitchFamily="-1" charset="-128"/>
              </a:rPr>
              <a:t>Two priority ranges (real time and nice)</a:t>
            </a:r>
          </a:p>
          <a:p>
            <a:r>
              <a:rPr lang="en-US" sz="2800" dirty="0" smtClean="0">
                <a:ea typeface="ＭＳ Ｐゴシック" pitchFamily="-1" charset="-128"/>
              </a:rPr>
              <a:t>Time quantum longer for higher priority processes (ranges from 10ms to 200ms)</a:t>
            </a:r>
          </a:p>
          <a:p>
            <a:r>
              <a:rPr lang="en-US" sz="2800" dirty="0" smtClean="0">
                <a:ea typeface="ＭＳ Ｐゴシック" pitchFamily="-1" charset="-128"/>
              </a:rPr>
              <a:t>Tasks are runnable while they have time remaining in their time quantum; once exhausted, must wait until others have exhausted their time quantum</a:t>
            </a:r>
          </a:p>
        </p:txBody>
      </p:sp>
    </p:spTree>
    <p:extLst>
      <p:ext uri="{BB962C8B-B14F-4D97-AF65-F5344CB8AC3E}">
        <p14:creationId xmlns:p14="http://schemas.microsoft.com/office/powerpoint/2010/main" val="22579793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5FFF3814-0B4F-4D77-9EA9-8B4DD4F60895}" type="slidenum">
              <a:rPr lang="en-US"/>
              <a:pPr/>
              <a:t>27</a:t>
            </a:fld>
            <a:endParaRPr lang="en-US"/>
          </a:p>
        </p:txBody>
      </p:sp>
      <p:sp>
        <p:nvSpPr>
          <p:cNvPr id="20483" name="Rectangle 2"/>
          <p:cNvSpPr>
            <a:spLocks noGrp="1" noChangeArrowheads="1"/>
          </p:cNvSpPr>
          <p:nvPr>
            <p:ph type="title"/>
          </p:nvPr>
        </p:nvSpPr>
        <p:spPr>
          <a:xfrm>
            <a:off x="152400" y="152400"/>
            <a:ext cx="8534400" cy="868362"/>
          </a:xfrm>
        </p:spPr>
        <p:txBody>
          <a:bodyPr>
            <a:noAutofit/>
          </a:bodyPr>
          <a:lstStyle/>
          <a:p>
            <a:pPr algn="l" eaLnBrk="1" hangingPunct="1"/>
            <a:r>
              <a:rPr lang="en-US" sz="3200" dirty="0" smtClean="0">
                <a:solidFill>
                  <a:srgbClr val="7030A0"/>
                </a:solidFill>
                <a:ea typeface="ＭＳ Ｐゴシック" pitchFamily="-1" charset="-128"/>
              </a:rPr>
              <a:t>Which Scheduling Algorithms Can be Preemptive?</a:t>
            </a:r>
          </a:p>
        </p:txBody>
      </p:sp>
      <p:sp>
        <p:nvSpPr>
          <p:cNvPr id="17411" name="Rectangle 3"/>
          <p:cNvSpPr>
            <a:spLocks noGrp="1" noChangeArrowheads="1"/>
          </p:cNvSpPr>
          <p:nvPr>
            <p:ph type="body" idx="1"/>
          </p:nvPr>
        </p:nvSpPr>
        <p:spPr>
          <a:xfrm>
            <a:off x="533400" y="1219200"/>
            <a:ext cx="7772400" cy="4953000"/>
          </a:xfrm>
        </p:spPr>
        <p:txBody>
          <a:bodyPr>
            <a:noAutofit/>
          </a:bodyPr>
          <a:lstStyle/>
          <a:p>
            <a:pPr eaLnBrk="1" hangingPunct="1">
              <a:lnSpc>
                <a:spcPct val="90000"/>
              </a:lnSpc>
            </a:pPr>
            <a:r>
              <a:rPr lang="en-US" sz="2800" dirty="0" smtClean="0">
                <a:ea typeface="ＭＳ Ｐゴシック" pitchFamily="-1" charset="-128"/>
              </a:rPr>
              <a:t>FCFS (First Come First Served)</a:t>
            </a:r>
          </a:p>
          <a:p>
            <a:pPr marL="854075" lvl="2" indent="-457200" eaLnBrk="0" hangingPunct="0">
              <a:lnSpc>
                <a:spcPct val="60000"/>
              </a:lnSpc>
              <a:buFont typeface="Wingdings" pitchFamily="2" charset="2"/>
              <a:buChar char="ü"/>
            </a:pPr>
            <a:r>
              <a:rPr lang="en-US" sz="2800" dirty="0"/>
              <a:t>Non-preemptive</a:t>
            </a:r>
          </a:p>
          <a:p>
            <a:pPr eaLnBrk="1" hangingPunct="1">
              <a:lnSpc>
                <a:spcPct val="90000"/>
              </a:lnSpc>
            </a:pPr>
            <a:r>
              <a:rPr lang="en-US" sz="2800" dirty="0" smtClean="0">
                <a:ea typeface="ＭＳ Ｐゴシック" pitchFamily="-1" charset="-128"/>
              </a:rPr>
              <a:t>SJF (Shortest Job First, Shortest job Next)</a:t>
            </a:r>
          </a:p>
          <a:p>
            <a:pPr marL="854075" lvl="2" indent="-457200" eaLnBrk="0" hangingPunct="0">
              <a:lnSpc>
                <a:spcPct val="60000"/>
              </a:lnSpc>
              <a:buFont typeface="Wingdings" pitchFamily="2" charset="2"/>
              <a:buChar char="ü"/>
            </a:pPr>
            <a:r>
              <a:rPr lang="en-US" sz="2800" dirty="0"/>
              <a:t>Can be either</a:t>
            </a:r>
          </a:p>
          <a:p>
            <a:pPr marL="854075" lvl="2" indent="-457200" eaLnBrk="0" hangingPunct="0">
              <a:lnSpc>
                <a:spcPct val="60000"/>
              </a:lnSpc>
              <a:buFont typeface="Wingdings" pitchFamily="2" charset="2"/>
              <a:buChar char="ü"/>
            </a:pPr>
            <a:r>
              <a:rPr lang="en-US" sz="2800" dirty="0"/>
              <a:t>Choice when a new (shorter) job arrives</a:t>
            </a:r>
          </a:p>
          <a:p>
            <a:pPr marL="854075" lvl="2" indent="-457200" eaLnBrk="0" hangingPunct="0">
              <a:lnSpc>
                <a:spcPct val="60000"/>
              </a:lnSpc>
              <a:buFont typeface="Wingdings" pitchFamily="2" charset="2"/>
              <a:buChar char="ü"/>
            </a:pPr>
            <a:r>
              <a:rPr lang="en-US" sz="2800" dirty="0"/>
              <a:t>Can preempt current job or not</a:t>
            </a:r>
          </a:p>
          <a:p>
            <a:pPr eaLnBrk="1" hangingPunct="1">
              <a:lnSpc>
                <a:spcPct val="90000"/>
              </a:lnSpc>
            </a:pPr>
            <a:r>
              <a:rPr lang="en-US" sz="2800" dirty="0" smtClean="0">
                <a:ea typeface="ＭＳ Ｐゴシック" pitchFamily="-1" charset="-128"/>
              </a:rPr>
              <a:t>Priority</a:t>
            </a:r>
          </a:p>
          <a:p>
            <a:pPr marL="854075" lvl="2" indent="-457200" eaLnBrk="0" hangingPunct="0">
              <a:lnSpc>
                <a:spcPct val="60000"/>
              </a:lnSpc>
              <a:buFont typeface="Wingdings" pitchFamily="2" charset="2"/>
              <a:buChar char="ü"/>
            </a:pPr>
            <a:r>
              <a:rPr lang="en-US" sz="2800" dirty="0"/>
              <a:t>Can be either</a:t>
            </a:r>
          </a:p>
          <a:p>
            <a:pPr marL="854075" lvl="2" indent="-457200" eaLnBrk="0" hangingPunct="0">
              <a:lnSpc>
                <a:spcPct val="60000"/>
              </a:lnSpc>
              <a:buFont typeface="Wingdings" pitchFamily="2" charset="2"/>
              <a:buChar char="ü"/>
            </a:pPr>
            <a:r>
              <a:rPr lang="en-US" sz="2800" dirty="0"/>
              <a:t>Choice when a processes priority changes or when a higher priority process </a:t>
            </a:r>
            <a:r>
              <a:rPr lang="en-US" sz="2800" dirty="0" smtClean="0"/>
              <a:t>arrives</a:t>
            </a:r>
            <a:endParaRPr lang="en-US" sz="2800" dirty="0"/>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p14="http://schemas.microsoft.com/office/powerpoint/2010/main" val="3964947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5FFF3814-0B4F-4D77-9EA9-8B4DD4F60895}" type="slidenum">
              <a:rPr lang="en-US"/>
              <a:pPr/>
              <a:t>28</a:t>
            </a:fld>
            <a:endParaRPr lang="en-US"/>
          </a:p>
        </p:txBody>
      </p:sp>
      <p:sp>
        <p:nvSpPr>
          <p:cNvPr id="20483" name="Rectangle 2"/>
          <p:cNvSpPr>
            <a:spLocks noGrp="1" noChangeArrowheads="1"/>
          </p:cNvSpPr>
          <p:nvPr>
            <p:ph type="title"/>
          </p:nvPr>
        </p:nvSpPr>
        <p:spPr>
          <a:xfrm>
            <a:off x="152400" y="152400"/>
            <a:ext cx="8534400" cy="868362"/>
          </a:xfrm>
        </p:spPr>
        <p:txBody>
          <a:bodyPr>
            <a:noAutofit/>
          </a:bodyPr>
          <a:lstStyle/>
          <a:p>
            <a:pPr algn="l" eaLnBrk="1" hangingPunct="1"/>
            <a:r>
              <a:rPr lang="en-US" sz="3200" dirty="0" smtClean="0">
                <a:solidFill>
                  <a:srgbClr val="7030A0"/>
                </a:solidFill>
                <a:ea typeface="ＭＳ Ｐゴシック" pitchFamily="-1" charset="-128"/>
              </a:rPr>
              <a:t>Which Scheduling Algorithms Can be Preemptive?</a:t>
            </a:r>
          </a:p>
        </p:txBody>
      </p:sp>
      <p:sp>
        <p:nvSpPr>
          <p:cNvPr id="17411" name="Rectangle 3"/>
          <p:cNvSpPr>
            <a:spLocks noGrp="1" noChangeArrowheads="1"/>
          </p:cNvSpPr>
          <p:nvPr>
            <p:ph type="body" idx="1"/>
          </p:nvPr>
        </p:nvSpPr>
        <p:spPr>
          <a:xfrm>
            <a:off x="533400" y="1066800"/>
            <a:ext cx="8229600" cy="2971800"/>
          </a:xfrm>
        </p:spPr>
        <p:txBody>
          <a:bodyPr>
            <a:noAutofit/>
          </a:bodyPr>
          <a:lstStyle/>
          <a:p>
            <a:pPr marL="398463" indent="-398463" eaLnBrk="0" hangingPunct="0">
              <a:buFont typeface="Arial" charset="0"/>
              <a:buChar char="•"/>
            </a:pPr>
            <a:r>
              <a:rPr lang="en-US" sz="2800" dirty="0">
                <a:solidFill>
                  <a:srgbClr val="0070C0"/>
                </a:solidFill>
              </a:rPr>
              <a:t>Round </a:t>
            </a:r>
            <a:r>
              <a:rPr lang="en-US" sz="2800" dirty="0" smtClean="0">
                <a:solidFill>
                  <a:srgbClr val="0070C0"/>
                </a:solidFill>
              </a:rPr>
              <a:t>robin, </a:t>
            </a:r>
          </a:p>
          <a:p>
            <a:pPr marL="398463" indent="-398463" eaLnBrk="0" hangingPunct="0">
              <a:buFont typeface="Arial" charset="0"/>
              <a:buChar char="•"/>
            </a:pPr>
            <a:r>
              <a:rPr lang="en-US" sz="2800" dirty="0" smtClean="0">
                <a:solidFill>
                  <a:srgbClr val="0070C0"/>
                </a:solidFill>
              </a:rPr>
              <a:t>Guaranteed Scheduling, </a:t>
            </a:r>
          </a:p>
          <a:p>
            <a:pPr marL="398463" indent="-398463" eaLnBrk="0" hangingPunct="0">
              <a:buFont typeface="Arial" charset="0"/>
              <a:buChar char="•"/>
            </a:pPr>
            <a:r>
              <a:rPr lang="en-US" sz="2800" dirty="0" smtClean="0">
                <a:solidFill>
                  <a:srgbClr val="0070C0"/>
                </a:solidFill>
              </a:rPr>
              <a:t>Lottery Scheduling, </a:t>
            </a:r>
          </a:p>
          <a:p>
            <a:pPr marL="398463" indent="-398463" eaLnBrk="0" hangingPunct="0">
              <a:buFont typeface="Arial" charset="0"/>
              <a:buChar char="•"/>
            </a:pPr>
            <a:r>
              <a:rPr lang="en-US" sz="2800" dirty="0" smtClean="0">
                <a:solidFill>
                  <a:srgbClr val="0070C0"/>
                </a:solidFill>
              </a:rPr>
              <a:t>Fair </a:t>
            </a:r>
            <a:r>
              <a:rPr lang="en-US" sz="2800" dirty="0">
                <a:solidFill>
                  <a:srgbClr val="0070C0"/>
                </a:solidFill>
              </a:rPr>
              <a:t>Share </a:t>
            </a:r>
            <a:r>
              <a:rPr lang="en-US" sz="2800" dirty="0" smtClean="0">
                <a:solidFill>
                  <a:srgbClr val="0070C0"/>
                </a:solidFill>
              </a:rPr>
              <a:t>Scheduling:</a:t>
            </a:r>
          </a:p>
          <a:p>
            <a:pPr marL="860425" lvl="1" indent="-461963" eaLnBrk="0" hangingPunct="0">
              <a:buFont typeface="Wingdings" pitchFamily="2" charset="2"/>
              <a:buChar char="ü"/>
            </a:pPr>
            <a:r>
              <a:rPr lang="en-US" dirty="0" smtClean="0"/>
              <a:t>All the above are scheduling are preemptive.</a:t>
            </a:r>
            <a:endParaRPr lang="en-US" dirty="0"/>
          </a:p>
          <a:p>
            <a:pPr marL="0" indent="0" eaLnBrk="1" hangingPunct="1">
              <a:lnSpc>
                <a:spcPct val="90000"/>
              </a:lnSpc>
              <a:buNone/>
            </a:pPr>
            <a:endParaRPr lang="en-US" dirty="0">
              <a:ea typeface="ＭＳ Ｐゴシック" pitchFamily="-1" charset="-128"/>
            </a:endParaRP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p14="http://schemas.microsoft.com/office/powerpoint/2010/main" val="20992731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AEC2777D-3C61-466D-B19D-418DCB17A82B}" type="slidenum">
              <a:rPr lang="en-US"/>
              <a:pPr/>
              <a:t>29</a:t>
            </a:fld>
            <a:endParaRPr lang="en-US"/>
          </a:p>
        </p:txBody>
      </p:sp>
      <p:sp>
        <p:nvSpPr>
          <p:cNvPr id="24579" name="Rectangle 2"/>
          <p:cNvSpPr>
            <a:spLocks noGrp="1" noChangeArrowheads="1"/>
          </p:cNvSpPr>
          <p:nvPr>
            <p:ph type="title"/>
          </p:nvPr>
        </p:nvSpPr>
        <p:spPr>
          <a:xfrm>
            <a:off x="228600" y="228600"/>
            <a:ext cx="7772400" cy="762000"/>
          </a:xfrm>
        </p:spPr>
        <p:txBody>
          <a:bodyPr>
            <a:normAutofit/>
          </a:bodyPr>
          <a:lstStyle/>
          <a:p>
            <a:pPr eaLnBrk="1" hangingPunct="1"/>
            <a:r>
              <a:rPr lang="en-US" sz="3200" dirty="0" smtClean="0">
                <a:solidFill>
                  <a:srgbClr val="7030A0"/>
                </a:solidFill>
                <a:ea typeface="ＭＳ Ｐゴシック" pitchFamily="-1" charset="-128"/>
              </a:rPr>
              <a:t>RR (Round Robin) Scheduling: Example</a:t>
            </a:r>
          </a:p>
        </p:txBody>
      </p:sp>
      <p:sp>
        <p:nvSpPr>
          <p:cNvPr id="22531" name="Rectangle 3"/>
          <p:cNvSpPr>
            <a:spLocks noGrp="1" noChangeArrowheads="1"/>
          </p:cNvSpPr>
          <p:nvPr>
            <p:ph type="body" idx="1"/>
          </p:nvPr>
        </p:nvSpPr>
        <p:spPr>
          <a:xfrm>
            <a:off x="533400" y="1066800"/>
            <a:ext cx="7772400" cy="5105400"/>
          </a:xfrm>
        </p:spPr>
        <p:txBody>
          <a:bodyPr>
            <a:normAutofit/>
          </a:bodyPr>
          <a:lstStyle/>
          <a:p>
            <a:pPr eaLnBrk="1" hangingPunct="1">
              <a:lnSpc>
                <a:spcPct val="80000"/>
              </a:lnSpc>
            </a:pPr>
            <a:r>
              <a:rPr lang="en-US" sz="2800" dirty="0" smtClean="0">
                <a:ea typeface="ＭＳ Ｐゴシック" pitchFamily="-1" charset="-128"/>
              </a:rPr>
              <a:t>CPU job burst times &amp; order in queue</a:t>
            </a:r>
          </a:p>
          <a:p>
            <a:pPr lvl="1" eaLnBrk="1" hangingPunct="1">
              <a:lnSpc>
                <a:spcPct val="90000"/>
              </a:lnSpc>
            </a:pPr>
            <a:r>
              <a:rPr lang="en-US" dirty="0" smtClean="0">
                <a:solidFill>
                  <a:schemeClr val="accent2"/>
                </a:solidFill>
                <a:ea typeface="ＭＳ Ｐゴシック" pitchFamily="-1" charset="-128"/>
              </a:rPr>
              <a:t>P1: </a:t>
            </a:r>
            <a:r>
              <a:rPr lang="en-US" dirty="0" smtClean="0">
                <a:solidFill>
                  <a:srgbClr val="FF0000"/>
                </a:solidFill>
                <a:ea typeface="ＭＳ Ｐゴシック" pitchFamily="-1" charset="-128"/>
              </a:rPr>
              <a:t>20</a:t>
            </a:r>
            <a:endParaRPr lang="en-US" dirty="0" smtClean="0">
              <a:solidFill>
                <a:schemeClr val="accent2"/>
              </a:solidFill>
              <a:ea typeface="ＭＳ Ｐゴシック" pitchFamily="-1" charset="-128"/>
            </a:endParaRPr>
          </a:p>
          <a:p>
            <a:pPr lvl="1" eaLnBrk="1" hangingPunct="1">
              <a:lnSpc>
                <a:spcPct val="90000"/>
              </a:lnSpc>
            </a:pPr>
            <a:r>
              <a:rPr lang="en-US" dirty="0" smtClean="0">
                <a:solidFill>
                  <a:schemeClr val="accent2"/>
                </a:solidFill>
                <a:ea typeface="ＭＳ Ｐゴシック" pitchFamily="-1" charset="-128"/>
              </a:rPr>
              <a:t>P2: </a:t>
            </a:r>
            <a:r>
              <a:rPr lang="en-US" dirty="0" smtClean="0">
                <a:solidFill>
                  <a:srgbClr val="FF0000"/>
                </a:solidFill>
                <a:ea typeface="ＭＳ Ｐゴシック" pitchFamily="-1" charset="-128"/>
              </a:rPr>
              <a:t>12</a:t>
            </a:r>
            <a:endParaRPr lang="en-US" dirty="0" smtClean="0">
              <a:solidFill>
                <a:schemeClr val="accent2"/>
              </a:solidFill>
              <a:ea typeface="ＭＳ Ｐゴシック" pitchFamily="-1" charset="-128"/>
            </a:endParaRPr>
          </a:p>
          <a:p>
            <a:pPr lvl="1" eaLnBrk="1" hangingPunct="1">
              <a:lnSpc>
                <a:spcPct val="90000"/>
              </a:lnSpc>
            </a:pPr>
            <a:r>
              <a:rPr lang="en-US" dirty="0" smtClean="0">
                <a:solidFill>
                  <a:schemeClr val="accent2"/>
                </a:solidFill>
                <a:ea typeface="ＭＳ Ｐゴシック" pitchFamily="-1" charset="-128"/>
              </a:rPr>
              <a:t>P3: </a:t>
            </a:r>
            <a:r>
              <a:rPr lang="en-US" dirty="0" smtClean="0">
                <a:solidFill>
                  <a:srgbClr val="FF0000"/>
                </a:solidFill>
                <a:ea typeface="ＭＳ Ｐゴシック" pitchFamily="-1" charset="-128"/>
              </a:rPr>
              <a:t>8</a:t>
            </a:r>
            <a:endParaRPr lang="en-US" dirty="0" smtClean="0">
              <a:solidFill>
                <a:schemeClr val="accent2"/>
              </a:solidFill>
              <a:ea typeface="ＭＳ Ｐゴシック" pitchFamily="-1" charset="-128"/>
            </a:endParaRPr>
          </a:p>
          <a:p>
            <a:pPr lvl="1" eaLnBrk="1" hangingPunct="1">
              <a:lnSpc>
                <a:spcPct val="90000"/>
              </a:lnSpc>
            </a:pPr>
            <a:r>
              <a:rPr lang="en-US" dirty="0" smtClean="0">
                <a:solidFill>
                  <a:schemeClr val="accent2"/>
                </a:solidFill>
                <a:ea typeface="ＭＳ Ｐゴシック" pitchFamily="-1" charset="-128"/>
              </a:rPr>
              <a:t>P4: </a:t>
            </a:r>
            <a:r>
              <a:rPr lang="en-US" dirty="0" smtClean="0">
                <a:solidFill>
                  <a:srgbClr val="FF0000"/>
                </a:solidFill>
                <a:ea typeface="ＭＳ Ｐゴシック" pitchFamily="-1" charset="-128"/>
              </a:rPr>
              <a:t>16</a:t>
            </a:r>
            <a:endParaRPr lang="en-US" dirty="0" smtClean="0">
              <a:solidFill>
                <a:schemeClr val="accent2"/>
              </a:solidFill>
              <a:ea typeface="ＭＳ Ｐゴシック" pitchFamily="-1" charset="-128"/>
            </a:endParaRPr>
          </a:p>
          <a:p>
            <a:pPr lvl="1" eaLnBrk="1" hangingPunct="1">
              <a:lnSpc>
                <a:spcPct val="90000"/>
              </a:lnSpc>
            </a:pPr>
            <a:r>
              <a:rPr lang="en-US" dirty="0" smtClean="0">
                <a:solidFill>
                  <a:schemeClr val="accent2"/>
                </a:solidFill>
                <a:ea typeface="ＭＳ Ｐゴシック" pitchFamily="-1" charset="-128"/>
              </a:rPr>
              <a:t>P5: </a:t>
            </a:r>
            <a:r>
              <a:rPr lang="en-US" dirty="0" smtClean="0">
                <a:solidFill>
                  <a:srgbClr val="FF0000"/>
                </a:solidFill>
                <a:ea typeface="ＭＳ Ｐゴシック" pitchFamily="-1" charset="-128"/>
              </a:rPr>
              <a:t>4</a:t>
            </a:r>
          </a:p>
          <a:p>
            <a:pPr marL="457200" lvl="1" indent="0" eaLnBrk="1" hangingPunct="1">
              <a:lnSpc>
                <a:spcPct val="90000"/>
              </a:lnSpc>
              <a:buNone/>
            </a:pPr>
            <a:endParaRPr lang="en-US" dirty="0" smtClean="0">
              <a:ea typeface="ＭＳ Ｐゴシック" pitchFamily="-1" charset="-128"/>
            </a:endParaRPr>
          </a:p>
          <a:p>
            <a:pPr eaLnBrk="1" hangingPunct="1">
              <a:lnSpc>
                <a:spcPct val="80000"/>
              </a:lnSpc>
            </a:pPr>
            <a:r>
              <a:rPr lang="en-US" sz="2800" dirty="0">
                <a:ea typeface="ＭＳ Ｐゴシック" pitchFamily="-1" charset="-128"/>
              </a:rPr>
              <a:t>Draw Gantt chart, and compute average wait time</a:t>
            </a:r>
          </a:p>
          <a:p>
            <a:pPr marL="1150937" lvl="2" indent="-457200" eaLnBrk="0" hangingPunct="0">
              <a:lnSpc>
                <a:spcPct val="80000"/>
              </a:lnSpc>
              <a:buFont typeface="Wingdings" pitchFamily="2" charset="2"/>
              <a:buChar char="ü"/>
            </a:pPr>
            <a:r>
              <a:rPr lang="en-US" sz="2800" dirty="0">
                <a:latin typeface="Arial" charset="0"/>
              </a:rPr>
              <a:t>Time quantum of 4</a:t>
            </a:r>
          </a:p>
          <a:p>
            <a:pPr marL="1150937" lvl="2" indent="-457200" eaLnBrk="0" hangingPunct="0">
              <a:lnSpc>
                <a:spcPct val="80000"/>
              </a:lnSpc>
              <a:buFont typeface="Wingdings" pitchFamily="2" charset="2"/>
              <a:buChar char="ü"/>
            </a:pPr>
            <a:r>
              <a:rPr lang="en-US" sz="2800" dirty="0">
                <a:latin typeface="Arial" charset="0"/>
              </a:rPr>
              <a:t>Like our previous examples, assume 0 context switch time</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p14="http://schemas.microsoft.com/office/powerpoint/2010/main" val="731153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3AF78DC2-3ED7-476D-B463-9C721D6AE898}" type="slidenum">
              <a:rPr lang="en-US"/>
              <a:pPr/>
              <a:t>30</a:t>
            </a:fld>
            <a:endParaRPr lang="en-US"/>
          </a:p>
        </p:txBody>
      </p:sp>
      <p:sp>
        <p:nvSpPr>
          <p:cNvPr id="25603" name="Rectangle 2"/>
          <p:cNvSpPr>
            <a:spLocks noGrp="1" noChangeArrowheads="1"/>
          </p:cNvSpPr>
          <p:nvPr>
            <p:ph type="title"/>
          </p:nvPr>
        </p:nvSpPr>
        <p:spPr>
          <a:xfrm>
            <a:off x="419100" y="152400"/>
            <a:ext cx="7772400" cy="838200"/>
          </a:xfrm>
        </p:spPr>
        <p:txBody>
          <a:bodyPr>
            <a:normAutofit/>
          </a:bodyPr>
          <a:lstStyle/>
          <a:p>
            <a:pPr algn="l" eaLnBrk="1" hangingPunct="1"/>
            <a:r>
              <a:rPr lang="en-US" sz="3200" dirty="0" smtClean="0">
                <a:solidFill>
                  <a:srgbClr val="7030A0"/>
                </a:solidFill>
                <a:ea typeface="ＭＳ Ｐゴシック" pitchFamily="-1" charset="-128"/>
              </a:rPr>
              <a:t>Solution</a:t>
            </a:r>
          </a:p>
        </p:txBody>
      </p:sp>
      <p:sp>
        <p:nvSpPr>
          <p:cNvPr id="23644" name="Rectangle 92"/>
          <p:cNvSpPr>
            <a:spLocks noGrp="1" noChangeArrowheads="1"/>
          </p:cNvSpPr>
          <p:nvPr>
            <p:ph type="body" idx="1"/>
          </p:nvPr>
        </p:nvSpPr>
        <p:spPr>
          <a:xfrm>
            <a:off x="928446" y="3093512"/>
            <a:ext cx="5638800" cy="3200400"/>
          </a:xfrm>
          <a:noFill/>
        </p:spPr>
        <p:txBody>
          <a:bodyPr>
            <a:noAutofit/>
          </a:bodyPr>
          <a:lstStyle/>
          <a:p>
            <a:pPr eaLnBrk="1" hangingPunct="1">
              <a:lnSpc>
                <a:spcPct val="90000"/>
              </a:lnSpc>
            </a:pPr>
            <a:r>
              <a:rPr lang="en-US" sz="2800" dirty="0" smtClean="0">
                <a:ea typeface="ＭＳ Ｐゴシック" pitchFamily="-1" charset="-128"/>
              </a:rPr>
              <a:t>Waiting times:</a:t>
            </a:r>
          </a:p>
          <a:p>
            <a:pPr lvl="2" eaLnBrk="1" hangingPunct="1">
              <a:lnSpc>
                <a:spcPct val="90000"/>
              </a:lnSpc>
              <a:buFontTx/>
              <a:buNone/>
            </a:pPr>
            <a:r>
              <a:rPr lang="en-US" sz="2800" dirty="0" smtClean="0">
                <a:ea typeface="ＭＳ Ｐゴシック" pitchFamily="-1" charset="-128"/>
              </a:rPr>
              <a:t>P1: 60 - 20 = 40</a:t>
            </a:r>
          </a:p>
          <a:p>
            <a:pPr lvl="2" eaLnBrk="1" hangingPunct="1">
              <a:lnSpc>
                <a:spcPct val="90000"/>
              </a:lnSpc>
              <a:buFontTx/>
              <a:buNone/>
            </a:pPr>
            <a:r>
              <a:rPr lang="en-US" sz="2800" dirty="0" smtClean="0">
                <a:ea typeface="ＭＳ Ｐゴシック" pitchFamily="-1" charset="-128"/>
              </a:rPr>
              <a:t>P2: 44 - 12 = 32</a:t>
            </a:r>
          </a:p>
          <a:p>
            <a:pPr lvl="2" eaLnBrk="1" hangingPunct="1">
              <a:lnSpc>
                <a:spcPct val="90000"/>
              </a:lnSpc>
              <a:buFontTx/>
              <a:buNone/>
            </a:pPr>
            <a:r>
              <a:rPr lang="en-US" sz="2800" dirty="0" smtClean="0">
                <a:ea typeface="ＭＳ Ｐゴシック" pitchFamily="-1" charset="-128"/>
              </a:rPr>
              <a:t>P3: 32 - 8 = 24</a:t>
            </a:r>
          </a:p>
          <a:p>
            <a:pPr lvl="2" eaLnBrk="1" hangingPunct="1">
              <a:lnSpc>
                <a:spcPct val="90000"/>
              </a:lnSpc>
              <a:buFontTx/>
              <a:buNone/>
            </a:pPr>
            <a:r>
              <a:rPr lang="en-US" sz="2800" dirty="0" smtClean="0">
                <a:ea typeface="ＭＳ Ｐゴシック" pitchFamily="-1" charset="-128"/>
              </a:rPr>
              <a:t>P4: 56 - 16 = 40</a:t>
            </a:r>
          </a:p>
          <a:p>
            <a:pPr lvl="2" eaLnBrk="1" hangingPunct="1">
              <a:lnSpc>
                <a:spcPct val="90000"/>
              </a:lnSpc>
              <a:buFontTx/>
              <a:buNone/>
            </a:pPr>
            <a:r>
              <a:rPr lang="en-US" sz="2800" dirty="0" smtClean="0">
                <a:ea typeface="ＭＳ Ｐゴシック" pitchFamily="-1" charset="-128"/>
              </a:rPr>
              <a:t>P5: 20 - 4 = 16 </a:t>
            </a:r>
          </a:p>
          <a:p>
            <a:pPr eaLnBrk="1" hangingPunct="1">
              <a:lnSpc>
                <a:spcPct val="90000"/>
              </a:lnSpc>
            </a:pPr>
            <a:r>
              <a:rPr lang="en-US" sz="2800" dirty="0" smtClean="0">
                <a:ea typeface="ＭＳ Ｐゴシック" pitchFamily="-1" charset="-128"/>
              </a:rPr>
              <a:t>Average wait time:  30.4</a:t>
            </a:r>
          </a:p>
        </p:txBody>
      </p:sp>
      <p:grpSp>
        <p:nvGrpSpPr>
          <p:cNvPr id="2" name="Group 102"/>
          <p:cNvGrpSpPr>
            <a:grpSpLocks/>
          </p:cNvGrpSpPr>
          <p:nvPr/>
        </p:nvGrpSpPr>
        <p:grpSpPr bwMode="auto">
          <a:xfrm>
            <a:off x="762000" y="896464"/>
            <a:ext cx="7315200" cy="2013960"/>
            <a:chOff x="672" y="912"/>
            <a:chExt cx="4032" cy="1152"/>
          </a:xfrm>
        </p:grpSpPr>
        <p:sp>
          <p:nvSpPr>
            <p:cNvPr id="25606" name="Rectangle 4"/>
            <p:cNvSpPr>
              <a:spLocks noChangeArrowheads="1"/>
            </p:cNvSpPr>
            <p:nvPr/>
          </p:nvSpPr>
          <p:spPr bwMode="auto">
            <a:xfrm>
              <a:off x="768" y="1536"/>
              <a:ext cx="1440"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5607" name="Line 5"/>
            <p:cNvSpPr>
              <a:spLocks noChangeShapeType="1"/>
            </p:cNvSpPr>
            <p:nvPr/>
          </p:nvSpPr>
          <p:spPr bwMode="auto">
            <a:xfrm>
              <a:off x="1008" y="1536"/>
              <a:ext cx="0" cy="336"/>
            </a:xfrm>
            <a:prstGeom prst="line">
              <a:avLst/>
            </a:prstGeom>
            <a:noFill/>
            <a:ln w="9525">
              <a:solidFill>
                <a:schemeClr val="tx1"/>
              </a:solidFill>
              <a:round/>
              <a:headEnd/>
              <a:tailEnd/>
            </a:ln>
          </p:spPr>
          <p:txBody>
            <a:bodyPr/>
            <a:lstStyle/>
            <a:p>
              <a:endParaRPr lang="en-US"/>
            </a:p>
          </p:txBody>
        </p:sp>
        <p:sp>
          <p:nvSpPr>
            <p:cNvPr id="25608" name="Text Box 6"/>
            <p:cNvSpPr txBox="1">
              <a:spLocks noChangeArrowheads="1"/>
            </p:cNvSpPr>
            <p:nvPr/>
          </p:nvSpPr>
          <p:spPr bwMode="auto">
            <a:xfrm>
              <a:off x="768" y="1584"/>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25609" name="Text Box 7"/>
            <p:cNvSpPr txBox="1">
              <a:spLocks noChangeArrowheads="1"/>
            </p:cNvSpPr>
            <p:nvPr/>
          </p:nvSpPr>
          <p:spPr bwMode="auto">
            <a:xfrm>
              <a:off x="1008" y="1584"/>
              <a:ext cx="288" cy="231"/>
            </a:xfrm>
            <a:prstGeom prst="rect">
              <a:avLst/>
            </a:prstGeom>
            <a:noFill/>
            <a:ln w="9525">
              <a:noFill/>
              <a:miter lim="800000"/>
              <a:headEnd/>
              <a:tailEnd/>
            </a:ln>
          </p:spPr>
          <p:txBody>
            <a:bodyPr>
              <a:spAutoFit/>
            </a:bodyPr>
            <a:lstStyle/>
            <a:p>
              <a:pPr>
                <a:spcBef>
                  <a:spcPct val="50000"/>
                </a:spcBef>
              </a:pPr>
              <a:r>
                <a:rPr lang="en-US" sz="1800"/>
                <a:t>P2</a:t>
              </a:r>
            </a:p>
          </p:txBody>
        </p:sp>
        <p:sp>
          <p:nvSpPr>
            <p:cNvPr id="25610" name="Text Box 8"/>
            <p:cNvSpPr txBox="1">
              <a:spLocks noChangeArrowheads="1"/>
            </p:cNvSpPr>
            <p:nvPr/>
          </p:nvSpPr>
          <p:spPr bwMode="auto">
            <a:xfrm>
              <a:off x="912" y="1872"/>
              <a:ext cx="192" cy="192"/>
            </a:xfrm>
            <a:prstGeom prst="rect">
              <a:avLst/>
            </a:prstGeom>
            <a:noFill/>
            <a:ln w="9525">
              <a:noFill/>
              <a:miter lim="800000"/>
              <a:headEnd/>
              <a:tailEnd/>
            </a:ln>
          </p:spPr>
          <p:txBody>
            <a:bodyPr>
              <a:spAutoFit/>
            </a:bodyPr>
            <a:lstStyle/>
            <a:p>
              <a:pPr>
                <a:spcBef>
                  <a:spcPct val="50000"/>
                </a:spcBef>
              </a:pPr>
              <a:r>
                <a:rPr lang="en-US" sz="1400"/>
                <a:t>4</a:t>
              </a:r>
            </a:p>
          </p:txBody>
        </p:sp>
        <p:sp>
          <p:nvSpPr>
            <p:cNvPr id="25611" name="Text Box 9"/>
            <p:cNvSpPr txBox="1">
              <a:spLocks noChangeArrowheads="1"/>
            </p:cNvSpPr>
            <p:nvPr/>
          </p:nvSpPr>
          <p:spPr bwMode="auto">
            <a:xfrm>
              <a:off x="1248" y="1584"/>
              <a:ext cx="288" cy="231"/>
            </a:xfrm>
            <a:prstGeom prst="rect">
              <a:avLst/>
            </a:prstGeom>
            <a:noFill/>
            <a:ln w="9525">
              <a:noFill/>
              <a:miter lim="800000"/>
              <a:headEnd/>
              <a:tailEnd/>
            </a:ln>
          </p:spPr>
          <p:txBody>
            <a:bodyPr>
              <a:spAutoFit/>
            </a:bodyPr>
            <a:lstStyle/>
            <a:p>
              <a:pPr>
                <a:spcBef>
                  <a:spcPct val="50000"/>
                </a:spcBef>
              </a:pPr>
              <a:r>
                <a:rPr lang="en-US" sz="1800"/>
                <a:t>P3</a:t>
              </a:r>
            </a:p>
          </p:txBody>
        </p:sp>
        <p:sp>
          <p:nvSpPr>
            <p:cNvPr id="25612" name="Line 11"/>
            <p:cNvSpPr>
              <a:spLocks noChangeShapeType="1"/>
            </p:cNvSpPr>
            <p:nvPr/>
          </p:nvSpPr>
          <p:spPr bwMode="auto">
            <a:xfrm>
              <a:off x="1248" y="1536"/>
              <a:ext cx="0" cy="336"/>
            </a:xfrm>
            <a:prstGeom prst="line">
              <a:avLst/>
            </a:prstGeom>
            <a:noFill/>
            <a:ln w="9525">
              <a:solidFill>
                <a:schemeClr val="tx1"/>
              </a:solidFill>
              <a:round/>
              <a:headEnd/>
              <a:tailEnd/>
            </a:ln>
          </p:spPr>
          <p:txBody>
            <a:bodyPr/>
            <a:lstStyle/>
            <a:p>
              <a:endParaRPr lang="en-US"/>
            </a:p>
          </p:txBody>
        </p:sp>
        <p:sp>
          <p:nvSpPr>
            <p:cNvPr id="25613" name="Line 12"/>
            <p:cNvSpPr>
              <a:spLocks noChangeShapeType="1"/>
            </p:cNvSpPr>
            <p:nvPr/>
          </p:nvSpPr>
          <p:spPr bwMode="auto">
            <a:xfrm>
              <a:off x="1488" y="1536"/>
              <a:ext cx="0" cy="336"/>
            </a:xfrm>
            <a:prstGeom prst="line">
              <a:avLst/>
            </a:prstGeom>
            <a:noFill/>
            <a:ln w="9525">
              <a:solidFill>
                <a:schemeClr val="tx1"/>
              </a:solidFill>
              <a:round/>
              <a:headEnd/>
              <a:tailEnd/>
            </a:ln>
          </p:spPr>
          <p:txBody>
            <a:bodyPr/>
            <a:lstStyle/>
            <a:p>
              <a:endParaRPr lang="en-US"/>
            </a:p>
          </p:txBody>
        </p:sp>
        <p:sp>
          <p:nvSpPr>
            <p:cNvPr id="25614" name="Line 13"/>
            <p:cNvSpPr>
              <a:spLocks noChangeShapeType="1"/>
            </p:cNvSpPr>
            <p:nvPr/>
          </p:nvSpPr>
          <p:spPr bwMode="auto">
            <a:xfrm>
              <a:off x="1728" y="1536"/>
              <a:ext cx="0" cy="336"/>
            </a:xfrm>
            <a:prstGeom prst="line">
              <a:avLst/>
            </a:prstGeom>
            <a:noFill/>
            <a:ln w="9525">
              <a:solidFill>
                <a:schemeClr val="tx1"/>
              </a:solidFill>
              <a:round/>
              <a:headEnd/>
              <a:tailEnd/>
            </a:ln>
          </p:spPr>
          <p:txBody>
            <a:bodyPr/>
            <a:lstStyle/>
            <a:p>
              <a:endParaRPr lang="en-US"/>
            </a:p>
          </p:txBody>
        </p:sp>
        <p:sp>
          <p:nvSpPr>
            <p:cNvPr id="25615" name="Line 14"/>
            <p:cNvSpPr>
              <a:spLocks noChangeShapeType="1"/>
            </p:cNvSpPr>
            <p:nvPr/>
          </p:nvSpPr>
          <p:spPr bwMode="auto">
            <a:xfrm>
              <a:off x="1968" y="1536"/>
              <a:ext cx="0" cy="336"/>
            </a:xfrm>
            <a:prstGeom prst="line">
              <a:avLst/>
            </a:prstGeom>
            <a:noFill/>
            <a:ln w="9525">
              <a:solidFill>
                <a:schemeClr val="tx1"/>
              </a:solidFill>
              <a:round/>
              <a:headEnd/>
              <a:tailEnd/>
            </a:ln>
          </p:spPr>
          <p:txBody>
            <a:bodyPr/>
            <a:lstStyle/>
            <a:p>
              <a:endParaRPr lang="en-US"/>
            </a:p>
          </p:txBody>
        </p:sp>
        <p:sp>
          <p:nvSpPr>
            <p:cNvPr id="25616" name="Text Box 16"/>
            <p:cNvSpPr txBox="1">
              <a:spLocks noChangeArrowheads="1"/>
            </p:cNvSpPr>
            <p:nvPr/>
          </p:nvSpPr>
          <p:spPr bwMode="auto">
            <a:xfrm>
              <a:off x="1488" y="1584"/>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25617" name="Text Box 17"/>
            <p:cNvSpPr txBox="1">
              <a:spLocks noChangeArrowheads="1"/>
            </p:cNvSpPr>
            <p:nvPr/>
          </p:nvSpPr>
          <p:spPr bwMode="auto">
            <a:xfrm>
              <a:off x="1728" y="1584"/>
              <a:ext cx="288" cy="231"/>
            </a:xfrm>
            <a:prstGeom prst="rect">
              <a:avLst/>
            </a:prstGeom>
            <a:noFill/>
            <a:ln w="9525">
              <a:noFill/>
              <a:miter lim="800000"/>
              <a:headEnd/>
              <a:tailEnd/>
            </a:ln>
          </p:spPr>
          <p:txBody>
            <a:bodyPr>
              <a:spAutoFit/>
            </a:bodyPr>
            <a:lstStyle/>
            <a:p>
              <a:pPr>
                <a:spcBef>
                  <a:spcPct val="50000"/>
                </a:spcBef>
              </a:pPr>
              <a:r>
                <a:rPr lang="en-US" sz="1800"/>
                <a:t>P5</a:t>
              </a:r>
            </a:p>
          </p:txBody>
        </p:sp>
        <p:sp>
          <p:nvSpPr>
            <p:cNvPr id="25618" name="Text Box 18"/>
            <p:cNvSpPr txBox="1">
              <a:spLocks noChangeArrowheads="1"/>
            </p:cNvSpPr>
            <p:nvPr/>
          </p:nvSpPr>
          <p:spPr bwMode="auto">
            <a:xfrm>
              <a:off x="1968" y="1584"/>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25619" name="Text Box 19"/>
            <p:cNvSpPr txBox="1">
              <a:spLocks noChangeArrowheads="1"/>
            </p:cNvSpPr>
            <p:nvPr/>
          </p:nvSpPr>
          <p:spPr bwMode="auto">
            <a:xfrm>
              <a:off x="1152" y="1872"/>
              <a:ext cx="192" cy="192"/>
            </a:xfrm>
            <a:prstGeom prst="rect">
              <a:avLst/>
            </a:prstGeom>
            <a:noFill/>
            <a:ln w="9525">
              <a:noFill/>
              <a:miter lim="800000"/>
              <a:headEnd/>
              <a:tailEnd/>
            </a:ln>
          </p:spPr>
          <p:txBody>
            <a:bodyPr>
              <a:spAutoFit/>
            </a:bodyPr>
            <a:lstStyle/>
            <a:p>
              <a:pPr>
                <a:spcBef>
                  <a:spcPct val="50000"/>
                </a:spcBef>
              </a:pPr>
              <a:r>
                <a:rPr lang="en-US" sz="1400"/>
                <a:t>8</a:t>
              </a:r>
            </a:p>
          </p:txBody>
        </p:sp>
        <p:sp>
          <p:nvSpPr>
            <p:cNvPr id="25620" name="Text Box 20"/>
            <p:cNvSpPr txBox="1">
              <a:spLocks noChangeArrowheads="1"/>
            </p:cNvSpPr>
            <p:nvPr/>
          </p:nvSpPr>
          <p:spPr bwMode="auto">
            <a:xfrm>
              <a:off x="1392" y="1872"/>
              <a:ext cx="240" cy="192"/>
            </a:xfrm>
            <a:prstGeom prst="rect">
              <a:avLst/>
            </a:prstGeom>
            <a:noFill/>
            <a:ln w="9525">
              <a:noFill/>
              <a:miter lim="800000"/>
              <a:headEnd/>
              <a:tailEnd/>
            </a:ln>
          </p:spPr>
          <p:txBody>
            <a:bodyPr>
              <a:spAutoFit/>
            </a:bodyPr>
            <a:lstStyle/>
            <a:p>
              <a:pPr>
                <a:spcBef>
                  <a:spcPct val="50000"/>
                </a:spcBef>
              </a:pPr>
              <a:r>
                <a:rPr lang="en-US" sz="1400"/>
                <a:t>12</a:t>
              </a:r>
            </a:p>
          </p:txBody>
        </p:sp>
        <p:sp>
          <p:nvSpPr>
            <p:cNvPr id="25621" name="Text Box 21"/>
            <p:cNvSpPr txBox="1">
              <a:spLocks noChangeArrowheads="1"/>
            </p:cNvSpPr>
            <p:nvPr/>
          </p:nvSpPr>
          <p:spPr bwMode="auto">
            <a:xfrm>
              <a:off x="1632" y="1872"/>
              <a:ext cx="240" cy="192"/>
            </a:xfrm>
            <a:prstGeom prst="rect">
              <a:avLst/>
            </a:prstGeom>
            <a:noFill/>
            <a:ln w="9525">
              <a:noFill/>
              <a:miter lim="800000"/>
              <a:headEnd/>
              <a:tailEnd/>
            </a:ln>
          </p:spPr>
          <p:txBody>
            <a:bodyPr>
              <a:spAutoFit/>
            </a:bodyPr>
            <a:lstStyle/>
            <a:p>
              <a:pPr>
                <a:spcBef>
                  <a:spcPct val="50000"/>
                </a:spcBef>
              </a:pPr>
              <a:r>
                <a:rPr lang="en-US" sz="1400"/>
                <a:t>16</a:t>
              </a:r>
            </a:p>
          </p:txBody>
        </p:sp>
        <p:sp>
          <p:nvSpPr>
            <p:cNvPr id="25622" name="Text Box 22"/>
            <p:cNvSpPr txBox="1">
              <a:spLocks noChangeArrowheads="1"/>
            </p:cNvSpPr>
            <p:nvPr/>
          </p:nvSpPr>
          <p:spPr bwMode="auto">
            <a:xfrm>
              <a:off x="1872" y="1872"/>
              <a:ext cx="240" cy="192"/>
            </a:xfrm>
            <a:prstGeom prst="rect">
              <a:avLst/>
            </a:prstGeom>
            <a:noFill/>
            <a:ln w="9525">
              <a:noFill/>
              <a:miter lim="800000"/>
              <a:headEnd/>
              <a:tailEnd/>
            </a:ln>
          </p:spPr>
          <p:txBody>
            <a:bodyPr>
              <a:spAutoFit/>
            </a:bodyPr>
            <a:lstStyle/>
            <a:p>
              <a:pPr>
                <a:spcBef>
                  <a:spcPct val="50000"/>
                </a:spcBef>
              </a:pPr>
              <a:r>
                <a:rPr lang="en-US" sz="1400"/>
                <a:t>20</a:t>
              </a:r>
            </a:p>
          </p:txBody>
        </p:sp>
        <p:sp>
          <p:nvSpPr>
            <p:cNvPr id="25623" name="Text Box 23"/>
            <p:cNvSpPr txBox="1">
              <a:spLocks noChangeArrowheads="1"/>
            </p:cNvSpPr>
            <p:nvPr/>
          </p:nvSpPr>
          <p:spPr bwMode="auto">
            <a:xfrm>
              <a:off x="2112" y="1872"/>
              <a:ext cx="240" cy="192"/>
            </a:xfrm>
            <a:prstGeom prst="rect">
              <a:avLst/>
            </a:prstGeom>
            <a:noFill/>
            <a:ln w="9525">
              <a:noFill/>
              <a:miter lim="800000"/>
              <a:headEnd/>
              <a:tailEnd/>
            </a:ln>
          </p:spPr>
          <p:txBody>
            <a:bodyPr>
              <a:spAutoFit/>
            </a:bodyPr>
            <a:lstStyle/>
            <a:p>
              <a:pPr>
                <a:spcBef>
                  <a:spcPct val="50000"/>
                </a:spcBef>
              </a:pPr>
              <a:r>
                <a:rPr lang="en-US" sz="1400"/>
                <a:t>24</a:t>
              </a:r>
            </a:p>
          </p:txBody>
        </p:sp>
        <p:sp>
          <p:nvSpPr>
            <p:cNvPr id="25624" name="Rectangle 26"/>
            <p:cNvSpPr>
              <a:spLocks noChangeArrowheads="1"/>
            </p:cNvSpPr>
            <p:nvPr/>
          </p:nvSpPr>
          <p:spPr bwMode="auto">
            <a:xfrm>
              <a:off x="2208" y="1536"/>
              <a:ext cx="1440"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5625" name="Line 27"/>
            <p:cNvSpPr>
              <a:spLocks noChangeShapeType="1"/>
            </p:cNvSpPr>
            <p:nvPr/>
          </p:nvSpPr>
          <p:spPr bwMode="auto">
            <a:xfrm>
              <a:off x="2448" y="1536"/>
              <a:ext cx="0" cy="336"/>
            </a:xfrm>
            <a:prstGeom prst="line">
              <a:avLst/>
            </a:prstGeom>
            <a:noFill/>
            <a:ln w="9525">
              <a:solidFill>
                <a:schemeClr val="tx1"/>
              </a:solidFill>
              <a:round/>
              <a:headEnd/>
              <a:tailEnd/>
            </a:ln>
          </p:spPr>
          <p:txBody>
            <a:bodyPr/>
            <a:lstStyle/>
            <a:p>
              <a:endParaRPr lang="en-US"/>
            </a:p>
          </p:txBody>
        </p:sp>
        <p:sp>
          <p:nvSpPr>
            <p:cNvPr id="25626" name="Text Box 28"/>
            <p:cNvSpPr txBox="1">
              <a:spLocks noChangeArrowheads="1"/>
            </p:cNvSpPr>
            <p:nvPr/>
          </p:nvSpPr>
          <p:spPr bwMode="auto">
            <a:xfrm>
              <a:off x="2208" y="1584"/>
              <a:ext cx="288" cy="231"/>
            </a:xfrm>
            <a:prstGeom prst="rect">
              <a:avLst/>
            </a:prstGeom>
            <a:noFill/>
            <a:ln w="9525">
              <a:noFill/>
              <a:miter lim="800000"/>
              <a:headEnd/>
              <a:tailEnd/>
            </a:ln>
          </p:spPr>
          <p:txBody>
            <a:bodyPr>
              <a:spAutoFit/>
            </a:bodyPr>
            <a:lstStyle/>
            <a:p>
              <a:pPr>
                <a:spcBef>
                  <a:spcPct val="50000"/>
                </a:spcBef>
              </a:pPr>
              <a:r>
                <a:rPr lang="en-US" sz="1800" dirty="0"/>
                <a:t>P2</a:t>
              </a:r>
            </a:p>
          </p:txBody>
        </p:sp>
        <p:sp>
          <p:nvSpPr>
            <p:cNvPr id="25627" name="Text Box 29"/>
            <p:cNvSpPr txBox="1">
              <a:spLocks noChangeArrowheads="1"/>
            </p:cNvSpPr>
            <p:nvPr/>
          </p:nvSpPr>
          <p:spPr bwMode="auto">
            <a:xfrm>
              <a:off x="2448" y="1584"/>
              <a:ext cx="288" cy="231"/>
            </a:xfrm>
            <a:prstGeom prst="rect">
              <a:avLst/>
            </a:prstGeom>
            <a:noFill/>
            <a:ln w="9525">
              <a:noFill/>
              <a:miter lim="800000"/>
              <a:headEnd/>
              <a:tailEnd/>
            </a:ln>
          </p:spPr>
          <p:txBody>
            <a:bodyPr>
              <a:spAutoFit/>
            </a:bodyPr>
            <a:lstStyle/>
            <a:p>
              <a:pPr>
                <a:spcBef>
                  <a:spcPct val="50000"/>
                </a:spcBef>
              </a:pPr>
              <a:r>
                <a:rPr lang="en-US" sz="1800"/>
                <a:t>P3</a:t>
              </a:r>
            </a:p>
          </p:txBody>
        </p:sp>
        <p:sp>
          <p:nvSpPr>
            <p:cNvPr id="25628" name="Text Box 30"/>
            <p:cNvSpPr txBox="1">
              <a:spLocks noChangeArrowheads="1"/>
            </p:cNvSpPr>
            <p:nvPr/>
          </p:nvSpPr>
          <p:spPr bwMode="auto">
            <a:xfrm>
              <a:off x="2352" y="1872"/>
              <a:ext cx="288" cy="192"/>
            </a:xfrm>
            <a:prstGeom prst="rect">
              <a:avLst/>
            </a:prstGeom>
            <a:noFill/>
            <a:ln w="9525">
              <a:noFill/>
              <a:miter lim="800000"/>
              <a:headEnd/>
              <a:tailEnd/>
            </a:ln>
          </p:spPr>
          <p:txBody>
            <a:bodyPr>
              <a:spAutoFit/>
            </a:bodyPr>
            <a:lstStyle/>
            <a:p>
              <a:pPr>
                <a:spcBef>
                  <a:spcPct val="50000"/>
                </a:spcBef>
              </a:pPr>
              <a:r>
                <a:rPr lang="en-US" sz="1400"/>
                <a:t>28</a:t>
              </a:r>
            </a:p>
          </p:txBody>
        </p:sp>
        <p:sp>
          <p:nvSpPr>
            <p:cNvPr id="25629" name="Text Box 31"/>
            <p:cNvSpPr txBox="1">
              <a:spLocks noChangeArrowheads="1"/>
            </p:cNvSpPr>
            <p:nvPr/>
          </p:nvSpPr>
          <p:spPr bwMode="auto">
            <a:xfrm>
              <a:off x="2688" y="1584"/>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25630" name="Line 32"/>
            <p:cNvSpPr>
              <a:spLocks noChangeShapeType="1"/>
            </p:cNvSpPr>
            <p:nvPr/>
          </p:nvSpPr>
          <p:spPr bwMode="auto">
            <a:xfrm>
              <a:off x="2688" y="1536"/>
              <a:ext cx="0" cy="336"/>
            </a:xfrm>
            <a:prstGeom prst="line">
              <a:avLst/>
            </a:prstGeom>
            <a:noFill/>
            <a:ln w="9525">
              <a:solidFill>
                <a:schemeClr val="tx1"/>
              </a:solidFill>
              <a:round/>
              <a:headEnd/>
              <a:tailEnd/>
            </a:ln>
          </p:spPr>
          <p:txBody>
            <a:bodyPr/>
            <a:lstStyle/>
            <a:p>
              <a:endParaRPr lang="en-US"/>
            </a:p>
          </p:txBody>
        </p:sp>
        <p:sp>
          <p:nvSpPr>
            <p:cNvPr id="25631" name="Line 33"/>
            <p:cNvSpPr>
              <a:spLocks noChangeShapeType="1"/>
            </p:cNvSpPr>
            <p:nvPr/>
          </p:nvSpPr>
          <p:spPr bwMode="auto">
            <a:xfrm>
              <a:off x="2928" y="1536"/>
              <a:ext cx="0" cy="336"/>
            </a:xfrm>
            <a:prstGeom prst="line">
              <a:avLst/>
            </a:prstGeom>
            <a:noFill/>
            <a:ln w="9525">
              <a:solidFill>
                <a:schemeClr val="tx1"/>
              </a:solidFill>
              <a:round/>
              <a:headEnd/>
              <a:tailEnd/>
            </a:ln>
          </p:spPr>
          <p:txBody>
            <a:bodyPr/>
            <a:lstStyle/>
            <a:p>
              <a:endParaRPr lang="en-US"/>
            </a:p>
          </p:txBody>
        </p:sp>
        <p:sp>
          <p:nvSpPr>
            <p:cNvPr id="25632" name="Line 34"/>
            <p:cNvSpPr>
              <a:spLocks noChangeShapeType="1"/>
            </p:cNvSpPr>
            <p:nvPr/>
          </p:nvSpPr>
          <p:spPr bwMode="auto">
            <a:xfrm>
              <a:off x="3168" y="1536"/>
              <a:ext cx="0" cy="336"/>
            </a:xfrm>
            <a:prstGeom prst="line">
              <a:avLst/>
            </a:prstGeom>
            <a:noFill/>
            <a:ln w="9525">
              <a:solidFill>
                <a:schemeClr val="tx1"/>
              </a:solidFill>
              <a:round/>
              <a:headEnd/>
              <a:tailEnd/>
            </a:ln>
          </p:spPr>
          <p:txBody>
            <a:bodyPr/>
            <a:lstStyle/>
            <a:p>
              <a:endParaRPr lang="en-US"/>
            </a:p>
          </p:txBody>
        </p:sp>
        <p:sp>
          <p:nvSpPr>
            <p:cNvPr id="25633" name="Line 35"/>
            <p:cNvSpPr>
              <a:spLocks noChangeShapeType="1"/>
            </p:cNvSpPr>
            <p:nvPr/>
          </p:nvSpPr>
          <p:spPr bwMode="auto">
            <a:xfrm>
              <a:off x="3408" y="1536"/>
              <a:ext cx="0" cy="336"/>
            </a:xfrm>
            <a:prstGeom prst="line">
              <a:avLst/>
            </a:prstGeom>
            <a:noFill/>
            <a:ln w="9525">
              <a:solidFill>
                <a:schemeClr val="tx1"/>
              </a:solidFill>
              <a:round/>
              <a:headEnd/>
              <a:tailEnd/>
            </a:ln>
          </p:spPr>
          <p:txBody>
            <a:bodyPr/>
            <a:lstStyle/>
            <a:p>
              <a:endParaRPr lang="en-US"/>
            </a:p>
          </p:txBody>
        </p:sp>
        <p:sp>
          <p:nvSpPr>
            <p:cNvPr id="25634" name="Text Box 36"/>
            <p:cNvSpPr txBox="1">
              <a:spLocks noChangeArrowheads="1"/>
            </p:cNvSpPr>
            <p:nvPr/>
          </p:nvSpPr>
          <p:spPr bwMode="auto">
            <a:xfrm>
              <a:off x="2928" y="1584"/>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25635" name="Text Box 37"/>
            <p:cNvSpPr txBox="1">
              <a:spLocks noChangeArrowheads="1"/>
            </p:cNvSpPr>
            <p:nvPr/>
          </p:nvSpPr>
          <p:spPr bwMode="auto">
            <a:xfrm>
              <a:off x="3168" y="1584"/>
              <a:ext cx="288" cy="231"/>
            </a:xfrm>
            <a:prstGeom prst="rect">
              <a:avLst/>
            </a:prstGeom>
            <a:noFill/>
            <a:ln w="9525">
              <a:noFill/>
              <a:miter lim="800000"/>
              <a:headEnd/>
              <a:tailEnd/>
            </a:ln>
          </p:spPr>
          <p:txBody>
            <a:bodyPr>
              <a:spAutoFit/>
            </a:bodyPr>
            <a:lstStyle/>
            <a:p>
              <a:pPr>
                <a:spcBef>
                  <a:spcPct val="50000"/>
                </a:spcBef>
              </a:pPr>
              <a:r>
                <a:rPr lang="en-US" sz="1800"/>
                <a:t>P2</a:t>
              </a:r>
            </a:p>
          </p:txBody>
        </p:sp>
        <p:sp>
          <p:nvSpPr>
            <p:cNvPr id="25636" name="Text Box 38"/>
            <p:cNvSpPr txBox="1">
              <a:spLocks noChangeArrowheads="1"/>
            </p:cNvSpPr>
            <p:nvPr/>
          </p:nvSpPr>
          <p:spPr bwMode="auto">
            <a:xfrm>
              <a:off x="3408" y="1584"/>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25637" name="Text Box 39"/>
            <p:cNvSpPr txBox="1">
              <a:spLocks noChangeArrowheads="1"/>
            </p:cNvSpPr>
            <p:nvPr/>
          </p:nvSpPr>
          <p:spPr bwMode="auto">
            <a:xfrm>
              <a:off x="2592" y="1872"/>
              <a:ext cx="240" cy="192"/>
            </a:xfrm>
            <a:prstGeom prst="rect">
              <a:avLst/>
            </a:prstGeom>
            <a:noFill/>
            <a:ln w="9525">
              <a:noFill/>
              <a:miter lim="800000"/>
              <a:headEnd/>
              <a:tailEnd/>
            </a:ln>
          </p:spPr>
          <p:txBody>
            <a:bodyPr>
              <a:spAutoFit/>
            </a:bodyPr>
            <a:lstStyle/>
            <a:p>
              <a:pPr>
                <a:spcBef>
                  <a:spcPct val="50000"/>
                </a:spcBef>
              </a:pPr>
              <a:r>
                <a:rPr lang="en-US" sz="1400"/>
                <a:t>32</a:t>
              </a:r>
            </a:p>
          </p:txBody>
        </p:sp>
        <p:sp>
          <p:nvSpPr>
            <p:cNvPr id="25638" name="Text Box 40"/>
            <p:cNvSpPr txBox="1">
              <a:spLocks noChangeArrowheads="1"/>
            </p:cNvSpPr>
            <p:nvPr/>
          </p:nvSpPr>
          <p:spPr bwMode="auto">
            <a:xfrm>
              <a:off x="2832" y="1872"/>
              <a:ext cx="240" cy="192"/>
            </a:xfrm>
            <a:prstGeom prst="rect">
              <a:avLst/>
            </a:prstGeom>
            <a:noFill/>
            <a:ln w="9525">
              <a:noFill/>
              <a:miter lim="800000"/>
              <a:headEnd/>
              <a:tailEnd/>
            </a:ln>
          </p:spPr>
          <p:txBody>
            <a:bodyPr>
              <a:spAutoFit/>
            </a:bodyPr>
            <a:lstStyle/>
            <a:p>
              <a:pPr>
                <a:spcBef>
                  <a:spcPct val="50000"/>
                </a:spcBef>
              </a:pPr>
              <a:r>
                <a:rPr lang="en-US" sz="1400"/>
                <a:t>36</a:t>
              </a:r>
            </a:p>
          </p:txBody>
        </p:sp>
        <p:sp>
          <p:nvSpPr>
            <p:cNvPr id="25639" name="Text Box 41"/>
            <p:cNvSpPr txBox="1">
              <a:spLocks noChangeArrowheads="1"/>
            </p:cNvSpPr>
            <p:nvPr/>
          </p:nvSpPr>
          <p:spPr bwMode="auto">
            <a:xfrm>
              <a:off x="3072" y="1872"/>
              <a:ext cx="240" cy="192"/>
            </a:xfrm>
            <a:prstGeom prst="rect">
              <a:avLst/>
            </a:prstGeom>
            <a:noFill/>
            <a:ln w="9525">
              <a:noFill/>
              <a:miter lim="800000"/>
              <a:headEnd/>
              <a:tailEnd/>
            </a:ln>
          </p:spPr>
          <p:txBody>
            <a:bodyPr>
              <a:spAutoFit/>
            </a:bodyPr>
            <a:lstStyle/>
            <a:p>
              <a:pPr>
                <a:spcBef>
                  <a:spcPct val="50000"/>
                </a:spcBef>
              </a:pPr>
              <a:r>
                <a:rPr lang="en-US" sz="1400"/>
                <a:t>40</a:t>
              </a:r>
            </a:p>
          </p:txBody>
        </p:sp>
        <p:sp>
          <p:nvSpPr>
            <p:cNvPr id="25640" name="Text Box 42"/>
            <p:cNvSpPr txBox="1">
              <a:spLocks noChangeArrowheads="1"/>
            </p:cNvSpPr>
            <p:nvPr/>
          </p:nvSpPr>
          <p:spPr bwMode="auto">
            <a:xfrm>
              <a:off x="3312" y="1872"/>
              <a:ext cx="288" cy="192"/>
            </a:xfrm>
            <a:prstGeom prst="rect">
              <a:avLst/>
            </a:prstGeom>
            <a:noFill/>
            <a:ln w="9525">
              <a:noFill/>
              <a:miter lim="800000"/>
              <a:headEnd/>
              <a:tailEnd/>
            </a:ln>
          </p:spPr>
          <p:txBody>
            <a:bodyPr>
              <a:spAutoFit/>
            </a:bodyPr>
            <a:lstStyle/>
            <a:p>
              <a:pPr>
                <a:spcBef>
                  <a:spcPct val="50000"/>
                </a:spcBef>
              </a:pPr>
              <a:r>
                <a:rPr lang="en-US" sz="1400"/>
                <a:t>44</a:t>
              </a:r>
            </a:p>
          </p:txBody>
        </p:sp>
        <p:sp>
          <p:nvSpPr>
            <p:cNvPr id="25641" name="Text Box 43"/>
            <p:cNvSpPr txBox="1">
              <a:spLocks noChangeArrowheads="1"/>
            </p:cNvSpPr>
            <p:nvPr/>
          </p:nvSpPr>
          <p:spPr bwMode="auto">
            <a:xfrm>
              <a:off x="3552" y="1872"/>
              <a:ext cx="240" cy="192"/>
            </a:xfrm>
            <a:prstGeom prst="rect">
              <a:avLst/>
            </a:prstGeom>
            <a:noFill/>
            <a:ln w="9525">
              <a:noFill/>
              <a:miter lim="800000"/>
              <a:headEnd/>
              <a:tailEnd/>
            </a:ln>
          </p:spPr>
          <p:txBody>
            <a:bodyPr>
              <a:spAutoFit/>
            </a:bodyPr>
            <a:lstStyle/>
            <a:p>
              <a:pPr>
                <a:spcBef>
                  <a:spcPct val="50000"/>
                </a:spcBef>
              </a:pPr>
              <a:r>
                <a:rPr lang="en-US" sz="1400"/>
                <a:t>48</a:t>
              </a:r>
            </a:p>
          </p:txBody>
        </p:sp>
        <p:sp>
          <p:nvSpPr>
            <p:cNvPr id="25642" name="Rectangle 45"/>
            <p:cNvSpPr>
              <a:spLocks noChangeArrowheads="1"/>
            </p:cNvSpPr>
            <p:nvPr/>
          </p:nvSpPr>
          <p:spPr bwMode="auto">
            <a:xfrm>
              <a:off x="3648" y="1536"/>
              <a:ext cx="720"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5643" name="Line 46"/>
            <p:cNvSpPr>
              <a:spLocks noChangeShapeType="1"/>
            </p:cNvSpPr>
            <p:nvPr/>
          </p:nvSpPr>
          <p:spPr bwMode="auto">
            <a:xfrm>
              <a:off x="3888" y="1536"/>
              <a:ext cx="0" cy="336"/>
            </a:xfrm>
            <a:prstGeom prst="line">
              <a:avLst/>
            </a:prstGeom>
            <a:noFill/>
            <a:ln w="9525">
              <a:solidFill>
                <a:schemeClr val="tx1"/>
              </a:solidFill>
              <a:round/>
              <a:headEnd/>
              <a:tailEnd/>
            </a:ln>
          </p:spPr>
          <p:txBody>
            <a:bodyPr/>
            <a:lstStyle/>
            <a:p>
              <a:endParaRPr lang="en-US"/>
            </a:p>
          </p:txBody>
        </p:sp>
        <p:sp>
          <p:nvSpPr>
            <p:cNvPr id="25644" name="Text Box 47"/>
            <p:cNvSpPr txBox="1">
              <a:spLocks noChangeArrowheads="1"/>
            </p:cNvSpPr>
            <p:nvPr/>
          </p:nvSpPr>
          <p:spPr bwMode="auto">
            <a:xfrm>
              <a:off x="3648" y="1584"/>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25645" name="Text Box 48"/>
            <p:cNvSpPr txBox="1">
              <a:spLocks noChangeArrowheads="1"/>
            </p:cNvSpPr>
            <p:nvPr/>
          </p:nvSpPr>
          <p:spPr bwMode="auto">
            <a:xfrm>
              <a:off x="3888" y="1584"/>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25646" name="Text Box 49"/>
            <p:cNvSpPr txBox="1">
              <a:spLocks noChangeArrowheads="1"/>
            </p:cNvSpPr>
            <p:nvPr/>
          </p:nvSpPr>
          <p:spPr bwMode="auto">
            <a:xfrm>
              <a:off x="3792" y="1872"/>
              <a:ext cx="288" cy="192"/>
            </a:xfrm>
            <a:prstGeom prst="rect">
              <a:avLst/>
            </a:prstGeom>
            <a:noFill/>
            <a:ln w="9525">
              <a:noFill/>
              <a:miter lim="800000"/>
              <a:headEnd/>
              <a:tailEnd/>
            </a:ln>
          </p:spPr>
          <p:txBody>
            <a:bodyPr>
              <a:spAutoFit/>
            </a:bodyPr>
            <a:lstStyle/>
            <a:p>
              <a:pPr>
                <a:spcBef>
                  <a:spcPct val="50000"/>
                </a:spcBef>
              </a:pPr>
              <a:r>
                <a:rPr lang="en-US" sz="1400"/>
                <a:t>52</a:t>
              </a:r>
            </a:p>
          </p:txBody>
        </p:sp>
        <p:sp>
          <p:nvSpPr>
            <p:cNvPr id="25647" name="Text Box 50"/>
            <p:cNvSpPr txBox="1">
              <a:spLocks noChangeArrowheads="1"/>
            </p:cNvSpPr>
            <p:nvPr/>
          </p:nvSpPr>
          <p:spPr bwMode="auto">
            <a:xfrm>
              <a:off x="4128" y="1584"/>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25648" name="Line 51"/>
            <p:cNvSpPr>
              <a:spLocks noChangeShapeType="1"/>
            </p:cNvSpPr>
            <p:nvPr/>
          </p:nvSpPr>
          <p:spPr bwMode="auto">
            <a:xfrm>
              <a:off x="4128" y="1536"/>
              <a:ext cx="0" cy="336"/>
            </a:xfrm>
            <a:prstGeom prst="line">
              <a:avLst/>
            </a:prstGeom>
            <a:noFill/>
            <a:ln w="9525">
              <a:solidFill>
                <a:schemeClr val="tx1"/>
              </a:solidFill>
              <a:round/>
              <a:headEnd/>
              <a:tailEnd/>
            </a:ln>
          </p:spPr>
          <p:txBody>
            <a:bodyPr/>
            <a:lstStyle/>
            <a:p>
              <a:endParaRPr lang="en-US"/>
            </a:p>
          </p:txBody>
        </p:sp>
        <p:sp>
          <p:nvSpPr>
            <p:cNvPr id="25649" name="Line 52"/>
            <p:cNvSpPr>
              <a:spLocks noChangeShapeType="1"/>
            </p:cNvSpPr>
            <p:nvPr/>
          </p:nvSpPr>
          <p:spPr bwMode="auto">
            <a:xfrm>
              <a:off x="4368" y="1536"/>
              <a:ext cx="0" cy="336"/>
            </a:xfrm>
            <a:prstGeom prst="line">
              <a:avLst/>
            </a:prstGeom>
            <a:noFill/>
            <a:ln w="9525">
              <a:solidFill>
                <a:schemeClr val="tx1"/>
              </a:solidFill>
              <a:round/>
              <a:headEnd/>
              <a:tailEnd/>
            </a:ln>
          </p:spPr>
          <p:txBody>
            <a:bodyPr/>
            <a:lstStyle/>
            <a:p>
              <a:endParaRPr lang="en-US"/>
            </a:p>
          </p:txBody>
        </p:sp>
        <p:sp>
          <p:nvSpPr>
            <p:cNvPr id="25650" name="Text Box 58"/>
            <p:cNvSpPr txBox="1">
              <a:spLocks noChangeArrowheads="1"/>
            </p:cNvSpPr>
            <p:nvPr/>
          </p:nvSpPr>
          <p:spPr bwMode="auto">
            <a:xfrm>
              <a:off x="4032" y="1872"/>
              <a:ext cx="240" cy="192"/>
            </a:xfrm>
            <a:prstGeom prst="rect">
              <a:avLst/>
            </a:prstGeom>
            <a:noFill/>
            <a:ln w="9525">
              <a:noFill/>
              <a:miter lim="800000"/>
              <a:headEnd/>
              <a:tailEnd/>
            </a:ln>
          </p:spPr>
          <p:txBody>
            <a:bodyPr>
              <a:spAutoFit/>
            </a:bodyPr>
            <a:lstStyle/>
            <a:p>
              <a:pPr>
                <a:spcBef>
                  <a:spcPct val="50000"/>
                </a:spcBef>
              </a:pPr>
              <a:r>
                <a:rPr lang="en-US" sz="1400"/>
                <a:t>56</a:t>
              </a:r>
            </a:p>
          </p:txBody>
        </p:sp>
        <p:sp>
          <p:nvSpPr>
            <p:cNvPr id="25651" name="Text Box 59"/>
            <p:cNvSpPr txBox="1">
              <a:spLocks noChangeArrowheads="1"/>
            </p:cNvSpPr>
            <p:nvPr/>
          </p:nvSpPr>
          <p:spPr bwMode="auto">
            <a:xfrm>
              <a:off x="4272" y="1872"/>
              <a:ext cx="240" cy="192"/>
            </a:xfrm>
            <a:prstGeom prst="rect">
              <a:avLst/>
            </a:prstGeom>
            <a:noFill/>
            <a:ln w="9525">
              <a:noFill/>
              <a:miter lim="800000"/>
              <a:headEnd/>
              <a:tailEnd/>
            </a:ln>
          </p:spPr>
          <p:txBody>
            <a:bodyPr>
              <a:spAutoFit/>
            </a:bodyPr>
            <a:lstStyle/>
            <a:p>
              <a:pPr>
                <a:spcBef>
                  <a:spcPct val="50000"/>
                </a:spcBef>
              </a:pPr>
              <a:r>
                <a:rPr lang="en-US" sz="1400"/>
                <a:t>60</a:t>
              </a:r>
            </a:p>
          </p:txBody>
        </p:sp>
        <p:grpSp>
          <p:nvGrpSpPr>
            <p:cNvPr id="3" name="Group 84"/>
            <p:cNvGrpSpPr>
              <a:grpSpLocks/>
            </p:cNvGrpSpPr>
            <p:nvPr/>
          </p:nvGrpSpPr>
          <p:grpSpPr bwMode="auto">
            <a:xfrm>
              <a:off x="1632" y="1056"/>
              <a:ext cx="672" cy="480"/>
              <a:chOff x="1632" y="1248"/>
              <a:chExt cx="672" cy="480"/>
            </a:xfrm>
          </p:grpSpPr>
          <p:sp>
            <p:nvSpPr>
              <p:cNvPr id="25666" name="Line 82"/>
              <p:cNvSpPr>
                <a:spLocks noChangeShapeType="1"/>
              </p:cNvSpPr>
              <p:nvPr/>
            </p:nvSpPr>
            <p:spPr bwMode="auto">
              <a:xfrm>
                <a:off x="1968" y="1440"/>
                <a:ext cx="0" cy="288"/>
              </a:xfrm>
              <a:prstGeom prst="line">
                <a:avLst/>
              </a:prstGeom>
              <a:noFill/>
              <a:ln w="9525">
                <a:solidFill>
                  <a:schemeClr val="tx1"/>
                </a:solidFill>
                <a:round/>
                <a:headEnd/>
                <a:tailEnd type="triangle" w="med" len="med"/>
              </a:ln>
            </p:spPr>
            <p:txBody>
              <a:bodyPr/>
              <a:lstStyle/>
              <a:p>
                <a:endParaRPr lang="en-US"/>
              </a:p>
            </p:txBody>
          </p:sp>
          <p:sp>
            <p:nvSpPr>
              <p:cNvPr id="25667" name="Text Box 83"/>
              <p:cNvSpPr txBox="1">
                <a:spLocks noChangeArrowheads="1"/>
              </p:cNvSpPr>
              <p:nvPr/>
            </p:nvSpPr>
            <p:spPr bwMode="auto">
              <a:xfrm>
                <a:off x="1632" y="1248"/>
                <a:ext cx="672" cy="212"/>
              </a:xfrm>
              <a:prstGeom prst="rect">
                <a:avLst/>
              </a:prstGeom>
              <a:noFill/>
              <a:ln w="9525">
                <a:noFill/>
                <a:miter lim="800000"/>
                <a:headEnd/>
                <a:tailEnd/>
              </a:ln>
            </p:spPr>
            <p:txBody>
              <a:bodyPr>
                <a:spAutoFit/>
              </a:bodyPr>
              <a:lstStyle/>
              <a:p>
                <a:pPr>
                  <a:spcBef>
                    <a:spcPct val="50000"/>
                  </a:spcBef>
                </a:pPr>
                <a:r>
                  <a:rPr lang="en-US" sz="1600"/>
                  <a:t>completes</a:t>
                </a:r>
              </a:p>
            </p:txBody>
          </p:sp>
        </p:grpSp>
        <p:grpSp>
          <p:nvGrpSpPr>
            <p:cNvPr id="4" name="Group 85"/>
            <p:cNvGrpSpPr>
              <a:grpSpLocks/>
            </p:cNvGrpSpPr>
            <p:nvPr/>
          </p:nvGrpSpPr>
          <p:grpSpPr bwMode="auto">
            <a:xfrm>
              <a:off x="2352" y="1056"/>
              <a:ext cx="672" cy="480"/>
              <a:chOff x="1632" y="1248"/>
              <a:chExt cx="672" cy="480"/>
            </a:xfrm>
          </p:grpSpPr>
          <p:sp>
            <p:nvSpPr>
              <p:cNvPr id="25664" name="Line 86"/>
              <p:cNvSpPr>
                <a:spLocks noChangeShapeType="1"/>
              </p:cNvSpPr>
              <p:nvPr/>
            </p:nvSpPr>
            <p:spPr bwMode="auto">
              <a:xfrm>
                <a:off x="1968" y="1440"/>
                <a:ext cx="0" cy="288"/>
              </a:xfrm>
              <a:prstGeom prst="line">
                <a:avLst/>
              </a:prstGeom>
              <a:noFill/>
              <a:ln w="9525">
                <a:solidFill>
                  <a:schemeClr val="tx1"/>
                </a:solidFill>
                <a:round/>
                <a:headEnd/>
                <a:tailEnd type="triangle" w="med" len="med"/>
              </a:ln>
            </p:spPr>
            <p:txBody>
              <a:bodyPr/>
              <a:lstStyle/>
              <a:p>
                <a:endParaRPr lang="en-US"/>
              </a:p>
            </p:txBody>
          </p:sp>
          <p:sp>
            <p:nvSpPr>
              <p:cNvPr id="25665" name="Text Box 87"/>
              <p:cNvSpPr txBox="1">
                <a:spLocks noChangeArrowheads="1"/>
              </p:cNvSpPr>
              <p:nvPr/>
            </p:nvSpPr>
            <p:spPr bwMode="auto">
              <a:xfrm>
                <a:off x="1632" y="1248"/>
                <a:ext cx="672" cy="212"/>
              </a:xfrm>
              <a:prstGeom prst="rect">
                <a:avLst/>
              </a:prstGeom>
              <a:noFill/>
              <a:ln w="9525">
                <a:noFill/>
                <a:miter lim="800000"/>
                <a:headEnd/>
                <a:tailEnd/>
              </a:ln>
            </p:spPr>
            <p:txBody>
              <a:bodyPr>
                <a:spAutoFit/>
              </a:bodyPr>
              <a:lstStyle/>
              <a:p>
                <a:pPr>
                  <a:spcBef>
                    <a:spcPct val="50000"/>
                  </a:spcBef>
                </a:pPr>
                <a:r>
                  <a:rPr lang="en-US" sz="1600"/>
                  <a:t>completes</a:t>
                </a:r>
              </a:p>
            </p:txBody>
          </p:sp>
        </p:grpSp>
        <p:grpSp>
          <p:nvGrpSpPr>
            <p:cNvPr id="5" name="Group 88"/>
            <p:cNvGrpSpPr>
              <a:grpSpLocks/>
            </p:cNvGrpSpPr>
            <p:nvPr/>
          </p:nvGrpSpPr>
          <p:grpSpPr bwMode="auto">
            <a:xfrm>
              <a:off x="3072" y="1056"/>
              <a:ext cx="672" cy="480"/>
              <a:chOff x="1632" y="1248"/>
              <a:chExt cx="672" cy="480"/>
            </a:xfrm>
          </p:grpSpPr>
          <p:sp>
            <p:nvSpPr>
              <p:cNvPr id="25662" name="Line 89"/>
              <p:cNvSpPr>
                <a:spLocks noChangeShapeType="1"/>
              </p:cNvSpPr>
              <p:nvPr/>
            </p:nvSpPr>
            <p:spPr bwMode="auto">
              <a:xfrm>
                <a:off x="1968" y="1440"/>
                <a:ext cx="0" cy="288"/>
              </a:xfrm>
              <a:prstGeom prst="line">
                <a:avLst/>
              </a:prstGeom>
              <a:noFill/>
              <a:ln w="9525">
                <a:solidFill>
                  <a:schemeClr val="tx1"/>
                </a:solidFill>
                <a:round/>
                <a:headEnd/>
                <a:tailEnd type="triangle" w="med" len="med"/>
              </a:ln>
            </p:spPr>
            <p:txBody>
              <a:bodyPr/>
              <a:lstStyle/>
              <a:p>
                <a:endParaRPr lang="en-US"/>
              </a:p>
            </p:txBody>
          </p:sp>
          <p:sp>
            <p:nvSpPr>
              <p:cNvPr id="25663" name="Text Box 90"/>
              <p:cNvSpPr txBox="1">
                <a:spLocks noChangeArrowheads="1"/>
              </p:cNvSpPr>
              <p:nvPr/>
            </p:nvSpPr>
            <p:spPr bwMode="auto">
              <a:xfrm>
                <a:off x="1632" y="1248"/>
                <a:ext cx="672" cy="212"/>
              </a:xfrm>
              <a:prstGeom prst="rect">
                <a:avLst/>
              </a:prstGeom>
              <a:noFill/>
              <a:ln w="9525">
                <a:noFill/>
                <a:miter lim="800000"/>
                <a:headEnd/>
                <a:tailEnd/>
              </a:ln>
            </p:spPr>
            <p:txBody>
              <a:bodyPr>
                <a:spAutoFit/>
              </a:bodyPr>
              <a:lstStyle/>
              <a:p>
                <a:pPr>
                  <a:spcBef>
                    <a:spcPct val="50000"/>
                  </a:spcBef>
                </a:pPr>
                <a:r>
                  <a:rPr lang="en-US" sz="1600"/>
                  <a:t>completes</a:t>
                </a:r>
              </a:p>
            </p:txBody>
          </p:sp>
        </p:grpSp>
        <p:grpSp>
          <p:nvGrpSpPr>
            <p:cNvPr id="6" name="Group 93"/>
            <p:cNvGrpSpPr>
              <a:grpSpLocks/>
            </p:cNvGrpSpPr>
            <p:nvPr/>
          </p:nvGrpSpPr>
          <p:grpSpPr bwMode="auto">
            <a:xfrm>
              <a:off x="4032" y="1056"/>
              <a:ext cx="672" cy="480"/>
              <a:chOff x="1632" y="1248"/>
              <a:chExt cx="672" cy="480"/>
            </a:xfrm>
          </p:grpSpPr>
          <p:sp>
            <p:nvSpPr>
              <p:cNvPr id="25660" name="Line 94"/>
              <p:cNvSpPr>
                <a:spLocks noChangeShapeType="1"/>
              </p:cNvSpPr>
              <p:nvPr/>
            </p:nvSpPr>
            <p:spPr bwMode="auto">
              <a:xfrm>
                <a:off x="1968" y="1440"/>
                <a:ext cx="0" cy="288"/>
              </a:xfrm>
              <a:prstGeom prst="line">
                <a:avLst/>
              </a:prstGeom>
              <a:noFill/>
              <a:ln w="9525">
                <a:solidFill>
                  <a:schemeClr val="tx1"/>
                </a:solidFill>
                <a:round/>
                <a:headEnd/>
                <a:tailEnd type="triangle" w="med" len="med"/>
              </a:ln>
            </p:spPr>
            <p:txBody>
              <a:bodyPr/>
              <a:lstStyle/>
              <a:p>
                <a:endParaRPr lang="en-US"/>
              </a:p>
            </p:txBody>
          </p:sp>
          <p:sp>
            <p:nvSpPr>
              <p:cNvPr id="25661" name="Text Box 95"/>
              <p:cNvSpPr txBox="1">
                <a:spLocks noChangeArrowheads="1"/>
              </p:cNvSpPr>
              <p:nvPr/>
            </p:nvSpPr>
            <p:spPr bwMode="auto">
              <a:xfrm>
                <a:off x="1632" y="1248"/>
                <a:ext cx="672" cy="212"/>
              </a:xfrm>
              <a:prstGeom prst="rect">
                <a:avLst/>
              </a:prstGeom>
              <a:noFill/>
              <a:ln w="9525">
                <a:noFill/>
                <a:miter lim="800000"/>
                <a:headEnd/>
                <a:tailEnd/>
              </a:ln>
            </p:spPr>
            <p:txBody>
              <a:bodyPr>
                <a:spAutoFit/>
              </a:bodyPr>
              <a:lstStyle/>
              <a:p>
                <a:pPr>
                  <a:spcBef>
                    <a:spcPct val="50000"/>
                  </a:spcBef>
                </a:pPr>
                <a:r>
                  <a:rPr lang="en-US" sz="1600"/>
                  <a:t>completes</a:t>
                </a:r>
              </a:p>
            </p:txBody>
          </p:sp>
        </p:grpSp>
        <p:grpSp>
          <p:nvGrpSpPr>
            <p:cNvPr id="7" name="Group 96"/>
            <p:cNvGrpSpPr>
              <a:grpSpLocks/>
            </p:cNvGrpSpPr>
            <p:nvPr/>
          </p:nvGrpSpPr>
          <p:grpSpPr bwMode="auto">
            <a:xfrm>
              <a:off x="3744" y="912"/>
              <a:ext cx="672" cy="480"/>
              <a:chOff x="1632" y="1248"/>
              <a:chExt cx="672" cy="480"/>
            </a:xfrm>
          </p:grpSpPr>
          <p:sp>
            <p:nvSpPr>
              <p:cNvPr id="25658" name="Line 97"/>
              <p:cNvSpPr>
                <a:spLocks noChangeShapeType="1"/>
              </p:cNvSpPr>
              <p:nvPr/>
            </p:nvSpPr>
            <p:spPr bwMode="auto">
              <a:xfrm>
                <a:off x="1968" y="1440"/>
                <a:ext cx="0" cy="288"/>
              </a:xfrm>
              <a:prstGeom prst="line">
                <a:avLst/>
              </a:prstGeom>
              <a:noFill/>
              <a:ln w="9525">
                <a:solidFill>
                  <a:schemeClr val="tx1"/>
                </a:solidFill>
                <a:round/>
                <a:headEnd/>
                <a:tailEnd type="triangle" w="med" len="med"/>
              </a:ln>
            </p:spPr>
            <p:txBody>
              <a:bodyPr/>
              <a:lstStyle/>
              <a:p>
                <a:endParaRPr lang="en-US"/>
              </a:p>
            </p:txBody>
          </p:sp>
          <p:sp>
            <p:nvSpPr>
              <p:cNvPr id="25659" name="Text Box 98"/>
              <p:cNvSpPr txBox="1">
                <a:spLocks noChangeArrowheads="1"/>
              </p:cNvSpPr>
              <p:nvPr/>
            </p:nvSpPr>
            <p:spPr bwMode="auto">
              <a:xfrm>
                <a:off x="1632" y="1248"/>
                <a:ext cx="672" cy="212"/>
              </a:xfrm>
              <a:prstGeom prst="rect">
                <a:avLst/>
              </a:prstGeom>
              <a:noFill/>
              <a:ln w="9525">
                <a:noFill/>
                <a:miter lim="800000"/>
                <a:headEnd/>
                <a:tailEnd/>
              </a:ln>
            </p:spPr>
            <p:txBody>
              <a:bodyPr>
                <a:spAutoFit/>
              </a:bodyPr>
              <a:lstStyle/>
              <a:p>
                <a:pPr>
                  <a:spcBef>
                    <a:spcPct val="50000"/>
                  </a:spcBef>
                </a:pPr>
                <a:r>
                  <a:rPr lang="en-US" sz="1600"/>
                  <a:t>completes</a:t>
                </a:r>
              </a:p>
            </p:txBody>
          </p:sp>
        </p:grpSp>
        <p:sp>
          <p:nvSpPr>
            <p:cNvPr id="25657" name="Text Box 101"/>
            <p:cNvSpPr txBox="1">
              <a:spLocks noChangeArrowheads="1"/>
            </p:cNvSpPr>
            <p:nvPr/>
          </p:nvSpPr>
          <p:spPr bwMode="auto">
            <a:xfrm>
              <a:off x="672" y="1872"/>
              <a:ext cx="192" cy="192"/>
            </a:xfrm>
            <a:prstGeom prst="rect">
              <a:avLst/>
            </a:prstGeom>
            <a:noFill/>
            <a:ln w="9525">
              <a:noFill/>
              <a:miter lim="800000"/>
              <a:headEnd/>
              <a:tailEnd/>
            </a:ln>
          </p:spPr>
          <p:txBody>
            <a:bodyPr>
              <a:spAutoFit/>
            </a:bodyPr>
            <a:lstStyle/>
            <a:p>
              <a:pPr>
                <a:spcBef>
                  <a:spcPct val="50000"/>
                </a:spcBef>
              </a:pPr>
              <a:r>
                <a:rPr lang="en-US" sz="1400"/>
                <a:t>0</a:t>
              </a:r>
            </a:p>
          </p:txBody>
        </p:sp>
      </p:grpSp>
      <p:sp>
        <p:nvSpPr>
          <p:cNvPr id="8" name="TextBox 7"/>
          <p:cNvSpPr txBox="1"/>
          <p:nvPr/>
        </p:nvSpPr>
        <p:spPr>
          <a:xfrm>
            <a:off x="5205390" y="3352799"/>
            <a:ext cx="3305220" cy="2850011"/>
          </a:xfrm>
          <a:prstGeom prst="rect">
            <a:avLst/>
          </a:prstGeom>
          <a:noFill/>
        </p:spPr>
        <p:txBody>
          <a:bodyPr wrap="square" rtlCol="0">
            <a:spAutoFit/>
          </a:bodyPr>
          <a:lstStyle/>
          <a:p>
            <a:pPr marL="0" lvl="1">
              <a:lnSpc>
                <a:spcPct val="90000"/>
              </a:lnSpc>
            </a:pPr>
            <a:r>
              <a:rPr lang="en-US" sz="2800" dirty="0"/>
              <a:t>P1: 20</a:t>
            </a:r>
          </a:p>
          <a:p>
            <a:pPr marL="0" lvl="1">
              <a:lnSpc>
                <a:spcPct val="90000"/>
              </a:lnSpc>
            </a:pPr>
            <a:r>
              <a:rPr lang="en-US" sz="2800" dirty="0"/>
              <a:t>P2: 12</a:t>
            </a:r>
          </a:p>
          <a:p>
            <a:pPr marL="0" lvl="1">
              <a:lnSpc>
                <a:spcPct val="90000"/>
              </a:lnSpc>
            </a:pPr>
            <a:r>
              <a:rPr lang="en-US" sz="2800" dirty="0"/>
              <a:t>P3: 8</a:t>
            </a:r>
          </a:p>
          <a:p>
            <a:pPr marL="0" lvl="1">
              <a:lnSpc>
                <a:spcPct val="90000"/>
              </a:lnSpc>
            </a:pPr>
            <a:r>
              <a:rPr lang="en-US" sz="2800" dirty="0"/>
              <a:t>P4: 16</a:t>
            </a:r>
          </a:p>
          <a:p>
            <a:pPr marL="0" lvl="1">
              <a:lnSpc>
                <a:spcPct val="90000"/>
              </a:lnSpc>
            </a:pPr>
            <a:r>
              <a:rPr lang="en-US" sz="2800" dirty="0"/>
              <a:t>P5: 4</a:t>
            </a:r>
          </a:p>
          <a:p>
            <a:pPr marL="0" lvl="1">
              <a:lnSpc>
                <a:spcPct val="90000"/>
              </a:lnSpc>
            </a:pPr>
            <a:r>
              <a:rPr lang="en-US" sz="2800" dirty="0"/>
              <a:t>(40+32+24+40+16)/5</a:t>
            </a:r>
          </a:p>
          <a:p>
            <a:r>
              <a:rPr lang="en-US" sz="2800" dirty="0" smtClean="0"/>
              <a:t>       = 152/5= 30.2</a:t>
            </a:r>
            <a:endParaRPr lang="en-US" sz="2800" dirty="0"/>
          </a:p>
        </p:txBody>
      </p:sp>
      <p:sp>
        <p:nvSpPr>
          <p:cNvPr id="9" name="Date Placeholder 8"/>
          <p:cNvSpPr>
            <a:spLocks noGrp="1"/>
          </p:cNvSpPr>
          <p:nvPr>
            <p:ph type="dt" sz="half" idx="10"/>
          </p:nvPr>
        </p:nvSpPr>
        <p:spPr/>
        <p:txBody>
          <a:bodyPr/>
          <a:lstStyle/>
          <a:p>
            <a:r>
              <a:rPr lang="en-US" smtClean="0"/>
              <a:t>Lecture-11</a:t>
            </a:r>
            <a:endParaRPr lang="en-US"/>
          </a:p>
        </p:txBody>
      </p:sp>
      <p:sp>
        <p:nvSpPr>
          <p:cNvPr id="10" name="Footer Placeholder 9"/>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p14="http://schemas.microsoft.com/office/powerpoint/2010/main" val="20902247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3AF78DC2-3ED7-476D-B463-9C721D6AE898}" type="slidenum">
              <a:rPr lang="en-US"/>
              <a:pPr/>
              <a:t>31</a:t>
            </a:fld>
            <a:endParaRPr lang="en-US"/>
          </a:p>
        </p:txBody>
      </p:sp>
      <p:sp>
        <p:nvSpPr>
          <p:cNvPr id="9" name="Date Placeholder 8"/>
          <p:cNvSpPr>
            <a:spLocks noGrp="1"/>
          </p:cNvSpPr>
          <p:nvPr>
            <p:ph type="dt" sz="half" idx="10"/>
          </p:nvPr>
        </p:nvSpPr>
        <p:spPr/>
        <p:txBody>
          <a:bodyPr/>
          <a:lstStyle/>
          <a:p>
            <a:r>
              <a:rPr lang="en-US" smtClean="0"/>
              <a:t>Lecture-11</a:t>
            </a:r>
            <a:endParaRPr lang="en-US"/>
          </a:p>
        </p:txBody>
      </p:sp>
      <p:sp>
        <p:nvSpPr>
          <p:cNvPr id="10" name="Footer Placeholder 9"/>
          <p:cNvSpPr>
            <a:spLocks noGrp="1"/>
          </p:cNvSpPr>
          <p:nvPr>
            <p:ph type="ftr" sz="quarter" idx="11"/>
          </p:nvPr>
        </p:nvSpPr>
        <p:spPr/>
        <p:txBody>
          <a:bodyPr/>
          <a:lstStyle/>
          <a:p>
            <a:r>
              <a:rPr lang="en-US" smtClean="0"/>
              <a:t>Ahmed Mumtaz Mustehsan, CIIT, Islamabad</a:t>
            </a:r>
            <a:endParaRPr lang="en-US"/>
          </a:p>
        </p:txBody>
      </p:sp>
      <p:sp>
        <p:nvSpPr>
          <p:cNvPr id="72" name="Rectangle 2"/>
          <p:cNvSpPr txBox="1">
            <a:spLocks noChangeArrowheads="1"/>
          </p:cNvSpPr>
          <p:nvPr/>
        </p:nvSpPr>
        <p:spPr>
          <a:xfrm>
            <a:off x="609600" y="76200"/>
            <a:ext cx="7772400" cy="609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smtClean="0">
                <a:solidFill>
                  <a:srgbClr val="7030A0"/>
                </a:solidFill>
                <a:ea typeface="ＭＳ Ｐゴシック" pitchFamily="-1" charset="-128"/>
              </a:rPr>
              <a:t>Other Performance Criteria</a:t>
            </a:r>
            <a:endParaRPr lang="en-US" sz="3200" dirty="0" smtClean="0">
              <a:solidFill>
                <a:srgbClr val="7030A0"/>
              </a:solidFill>
              <a:ea typeface="ＭＳ Ｐゴシック" pitchFamily="-1" charset="-128"/>
            </a:endParaRPr>
          </a:p>
        </p:txBody>
      </p:sp>
      <p:grpSp>
        <p:nvGrpSpPr>
          <p:cNvPr id="75" name="Group 108"/>
          <p:cNvGrpSpPr>
            <a:grpSpLocks/>
          </p:cNvGrpSpPr>
          <p:nvPr/>
        </p:nvGrpSpPr>
        <p:grpSpPr bwMode="auto">
          <a:xfrm>
            <a:off x="838200" y="3048000"/>
            <a:ext cx="7315200" cy="1066800"/>
            <a:chOff x="96" y="1392"/>
            <a:chExt cx="4608" cy="672"/>
          </a:xfrm>
        </p:grpSpPr>
        <p:grpSp>
          <p:nvGrpSpPr>
            <p:cNvPr id="76" name="Group 83"/>
            <p:cNvGrpSpPr>
              <a:grpSpLocks/>
            </p:cNvGrpSpPr>
            <p:nvPr/>
          </p:nvGrpSpPr>
          <p:grpSpPr bwMode="auto">
            <a:xfrm>
              <a:off x="672" y="1440"/>
              <a:ext cx="4032" cy="624"/>
              <a:chOff x="816" y="1200"/>
              <a:chExt cx="3360" cy="624"/>
            </a:xfrm>
          </p:grpSpPr>
          <p:sp>
            <p:nvSpPr>
              <p:cNvPr id="78" name="Rectangle 84"/>
              <p:cNvSpPr>
                <a:spLocks noChangeArrowheads="1"/>
              </p:cNvSpPr>
              <p:nvPr/>
            </p:nvSpPr>
            <p:spPr bwMode="auto">
              <a:xfrm>
                <a:off x="816" y="1200"/>
                <a:ext cx="3024" cy="288"/>
              </a:xfrm>
              <a:prstGeom prst="rect">
                <a:avLst/>
              </a:prstGeom>
              <a:solidFill>
                <a:schemeClr val="accent1"/>
              </a:solidFill>
              <a:ln w="9525">
                <a:noFill/>
                <a:miter lim="800000"/>
                <a:headEnd/>
                <a:tailEnd/>
              </a:ln>
            </p:spPr>
            <p:txBody>
              <a:bodyPr wrap="none" anchor="ctr"/>
              <a:lstStyle/>
              <a:p>
                <a:endParaRPr lang="en-US"/>
              </a:p>
            </p:txBody>
          </p:sp>
          <p:sp>
            <p:nvSpPr>
              <p:cNvPr id="79" name="Line 85"/>
              <p:cNvSpPr>
                <a:spLocks noChangeShapeType="1"/>
              </p:cNvSpPr>
              <p:nvPr/>
            </p:nvSpPr>
            <p:spPr bwMode="auto">
              <a:xfrm>
                <a:off x="1872" y="1200"/>
                <a:ext cx="0" cy="288"/>
              </a:xfrm>
              <a:prstGeom prst="line">
                <a:avLst/>
              </a:prstGeom>
              <a:noFill/>
              <a:ln w="9525">
                <a:noFill/>
                <a:round/>
                <a:headEnd/>
                <a:tailEnd/>
              </a:ln>
            </p:spPr>
            <p:txBody>
              <a:bodyPr/>
              <a:lstStyle/>
              <a:p>
                <a:endParaRPr lang="en-US"/>
              </a:p>
            </p:txBody>
          </p:sp>
          <p:sp>
            <p:nvSpPr>
              <p:cNvPr id="80" name="Text Box 86"/>
              <p:cNvSpPr txBox="1">
                <a:spLocks noChangeArrowheads="1"/>
              </p:cNvSpPr>
              <p:nvPr/>
            </p:nvSpPr>
            <p:spPr bwMode="auto">
              <a:xfrm>
                <a:off x="1152" y="1200"/>
                <a:ext cx="336" cy="288"/>
              </a:xfrm>
              <a:prstGeom prst="rect">
                <a:avLst/>
              </a:prstGeom>
              <a:noFill/>
              <a:ln w="9525">
                <a:noFill/>
                <a:miter lim="800000"/>
                <a:headEnd/>
                <a:tailEnd/>
              </a:ln>
            </p:spPr>
            <p:txBody>
              <a:bodyPr>
                <a:spAutoFit/>
              </a:bodyPr>
              <a:lstStyle/>
              <a:p>
                <a:pPr>
                  <a:spcBef>
                    <a:spcPct val="50000"/>
                  </a:spcBef>
                </a:pPr>
                <a:r>
                  <a:rPr lang="en-US"/>
                  <a:t>P1</a:t>
                </a:r>
              </a:p>
            </p:txBody>
          </p:sp>
          <p:sp>
            <p:nvSpPr>
              <p:cNvPr id="81" name="Text Box 87"/>
              <p:cNvSpPr txBox="1">
                <a:spLocks noChangeArrowheads="1"/>
              </p:cNvSpPr>
              <p:nvPr/>
            </p:nvSpPr>
            <p:spPr bwMode="auto">
              <a:xfrm>
                <a:off x="1680" y="1536"/>
                <a:ext cx="480" cy="288"/>
              </a:xfrm>
              <a:prstGeom prst="rect">
                <a:avLst/>
              </a:prstGeom>
              <a:noFill/>
              <a:ln w="9525">
                <a:noFill/>
                <a:miter lim="800000"/>
                <a:headEnd/>
                <a:tailEnd/>
              </a:ln>
            </p:spPr>
            <p:txBody>
              <a:bodyPr>
                <a:spAutoFit/>
              </a:bodyPr>
              <a:lstStyle/>
              <a:p>
                <a:pPr>
                  <a:spcBef>
                    <a:spcPct val="50000"/>
                  </a:spcBef>
                </a:pPr>
                <a:r>
                  <a:rPr lang="en-US" dirty="0"/>
                  <a:t>20</a:t>
                </a:r>
              </a:p>
            </p:txBody>
          </p:sp>
          <p:sp>
            <p:nvSpPr>
              <p:cNvPr id="82" name="Line 88"/>
              <p:cNvSpPr>
                <a:spLocks noChangeShapeType="1"/>
              </p:cNvSpPr>
              <p:nvPr/>
            </p:nvSpPr>
            <p:spPr bwMode="auto">
              <a:xfrm>
                <a:off x="2448" y="1200"/>
                <a:ext cx="0" cy="288"/>
              </a:xfrm>
              <a:prstGeom prst="line">
                <a:avLst/>
              </a:prstGeom>
              <a:noFill/>
              <a:ln w="9525">
                <a:noFill/>
                <a:round/>
                <a:headEnd/>
                <a:tailEnd/>
              </a:ln>
            </p:spPr>
            <p:txBody>
              <a:bodyPr/>
              <a:lstStyle/>
              <a:p>
                <a:endParaRPr lang="en-US"/>
              </a:p>
            </p:txBody>
          </p:sp>
          <p:sp>
            <p:nvSpPr>
              <p:cNvPr id="83" name="Text Box 89"/>
              <p:cNvSpPr txBox="1">
                <a:spLocks noChangeArrowheads="1"/>
              </p:cNvSpPr>
              <p:nvPr/>
            </p:nvSpPr>
            <p:spPr bwMode="auto">
              <a:xfrm>
                <a:off x="2016" y="1200"/>
                <a:ext cx="336" cy="288"/>
              </a:xfrm>
              <a:prstGeom prst="rect">
                <a:avLst/>
              </a:prstGeom>
              <a:noFill/>
              <a:ln w="9525">
                <a:noFill/>
                <a:miter lim="800000"/>
                <a:headEnd/>
                <a:tailEnd/>
              </a:ln>
            </p:spPr>
            <p:txBody>
              <a:bodyPr>
                <a:spAutoFit/>
              </a:bodyPr>
              <a:lstStyle/>
              <a:p>
                <a:pPr>
                  <a:spcBef>
                    <a:spcPct val="50000"/>
                  </a:spcBef>
                </a:pPr>
                <a:r>
                  <a:rPr lang="en-US"/>
                  <a:t>P2</a:t>
                </a:r>
              </a:p>
            </p:txBody>
          </p:sp>
          <p:sp>
            <p:nvSpPr>
              <p:cNvPr id="84" name="Text Box 90"/>
              <p:cNvSpPr txBox="1">
                <a:spLocks noChangeArrowheads="1"/>
              </p:cNvSpPr>
              <p:nvPr/>
            </p:nvSpPr>
            <p:spPr bwMode="auto">
              <a:xfrm>
                <a:off x="2304" y="1536"/>
                <a:ext cx="480" cy="288"/>
              </a:xfrm>
              <a:prstGeom prst="rect">
                <a:avLst/>
              </a:prstGeom>
              <a:noFill/>
              <a:ln w="9525">
                <a:noFill/>
                <a:miter lim="800000"/>
                <a:headEnd/>
                <a:tailEnd/>
              </a:ln>
            </p:spPr>
            <p:txBody>
              <a:bodyPr>
                <a:spAutoFit/>
              </a:bodyPr>
              <a:lstStyle/>
              <a:p>
                <a:pPr>
                  <a:spcBef>
                    <a:spcPct val="50000"/>
                  </a:spcBef>
                </a:pPr>
                <a:r>
                  <a:rPr lang="en-US"/>
                  <a:t>32</a:t>
                </a:r>
              </a:p>
            </p:txBody>
          </p:sp>
          <p:sp>
            <p:nvSpPr>
              <p:cNvPr id="85" name="Text Box 91"/>
              <p:cNvSpPr txBox="1">
                <a:spLocks noChangeArrowheads="1"/>
              </p:cNvSpPr>
              <p:nvPr/>
            </p:nvSpPr>
            <p:spPr bwMode="auto">
              <a:xfrm>
                <a:off x="2448" y="1200"/>
                <a:ext cx="336" cy="288"/>
              </a:xfrm>
              <a:prstGeom prst="rect">
                <a:avLst/>
              </a:prstGeom>
              <a:noFill/>
              <a:ln w="9525">
                <a:noFill/>
                <a:miter lim="800000"/>
                <a:headEnd/>
                <a:tailEnd/>
              </a:ln>
            </p:spPr>
            <p:txBody>
              <a:bodyPr>
                <a:spAutoFit/>
              </a:bodyPr>
              <a:lstStyle/>
              <a:p>
                <a:pPr>
                  <a:spcBef>
                    <a:spcPct val="50000"/>
                  </a:spcBef>
                </a:pPr>
                <a:r>
                  <a:rPr lang="en-US"/>
                  <a:t>P3</a:t>
                </a:r>
              </a:p>
            </p:txBody>
          </p:sp>
          <p:sp>
            <p:nvSpPr>
              <p:cNvPr id="86" name="Line 92"/>
              <p:cNvSpPr>
                <a:spLocks noChangeShapeType="1"/>
              </p:cNvSpPr>
              <p:nvPr/>
            </p:nvSpPr>
            <p:spPr bwMode="auto">
              <a:xfrm>
                <a:off x="2784" y="1200"/>
                <a:ext cx="0" cy="288"/>
              </a:xfrm>
              <a:prstGeom prst="line">
                <a:avLst/>
              </a:prstGeom>
              <a:noFill/>
              <a:ln w="9525">
                <a:noFill/>
                <a:round/>
                <a:headEnd/>
                <a:tailEnd/>
              </a:ln>
            </p:spPr>
            <p:txBody>
              <a:bodyPr/>
              <a:lstStyle/>
              <a:p>
                <a:endParaRPr lang="en-US"/>
              </a:p>
            </p:txBody>
          </p:sp>
          <p:sp>
            <p:nvSpPr>
              <p:cNvPr id="87" name="Line 93"/>
              <p:cNvSpPr>
                <a:spLocks noChangeShapeType="1"/>
              </p:cNvSpPr>
              <p:nvPr/>
            </p:nvSpPr>
            <p:spPr bwMode="auto">
              <a:xfrm>
                <a:off x="3552" y="1200"/>
                <a:ext cx="0" cy="288"/>
              </a:xfrm>
              <a:prstGeom prst="line">
                <a:avLst/>
              </a:prstGeom>
              <a:noFill/>
              <a:ln w="9525">
                <a:noFill/>
                <a:round/>
                <a:headEnd/>
                <a:tailEnd/>
              </a:ln>
            </p:spPr>
            <p:txBody>
              <a:bodyPr/>
              <a:lstStyle/>
              <a:p>
                <a:endParaRPr lang="en-US"/>
              </a:p>
            </p:txBody>
          </p:sp>
          <p:sp>
            <p:nvSpPr>
              <p:cNvPr id="88" name="Text Box 94"/>
              <p:cNvSpPr txBox="1">
                <a:spLocks noChangeArrowheads="1"/>
              </p:cNvSpPr>
              <p:nvPr/>
            </p:nvSpPr>
            <p:spPr bwMode="auto">
              <a:xfrm>
                <a:off x="3024" y="1200"/>
                <a:ext cx="336" cy="288"/>
              </a:xfrm>
              <a:prstGeom prst="rect">
                <a:avLst/>
              </a:prstGeom>
              <a:noFill/>
              <a:ln w="9525">
                <a:noFill/>
                <a:miter lim="800000"/>
                <a:headEnd/>
                <a:tailEnd/>
              </a:ln>
            </p:spPr>
            <p:txBody>
              <a:bodyPr>
                <a:spAutoFit/>
              </a:bodyPr>
              <a:lstStyle/>
              <a:p>
                <a:pPr>
                  <a:spcBef>
                    <a:spcPct val="50000"/>
                  </a:spcBef>
                </a:pPr>
                <a:r>
                  <a:rPr lang="en-US"/>
                  <a:t>P4</a:t>
                </a:r>
              </a:p>
            </p:txBody>
          </p:sp>
          <p:sp>
            <p:nvSpPr>
              <p:cNvPr id="89" name="Text Box 95"/>
              <p:cNvSpPr txBox="1">
                <a:spLocks noChangeArrowheads="1"/>
              </p:cNvSpPr>
              <p:nvPr/>
            </p:nvSpPr>
            <p:spPr bwMode="auto">
              <a:xfrm>
                <a:off x="3552" y="1200"/>
                <a:ext cx="336" cy="288"/>
              </a:xfrm>
              <a:prstGeom prst="rect">
                <a:avLst/>
              </a:prstGeom>
              <a:noFill/>
              <a:ln w="9525">
                <a:noFill/>
                <a:miter lim="800000"/>
                <a:headEnd/>
                <a:tailEnd/>
              </a:ln>
            </p:spPr>
            <p:txBody>
              <a:bodyPr>
                <a:spAutoFit/>
              </a:bodyPr>
              <a:lstStyle/>
              <a:p>
                <a:pPr>
                  <a:spcBef>
                    <a:spcPct val="50000"/>
                  </a:spcBef>
                </a:pPr>
                <a:r>
                  <a:rPr lang="en-US"/>
                  <a:t>P5</a:t>
                </a:r>
              </a:p>
            </p:txBody>
          </p:sp>
          <p:sp>
            <p:nvSpPr>
              <p:cNvPr id="90" name="Text Box 96"/>
              <p:cNvSpPr txBox="1">
                <a:spLocks noChangeArrowheads="1"/>
              </p:cNvSpPr>
              <p:nvPr/>
            </p:nvSpPr>
            <p:spPr bwMode="auto">
              <a:xfrm>
                <a:off x="2640" y="1536"/>
                <a:ext cx="480" cy="288"/>
              </a:xfrm>
              <a:prstGeom prst="rect">
                <a:avLst/>
              </a:prstGeom>
              <a:noFill/>
              <a:ln w="9525">
                <a:noFill/>
                <a:miter lim="800000"/>
                <a:headEnd/>
                <a:tailEnd/>
              </a:ln>
            </p:spPr>
            <p:txBody>
              <a:bodyPr>
                <a:spAutoFit/>
              </a:bodyPr>
              <a:lstStyle/>
              <a:p>
                <a:pPr>
                  <a:spcBef>
                    <a:spcPct val="50000"/>
                  </a:spcBef>
                </a:pPr>
                <a:r>
                  <a:rPr lang="en-US"/>
                  <a:t>40</a:t>
                </a:r>
              </a:p>
            </p:txBody>
          </p:sp>
          <p:sp>
            <p:nvSpPr>
              <p:cNvPr id="91" name="Text Box 97"/>
              <p:cNvSpPr txBox="1">
                <a:spLocks noChangeArrowheads="1"/>
              </p:cNvSpPr>
              <p:nvPr/>
            </p:nvSpPr>
            <p:spPr bwMode="auto">
              <a:xfrm>
                <a:off x="3360" y="1536"/>
                <a:ext cx="480" cy="288"/>
              </a:xfrm>
              <a:prstGeom prst="rect">
                <a:avLst/>
              </a:prstGeom>
              <a:noFill/>
              <a:ln w="9525">
                <a:noFill/>
                <a:miter lim="800000"/>
                <a:headEnd/>
                <a:tailEnd/>
              </a:ln>
            </p:spPr>
            <p:txBody>
              <a:bodyPr>
                <a:spAutoFit/>
              </a:bodyPr>
              <a:lstStyle/>
              <a:p>
                <a:pPr>
                  <a:spcBef>
                    <a:spcPct val="50000"/>
                  </a:spcBef>
                </a:pPr>
                <a:r>
                  <a:rPr lang="en-US"/>
                  <a:t>56</a:t>
                </a:r>
              </a:p>
            </p:txBody>
          </p:sp>
          <p:sp>
            <p:nvSpPr>
              <p:cNvPr id="92" name="Text Box 98"/>
              <p:cNvSpPr txBox="1">
                <a:spLocks noChangeArrowheads="1"/>
              </p:cNvSpPr>
              <p:nvPr/>
            </p:nvSpPr>
            <p:spPr bwMode="auto">
              <a:xfrm>
                <a:off x="3696" y="1536"/>
                <a:ext cx="480" cy="288"/>
              </a:xfrm>
              <a:prstGeom prst="rect">
                <a:avLst/>
              </a:prstGeom>
              <a:noFill/>
              <a:ln w="9525">
                <a:noFill/>
                <a:miter lim="800000"/>
                <a:headEnd/>
                <a:tailEnd/>
              </a:ln>
            </p:spPr>
            <p:txBody>
              <a:bodyPr>
                <a:spAutoFit/>
              </a:bodyPr>
              <a:lstStyle/>
              <a:p>
                <a:pPr>
                  <a:spcBef>
                    <a:spcPct val="50000"/>
                  </a:spcBef>
                </a:pPr>
                <a:r>
                  <a:rPr lang="en-US"/>
                  <a:t>60</a:t>
                </a:r>
              </a:p>
            </p:txBody>
          </p:sp>
        </p:grpSp>
        <p:sp>
          <p:nvSpPr>
            <p:cNvPr id="77" name="Text Box 99"/>
            <p:cNvSpPr txBox="1">
              <a:spLocks noChangeArrowheads="1"/>
            </p:cNvSpPr>
            <p:nvPr/>
          </p:nvSpPr>
          <p:spPr bwMode="auto">
            <a:xfrm>
              <a:off x="96" y="1392"/>
              <a:ext cx="576" cy="288"/>
            </a:xfrm>
            <a:prstGeom prst="rect">
              <a:avLst/>
            </a:prstGeom>
            <a:noFill/>
            <a:ln w="9525">
              <a:noFill/>
              <a:miter lim="800000"/>
              <a:headEnd/>
              <a:tailEnd/>
            </a:ln>
          </p:spPr>
          <p:txBody>
            <a:bodyPr>
              <a:spAutoFit/>
            </a:bodyPr>
            <a:lstStyle/>
            <a:p>
              <a:pPr>
                <a:spcBef>
                  <a:spcPct val="50000"/>
                </a:spcBef>
              </a:pPr>
              <a:r>
                <a:rPr lang="en-US"/>
                <a:t>FCFS</a:t>
              </a:r>
            </a:p>
          </p:txBody>
        </p:sp>
      </p:grpSp>
      <p:grpSp>
        <p:nvGrpSpPr>
          <p:cNvPr id="93" name="Group 107"/>
          <p:cNvGrpSpPr>
            <a:grpSpLocks/>
          </p:cNvGrpSpPr>
          <p:nvPr/>
        </p:nvGrpSpPr>
        <p:grpSpPr bwMode="auto">
          <a:xfrm>
            <a:off x="838200" y="4191000"/>
            <a:ext cx="7162800" cy="990600"/>
            <a:chOff x="96" y="2400"/>
            <a:chExt cx="4512" cy="624"/>
          </a:xfrm>
        </p:grpSpPr>
        <p:grpSp>
          <p:nvGrpSpPr>
            <p:cNvPr id="94" name="Group 67"/>
            <p:cNvGrpSpPr>
              <a:grpSpLocks/>
            </p:cNvGrpSpPr>
            <p:nvPr/>
          </p:nvGrpSpPr>
          <p:grpSpPr bwMode="auto">
            <a:xfrm>
              <a:off x="624" y="2400"/>
              <a:ext cx="3984" cy="624"/>
              <a:chOff x="768" y="1200"/>
              <a:chExt cx="3888" cy="624"/>
            </a:xfrm>
          </p:grpSpPr>
          <p:sp>
            <p:nvSpPr>
              <p:cNvPr id="96" name="Rectangle 68"/>
              <p:cNvSpPr>
                <a:spLocks noChangeArrowheads="1"/>
              </p:cNvSpPr>
              <p:nvPr/>
            </p:nvSpPr>
            <p:spPr bwMode="auto">
              <a:xfrm>
                <a:off x="816" y="1200"/>
                <a:ext cx="3504" cy="2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97" name="Line 69"/>
              <p:cNvSpPr>
                <a:spLocks noChangeShapeType="1"/>
              </p:cNvSpPr>
              <p:nvPr/>
            </p:nvSpPr>
            <p:spPr bwMode="auto">
              <a:xfrm>
                <a:off x="1056" y="1200"/>
                <a:ext cx="0" cy="288"/>
              </a:xfrm>
              <a:prstGeom prst="line">
                <a:avLst/>
              </a:prstGeom>
              <a:noFill/>
              <a:ln w="9525">
                <a:solidFill>
                  <a:schemeClr val="tx1"/>
                </a:solidFill>
                <a:round/>
                <a:headEnd/>
                <a:tailEnd/>
              </a:ln>
            </p:spPr>
            <p:txBody>
              <a:bodyPr/>
              <a:lstStyle/>
              <a:p>
                <a:endParaRPr lang="en-US"/>
              </a:p>
            </p:txBody>
          </p:sp>
          <p:sp>
            <p:nvSpPr>
              <p:cNvPr id="98" name="Text Box 70"/>
              <p:cNvSpPr txBox="1">
                <a:spLocks noChangeArrowheads="1"/>
              </p:cNvSpPr>
              <p:nvPr/>
            </p:nvSpPr>
            <p:spPr bwMode="auto">
              <a:xfrm>
                <a:off x="3648" y="1200"/>
                <a:ext cx="336" cy="288"/>
              </a:xfrm>
              <a:prstGeom prst="rect">
                <a:avLst/>
              </a:prstGeom>
              <a:noFill/>
              <a:ln w="9525">
                <a:noFill/>
                <a:miter lim="800000"/>
                <a:headEnd/>
                <a:tailEnd/>
              </a:ln>
            </p:spPr>
            <p:txBody>
              <a:bodyPr>
                <a:spAutoFit/>
              </a:bodyPr>
              <a:lstStyle/>
              <a:p>
                <a:pPr>
                  <a:spcBef>
                    <a:spcPct val="50000"/>
                  </a:spcBef>
                </a:pPr>
                <a:r>
                  <a:rPr lang="en-US"/>
                  <a:t>P1</a:t>
                </a:r>
              </a:p>
            </p:txBody>
          </p:sp>
          <p:sp>
            <p:nvSpPr>
              <p:cNvPr id="99" name="Text Box 71"/>
              <p:cNvSpPr txBox="1">
                <a:spLocks noChangeArrowheads="1"/>
              </p:cNvSpPr>
              <p:nvPr/>
            </p:nvSpPr>
            <p:spPr bwMode="auto">
              <a:xfrm>
                <a:off x="912" y="1536"/>
                <a:ext cx="480" cy="288"/>
              </a:xfrm>
              <a:prstGeom prst="rect">
                <a:avLst/>
              </a:prstGeom>
              <a:noFill/>
              <a:ln w="9525">
                <a:noFill/>
                <a:miter lim="800000"/>
                <a:headEnd/>
                <a:tailEnd/>
              </a:ln>
            </p:spPr>
            <p:txBody>
              <a:bodyPr>
                <a:spAutoFit/>
              </a:bodyPr>
              <a:lstStyle/>
              <a:p>
                <a:pPr>
                  <a:spcBef>
                    <a:spcPct val="50000"/>
                  </a:spcBef>
                </a:pPr>
                <a:r>
                  <a:rPr lang="en-US"/>
                  <a:t>4</a:t>
                </a:r>
              </a:p>
            </p:txBody>
          </p:sp>
          <p:sp>
            <p:nvSpPr>
              <p:cNvPr id="100" name="Line 72"/>
              <p:cNvSpPr>
                <a:spLocks noChangeShapeType="1"/>
              </p:cNvSpPr>
              <p:nvPr/>
            </p:nvSpPr>
            <p:spPr bwMode="auto">
              <a:xfrm>
                <a:off x="1584" y="1200"/>
                <a:ext cx="0" cy="288"/>
              </a:xfrm>
              <a:prstGeom prst="line">
                <a:avLst/>
              </a:prstGeom>
              <a:noFill/>
              <a:ln w="9525">
                <a:solidFill>
                  <a:schemeClr val="tx1"/>
                </a:solidFill>
                <a:round/>
                <a:headEnd/>
                <a:tailEnd/>
              </a:ln>
            </p:spPr>
            <p:txBody>
              <a:bodyPr/>
              <a:lstStyle/>
              <a:p>
                <a:endParaRPr lang="en-US"/>
              </a:p>
            </p:txBody>
          </p:sp>
          <p:sp>
            <p:nvSpPr>
              <p:cNvPr id="101" name="Text Box 73"/>
              <p:cNvSpPr txBox="1">
                <a:spLocks noChangeArrowheads="1"/>
              </p:cNvSpPr>
              <p:nvPr/>
            </p:nvSpPr>
            <p:spPr bwMode="auto">
              <a:xfrm>
                <a:off x="1872" y="1200"/>
                <a:ext cx="336" cy="288"/>
              </a:xfrm>
              <a:prstGeom prst="rect">
                <a:avLst/>
              </a:prstGeom>
              <a:noFill/>
              <a:ln w="9525">
                <a:noFill/>
                <a:miter lim="800000"/>
                <a:headEnd/>
                <a:tailEnd/>
              </a:ln>
            </p:spPr>
            <p:txBody>
              <a:bodyPr>
                <a:spAutoFit/>
              </a:bodyPr>
              <a:lstStyle/>
              <a:p>
                <a:pPr>
                  <a:spcBef>
                    <a:spcPct val="50000"/>
                  </a:spcBef>
                </a:pPr>
                <a:r>
                  <a:rPr lang="en-US"/>
                  <a:t>P2</a:t>
                </a:r>
              </a:p>
            </p:txBody>
          </p:sp>
          <p:sp>
            <p:nvSpPr>
              <p:cNvPr id="102" name="Text Box 74"/>
              <p:cNvSpPr txBox="1">
                <a:spLocks noChangeArrowheads="1"/>
              </p:cNvSpPr>
              <p:nvPr/>
            </p:nvSpPr>
            <p:spPr bwMode="auto">
              <a:xfrm>
                <a:off x="1488" y="1536"/>
                <a:ext cx="480" cy="288"/>
              </a:xfrm>
              <a:prstGeom prst="rect">
                <a:avLst/>
              </a:prstGeom>
              <a:noFill/>
              <a:ln w="9525">
                <a:noFill/>
                <a:miter lim="800000"/>
                <a:headEnd/>
                <a:tailEnd/>
              </a:ln>
            </p:spPr>
            <p:txBody>
              <a:bodyPr>
                <a:spAutoFit/>
              </a:bodyPr>
              <a:lstStyle/>
              <a:p>
                <a:pPr>
                  <a:spcBef>
                    <a:spcPct val="50000"/>
                  </a:spcBef>
                </a:pPr>
                <a:r>
                  <a:rPr lang="en-US"/>
                  <a:t>12</a:t>
                </a:r>
              </a:p>
            </p:txBody>
          </p:sp>
          <p:sp>
            <p:nvSpPr>
              <p:cNvPr id="103" name="Text Box 75"/>
              <p:cNvSpPr txBox="1">
                <a:spLocks noChangeArrowheads="1"/>
              </p:cNvSpPr>
              <p:nvPr/>
            </p:nvSpPr>
            <p:spPr bwMode="auto">
              <a:xfrm>
                <a:off x="1152" y="1200"/>
                <a:ext cx="336" cy="288"/>
              </a:xfrm>
              <a:prstGeom prst="rect">
                <a:avLst/>
              </a:prstGeom>
              <a:noFill/>
              <a:ln w="9525">
                <a:noFill/>
                <a:miter lim="800000"/>
                <a:headEnd/>
                <a:tailEnd/>
              </a:ln>
            </p:spPr>
            <p:txBody>
              <a:bodyPr>
                <a:spAutoFit/>
              </a:bodyPr>
              <a:lstStyle/>
              <a:p>
                <a:pPr>
                  <a:spcBef>
                    <a:spcPct val="50000"/>
                  </a:spcBef>
                </a:pPr>
                <a:r>
                  <a:rPr lang="en-US"/>
                  <a:t>P3</a:t>
                </a:r>
              </a:p>
            </p:txBody>
          </p:sp>
          <p:sp>
            <p:nvSpPr>
              <p:cNvPr id="104" name="Line 76"/>
              <p:cNvSpPr>
                <a:spLocks noChangeShapeType="1"/>
              </p:cNvSpPr>
              <p:nvPr/>
            </p:nvSpPr>
            <p:spPr bwMode="auto">
              <a:xfrm>
                <a:off x="2400" y="1200"/>
                <a:ext cx="0" cy="288"/>
              </a:xfrm>
              <a:prstGeom prst="line">
                <a:avLst/>
              </a:prstGeom>
              <a:noFill/>
              <a:ln w="9525">
                <a:solidFill>
                  <a:schemeClr val="tx1"/>
                </a:solidFill>
                <a:round/>
                <a:headEnd/>
                <a:tailEnd/>
              </a:ln>
            </p:spPr>
            <p:txBody>
              <a:bodyPr/>
              <a:lstStyle/>
              <a:p>
                <a:endParaRPr lang="en-US"/>
              </a:p>
            </p:txBody>
          </p:sp>
          <p:sp>
            <p:nvSpPr>
              <p:cNvPr id="105" name="Line 77"/>
              <p:cNvSpPr>
                <a:spLocks noChangeShapeType="1"/>
              </p:cNvSpPr>
              <p:nvPr/>
            </p:nvSpPr>
            <p:spPr bwMode="auto">
              <a:xfrm>
                <a:off x="3216" y="1200"/>
                <a:ext cx="0" cy="288"/>
              </a:xfrm>
              <a:prstGeom prst="line">
                <a:avLst/>
              </a:prstGeom>
              <a:noFill/>
              <a:ln w="9525">
                <a:solidFill>
                  <a:schemeClr val="tx1"/>
                </a:solidFill>
                <a:round/>
                <a:headEnd/>
                <a:tailEnd/>
              </a:ln>
            </p:spPr>
            <p:txBody>
              <a:bodyPr/>
              <a:lstStyle/>
              <a:p>
                <a:endParaRPr lang="en-US"/>
              </a:p>
            </p:txBody>
          </p:sp>
          <p:sp>
            <p:nvSpPr>
              <p:cNvPr id="106" name="Text Box 78"/>
              <p:cNvSpPr txBox="1">
                <a:spLocks noChangeArrowheads="1"/>
              </p:cNvSpPr>
              <p:nvPr/>
            </p:nvSpPr>
            <p:spPr bwMode="auto">
              <a:xfrm>
                <a:off x="2832" y="1200"/>
                <a:ext cx="336" cy="288"/>
              </a:xfrm>
              <a:prstGeom prst="rect">
                <a:avLst/>
              </a:prstGeom>
              <a:noFill/>
              <a:ln w="9525">
                <a:noFill/>
                <a:miter lim="800000"/>
                <a:headEnd/>
                <a:tailEnd/>
              </a:ln>
            </p:spPr>
            <p:txBody>
              <a:bodyPr>
                <a:spAutoFit/>
              </a:bodyPr>
              <a:lstStyle/>
              <a:p>
                <a:pPr>
                  <a:spcBef>
                    <a:spcPct val="50000"/>
                  </a:spcBef>
                </a:pPr>
                <a:r>
                  <a:rPr lang="en-US"/>
                  <a:t>P4</a:t>
                </a:r>
              </a:p>
            </p:txBody>
          </p:sp>
          <p:sp>
            <p:nvSpPr>
              <p:cNvPr id="107" name="Text Box 79"/>
              <p:cNvSpPr txBox="1">
                <a:spLocks noChangeArrowheads="1"/>
              </p:cNvSpPr>
              <p:nvPr/>
            </p:nvSpPr>
            <p:spPr bwMode="auto">
              <a:xfrm>
                <a:off x="768" y="1200"/>
                <a:ext cx="336" cy="288"/>
              </a:xfrm>
              <a:prstGeom prst="rect">
                <a:avLst/>
              </a:prstGeom>
              <a:noFill/>
              <a:ln w="9525">
                <a:noFill/>
                <a:miter lim="800000"/>
                <a:headEnd/>
                <a:tailEnd/>
              </a:ln>
            </p:spPr>
            <p:txBody>
              <a:bodyPr>
                <a:spAutoFit/>
              </a:bodyPr>
              <a:lstStyle/>
              <a:p>
                <a:pPr>
                  <a:spcBef>
                    <a:spcPct val="50000"/>
                  </a:spcBef>
                </a:pPr>
                <a:r>
                  <a:rPr lang="en-US"/>
                  <a:t>P5</a:t>
                </a:r>
              </a:p>
            </p:txBody>
          </p:sp>
          <p:sp>
            <p:nvSpPr>
              <p:cNvPr id="108" name="Text Box 80"/>
              <p:cNvSpPr txBox="1">
                <a:spLocks noChangeArrowheads="1"/>
              </p:cNvSpPr>
              <p:nvPr/>
            </p:nvSpPr>
            <p:spPr bwMode="auto">
              <a:xfrm>
                <a:off x="2256" y="1536"/>
                <a:ext cx="480" cy="288"/>
              </a:xfrm>
              <a:prstGeom prst="rect">
                <a:avLst/>
              </a:prstGeom>
              <a:noFill/>
              <a:ln w="9525">
                <a:noFill/>
                <a:miter lim="800000"/>
                <a:headEnd/>
                <a:tailEnd/>
              </a:ln>
            </p:spPr>
            <p:txBody>
              <a:bodyPr>
                <a:spAutoFit/>
              </a:bodyPr>
              <a:lstStyle/>
              <a:p>
                <a:pPr>
                  <a:spcBef>
                    <a:spcPct val="50000"/>
                  </a:spcBef>
                </a:pPr>
                <a:r>
                  <a:rPr lang="en-US"/>
                  <a:t>24</a:t>
                </a:r>
              </a:p>
            </p:txBody>
          </p:sp>
          <p:sp>
            <p:nvSpPr>
              <p:cNvPr id="109" name="Text Box 81"/>
              <p:cNvSpPr txBox="1">
                <a:spLocks noChangeArrowheads="1"/>
              </p:cNvSpPr>
              <p:nvPr/>
            </p:nvSpPr>
            <p:spPr bwMode="auto">
              <a:xfrm>
                <a:off x="3024" y="1536"/>
                <a:ext cx="480" cy="288"/>
              </a:xfrm>
              <a:prstGeom prst="rect">
                <a:avLst/>
              </a:prstGeom>
              <a:noFill/>
              <a:ln w="9525">
                <a:noFill/>
                <a:miter lim="800000"/>
                <a:headEnd/>
                <a:tailEnd/>
              </a:ln>
            </p:spPr>
            <p:txBody>
              <a:bodyPr>
                <a:spAutoFit/>
              </a:bodyPr>
              <a:lstStyle/>
              <a:p>
                <a:pPr>
                  <a:spcBef>
                    <a:spcPct val="50000"/>
                  </a:spcBef>
                </a:pPr>
                <a:r>
                  <a:rPr lang="en-US"/>
                  <a:t>40</a:t>
                </a:r>
              </a:p>
            </p:txBody>
          </p:sp>
          <p:sp>
            <p:nvSpPr>
              <p:cNvPr id="110" name="Text Box 82"/>
              <p:cNvSpPr txBox="1">
                <a:spLocks noChangeArrowheads="1"/>
              </p:cNvSpPr>
              <p:nvPr/>
            </p:nvSpPr>
            <p:spPr bwMode="auto">
              <a:xfrm>
                <a:off x="4176" y="1536"/>
                <a:ext cx="480" cy="288"/>
              </a:xfrm>
              <a:prstGeom prst="rect">
                <a:avLst/>
              </a:prstGeom>
              <a:noFill/>
              <a:ln w="9525">
                <a:noFill/>
                <a:miter lim="800000"/>
                <a:headEnd/>
                <a:tailEnd/>
              </a:ln>
            </p:spPr>
            <p:txBody>
              <a:bodyPr>
                <a:spAutoFit/>
              </a:bodyPr>
              <a:lstStyle/>
              <a:p>
                <a:pPr>
                  <a:spcBef>
                    <a:spcPct val="50000"/>
                  </a:spcBef>
                </a:pPr>
                <a:r>
                  <a:rPr lang="en-US"/>
                  <a:t>60</a:t>
                </a:r>
              </a:p>
            </p:txBody>
          </p:sp>
        </p:grpSp>
        <p:sp>
          <p:nvSpPr>
            <p:cNvPr id="95" name="Text Box 100"/>
            <p:cNvSpPr txBox="1">
              <a:spLocks noChangeArrowheads="1"/>
            </p:cNvSpPr>
            <p:nvPr/>
          </p:nvSpPr>
          <p:spPr bwMode="auto">
            <a:xfrm>
              <a:off x="96" y="2400"/>
              <a:ext cx="576" cy="288"/>
            </a:xfrm>
            <a:prstGeom prst="rect">
              <a:avLst/>
            </a:prstGeom>
            <a:noFill/>
            <a:ln w="9525">
              <a:noFill/>
              <a:miter lim="800000"/>
              <a:headEnd/>
              <a:tailEnd/>
            </a:ln>
          </p:spPr>
          <p:txBody>
            <a:bodyPr>
              <a:spAutoFit/>
            </a:bodyPr>
            <a:lstStyle/>
            <a:p>
              <a:pPr>
                <a:spcBef>
                  <a:spcPct val="50000"/>
                </a:spcBef>
              </a:pPr>
              <a:r>
                <a:rPr lang="en-US"/>
                <a:t>SJF</a:t>
              </a:r>
            </a:p>
          </p:txBody>
        </p:sp>
      </p:grpSp>
      <p:grpSp>
        <p:nvGrpSpPr>
          <p:cNvPr id="111" name="Group 106"/>
          <p:cNvGrpSpPr>
            <a:grpSpLocks/>
          </p:cNvGrpSpPr>
          <p:nvPr/>
        </p:nvGrpSpPr>
        <p:grpSpPr bwMode="auto">
          <a:xfrm>
            <a:off x="990600" y="5174226"/>
            <a:ext cx="6858000" cy="838200"/>
            <a:chOff x="96" y="3456"/>
            <a:chExt cx="4320" cy="528"/>
          </a:xfrm>
        </p:grpSpPr>
        <p:grpSp>
          <p:nvGrpSpPr>
            <p:cNvPr id="112" name="Group 102"/>
            <p:cNvGrpSpPr>
              <a:grpSpLocks/>
            </p:cNvGrpSpPr>
            <p:nvPr/>
          </p:nvGrpSpPr>
          <p:grpSpPr bwMode="auto">
            <a:xfrm>
              <a:off x="672" y="3456"/>
              <a:ext cx="3744" cy="528"/>
              <a:chOff x="672" y="3648"/>
              <a:chExt cx="3744" cy="528"/>
            </a:xfrm>
          </p:grpSpPr>
          <p:sp>
            <p:nvSpPr>
              <p:cNvPr id="114" name="Rectangle 5"/>
              <p:cNvSpPr>
                <a:spLocks noChangeArrowheads="1"/>
              </p:cNvSpPr>
              <p:nvPr/>
            </p:nvSpPr>
            <p:spPr bwMode="auto">
              <a:xfrm>
                <a:off x="672" y="3648"/>
                <a:ext cx="1440"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15" name="Line 6"/>
              <p:cNvSpPr>
                <a:spLocks noChangeShapeType="1"/>
              </p:cNvSpPr>
              <p:nvPr/>
            </p:nvSpPr>
            <p:spPr bwMode="auto">
              <a:xfrm>
                <a:off x="912" y="3648"/>
                <a:ext cx="0" cy="336"/>
              </a:xfrm>
              <a:prstGeom prst="line">
                <a:avLst/>
              </a:prstGeom>
              <a:noFill/>
              <a:ln w="9525">
                <a:solidFill>
                  <a:schemeClr val="tx1"/>
                </a:solidFill>
                <a:round/>
                <a:headEnd/>
                <a:tailEnd/>
              </a:ln>
            </p:spPr>
            <p:txBody>
              <a:bodyPr/>
              <a:lstStyle/>
              <a:p>
                <a:endParaRPr lang="en-US"/>
              </a:p>
            </p:txBody>
          </p:sp>
          <p:sp>
            <p:nvSpPr>
              <p:cNvPr id="116" name="Text Box 7"/>
              <p:cNvSpPr txBox="1">
                <a:spLocks noChangeArrowheads="1"/>
              </p:cNvSpPr>
              <p:nvPr/>
            </p:nvSpPr>
            <p:spPr bwMode="auto">
              <a:xfrm>
                <a:off x="672" y="3696"/>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117" name="Text Box 8"/>
              <p:cNvSpPr txBox="1">
                <a:spLocks noChangeArrowheads="1"/>
              </p:cNvSpPr>
              <p:nvPr/>
            </p:nvSpPr>
            <p:spPr bwMode="auto">
              <a:xfrm>
                <a:off x="912" y="3696"/>
                <a:ext cx="288" cy="231"/>
              </a:xfrm>
              <a:prstGeom prst="rect">
                <a:avLst/>
              </a:prstGeom>
              <a:noFill/>
              <a:ln w="9525">
                <a:noFill/>
                <a:miter lim="800000"/>
                <a:headEnd/>
                <a:tailEnd/>
              </a:ln>
            </p:spPr>
            <p:txBody>
              <a:bodyPr>
                <a:spAutoFit/>
              </a:bodyPr>
              <a:lstStyle/>
              <a:p>
                <a:pPr>
                  <a:spcBef>
                    <a:spcPct val="50000"/>
                  </a:spcBef>
                </a:pPr>
                <a:r>
                  <a:rPr lang="en-US" sz="1800"/>
                  <a:t>P2</a:t>
                </a:r>
              </a:p>
            </p:txBody>
          </p:sp>
          <p:sp>
            <p:nvSpPr>
              <p:cNvPr id="118" name="Text Box 9"/>
              <p:cNvSpPr txBox="1">
                <a:spLocks noChangeArrowheads="1"/>
              </p:cNvSpPr>
              <p:nvPr/>
            </p:nvSpPr>
            <p:spPr bwMode="auto">
              <a:xfrm>
                <a:off x="816" y="3984"/>
                <a:ext cx="192" cy="192"/>
              </a:xfrm>
              <a:prstGeom prst="rect">
                <a:avLst/>
              </a:prstGeom>
              <a:noFill/>
              <a:ln w="9525">
                <a:noFill/>
                <a:miter lim="800000"/>
                <a:headEnd/>
                <a:tailEnd/>
              </a:ln>
            </p:spPr>
            <p:txBody>
              <a:bodyPr>
                <a:spAutoFit/>
              </a:bodyPr>
              <a:lstStyle/>
              <a:p>
                <a:pPr>
                  <a:spcBef>
                    <a:spcPct val="50000"/>
                  </a:spcBef>
                </a:pPr>
                <a:r>
                  <a:rPr lang="en-US" sz="1400"/>
                  <a:t>4</a:t>
                </a:r>
              </a:p>
            </p:txBody>
          </p:sp>
          <p:sp>
            <p:nvSpPr>
              <p:cNvPr id="119" name="Text Box 10"/>
              <p:cNvSpPr txBox="1">
                <a:spLocks noChangeArrowheads="1"/>
              </p:cNvSpPr>
              <p:nvPr/>
            </p:nvSpPr>
            <p:spPr bwMode="auto">
              <a:xfrm>
                <a:off x="1152" y="3696"/>
                <a:ext cx="288" cy="231"/>
              </a:xfrm>
              <a:prstGeom prst="rect">
                <a:avLst/>
              </a:prstGeom>
              <a:noFill/>
              <a:ln w="9525">
                <a:noFill/>
                <a:miter lim="800000"/>
                <a:headEnd/>
                <a:tailEnd/>
              </a:ln>
            </p:spPr>
            <p:txBody>
              <a:bodyPr>
                <a:spAutoFit/>
              </a:bodyPr>
              <a:lstStyle/>
              <a:p>
                <a:pPr>
                  <a:spcBef>
                    <a:spcPct val="50000"/>
                  </a:spcBef>
                </a:pPr>
                <a:r>
                  <a:rPr lang="en-US" sz="1800"/>
                  <a:t>P3</a:t>
                </a:r>
              </a:p>
            </p:txBody>
          </p:sp>
          <p:sp>
            <p:nvSpPr>
              <p:cNvPr id="120" name="Line 11"/>
              <p:cNvSpPr>
                <a:spLocks noChangeShapeType="1"/>
              </p:cNvSpPr>
              <p:nvPr/>
            </p:nvSpPr>
            <p:spPr bwMode="auto">
              <a:xfrm>
                <a:off x="1152" y="3648"/>
                <a:ext cx="0" cy="336"/>
              </a:xfrm>
              <a:prstGeom prst="line">
                <a:avLst/>
              </a:prstGeom>
              <a:noFill/>
              <a:ln w="9525">
                <a:solidFill>
                  <a:schemeClr val="tx1"/>
                </a:solidFill>
                <a:round/>
                <a:headEnd/>
                <a:tailEnd/>
              </a:ln>
            </p:spPr>
            <p:txBody>
              <a:bodyPr/>
              <a:lstStyle/>
              <a:p>
                <a:endParaRPr lang="en-US"/>
              </a:p>
            </p:txBody>
          </p:sp>
          <p:sp>
            <p:nvSpPr>
              <p:cNvPr id="121" name="Line 12"/>
              <p:cNvSpPr>
                <a:spLocks noChangeShapeType="1"/>
              </p:cNvSpPr>
              <p:nvPr/>
            </p:nvSpPr>
            <p:spPr bwMode="auto">
              <a:xfrm>
                <a:off x="1392" y="3648"/>
                <a:ext cx="0" cy="336"/>
              </a:xfrm>
              <a:prstGeom prst="line">
                <a:avLst/>
              </a:prstGeom>
              <a:noFill/>
              <a:ln w="9525">
                <a:solidFill>
                  <a:schemeClr val="tx1"/>
                </a:solidFill>
                <a:round/>
                <a:headEnd/>
                <a:tailEnd/>
              </a:ln>
            </p:spPr>
            <p:txBody>
              <a:bodyPr/>
              <a:lstStyle/>
              <a:p>
                <a:endParaRPr lang="en-US"/>
              </a:p>
            </p:txBody>
          </p:sp>
          <p:sp>
            <p:nvSpPr>
              <p:cNvPr id="122" name="Line 13"/>
              <p:cNvSpPr>
                <a:spLocks noChangeShapeType="1"/>
              </p:cNvSpPr>
              <p:nvPr/>
            </p:nvSpPr>
            <p:spPr bwMode="auto">
              <a:xfrm>
                <a:off x="1632" y="3648"/>
                <a:ext cx="0" cy="336"/>
              </a:xfrm>
              <a:prstGeom prst="line">
                <a:avLst/>
              </a:prstGeom>
              <a:noFill/>
              <a:ln w="9525">
                <a:solidFill>
                  <a:schemeClr val="tx1"/>
                </a:solidFill>
                <a:round/>
                <a:headEnd/>
                <a:tailEnd/>
              </a:ln>
            </p:spPr>
            <p:txBody>
              <a:bodyPr/>
              <a:lstStyle/>
              <a:p>
                <a:endParaRPr lang="en-US"/>
              </a:p>
            </p:txBody>
          </p:sp>
          <p:sp>
            <p:nvSpPr>
              <p:cNvPr id="123" name="Line 14"/>
              <p:cNvSpPr>
                <a:spLocks noChangeShapeType="1"/>
              </p:cNvSpPr>
              <p:nvPr/>
            </p:nvSpPr>
            <p:spPr bwMode="auto">
              <a:xfrm>
                <a:off x="1872" y="3648"/>
                <a:ext cx="0" cy="336"/>
              </a:xfrm>
              <a:prstGeom prst="line">
                <a:avLst/>
              </a:prstGeom>
              <a:noFill/>
              <a:ln w="9525">
                <a:solidFill>
                  <a:schemeClr val="tx1"/>
                </a:solidFill>
                <a:round/>
                <a:headEnd/>
                <a:tailEnd/>
              </a:ln>
            </p:spPr>
            <p:txBody>
              <a:bodyPr/>
              <a:lstStyle/>
              <a:p>
                <a:endParaRPr lang="en-US"/>
              </a:p>
            </p:txBody>
          </p:sp>
          <p:sp>
            <p:nvSpPr>
              <p:cNvPr id="124" name="Text Box 15"/>
              <p:cNvSpPr txBox="1">
                <a:spLocks noChangeArrowheads="1"/>
              </p:cNvSpPr>
              <p:nvPr/>
            </p:nvSpPr>
            <p:spPr bwMode="auto">
              <a:xfrm>
                <a:off x="1392" y="3696"/>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125" name="Text Box 16"/>
              <p:cNvSpPr txBox="1">
                <a:spLocks noChangeArrowheads="1"/>
              </p:cNvSpPr>
              <p:nvPr/>
            </p:nvSpPr>
            <p:spPr bwMode="auto">
              <a:xfrm>
                <a:off x="1632" y="3696"/>
                <a:ext cx="288" cy="231"/>
              </a:xfrm>
              <a:prstGeom prst="rect">
                <a:avLst/>
              </a:prstGeom>
              <a:noFill/>
              <a:ln w="9525">
                <a:noFill/>
                <a:miter lim="800000"/>
                <a:headEnd/>
                <a:tailEnd/>
              </a:ln>
            </p:spPr>
            <p:txBody>
              <a:bodyPr>
                <a:spAutoFit/>
              </a:bodyPr>
              <a:lstStyle/>
              <a:p>
                <a:pPr>
                  <a:spcBef>
                    <a:spcPct val="50000"/>
                  </a:spcBef>
                </a:pPr>
                <a:r>
                  <a:rPr lang="en-US" sz="1800"/>
                  <a:t>P5</a:t>
                </a:r>
              </a:p>
            </p:txBody>
          </p:sp>
          <p:sp>
            <p:nvSpPr>
              <p:cNvPr id="126" name="Text Box 17"/>
              <p:cNvSpPr txBox="1">
                <a:spLocks noChangeArrowheads="1"/>
              </p:cNvSpPr>
              <p:nvPr/>
            </p:nvSpPr>
            <p:spPr bwMode="auto">
              <a:xfrm>
                <a:off x="1872" y="3696"/>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127" name="Text Box 18"/>
              <p:cNvSpPr txBox="1">
                <a:spLocks noChangeArrowheads="1"/>
              </p:cNvSpPr>
              <p:nvPr/>
            </p:nvSpPr>
            <p:spPr bwMode="auto">
              <a:xfrm>
                <a:off x="1056" y="3984"/>
                <a:ext cx="192" cy="192"/>
              </a:xfrm>
              <a:prstGeom prst="rect">
                <a:avLst/>
              </a:prstGeom>
              <a:noFill/>
              <a:ln w="9525">
                <a:noFill/>
                <a:miter lim="800000"/>
                <a:headEnd/>
                <a:tailEnd/>
              </a:ln>
            </p:spPr>
            <p:txBody>
              <a:bodyPr>
                <a:spAutoFit/>
              </a:bodyPr>
              <a:lstStyle/>
              <a:p>
                <a:pPr>
                  <a:spcBef>
                    <a:spcPct val="50000"/>
                  </a:spcBef>
                </a:pPr>
                <a:r>
                  <a:rPr lang="en-US" sz="1400"/>
                  <a:t>8</a:t>
                </a:r>
              </a:p>
            </p:txBody>
          </p:sp>
          <p:sp>
            <p:nvSpPr>
              <p:cNvPr id="128" name="Text Box 19"/>
              <p:cNvSpPr txBox="1">
                <a:spLocks noChangeArrowheads="1"/>
              </p:cNvSpPr>
              <p:nvPr/>
            </p:nvSpPr>
            <p:spPr bwMode="auto">
              <a:xfrm>
                <a:off x="1296" y="3984"/>
                <a:ext cx="240" cy="192"/>
              </a:xfrm>
              <a:prstGeom prst="rect">
                <a:avLst/>
              </a:prstGeom>
              <a:noFill/>
              <a:ln w="9525">
                <a:noFill/>
                <a:miter lim="800000"/>
                <a:headEnd/>
                <a:tailEnd/>
              </a:ln>
            </p:spPr>
            <p:txBody>
              <a:bodyPr>
                <a:spAutoFit/>
              </a:bodyPr>
              <a:lstStyle/>
              <a:p>
                <a:pPr>
                  <a:spcBef>
                    <a:spcPct val="50000"/>
                  </a:spcBef>
                </a:pPr>
                <a:r>
                  <a:rPr lang="en-US" sz="1400"/>
                  <a:t>12</a:t>
                </a:r>
              </a:p>
            </p:txBody>
          </p:sp>
          <p:sp>
            <p:nvSpPr>
              <p:cNvPr id="129" name="Text Box 20"/>
              <p:cNvSpPr txBox="1">
                <a:spLocks noChangeArrowheads="1"/>
              </p:cNvSpPr>
              <p:nvPr/>
            </p:nvSpPr>
            <p:spPr bwMode="auto">
              <a:xfrm>
                <a:off x="1536" y="3984"/>
                <a:ext cx="240" cy="192"/>
              </a:xfrm>
              <a:prstGeom prst="rect">
                <a:avLst/>
              </a:prstGeom>
              <a:noFill/>
              <a:ln w="9525">
                <a:noFill/>
                <a:miter lim="800000"/>
                <a:headEnd/>
                <a:tailEnd/>
              </a:ln>
            </p:spPr>
            <p:txBody>
              <a:bodyPr>
                <a:spAutoFit/>
              </a:bodyPr>
              <a:lstStyle/>
              <a:p>
                <a:pPr>
                  <a:spcBef>
                    <a:spcPct val="50000"/>
                  </a:spcBef>
                </a:pPr>
                <a:r>
                  <a:rPr lang="en-US" sz="1400" dirty="0"/>
                  <a:t>16</a:t>
                </a:r>
              </a:p>
            </p:txBody>
          </p:sp>
          <p:sp>
            <p:nvSpPr>
              <p:cNvPr id="130" name="Text Box 21"/>
              <p:cNvSpPr txBox="1">
                <a:spLocks noChangeArrowheads="1"/>
              </p:cNvSpPr>
              <p:nvPr/>
            </p:nvSpPr>
            <p:spPr bwMode="auto">
              <a:xfrm>
                <a:off x="1776" y="3984"/>
                <a:ext cx="240" cy="192"/>
              </a:xfrm>
              <a:prstGeom prst="rect">
                <a:avLst/>
              </a:prstGeom>
              <a:noFill/>
              <a:ln w="9525">
                <a:noFill/>
                <a:miter lim="800000"/>
                <a:headEnd/>
                <a:tailEnd/>
              </a:ln>
            </p:spPr>
            <p:txBody>
              <a:bodyPr>
                <a:spAutoFit/>
              </a:bodyPr>
              <a:lstStyle/>
              <a:p>
                <a:pPr>
                  <a:spcBef>
                    <a:spcPct val="50000"/>
                  </a:spcBef>
                </a:pPr>
                <a:r>
                  <a:rPr lang="en-US" sz="1400"/>
                  <a:t>20</a:t>
                </a:r>
              </a:p>
            </p:txBody>
          </p:sp>
          <p:sp>
            <p:nvSpPr>
              <p:cNvPr id="131" name="Text Box 22"/>
              <p:cNvSpPr txBox="1">
                <a:spLocks noChangeArrowheads="1"/>
              </p:cNvSpPr>
              <p:nvPr/>
            </p:nvSpPr>
            <p:spPr bwMode="auto">
              <a:xfrm>
                <a:off x="2016" y="3984"/>
                <a:ext cx="240" cy="192"/>
              </a:xfrm>
              <a:prstGeom prst="rect">
                <a:avLst/>
              </a:prstGeom>
              <a:noFill/>
              <a:ln w="9525">
                <a:noFill/>
                <a:miter lim="800000"/>
                <a:headEnd/>
                <a:tailEnd/>
              </a:ln>
            </p:spPr>
            <p:txBody>
              <a:bodyPr>
                <a:spAutoFit/>
              </a:bodyPr>
              <a:lstStyle/>
              <a:p>
                <a:pPr>
                  <a:spcBef>
                    <a:spcPct val="50000"/>
                  </a:spcBef>
                </a:pPr>
                <a:r>
                  <a:rPr lang="en-US" sz="1400"/>
                  <a:t>24</a:t>
                </a:r>
              </a:p>
            </p:txBody>
          </p:sp>
          <p:sp>
            <p:nvSpPr>
              <p:cNvPr id="132" name="Rectangle 23"/>
              <p:cNvSpPr>
                <a:spLocks noChangeArrowheads="1"/>
              </p:cNvSpPr>
              <p:nvPr/>
            </p:nvSpPr>
            <p:spPr bwMode="auto">
              <a:xfrm>
                <a:off x="2112" y="3648"/>
                <a:ext cx="1440"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33" name="Line 24"/>
              <p:cNvSpPr>
                <a:spLocks noChangeShapeType="1"/>
              </p:cNvSpPr>
              <p:nvPr/>
            </p:nvSpPr>
            <p:spPr bwMode="auto">
              <a:xfrm>
                <a:off x="2352" y="3648"/>
                <a:ext cx="0" cy="336"/>
              </a:xfrm>
              <a:prstGeom prst="line">
                <a:avLst/>
              </a:prstGeom>
              <a:noFill/>
              <a:ln w="9525">
                <a:solidFill>
                  <a:schemeClr val="tx1"/>
                </a:solidFill>
                <a:round/>
                <a:headEnd/>
                <a:tailEnd/>
              </a:ln>
            </p:spPr>
            <p:txBody>
              <a:bodyPr/>
              <a:lstStyle/>
              <a:p>
                <a:endParaRPr lang="en-US"/>
              </a:p>
            </p:txBody>
          </p:sp>
          <p:sp>
            <p:nvSpPr>
              <p:cNvPr id="134" name="Text Box 25"/>
              <p:cNvSpPr txBox="1">
                <a:spLocks noChangeArrowheads="1"/>
              </p:cNvSpPr>
              <p:nvPr/>
            </p:nvSpPr>
            <p:spPr bwMode="auto">
              <a:xfrm>
                <a:off x="2112" y="3696"/>
                <a:ext cx="288" cy="231"/>
              </a:xfrm>
              <a:prstGeom prst="rect">
                <a:avLst/>
              </a:prstGeom>
              <a:noFill/>
              <a:ln w="9525">
                <a:noFill/>
                <a:miter lim="800000"/>
                <a:headEnd/>
                <a:tailEnd/>
              </a:ln>
            </p:spPr>
            <p:txBody>
              <a:bodyPr>
                <a:spAutoFit/>
              </a:bodyPr>
              <a:lstStyle/>
              <a:p>
                <a:pPr>
                  <a:spcBef>
                    <a:spcPct val="50000"/>
                  </a:spcBef>
                </a:pPr>
                <a:r>
                  <a:rPr lang="en-US" sz="1800"/>
                  <a:t>P2</a:t>
                </a:r>
              </a:p>
            </p:txBody>
          </p:sp>
          <p:sp>
            <p:nvSpPr>
              <p:cNvPr id="135" name="Text Box 26"/>
              <p:cNvSpPr txBox="1">
                <a:spLocks noChangeArrowheads="1"/>
              </p:cNvSpPr>
              <p:nvPr/>
            </p:nvSpPr>
            <p:spPr bwMode="auto">
              <a:xfrm>
                <a:off x="2352" y="3696"/>
                <a:ext cx="288" cy="231"/>
              </a:xfrm>
              <a:prstGeom prst="rect">
                <a:avLst/>
              </a:prstGeom>
              <a:noFill/>
              <a:ln w="9525">
                <a:noFill/>
                <a:miter lim="800000"/>
                <a:headEnd/>
                <a:tailEnd/>
              </a:ln>
            </p:spPr>
            <p:txBody>
              <a:bodyPr>
                <a:spAutoFit/>
              </a:bodyPr>
              <a:lstStyle/>
              <a:p>
                <a:pPr>
                  <a:spcBef>
                    <a:spcPct val="50000"/>
                  </a:spcBef>
                </a:pPr>
                <a:r>
                  <a:rPr lang="en-US" sz="1800" dirty="0"/>
                  <a:t>P3</a:t>
                </a:r>
              </a:p>
            </p:txBody>
          </p:sp>
          <p:sp>
            <p:nvSpPr>
              <p:cNvPr id="136" name="Text Box 27"/>
              <p:cNvSpPr txBox="1">
                <a:spLocks noChangeArrowheads="1"/>
              </p:cNvSpPr>
              <p:nvPr/>
            </p:nvSpPr>
            <p:spPr bwMode="auto">
              <a:xfrm>
                <a:off x="2256" y="3984"/>
                <a:ext cx="288" cy="192"/>
              </a:xfrm>
              <a:prstGeom prst="rect">
                <a:avLst/>
              </a:prstGeom>
              <a:noFill/>
              <a:ln w="9525">
                <a:noFill/>
                <a:miter lim="800000"/>
                <a:headEnd/>
                <a:tailEnd/>
              </a:ln>
            </p:spPr>
            <p:txBody>
              <a:bodyPr>
                <a:spAutoFit/>
              </a:bodyPr>
              <a:lstStyle/>
              <a:p>
                <a:pPr>
                  <a:spcBef>
                    <a:spcPct val="50000"/>
                  </a:spcBef>
                </a:pPr>
                <a:r>
                  <a:rPr lang="en-US" sz="1400"/>
                  <a:t>28</a:t>
                </a:r>
              </a:p>
            </p:txBody>
          </p:sp>
          <p:sp>
            <p:nvSpPr>
              <p:cNvPr id="137" name="Text Box 28"/>
              <p:cNvSpPr txBox="1">
                <a:spLocks noChangeArrowheads="1"/>
              </p:cNvSpPr>
              <p:nvPr/>
            </p:nvSpPr>
            <p:spPr bwMode="auto">
              <a:xfrm>
                <a:off x="2592" y="3696"/>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138" name="Line 29"/>
              <p:cNvSpPr>
                <a:spLocks noChangeShapeType="1"/>
              </p:cNvSpPr>
              <p:nvPr/>
            </p:nvSpPr>
            <p:spPr bwMode="auto">
              <a:xfrm>
                <a:off x="2592" y="3648"/>
                <a:ext cx="0" cy="336"/>
              </a:xfrm>
              <a:prstGeom prst="line">
                <a:avLst/>
              </a:prstGeom>
              <a:noFill/>
              <a:ln w="9525">
                <a:solidFill>
                  <a:schemeClr val="tx1"/>
                </a:solidFill>
                <a:round/>
                <a:headEnd/>
                <a:tailEnd/>
              </a:ln>
            </p:spPr>
            <p:txBody>
              <a:bodyPr/>
              <a:lstStyle/>
              <a:p>
                <a:endParaRPr lang="en-US"/>
              </a:p>
            </p:txBody>
          </p:sp>
          <p:sp>
            <p:nvSpPr>
              <p:cNvPr id="139" name="Line 30"/>
              <p:cNvSpPr>
                <a:spLocks noChangeShapeType="1"/>
              </p:cNvSpPr>
              <p:nvPr/>
            </p:nvSpPr>
            <p:spPr bwMode="auto">
              <a:xfrm>
                <a:off x="2832" y="3648"/>
                <a:ext cx="0" cy="336"/>
              </a:xfrm>
              <a:prstGeom prst="line">
                <a:avLst/>
              </a:prstGeom>
              <a:noFill/>
              <a:ln w="9525">
                <a:solidFill>
                  <a:schemeClr val="tx1"/>
                </a:solidFill>
                <a:round/>
                <a:headEnd/>
                <a:tailEnd/>
              </a:ln>
            </p:spPr>
            <p:txBody>
              <a:bodyPr/>
              <a:lstStyle/>
              <a:p>
                <a:endParaRPr lang="en-US"/>
              </a:p>
            </p:txBody>
          </p:sp>
          <p:sp>
            <p:nvSpPr>
              <p:cNvPr id="140" name="Line 31"/>
              <p:cNvSpPr>
                <a:spLocks noChangeShapeType="1"/>
              </p:cNvSpPr>
              <p:nvPr/>
            </p:nvSpPr>
            <p:spPr bwMode="auto">
              <a:xfrm>
                <a:off x="3072" y="3648"/>
                <a:ext cx="0" cy="336"/>
              </a:xfrm>
              <a:prstGeom prst="line">
                <a:avLst/>
              </a:prstGeom>
              <a:noFill/>
              <a:ln w="9525">
                <a:solidFill>
                  <a:schemeClr val="tx1"/>
                </a:solidFill>
                <a:round/>
                <a:headEnd/>
                <a:tailEnd/>
              </a:ln>
            </p:spPr>
            <p:txBody>
              <a:bodyPr/>
              <a:lstStyle/>
              <a:p>
                <a:endParaRPr lang="en-US"/>
              </a:p>
            </p:txBody>
          </p:sp>
          <p:sp>
            <p:nvSpPr>
              <p:cNvPr id="141" name="Line 32"/>
              <p:cNvSpPr>
                <a:spLocks noChangeShapeType="1"/>
              </p:cNvSpPr>
              <p:nvPr/>
            </p:nvSpPr>
            <p:spPr bwMode="auto">
              <a:xfrm>
                <a:off x="3312" y="3648"/>
                <a:ext cx="0" cy="336"/>
              </a:xfrm>
              <a:prstGeom prst="line">
                <a:avLst/>
              </a:prstGeom>
              <a:noFill/>
              <a:ln w="9525">
                <a:solidFill>
                  <a:schemeClr val="tx1"/>
                </a:solidFill>
                <a:round/>
                <a:headEnd/>
                <a:tailEnd/>
              </a:ln>
            </p:spPr>
            <p:txBody>
              <a:bodyPr/>
              <a:lstStyle/>
              <a:p>
                <a:endParaRPr lang="en-US"/>
              </a:p>
            </p:txBody>
          </p:sp>
          <p:sp>
            <p:nvSpPr>
              <p:cNvPr id="142" name="Text Box 33"/>
              <p:cNvSpPr txBox="1">
                <a:spLocks noChangeArrowheads="1"/>
              </p:cNvSpPr>
              <p:nvPr/>
            </p:nvSpPr>
            <p:spPr bwMode="auto">
              <a:xfrm>
                <a:off x="2832" y="3696"/>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143" name="Text Box 34"/>
              <p:cNvSpPr txBox="1">
                <a:spLocks noChangeArrowheads="1"/>
              </p:cNvSpPr>
              <p:nvPr/>
            </p:nvSpPr>
            <p:spPr bwMode="auto">
              <a:xfrm>
                <a:off x="3072" y="3696"/>
                <a:ext cx="288" cy="231"/>
              </a:xfrm>
              <a:prstGeom prst="rect">
                <a:avLst/>
              </a:prstGeom>
              <a:noFill/>
              <a:ln w="9525">
                <a:noFill/>
                <a:miter lim="800000"/>
                <a:headEnd/>
                <a:tailEnd/>
              </a:ln>
            </p:spPr>
            <p:txBody>
              <a:bodyPr>
                <a:spAutoFit/>
              </a:bodyPr>
              <a:lstStyle/>
              <a:p>
                <a:pPr>
                  <a:spcBef>
                    <a:spcPct val="50000"/>
                  </a:spcBef>
                </a:pPr>
                <a:r>
                  <a:rPr lang="en-US" sz="1800"/>
                  <a:t>P2</a:t>
                </a:r>
              </a:p>
            </p:txBody>
          </p:sp>
          <p:sp>
            <p:nvSpPr>
              <p:cNvPr id="144" name="Text Box 35"/>
              <p:cNvSpPr txBox="1">
                <a:spLocks noChangeArrowheads="1"/>
              </p:cNvSpPr>
              <p:nvPr/>
            </p:nvSpPr>
            <p:spPr bwMode="auto">
              <a:xfrm>
                <a:off x="3312" y="3696"/>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145" name="Text Box 36"/>
              <p:cNvSpPr txBox="1">
                <a:spLocks noChangeArrowheads="1"/>
              </p:cNvSpPr>
              <p:nvPr/>
            </p:nvSpPr>
            <p:spPr bwMode="auto">
              <a:xfrm>
                <a:off x="2496" y="3984"/>
                <a:ext cx="240" cy="192"/>
              </a:xfrm>
              <a:prstGeom prst="rect">
                <a:avLst/>
              </a:prstGeom>
              <a:noFill/>
              <a:ln w="9525">
                <a:noFill/>
                <a:miter lim="800000"/>
                <a:headEnd/>
                <a:tailEnd/>
              </a:ln>
            </p:spPr>
            <p:txBody>
              <a:bodyPr>
                <a:spAutoFit/>
              </a:bodyPr>
              <a:lstStyle/>
              <a:p>
                <a:pPr>
                  <a:spcBef>
                    <a:spcPct val="50000"/>
                  </a:spcBef>
                </a:pPr>
                <a:r>
                  <a:rPr lang="en-US" sz="1400"/>
                  <a:t>32</a:t>
                </a:r>
              </a:p>
            </p:txBody>
          </p:sp>
          <p:sp>
            <p:nvSpPr>
              <p:cNvPr id="146" name="Text Box 37"/>
              <p:cNvSpPr txBox="1">
                <a:spLocks noChangeArrowheads="1"/>
              </p:cNvSpPr>
              <p:nvPr/>
            </p:nvSpPr>
            <p:spPr bwMode="auto">
              <a:xfrm>
                <a:off x="2736" y="3984"/>
                <a:ext cx="240" cy="192"/>
              </a:xfrm>
              <a:prstGeom prst="rect">
                <a:avLst/>
              </a:prstGeom>
              <a:noFill/>
              <a:ln w="9525">
                <a:noFill/>
                <a:miter lim="800000"/>
                <a:headEnd/>
                <a:tailEnd/>
              </a:ln>
            </p:spPr>
            <p:txBody>
              <a:bodyPr>
                <a:spAutoFit/>
              </a:bodyPr>
              <a:lstStyle/>
              <a:p>
                <a:pPr>
                  <a:spcBef>
                    <a:spcPct val="50000"/>
                  </a:spcBef>
                </a:pPr>
                <a:r>
                  <a:rPr lang="en-US" sz="1400"/>
                  <a:t>36</a:t>
                </a:r>
              </a:p>
            </p:txBody>
          </p:sp>
          <p:sp>
            <p:nvSpPr>
              <p:cNvPr id="147" name="Text Box 38"/>
              <p:cNvSpPr txBox="1">
                <a:spLocks noChangeArrowheads="1"/>
              </p:cNvSpPr>
              <p:nvPr/>
            </p:nvSpPr>
            <p:spPr bwMode="auto">
              <a:xfrm>
                <a:off x="2976" y="3984"/>
                <a:ext cx="240" cy="192"/>
              </a:xfrm>
              <a:prstGeom prst="rect">
                <a:avLst/>
              </a:prstGeom>
              <a:noFill/>
              <a:ln w="9525">
                <a:noFill/>
                <a:miter lim="800000"/>
                <a:headEnd/>
                <a:tailEnd/>
              </a:ln>
            </p:spPr>
            <p:txBody>
              <a:bodyPr>
                <a:spAutoFit/>
              </a:bodyPr>
              <a:lstStyle/>
              <a:p>
                <a:pPr>
                  <a:spcBef>
                    <a:spcPct val="50000"/>
                  </a:spcBef>
                </a:pPr>
                <a:r>
                  <a:rPr lang="en-US" sz="1400"/>
                  <a:t>40</a:t>
                </a:r>
              </a:p>
            </p:txBody>
          </p:sp>
          <p:sp>
            <p:nvSpPr>
              <p:cNvPr id="148" name="Text Box 39"/>
              <p:cNvSpPr txBox="1">
                <a:spLocks noChangeArrowheads="1"/>
              </p:cNvSpPr>
              <p:nvPr/>
            </p:nvSpPr>
            <p:spPr bwMode="auto">
              <a:xfrm>
                <a:off x="3216" y="3984"/>
                <a:ext cx="288" cy="192"/>
              </a:xfrm>
              <a:prstGeom prst="rect">
                <a:avLst/>
              </a:prstGeom>
              <a:noFill/>
              <a:ln w="9525">
                <a:noFill/>
                <a:miter lim="800000"/>
                <a:headEnd/>
                <a:tailEnd/>
              </a:ln>
            </p:spPr>
            <p:txBody>
              <a:bodyPr>
                <a:spAutoFit/>
              </a:bodyPr>
              <a:lstStyle/>
              <a:p>
                <a:pPr>
                  <a:spcBef>
                    <a:spcPct val="50000"/>
                  </a:spcBef>
                </a:pPr>
                <a:r>
                  <a:rPr lang="en-US" sz="1400"/>
                  <a:t>44</a:t>
                </a:r>
              </a:p>
            </p:txBody>
          </p:sp>
          <p:sp>
            <p:nvSpPr>
              <p:cNvPr id="149" name="Text Box 40"/>
              <p:cNvSpPr txBox="1">
                <a:spLocks noChangeArrowheads="1"/>
              </p:cNvSpPr>
              <p:nvPr/>
            </p:nvSpPr>
            <p:spPr bwMode="auto">
              <a:xfrm>
                <a:off x="3456" y="3984"/>
                <a:ext cx="240" cy="192"/>
              </a:xfrm>
              <a:prstGeom prst="rect">
                <a:avLst/>
              </a:prstGeom>
              <a:noFill/>
              <a:ln w="9525">
                <a:noFill/>
                <a:miter lim="800000"/>
                <a:headEnd/>
                <a:tailEnd/>
              </a:ln>
            </p:spPr>
            <p:txBody>
              <a:bodyPr>
                <a:spAutoFit/>
              </a:bodyPr>
              <a:lstStyle/>
              <a:p>
                <a:pPr>
                  <a:spcBef>
                    <a:spcPct val="50000"/>
                  </a:spcBef>
                </a:pPr>
                <a:r>
                  <a:rPr lang="en-US" sz="1400"/>
                  <a:t>48</a:t>
                </a:r>
              </a:p>
            </p:txBody>
          </p:sp>
          <p:sp>
            <p:nvSpPr>
              <p:cNvPr id="150" name="Rectangle 41"/>
              <p:cNvSpPr>
                <a:spLocks noChangeArrowheads="1"/>
              </p:cNvSpPr>
              <p:nvPr/>
            </p:nvSpPr>
            <p:spPr bwMode="auto">
              <a:xfrm>
                <a:off x="3552" y="3648"/>
                <a:ext cx="720"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51" name="Line 42"/>
              <p:cNvSpPr>
                <a:spLocks noChangeShapeType="1"/>
              </p:cNvSpPr>
              <p:nvPr/>
            </p:nvSpPr>
            <p:spPr bwMode="auto">
              <a:xfrm>
                <a:off x="3792" y="3648"/>
                <a:ext cx="0" cy="336"/>
              </a:xfrm>
              <a:prstGeom prst="line">
                <a:avLst/>
              </a:prstGeom>
              <a:noFill/>
              <a:ln w="9525">
                <a:solidFill>
                  <a:schemeClr val="tx1"/>
                </a:solidFill>
                <a:round/>
                <a:headEnd/>
                <a:tailEnd/>
              </a:ln>
            </p:spPr>
            <p:txBody>
              <a:bodyPr/>
              <a:lstStyle/>
              <a:p>
                <a:endParaRPr lang="en-US"/>
              </a:p>
            </p:txBody>
          </p:sp>
          <p:sp>
            <p:nvSpPr>
              <p:cNvPr id="152" name="Text Box 43"/>
              <p:cNvSpPr txBox="1">
                <a:spLocks noChangeArrowheads="1"/>
              </p:cNvSpPr>
              <p:nvPr/>
            </p:nvSpPr>
            <p:spPr bwMode="auto">
              <a:xfrm>
                <a:off x="3552" y="3696"/>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153" name="Text Box 44"/>
              <p:cNvSpPr txBox="1">
                <a:spLocks noChangeArrowheads="1"/>
              </p:cNvSpPr>
              <p:nvPr/>
            </p:nvSpPr>
            <p:spPr bwMode="auto">
              <a:xfrm>
                <a:off x="3792" y="3696"/>
                <a:ext cx="288" cy="231"/>
              </a:xfrm>
              <a:prstGeom prst="rect">
                <a:avLst/>
              </a:prstGeom>
              <a:noFill/>
              <a:ln w="9525">
                <a:noFill/>
                <a:miter lim="800000"/>
                <a:headEnd/>
                <a:tailEnd/>
              </a:ln>
            </p:spPr>
            <p:txBody>
              <a:bodyPr>
                <a:spAutoFit/>
              </a:bodyPr>
              <a:lstStyle/>
              <a:p>
                <a:pPr>
                  <a:spcBef>
                    <a:spcPct val="50000"/>
                  </a:spcBef>
                </a:pPr>
                <a:r>
                  <a:rPr lang="en-US" sz="1800"/>
                  <a:t>P4</a:t>
                </a:r>
              </a:p>
            </p:txBody>
          </p:sp>
          <p:sp>
            <p:nvSpPr>
              <p:cNvPr id="154" name="Text Box 45"/>
              <p:cNvSpPr txBox="1">
                <a:spLocks noChangeArrowheads="1"/>
              </p:cNvSpPr>
              <p:nvPr/>
            </p:nvSpPr>
            <p:spPr bwMode="auto">
              <a:xfrm>
                <a:off x="3696" y="3984"/>
                <a:ext cx="288" cy="192"/>
              </a:xfrm>
              <a:prstGeom prst="rect">
                <a:avLst/>
              </a:prstGeom>
              <a:noFill/>
              <a:ln w="9525">
                <a:noFill/>
                <a:miter lim="800000"/>
                <a:headEnd/>
                <a:tailEnd/>
              </a:ln>
            </p:spPr>
            <p:txBody>
              <a:bodyPr>
                <a:spAutoFit/>
              </a:bodyPr>
              <a:lstStyle/>
              <a:p>
                <a:pPr>
                  <a:spcBef>
                    <a:spcPct val="50000"/>
                  </a:spcBef>
                </a:pPr>
                <a:r>
                  <a:rPr lang="en-US" sz="1400"/>
                  <a:t>52</a:t>
                </a:r>
              </a:p>
            </p:txBody>
          </p:sp>
          <p:sp>
            <p:nvSpPr>
              <p:cNvPr id="155" name="Text Box 46"/>
              <p:cNvSpPr txBox="1">
                <a:spLocks noChangeArrowheads="1"/>
              </p:cNvSpPr>
              <p:nvPr/>
            </p:nvSpPr>
            <p:spPr bwMode="auto">
              <a:xfrm>
                <a:off x="4032" y="3696"/>
                <a:ext cx="288" cy="231"/>
              </a:xfrm>
              <a:prstGeom prst="rect">
                <a:avLst/>
              </a:prstGeom>
              <a:noFill/>
              <a:ln w="9525">
                <a:noFill/>
                <a:miter lim="800000"/>
                <a:headEnd/>
                <a:tailEnd/>
              </a:ln>
            </p:spPr>
            <p:txBody>
              <a:bodyPr>
                <a:spAutoFit/>
              </a:bodyPr>
              <a:lstStyle/>
              <a:p>
                <a:pPr>
                  <a:spcBef>
                    <a:spcPct val="50000"/>
                  </a:spcBef>
                </a:pPr>
                <a:r>
                  <a:rPr lang="en-US" sz="1800"/>
                  <a:t>P1</a:t>
                </a:r>
              </a:p>
            </p:txBody>
          </p:sp>
          <p:sp>
            <p:nvSpPr>
              <p:cNvPr id="156" name="Line 47"/>
              <p:cNvSpPr>
                <a:spLocks noChangeShapeType="1"/>
              </p:cNvSpPr>
              <p:nvPr/>
            </p:nvSpPr>
            <p:spPr bwMode="auto">
              <a:xfrm>
                <a:off x="4032" y="3648"/>
                <a:ext cx="0" cy="336"/>
              </a:xfrm>
              <a:prstGeom prst="line">
                <a:avLst/>
              </a:prstGeom>
              <a:noFill/>
              <a:ln w="9525">
                <a:solidFill>
                  <a:schemeClr val="tx1"/>
                </a:solidFill>
                <a:round/>
                <a:headEnd/>
                <a:tailEnd/>
              </a:ln>
            </p:spPr>
            <p:txBody>
              <a:bodyPr/>
              <a:lstStyle/>
              <a:p>
                <a:endParaRPr lang="en-US"/>
              </a:p>
            </p:txBody>
          </p:sp>
          <p:sp>
            <p:nvSpPr>
              <p:cNvPr id="157" name="Line 48"/>
              <p:cNvSpPr>
                <a:spLocks noChangeShapeType="1"/>
              </p:cNvSpPr>
              <p:nvPr/>
            </p:nvSpPr>
            <p:spPr bwMode="auto">
              <a:xfrm>
                <a:off x="4272" y="3648"/>
                <a:ext cx="0" cy="336"/>
              </a:xfrm>
              <a:prstGeom prst="line">
                <a:avLst/>
              </a:prstGeom>
              <a:noFill/>
              <a:ln w="9525">
                <a:solidFill>
                  <a:schemeClr val="tx1"/>
                </a:solidFill>
                <a:round/>
                <a:headEnd/>
                <a:tailEnd/>
              </a:ln>
            </p:spPr>
            <p:txBody>
              <a:bodyPr/>
              <a:lstStyle/>
              <a:p>
                <a:endParaRPr lang="en-US"/>
              </a:p>
            </p:txBody>
          </p:sp>
          <p:sp>
            <p:nvSpPr>
              <p:cNvPr id="158" name="Text Box 49"/>
              <p:cNvSpPr txBox="1">
                <a:spLocks noChangeArrowheads="1"/>
              </p:cNvSpPr>
              <p:nvPr/>
            </p:nvSpPr>
            <p:spPr bwMode="auto">
              <a:xfrm>
                <a:off x="3936" y="3984"/>
                <a:ext cx="240" cy="192"/>
              </a:xfrm>
              <a:prstGeom prst="rect">
                <a:avLst/>
              </a:prstGeom>
              <a:noFill/>
              <a:ln w="9525">
                <a:noFill/>
                <a:miter lim="800000"/>
                <a:headEnd/>
                <a:tailEnd/>
              </a:ln>
            </p:spPr>
            <p:txBody>
              <a:bodyPr>
                <a:spAutoFit/>
              </a:bodyPr>
              <a:lstStyle/>
              <a:p>
                <a:pPr>
                  <a:spcBef>
                    <a:spcPct val="50000"/>
                  </a:spcBef>
                </a:pPr>
                <a:r>
                  <a:rPr lang="en-US" sz="1400"/>
                  <a:t>56</a:t>
                </a:r>
              </a:p>
            </p:txBody>
          </p:sp>
          <p:sp>
            <p:nvSpPr>
              <p:cNvPr id="159" name="Text Box 50"/>
              <p:cNvSpPr txBox="1">
                <a:spLocks noChangeArrowheads="1"/>
              </p:cNvSpPr>
              <p:nvPr/>
            </p:nvSpPr>
            <p:spPr bwMode="auto">
              <a:xfrm>
                <a:off x="4176" y="3984"/>
                <a:ext cx="240" cy="192"/>
              </a:xfrm>
              <a:prstGeom prst="rect">
                <a:avLst/>
              </a:prstGeom>
              <a:noFill/>
              <a:ln w="9525">
                <a:noFill/>
                <a:miter lim="800000"/>
                <a:headEnd/>
                <a:tailEnd/>
              </a:ln>
            </p:spPr>
            <p:txBody>
              <a:bodyPr>
                <a:spAutoFit/>
              </a:bodyPr>
              <a:lstStyle/>
              <a:p>
                <a:pPr>
                  <a:spcBef>
                    <a:spcPct val="50000"/>
                  </a:spcBef>
                </a:pPr>
                <a:r>
                  <a:rPr lang="en-US" sz="1400"/>
                  <a:t>60</a:t>
                </a:r>
              </a:p>
            </p:txBody>
          </p:sp>
        </p:grpSp>
        <p:sp>
          <p:nvSpPr>
            <p:cNvPr id="113" name="Text Box 101"/>
            <p:cNvSpPr txBox="1">
              <a:spLocks noChangeArrowheads="1"/>
            </p:cNvSpPr>
            <p:nvPr/>
          </p:nvSpPr>
          <p:spPr bwMode="auto">
            <a:xfrm>
              <a:off x="96" y="3456"/>
              <a:ext cx="576" cy="288"/>
            </a:xfrm>
            <a:prstGeom prst="rect">
              <a:avLst/>
            </a:prstGeom>
            <a:noFill/>
            <a:ln w="9525">
              <a:noFill/>
              <a:miter lim="800000"/>
              <a:headEnd/>
              <a:tailEnd/>
            </a:ln>
          </p:spPr>
          <p:txBody>
            <a:bodyPr>
              <a:spAutoFit/>
            </a:bodyPr>
            <a:lstStyle/>
            <a:p>
              <a:pPr>
                <a:spcBef>
                  <a:spcPct val="50000"/>
                </a:spcBef>
              </a:pPr>
              <a:r>
                <a:rPr lang="en-US"/>
                <a:t>RR</a:t>
              </a:r>
            </a:p>
          </p:txBody>
        </p:sp>
      </p:grpSp>
      <p:cxnSp>
        <p:nvCxnSpPr>
          <p:cNvPr id="160" name="Straight Connector 159"/>
          <p:cNvCxnSpPr>
            <a:cxnSpLocks noChangeShapeType="1"/>
          </p:cNvCxnSpPr>
          <p:nvPr/>
        </p:nvCxnSpPr>
        <p:spPr bwMode="auto">
          <a:xfrm rot="5400000">
            <a:off x="3352801" y="3351213"/>
            <a:ext cx="457200" cy="3175"/>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61" name="Straight Connector 160"/>
          <p:cNvCxnSpPr>
            <a:cxnSpLocks noChangeShapeType="1"/>
          </p:cNvCxnSpPr>
          <p:nvPr/>
        </p:nvCxnSpPr>
        <p:spPr bwMode="auto">
          <a:xfrm rot="5400000">
            <a:off x="4550672" y="3352008"/>
            <a:ext cx="457200" cy="1587"/>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62" name="Straight Connector 161"/>
          <p:cNvCxnSpPr>
            <a:cxnSpLocks noChangeShapeType="1"/>
          </p:cNvCxnSpPr>
          <p:nvPr/>
        </p:nvCxnSpPr>
        <p:spPr bwMode="auto">
          <a:xfrm rot="5400000">
            <a:off x="5410994" y="3324967"/>
            <a:ext cx="457200" cy="1588"/>
          </a:xfrm>
          <a:prstGeom prst="line">
            <a:avLst/>
          </a:prstGeom>
          <a:noFill/>
          <a:ln w="3175">
            <a:solidFill>
              <a:schemeClr val="tx1"/>
            </a:solidFill>
            <a:round/>
            <a:headEnd/>
            <a:tailEnd/>
          </a:ln>
          <a:effectLst>
            <a:outerShdw dist="20000" dir="5400000" rotWithShape="0">
              <a:srgbClr val="808080">
                <a:alpha val="37999"/>
              </a:srgbClr>
            </a:outerShdw>
          </a:effectLst>
        </p:spPr>
      </p:cxnSp>
      <p:cxnSp>
        <p:nvCxnSpPr>
          <p:cNvPr id="163" name="Straight Connector 162"/>
          <p:cNvCxnSpPr>
            <a:cxnSpLocks noChangeShapeType="1"/>
          </p:cNvCxnSpPr>
          <p:nvPr/>
        </p:nvCxnSpPr>
        <p:spPr bwMode="auto">
          <a:xfrm rot="5400000">
            <a:off x="6628606" y="3324968"/>
            <a:ext cx="457200" cy="1587"/>
          </a:xfrm>
          <a:prstGeom prst="line">
            <a:avLst/>
          </a:prstGeom>
          <a:noFill/>
          <a:ln w="3175">
            <a:solidFill>
              <a:schemeClr val="tx1"/>
            </a:solidFill>
            <a:round/>
            <a:headEnd/>
            <a:tailEnd/>
          </a:ln>
          <a:effectLst>
            <a:outerShdw dist="20000" dir="5400000" rotWithShape="0">
              <a:srgbClr val="808080">
                <a:alpha val="37999"/>
              </a:srgbClr>
            </a:outerShdw>
          </a:effectLst>
        </p:spPr>
      </p:cxnSp>
      <p:sp>
        <p:nvSpPr>
          <p:cNvPr id="164" name="Rectangle 105"/>
          <p:cNvSpPr txBox="1">
            <a:spLocks noChangeArrowheads="1"/>
          </p:cNvSpPr>
          <p:nvPr/>
        </p:nvSpPr>
        <p:spPr>
          <a:xfrm>
            <a:off x="133350" y="609600"/>
            <a:ext cx="8858250" cy="2438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2800" dirty="0" smtClean="0">
                <a:solidFill>
                  <a:srgbClr val="0070C0"/>
                </a:solidFill>
                <a:ea typeface="ＭＳ Ｐゴシック" pitchFamily="-1" charset="-128"/>
              </a:rPr>
              <a:t>Response time: </a:t>
            </a:r>
          </a:p>
          <a:p>
            <a:pPr marL="400050" lvl="1" indent="0">
              <a:lnSpc>
                <a:spcPct val="90000"/>
              </a:lnSpc>
              <a:buNone/>
            </a:pPr>
            <a:r>
              <a:rPr lang="en-US" sz="2200" b="1" dirty="0" smtClean="0">
                <a:ea typeface="ＭＳ Ｐゴシック" pitchFamily="-1" charset="-128"/>
              </a:rPr>
              <a:t>a). </a:t>
            </a:r>
            <a:r>
              <a:rPr lang="en-US" sz="2200" dirty="0">
                <a:ea typeface="ＭＳ Ｐゴシック" pitchFamily="-1" charset="-128"/>
              </a:rPr>
              <a:t>T</a:t>
            </a:r>
            <a:r>
              <a:rPr lang="en-US" sz="2200" dirty="0" smtClean="0">
                <a:ea typeface="ＭＳ Ｐゴシック" pitchFamily="-1" charset="-128"/>
              </a:rPr>
              <a:t>ime from job submission to time to first CPU response.</a:t>
            </a:r>
          </a:p>
          <a:p>
            <a:pPr marL="400050" lvl="1" indent="0">
              <a:lnSpc>
                <a:spcPct val="90000"/>
              </a:lnSpc>
              <a:buNone/>
            </a:pPr>
            <a:r>
              <a:rPr lang="en-US" sz="2200" b="1" dirty="0" smtClean="0">
                <a:ea typeface="ＭＳ Ｐゴシック" pitchFamily="-1" charset="-128"/>
              </a:rPr>
              <a:t>b). </a:t>
            </a:r>
            <a:r>
              <a:rPr lang="en-US" sz="2200" dirty="0" smtClean="0">
                <a:ea typeface="ＭＳ Ｐゴシック" pitchFamily="-1" charset="-128"/>
              </a:rPr>
              <a:t>Assume all jobs submitted at same time, in order given.</a:t>
            </a:r>
          </a:p>
          <a:p>
            <a:pPr>
              <a:lnSpc>
                <a:spcPct val="90000"/>
              </a:lnSpc>
            </a:pPr>
            <a:r>
              <a:rPr lang="en-US" sz="2800" dirty="0">
                <a:solidFill>
                  <a:srgbClr val="0070C0"/>
                </a:solidFill>
                <a:ea typeface="ＭＳ Ｐゴシック" pitchFamily="-1" charset="-128"/>
              </a:rPr>
              <a:t>Turnaround time</a:t>
            </a:r>
          </a:p>
          <a:p>
            <a:pPr marL="457200" lvl="1" indent="0">
              <a:lnSpc>
                <a:spcPct val="90000"/>
              </a:lnSpc>
              <a:buNone/>
            </a:pPr>
            <a:r>
              <a:rPr lang="en-US" sz="2200" b="1" dirty="0" smtClean="0">
                <a:ea typeface="ＭＳ Ｐゴシック" pitchFamily="-1" charset="-128"/>
              </a:rPr>
              <a:t>a). </a:t>
            </a:r>
            <a:r>
              <a:rPr lang="en-US" sz="2200" dirty="0" smtClean="0">
                <a:ea typeface="ＭＳ Ｐゴシック" pitchFamily="-1" charset="-128"/>
              </a:rPr>
              <a:t>Time interval from submission of process until completion of process</a:t>
            </a:r>
          </a:p>
          <a:p>
            <a:pPr marL="457200" lvl="1" indent="0">
              <a:lnSpc>
                <a:spcPct val="90000"/>
              </a:lnSpc>
              <a:buNone/>
            </a:pPr>
            <a:r>
              <a:rPr lang="en-US" sz="2200" b="1" dirty="0" smtClean="0">
                <a:ea typeface="ＭＳ Ｐゴシック" pitchFamily="-1" charset="-128"/>
              </a:rPr>
              <a:t>b). </a:t>
            </a:r>
            <a:r>
              <a:rPr lang="en-US" sz="2200" dirty="0" smtClean="0">
                <a:ea typeface="ＭＳ Ｐゴシック" pitchFamily="-1" charset="-128"/>
              </a:rPr>
              <a:t>Assume all jobs submitted at same time</a:t>
            </a:r>
          </a:p>
        </p:txBody>
      </p:sp>
    </p:spTree>
    <p:extLst>
      <p:ext uri="{BB962C8B-B14F-4D97-AF65-F5344CB8AC3E}">
        <p14:creationId xmlns:p14="http://schemas.microsoft.com/office/powerpoint/2010/main" val="983136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3AF78DC2-3ED7-476D-B463-9C721D6AE898}" type="slidenum">
              <a:rPr lang="en-US"/>
              <a:pPr/>
              <a:t>32</a:t>
            </a:fld>
            <a:endParaRPr lang="en-US"/>
          </a:p>
        </p:txBody>
      </p:sp>
      <p:sp>
        <p:nvSpPr>
          <p:cNvPr id="9" name="Date Placeholder 8"/>
          <p:cNvSpPr>
            <a:spLocks noGrp="1"/>
          </p:cNvSpPr>
          <p:nvPr>
            <p:ph type="dt" sz="half" idx="10"/>
          </p:nvPr>
        </p:nvSpPr>
        <p:spPr/>
        <p:txBody>
          <a:bodyPr/>
          <a:lstStyle/>
          <a:p>
            <a:r>
              <a:rPr lang="en-US" smtClean="0"/>
              <a:t>Lecture-11</a:t>
            </a:r>
            <a:endParaRPr lang="en-US"/>
          </a:p>
        </p:txBody>
      </p:sp>
      <p:sp>
        <p:nvSpPr>
          <p:cNvPr id="10" name="Footer Placeholder 9"/>
          <p:cNvSpPr>
            <a:spLocks noGrp="1"/>
          </p:cNvSpPr>
          <p:nvPr>
            <p:ph type="ftr" sz="quarter" idx="11"/>
          </p:nvPr>
        </p:nvSpPr>
        <p:spPr/>
        <p:txBody>
          <a:bodyPr/>
          <a:lstStyle/>
          <a:p>
            <a:r>
              <a:rPr lang="en-US" smtClean="0"/>
              <a:t>Ahmed Mumtaz Mustehsan, CIIT, Islamabad</a:t>
            </a:r>
            <a:endParaRPr lang="en-US"/>
          </a:p>
        </p:txBody>
      </p:sp>
      <p:sp>
        <p:nvSpPr>
          <p:cNvPr id="164" name="Rectangle 2"/>
          <p:cNvSpPr>
            <a:spLocks noGrp="1" noChangeArrowheads="1"/>
          </p:cNvSpPr>
          <p:nvPr>
            <p:ph type="title"/>
          </p:nvPr>
        </p:nvSpPr>
        <p:spPr>
          <a:xfrm>
            <a:off x="685800" y="228600"/>
            <a:ext cx="7772400" cy="685800"/>
          </a:xfrm>
        </p:spPr>
        <p:txBody>
          <a:bodyPr>
            <a:normAutofit/>
          </a:bodyPr>
          <a:lstStyle/>
          <a:p>
            <a:pPr algn="l" eaLnBrk="1" hangingPunct="1"/>
            <a:r>
              <a:rPr lang="en-US" sz="3200" dirty="0" smtClean="0">
                <a:solidFill>
                  <a:srgbClr val="7030A0"/>
                </a:solidFill>
                <a:ea typeface="ＭＳ Ｐゴシック" pitchFamily="-1" charset="-128"/>
              </a:rPr>
              <a:t>Response Time Calculations</a:t>
            </a:r>
          </a:p>
        </p:txBody>
      </p:sp>
      <p:graphicFrame>
        <p:nvGraphicFramePr>
          <p:cNvPr id="165" name="Group 60"/>
          <p:cNvGraphicFramePr>
            <a:graphicFrameLocks noGrp="1"/>
          </p:cNvGraphicFramePr>
          <p:nvPr>
            <p:extLst>
              <p:ext uri="{D42A27DB-BD31-4B8C-83A1-F6EECF244321}">
                <p14:modId xmlns:p14="http://schemas.microsoft.com/office/powerpoint/2010/main" val="1056389110"/>
              </p:ext>
            </p:extLst>
          </p:nvPr>
        </p:nvGraphicFramePr>
        <p:xfrm>
          <a:off x="990600" y="1066800"/>
          <a:ext cx="6096000" cy="4738689"/>
        </p:xfrm>
        <a:graphic>
          <a:graphicData uri="http://schemas.openxmlformats.org/drawingml/2006/table">
            <a:tbl>
              <a:tblPr/>
              <a:tblGrid>
                <a:gridCol w="1524000"/>
                <a:gridCol w="1524000"/>
                <a:gridCol w="1524000"/>
                <a:gridCol w="1524000"/>
              </a:tblGrid>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Job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FCFS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SJF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RR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P1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P2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P3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P4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P5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1" u="none" strike="noStrike" cap="none" normalizeH="0" baseline="0">
                          <a:ln>
                            <a:noFill/>
                          </a:ln>
                          <a:solidFill>
                            <a:schemeClr val="tx1"/>
                          </a:solidFill>
                          <a:effectLst/>
                          <a:latin typeface="Times New Roman" charset="0"/>
                        </a:rPr>
                        <a:t>Average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29.6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840855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p:spPr>
        <p:txBody>
          <a:bodyPr/>
          <a:lstStyle/>
          <a:p>
            <a:fld id="{3AF78DC2-3ED7-476D-B463-9C721D6AE898}" type="slidenum">
              <a:rPr lang="en-US"/>
              <a:pPr/>
              <a:t>33</a:t>
            </a:fld>
            <a:endParaRPr lang="en-US"/>
          </a:p>
        </p:txBody>
      </p:sp>
      <p:sp>
        <p:nvSpPr>
          <p:cNvPr id="9" name="Date Placeholder 8"/>
          <p:cNvSpPr>
            <a:spLocks noGrp="1"/>
          </p:cNvSpPr>
          <p:nvPr>
            <p:ph type="dt" sz="half" idx="10"/>
          </p:nvPr>
        </p:nvSpPr>
        <p:spPr/>
        <p:txBody>
          <a:bodyPr/>
          <a:lstStyle/>
          <a:p>
            <a:r>
              <a:rPr lang="en-US" smtClean="0"/>
              <a:t>Lecture-11</a:t>
            </a:r>
            <a:endParaRPr lang="en-US"/>
          </a:p>
        </p:txBody>
      </p:sp>
      <p:sp>
        <p:nvSpPr>
          <p:cNvPr id="10" name="Footer Placeholder 9"/>
          <p:cNvSpPr>
            <a:spLocks noGrp="1"/>
          </p:cNvSpPr>
          <p:nvPr>
            <p:ph type="ftr" sz="quarter" idx="11"/>
          </p:nvPr>
        </p:nvSpPr>
        <p:spPr/>
        <p:txBody>
          <a:bodyPr/>
          <a:lstStyle/>
          <a:p>
            <a:r>
              <a:rPr lang="en-US" smtClean="0"/>
              <a:t>Ahmed Mumtaz Mustehsan, CIIT, Islamabad</a:t>
            </a:r>
            <a:endParaRPr lang="en-US"/>
          </a:p>
        </p:txBody>
      </p:sp>
      <p:sp>
        <p:nvSpPr>
          <p:cNvPr id="8" name="Rectangle 2"/>
          <p:cNvSpPr txBox="1">
            <a:spLocks noChangeArrowheads="1"/>
          </p:cNvSpPr>
          <p:nvPr/>
        </p:nvSpPr>
        <p:spPr>
          <a:xfrm>
            <a:off x="685800" y="228600"/>
            <a:ext cx="7772400" cy="609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smtClean="0">
                <a:solidFill>
                  <a:srgbClr val="7030A0"/>
                </a:solidFill>
                <a:ea typeface="ＭＳ Ｐゴシック" pitchFamily="-1" charset="-128"/>
              </a:rPr>
              <a:t>Turnaround Time Calculations</a:t>
            </a:r>
            <a:endParaRPr lang="en-US" sz="3200" dirty="0" smtClean="0">
              <a:solidFill>
                <a:srgbClr val="7030A0"/>
              </a:solidFill>
              <a:ea typeface="ＭＳ Ｐゴシック" pitchFamily="-1" charset="-128"/>
            </a:endParaRPr>
          </a:p>
        </p:txBody>
      </p:sp>
      <p:graphicFrame>
        <p:nvGraphicFramePr>
          <p:cNvPr id="11" name="Group 4"/>
          <p:cNvGraphicFramePr>
            <a:graphicFrameLocks noGrp="1"/>
          </p:cNvGraphicFramePr>
          <p:nvPr>
            <p:extLst>
              <p:ext uri="{D42A27DB-BD31-4B8C-83A1-F6EECF244321}">
                <p14:modId xmlns:p14="http://schemas.microsoft.com/office/powerpoint/2010/main" val="1768711059"/>
              </p:ext>
            </p:extLst>
          </p:nvPr>
        </p:nvGraphicFramePr>
        <p:xfrm>
          <a:off x="1066800" y="990600"/>
          <a:ext cx="6096000" cy="4738689"/>
        </p:xfrm>
        <a:graphic>
          <a:graphicData uri="http://schemas.openxmlformats.org/drawingml/2006/table">
            <a:tbl>
              <a:tblPr/>
              <a:tblGrid>
                <a:gridCol w="1524000"/>
                <a:gridCol w="1524000"/>
                <a:gridCol w="1524000"/>
                <a:gridCol w="1524000"/>
              </a:tblGrid>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Job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FCFS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SJF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RR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P1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P2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P3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P4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56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P5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1" u="none" strike="noStrike" cap="none" normalizeH="0" baseline="0">
                          <a:ln>
                            <a:noFill/>
                          </a:ln>
                          <a:solidFill>
                            <a:schemeClr val="tx1"/>
                          </a:solidFill>
                          <a:effectLst/>
                          <a:latin typeface="Times New Roman" charset="0"/>
                        </a:rPr>
                        <a:t>Average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41.6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charset="0"/>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rPr>
                        <a:t>42.4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654618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76200" y="274638"/>
            <a:ext cx="8839200" cy="1143000"/>
          </a:xfrm>
        </p:spPr>
        <p:txBody>
          <a:bodyPr>
            <a:noAutofit/>
          </a:bodyPr>
          <a:lstStyle/>
          <a:p>
            <a:pPr eaLnBrk="1" hangingPunct="1"/>
            <a:r>
              <a:rPr lang="en-US" sz="3200" dirty="0" smtClean="0">
                <a:solidFill>
                  <a:srgbClr val="7030A0"/>
                </a:solidFill>
                <a:ea typeface="ＭＳ Ｐゴシック" pitchFamily="-1" charset="-128"/>
              </a:rPr>
              <a:t>Performance Characteristics of Scheduling Algorithms</a:t>
            </a:r>
          </a:p>
        </p:txBody>
      </p:sp>
      <p:sp>
        <p:nvSpPr>
          <p:cNvPr id="29700" name="Rectangle 3"/>
          <p:cNvSpPr>
            <a:spLocks noGrp="1" noChangeArrowheads="1"/>
          </p:cNvSpPr>
          <p:nvPr>
            <p:ph type="body" idx="1"/>
          </p:nvPr>
        </p:nvSpPr>
        <p:spPr>
          <a:xfrm>
            <a:off x="609600" y="1600200"/>
            <a:ext cx="7772400" cy="4114800"/>
          </a:xfrm>
        </p:spPr>
        <p:txBody>
          <a:bodyPr/>
          <a:lstStyle/>
          <a:p>
            <a:pPr eaLnBrk="1" hangingPunct="1">
              <a:lnSpc>
                <a:spcPct val="90000"/>
              </a:lnSpc>
            </a:pPr>
            <a:r>
              <a:rPr lang="en-US" sz="2800" dirty="0" smtClean="0">
                <a:ea typeface="ＭＳ Ｐゴシック" pitchFamily="-1" charset="-128"/>
              </a:rPr>
              <a:t>Different scheduling algorithms will have different performance characteristics</a:t>
            </a:r>
          </a:p>
          <a:p>
            <a:pPr eaLnBrk="1" hangingPunct="1">
              <a:lnSpc>
                <a:spcPct val="90000"/>
              </a:lnSpc>
            </a:pPr>
            <a:r>
              <a:rPr lang="en-US" sz="2800" dirty="0" smtClean="0">
                <a:ea typeface="ＭＳ Ｐゴシック" pitchFamily="-1" charset="-128"/>
              </a:rPr>
              <a:t>RR (Round Robin)</a:t>
            </a:r>
          </a:p>
          <a:p>
            <a:pPr lvl="1" eaLnBrk="1" hangingPunct="1">
              <a:lnSpc>
                <a:spcPct val="90000"/>
              </a:lnSpc>
            </a:pPr>
            <a:r>
              <a:rPr lang="en-US" sz="2400" dirty="0" smtClean="0">
                <a:ea typeface="ＭＳ Ｐゴシック" pitchFamily="-1" charset="-128"/>
              </a:rPr>
              <a:t>Average waiting time often high</a:t>
            </a:r>
          </a:p>
          <a:p>
            <a:pPr lvl="1" eaLnBrk="1" hangingPunct="1">
              <a:lnSpc>
                <a:spcPct val="90000"/>
              </a:lnSpc>
            </a:pPr>
            <a:r>
              <a:rPr lang="en-US" sz="2400" dirty="0" smtClean="0">
                <a:ea typeface="ＭＳ Ｐゴシック" pitchFamily="-1" charset="-128"/>
              </a:rPr>
              <a:t>Good average response time</a:t>
            </a:r>
          </a:p>
          <a:p>
            <a:pPr lvl="2" eaLnBrk="1" hangingPunct="1">
              <a:lnSpc>
                <a:spcPct val="90000"/>
              </a:lnSpc>
            </a:pPr>
            <a:r>
              <a:rPr lang="en-US" sz="2000" dirty="0" smtClean="0">
                <a:ea typeface="ＭＳ Ｐゴシック" pitchFamily="-1" charset="-128"/>
              </a:rPr>
              <a:t>Important for interactive or timesharing systems</a:t>
            </a:r>
          </a:p>
          <a:p>
            <a:pPr eaLnBrk="1" hangingPunct="1">
              <a:lnSpc>
                <a:spcPct val="90000"/>
              </a:lnSpc>
            </a:pPr>
            <a:r>
              <a:rPr lang="en-US" sz="2800" dirty="0" smtClean="0">
                <a:ea typeface="ＭＳ Ｐゴシック" pitchFamily="-1" charset="-128"/>
              </a:rPr>
              <a:t>SJF</a:t>
            </a:r>
          </a:p>
          <a:p>
            <a:pPr lvl="1" eaLnBrk="1" hangingPunct="1">
              <a:lnSpc>
                <a:spcPct val="90000"/>
              </a:lnSpc>
            </a:pPr>
            <a:r>
              <a:rPr lang="en-US" sz="2400" dirty="0" smtClean="0">
                <a:ea typeface="ＭＳ Ｐゴシック" pitchFamily="-1" charset="-128"/>
              </a:rPr>
              <a:t>Best average waiting time</a:t>
            </a:r>
          </a:p>
          <a:p>
            <a:pPr lvl="1" eaLnBrk="1" hangingPunct="1">
              <a:lnSpc>
                <a:spcPct val="90000"/>
              </a:lnSpc>
            </a:pPr>
            <a:r>
              <a:rPr lang="en-US" sz="2400" dirty="0" smtClean="0">
                <a:ea typeface="ＭＳ Ｐゴシック" pitchFamily="-1" charset="-128"/>
              </a:rPr>
              <a:t>Some overhead with respect to estimates of CPU burst length &amp; ordering ready ‘queue’</a:t>
            </a:r>
          </a:p>
          <a:p>
            <a:pPr eaLnBrk="1" hangingPunct="1">
              <a:lnSpc>
                <a:spcPct val="90000"/>
              </a:lnSpc>
              <a:buFontTx/>
              <a:buNone/>
            </a:pPr>
            <a:endParaRPr lang="en-US" sz="2800" dirty="0" smtClean="0">
              <a:ea typeface="ＭＳ Ｐゴシック" pitchFamily="-1" charset="-128"/>
            </a:endParaRP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34</a:t>
            </a:fld>
            <a:endParaRPr lang="en-US"/>
          </a:p>
        </p:txBody>
      </p:sp>
    </p:spTree>
    <p:extLst>
      <p:ext uri="{BB962C8B-B14F-4D97-AF65-F5344CB8AC3E}">
        <p14:creationId xmlns:p14="http://schemas.microsoft.com/office/powerpoint/2010/main" val="11305413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274638"/>
            <a:ext cx="8229600" cy="639762"/>
          </a:xfrm>
        </p:spPr>
        <p:txBody>
          <a:bodyPr>
            <a:noAutofit/>
          </a:bodyPr>
          <a:lstStyle/>
          <a:p>
            <a:pPr algn="l" eaLnBrk="1" hangingPunct="1"/>
            <a:r>
              <a:rPr lang="en-US" sz="3200" dirty="0" smtClean="0">
                <a:solidFill>
                  <a:srgbClr val="7030A0"/>
                </a:solidFill>
                <a:ea typeface="ＭＳ Ｐゴシック" pitchFamily="-1" charset="-128"/>
              </a:rPr>
              <a:t>Context Switching Issues</a:t>
            </a:r>
          </a:p>
        </p:txBody>
      </p:sp>
      <p:sp>
        <p:nvSpPr>
          <p:cNvPr id="62468" name="Rectangle 3"/>
          <p:cNvSpPr>
            <a:spLocks noGrp="1" noChangeArrowheads="1"/>
          </p:cNvSpPr>
          <p:nvPr>
            <p:ph type="body" idx="1"/>
          </p:nvPr>
        </p:nvSpPr>
        <p:spPr>
          <a:xfrm>
            <a:off x="304800" y="1143000"/>
            <a:ext cx="8229600" cy="4648200"/>
          </a:xfrm>
        </p:spPr>
        <p:txBody>
          <a:bodyPr>
            <a:normAutofit lnSpcReduction="10000"/>
          </a:bodyPr>
          <a:lstStyle/>
          <a:p>
            <a:pPr eaLnBrk="1" hangingPunct="1">
              <a:lnSpc>
                <a:spcPct val="90000"/>
              </a:lnSpc>
            </a:pPr>
            <a:r>
              <a:rPr lang="en-US" sz="2800" dirty="0" smtClean="0">
                <a:ea typeface="ＭＳ Ｐゴシック" pitchFamily="-1" charset="-128"/>
              </a:rPr>
              <a:t>This analysis has not taken context switch duration into account</a:t>
            </a:r>
          </a:p>
          <a:p>
            <a:pPr marL="742950" lvl="2" indent="-342900">
              <a:lnSpc>
                <a:spcPct val="90000"/>
              </a:lnSpc>
              <a:buFont typeface="Wingdings" pitchFamily="2" charset="2"/>
              <a:buChar char="ü"/>
            </a:pPr>
            <a:r>
              <a:rPr lang="en-US" sz="2800" dirty="0">
                <a:ea typeface="ＭＳ Ｐゴシック" pitchFamily="-1" charset="-128"/>
              </a:rPr>
              <a:t>In general, the context switch will take time</a:t>
            </a:r>
          </a:p>
          <a:p>
            <a:pPr marL="742950" lvl="2" indent="-342900">
              <a:lnSpc>
                <a:spcPct val="90000"/>
              </a:lnSpc>
              <a:buFont typeface="Wingdings" pitchFamily="2" charset="2"/>
              <a:buChar char="ü"/>
            </a:pPr>
            <a:r>
              <a:rPr lang="en-US" sz="2800" dirty="0">
                <a:ea typeface="ＭＳ Ｐゴシック" pitchFamily="-1" charset="-128"/>
              </a:rPr>
              <a:t>Just like the CPU burst of a process takes time</a:t>
            </a:r>
          </a:p>
          <a:p>
            <a:pPr marL="742950" lvl="2" indent="-342900">
              <a:lnSpc>
                <a:spcPct val="90000"/>
              </a:lnSpc>
              <a:buFont typeface="Wingdings" pitchFamily="2" charset="2"/>
              <a:buChar char="ü"/>
            </a:pPr>
            <a:r>
              <a:rPr lang="en-US" sz="2800" dirty="0">
                <a:ea typeface="ＭＳ Ｐゴシック" pitchFamily="-1" charset="-128"/>
              </a:rPr>
              <a:t>Response time, wait time etc. will be affected by context switch time</a:t>
            </a:r>
          </a:p>
          <a:p>
            <a:pPr>
              <a:lnSpc>
                <a:spcPct val="90000"/>
              </a:lnSpc>
            </a:pPr>
            <a:r>
              <a:rPr lang="en-US" sz="2800" dirty="0">
                <a:ea typeface="ＭＳ Ｐゴシック" pitchFamily="-1" charset="-128"/>
              </a:rPr>
              <a:t>RR (Round Robin) &amp; quantum duration</a:t>
            </a:r>
          </a:p>
          <a:p>
            <a:pPr marL="914400" lvl="3" indent="-457200">
              <a:lnSpc>
                <a:spcPct val="90000"/>
              </a:lnSpc>
              <a:buFont typeface="Wingdings" pitchFamily="2" charset="2"/>
              <a:buChar char="ü"/>
            </a:pPr>
            <a:r>
              <a:rPr lang="en-US" sz="2800" dirty="0">
                <a:ea typeface="ＭＳ Ｐゴシック" pitchFamily="-1" charset="-128"/>
              </a:rPr>
              <a:t>To reduce response times, want smaller time quantum</a:t>
            </a:r>
          </a:p>
          <a:p>
            <a:pPr marL="914400" lvl="3" indent="-457200">
              <a:lnSpc>
                <a:spcPct val="90000"/>
              </a:lnSpc>
              <a:buFont typeface="Wingdings" pitchFamily="2" charset="2"/>
              <a:buChar char="ü"/>
            </a:pPr>
            <a:r>
              <a:rPr lang="en-US" sz="2800" dirty="0">
                <a:ea typeface="ＭＳ Ｐゴシック" pitchFamily="-1" charset="-128"/>
              </a:rPr>
              <a:t>But, smaller time quantum increases system overhead</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35</a:t>
            </a:fld>
            <a:endParaRPr lang="en-US"/>
          </a:p>
        </p:txBody>
      </p:sp>
    </p:spTree>
    <p:extLst>
      <p:ext uri="{BB962C8B-B14F-4D97-AF65-F5344CB8AC3E}">
        <p14:creationId xmlns:p14="http://schemas.microsoft.com/office/powerpoint/2010/main" val="26508921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457200" y="274638"/>
            <a:ext cx="8229600" cy="639762"/>
          </a:xfrm>
        </p:spPr>
        <p:txBody>
          <a:bodyPr>
            <a:normAutofit/>
          </a:bodyPr>
          <a:lstStyle/>
          <a:p>
            <a:pPr algn="l" eaLnBrk="1" hangingPunct="1"/>
            <a:r>
              <a:rPr lang="en-US" sz="3200" dirty="0" smtClean="0">
                <a:solidFill>
                  <a:srgbClr val="7030A0"/>
                </a:solidFill>
                <a:ea typeface="ＭＳ Ｐゴシック" pitchFamily="-1" charset="-128"/>
              </a:rPr>
              <a:t>Example</a:t>
            </a:r>
          </a:p>
        </p:txBody>
      </p:sp>
      <p:sp>
        <p:nvSpPr>
          <p:cNvPr id="31748" name="Rectangle 3"/>
          <p:cNvSpPr>
            <a:spLocks noGrp="1" noChangeArrowheads="1"/>
          </p:cNvSpPr>
          <p:nvPr>
            <p:ph type="body" idx="1"/>
          </p:nvPr>
        </p:nvSpPr>
        <p:spPr>
          <a:xfrm>
            <a:off x="304800" y="1066800"/>
            <a:ext cx="8229600" cy="4525963"/>
          </a:xfrm>
        </p:spPr>
        <p:txBody>
          <a:bodyPr/>
          <a:lstStyle/>
          <a:p>
            <a:pPr>
              <a:lnSpc>
                <a:spcPct val="90000"/>
              </a:lnSpc>
            </a:pPr>
            <a:r>
              <a:rPr lang="en-US" sz="2800" dirty="0" smtClean="0">
                <a:ea typeface="ＭＳ Ｐゴシック" pitchFamily="-1" charset="-128"/>
              </a:rPr>
              <a:t>Calculate average waiting time for RR (round robin) scheduling, for</a:t>
            </a:r>
          </a:p>
          <a:p>
            <a:pPr marL="514350" indent="-457200">
              <a:lnSpc>
                <a:spcPct val="90000"/>
              </a:lnSpc>
            </a:pPr>
            <a:r>
              <a:rPr lang="en-US" sz="2800" dirty="0" smtClean="0">
                <a:ea typeface="ＭＳ Ｐゴシック" pitchFamily="-1" charset="-128"/>
              </a:rPr>
              <a:t>Processes:</a:t>
            </a:r>
          </a:p>
          <a:p>
            <a:pPr lvl="2" eaLnBrk="1" hangingPunct="1">
              <a:lnSpc>
                <a:spcPct val="90000"/>
              </a:lnSpc>
            </a:pPr>
            <a:r>
              <a:rPr lang="en-US" sz="2800" dirty="0" smtClean="0">
                <a:ea typeface="ＭＳ Ｐゴシック" pitchFamily="-1" charset="-128"/>
              </a:rPr>
              <a:t>P1: 24</a:t>
            </a:r>
          </a:p>
          <a:p>
            <a:pPr lvl="2" eaLnBrk="1" hangingPunct="1">
              <a:lnSpc>
                <a:spcPct val="90000"/>
              </a:lnSpc>
            </a:pPr>
            <a:r>
              <a:rPr lang="en-US" sz="2800" dirty="0" smtClean="0">
                <a:ea typeface="ＭＳ Ｐゴシック" pitchFamily="-1" charset="-128"/>
              </a:rPr>
              <a:t>P2: 4</a:t>
            </a:r>
          </a:p>
          <a:p>
            <a:pPr lvl="2" eaLnBrk="1" hangingPunct="1">
              <a:lnSpc>
                <a:spcPct val="90000"/>
              </a:lnSpc>
            </a:pPr>
            <a:r>
              <a:rPr lang="en-US" sz="2800" dirty="0" smtClean="0">
                <a:ea typeface="ＭＳ Ｐゴシック" pitchFamily="-1" charset="-128"/>
              </a:rPr>
              <a:t>P3: 4</a:t>
            </a:r>
          </a:p>
          <a:p>
            <a:pPr marL="514350" lvl="1" indent="-457200">
              <a:lnSpc>
                <a:spcPct val="90000"/>
              </a:lnSpc>
              <a:buFont typeface="Arial" pitchFamily="34" charset="0"/>
              <a:buChar char="•"/>
            </a:pPr>
            <a:r>
              <a:rPr lang="en-US" dirty="0">
                <a:ea typeface="ＭＳ Ｐゴシック" pitchFamily="-1" charset="-128"/>
              </a:rPr>
              <a:t>Assume above order in ready queue; P1 at head of ready queue</a:t>
            </a:r>
          </a:p>
          <a:p>
            <a:pPr marL="514350" lvl="1" indent="-457200">
              <a:lnSpc>
                <a:spcPct val="90000"/>
              </a:lnSpc>
              <a:buFont typeface="Arial" pitchFamily="34" charset="0"/>
              <a:buChar char="•"/>
            </a:pPr>
            <a:r>
              <a:rPr lang="en-US" dirty="0">
                <a:ea typeface="ＭＳ Ｐゴシック" pitchFamily="-1" charset="-128"/>
              </a:rPr>
              <a:t>Quantum = 4; context switch time = 1</a:t>
            </a:r>
          </a:p>
        </p:txBody>
      </p:sp>
      <p:sp>
        <p:nvSpPr>
          <p:cNvPr id="2" name="Date Placeholder 1"/>
          <p:cNvSpPr>
            <a:spLocks noGrp="1"/>
          </p:cNvSpPr>
          <p:nvPr>
            <p:ph type="dt" sz="half" idx="10"/>
          </p:nvPr>
        </p:nvSpPr>
        <p:spPr/>
        <p:txBody>
          <a:bodyPr/>
          <a:lstStyle/>
          <a:p>
            <a:r>
              <a:rPr lang="en-US" smtClean="0"/>
              <a:t>Lecture-11</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36</a:t>
            </a:fld>
            <a:endParaRPr lang="en-US"/>
          </a:p>
        </p:txBody>
      </p:sp>
    </p:spTree>
    <p:extLst>
      <p:ext uri="{BB962C8B-B14F-4D97-AF65-F5344CB8AC3E}">
        <p14:creationId xmlns:p14="http://schemas.microsoft.com/office/powerpoint/2010/main" val="37270573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152400" y="274638"/>
            <a:ext cx="8763000" cy="1143000"/>
          </a:xfrm>
        </p:spPr>
        <p:txBody>
          <a:bodyPr>
            <a:noAutofit/>
          </a:bodyPr>
          <a:lstStyle/>
          <a:p>
            <a:pPr eaLnBrk="1" hangingPunct="1"/>
            <a:r>
              <a:rPr lang="en-US" sz="3200" dirty="0" smtClean="0">
                <a:solidFill>
                  <a:srgbClr val="7030A0"/>
                </a:solidFill>
                <a:ea typeface="ＭＳ Ｐゴシック" pitchFamily="-1" charset="-128"/>
              </a:rPr>
              <a:t>Solution: Average Wait Time With </a:t>
            </a:r>
            <a:br>
              <a:rPr lang="en-US" sz="3200" dirty="0" smtClean="0">
                <a:solidFill>
                  <a:srgbClr val="7030A0"/>
                </a:solidFill>
                <a:ea typeface="ＭＳ Ｐゴシック" pitchFamily="-1" charset="-128"/>
              </a:rPr>
            </a:br>
            <a:r>
              <a:rPr lang="en-US" sz="3200" dirty="0" smtClean="0">
                <a:solidFill>
                  <a:srgbClr val="7030A0"/>
                </a:solidFill>
                <a:ea typeface="ＭＳ Ｐゴシック" pitchFamily="-1" charset="-128"/>
              </a:rPr>
              <a:t>Context Switch Time</a:t>
            </a:r>
          </a:p>
        </p:txBody>
      </p:sp>
      <p:sp>
        <p:nvSpPr>
          <p:cNvPr id="33796" name="Rectangle 4"/>
          <p:cNvSpPr>
            <a:spLocks noGrp="1" noChangeArrowheads="1"/>
          </p:cNvSpPr>
          <p:nvPr>
            <p:ph type="body" idx="1"/>
          </p:nvPr>
        </p:nvSpPr>
        <p:spPr>
          <a:xfrm>
            <a:off x="1981200" y="2743200"/>
            <a:ext cx="4724400" cy="1828800"/>
          </a:xfrm>
        </p:spPr>
        <p:txBody>
          <a:bodyPr>
            <a:normAutofit lnSpcReduction="10000"/>
          </a:bodyPr>
          <a:lstStyle/>
          <a:p>
            <a:pPr eaLnBrk="1" hangingPunct="1">
              <a:lnSpc>
                <a:spcPct val="90000"/>
              </a:lnSpc>
            </a:pPr>
            <a:r>
              <a:rPr lang="en-US" sz="2800" dirty="0" smtClean="0">
                <a:ea typeface="ＭＳ Ｐゴシック" pitchFamily="-1" charset="-128"/>
              </a:rPr>
              <a:t>P1: 0 + 11 + 4 = 15</a:t>
            </a:r>
          </a:p>
          <a:p>
            <a:pPr eaLnBrk="1" hangingPunct="1">
              <a:lnSpc>
                <a:spcPct val="90000"/>
              </a:lnSpc>
            </a:pPr>
            <a:r>
              <a:rPr lang="en-US" sz="2800" dirty="0" smtClean="0">
                <a:ea typeface="ＭＳ Ｐゴシック" pitchFamily="-1" charset="-128"/>
              </a:rPr>
              <a:t>P2: 5</a:t>
            </a:r>
          </a:p>
          <a:p>
            <a:pPr eaLnBrk="1" hangingPunct="1">
              <a:lnSpc>
                <a:spcPct val="90000"/>
              </a:lnSpc>
            </a:pPr>
            <a:r>
              <a:rPr lang="en-US" sz="2800" dirty="0" smtClean="0">
                <a:ea typeface="ＭＳ Ｐゴシック" pitchFamily="-1" charset="-128"/>
              </a:rPr>
              <a:t>P3:10</a:t>
            </a:r>
          </a:p>
          <a:p>
            <a:pPr eaLnBrk="1" hangingPunct="1">
              <a:lnSpc>
                <a:spcPct val="90000"/>
              </a:lnSpc>
            </a:pPr>
            <a:r>
              <a:rPr lang="en-US" sz="2800" dirty="0" smtClean="0">
                <a:ea typeface="ＭＳ Ｐゴシック" pitchFamily="-1" charset="-128"/>
              </a:rPr>
              <a:t>Average: 10</a:t>
            </a:r>
          </a:p>
        </p:txBody>
      </p:sp>
      <p:sp>
        <p:nvSpPr>
          <p:cNvPr id="33797" name="Text Box 5"/>
          <p:cNvSpPr txBox="1">
            <a:spLocks noChangeArrowheads="1"/>
          </p:cNvSpPr>
          <p:nvPr/>
        </p:nvSpPr>
        <p:spPr bwMode="auto">
          <a:xfrm>
            <a:off x="647700" y="4876800"/>
            <a:ext cx="7848600" cy="954107"/>
          </a:xfrm>
          <a:prstGeom prst="rect">
            <a:avLst/>
          </a:prstGeom>
          <a:noFill/>
          <a:ln w="9525">
            <a:noFill/>
            <a:miter lim="800000"/>
            <a:headEnd/>
            <a:tailEnd/>
          </a:ln>
        </p:spPr>
        <p:txBody>
          <a:bodyPr wrap="square">
            <a:spAutoFit/>
          </a:bodyPr>
          <a:lstStyle/>
          <a:p>
            <a:pPr>
              <a:spcBef>
                <a:spcPct val="50000"/>
              </a:spcBef>
            </a:pPr>
            <a:r>
              <a:rPr lang="en-US" sz="2800" dirty="0"/>
              <a:t>(This is also a reason to dynamically vary the time quantum. </a:t>
            </a:r>
            <a:r>
              <a:rPr lang="en-US" sz="2800" dirty="0" smtClean="0"/>
              <a:t>e.g</a:t>
            </a:r>
            <a:r>
              <a:rPr lang="en-US" sz="2800" dirty="0"/>
              <a:t>., Linux 2.5 scheduler, and Mach O/S.)</a:t>
            </a:r>
          </a:p>
        </p:txBody>
      </p:sp>
      <p:grpSp>
        <p:nvGrpSpPr>
          <p:cNvPr id="2" name="Group 55"/>
          <p:cNvGrpSpPr>
            <a:grpSpLocks/>
          </p:cNvGrpSpPr>
          <p:nvPr/>
        </p:nvGrpSpPr>
        <p:grpSpPr bwMode="auto">
          <a:xfrm>
            <a:off x="1600200" y="1722437"/>
            <a:ext cx="6096000" cy="838200"/>
            <a:chOff x="1056" y="1440"/>
            <a:chExt cx="3840" cy="528"/>
          </a:xfrm>
        </p:grpSpPr>
        <p:sp>
          <p:nvSpPr>
            <p:cNvPr id="32775" name="Rectangle 6"/>
            <p:cNvSpPr>
              <a:spLocks noChangeArrowheads="1"/>
            </p:cNvSpPr>
            <p:nvPr/>
          </p:nvSpPr>
          <p:spPr bwMode="auto">
            <a:xfrm>
              <a:off x="105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76" name="Rectangle 7"/>
            <p:cNvSpPr>
              <a:spLocks noChangeArrowheads="1"/>
            </p:cNvSpPr>
            <p:nvPr/>
          </p:nvSpPr>
          <p:spPr bwMode="auto">
            <a:xfrm>
              <a:off x="1440" y="1440"/>
              <a:ext cx="96"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77" name="Text Box 8"/>
            <p:cNvSpPr txBox="1">
              <a:spLocks noChangeArrowheads="1"/>
            </p:cNvSpPr>
            <p:nvPr/>
          </p:nvSpPr>
          <p:spPr bwMode="auto">
            <a:xfrm>
              <a:off x="1104" y="1488"/>
              <a:ext cx="288" cy="250"/>
            </a:xfrm>
            <a:prstGeom prst="rect">
              <a:avLst/>
            </a:prstGeom>
            <a:noFill/>
            <a:ln w="9525">
              <a:noFill/>
              <a:miter lim="800000"/>
              <a:headEnd/>
              <a:tailEnd/>
            </a:ln>
          </p:spPr>
          <p:txBody>
            <a:bodyPr>
              <a:spAutoFit/>
            </a:bodyPr>
            <a:lstStyle/>
            <a:p>
              <a:pPr>
                <a:spcBef>
                  <a:spcPct val="50000"/>
                </a:spcBef>
              </a:pPr>
              <a:r>
                <a:rPr lang="en-US" sz="2000"/>
                <a:t>P1</a:t>
              </a:r>
            </a:p>
          </p:txBody>
        </p:sp>
        <p:sp>
          <p:nvSpPr>
            <p:cNvPr id="32778" name="Rectangle 11"/>
            <p:cNvSpPr>
              <a:spLocks noChangeArrowheads="1"/>
            </p:cNvSpPr>
            <p:nvPr/>
          </p:nvSpPr>
          <p:spPr bwMode="auto">
            <a:xfrm>
              <a:off x="153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79" name="Rectangle 12"/>
            <p:cNvSpPr>
              <a:spLocks noChangeArrowheads="1"/>
            </p:cNvSpPr>
            <p:nvPr/>
          </p:nvSpPr>
          <p:spPr bwMode="auto">
            <a:xfrm>
              <a:off x="1920" y="1440"/>
              <a:ext cx="96"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80" name="Text Box 13"/>
            <p:cNvSpPr txBox="1">
              <a:spLocks noChangeArrowheads="1"/>
            </p:cNvSpPr>
            <p:nvPr/>
          </p:nvSpPr>
          <p:spPr bwMode="auto">
            <a:xfrm>
              <a:off x="1584" y="1488"/>
              <a:ext cx="288" cy="250"/>
            </a:xfrm>
            <a:prstGeom prst="rect">
              <a:avLst/>
            </a:prstGeom>
            <a:noFill/>
            <a:ln w="9525">
              <a:noFill/>
              <a:miter lim="800000"/>
              <a:headEnd/>
              <a:tailEnd/>
            </a:ln>
          </p:spPr>
          <p:txBody>
            <a:bodyPr>
              <a:spAutoFit/>
            </a:bodyPr>
            <a:lstStyle/>
            <a:p>
              <a:pPr>
                <a:spcBef>
                  <a:spcPct val="50000"/>
                </a:spcBef>
              </a:pPr>
              <a:r>
                <a:rPr lang="en-US" sz="2000"/>
                <a:t>P2</a:t>
              </a:r>
            </a:p>
          </p:txBody>
        </p:sp>
        <p:sp>
          <p:nvSpPr>
            <p:cNvPr id="32781" name="Rectangle 15"/>
            <p:cNvSpPr>
              <a:spLocks noChangeArrowheads="1"/>
            </p:cNvSpPr>
            <p:nvPr/>
          </p:nvSpPr>
          <p:spPr bwMode="auto">
            <a:xfrm>
              <a:off x="201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82" name="Rectangle 16"/>
            <p:cNvSpPr>
              <a:spLocks noChangeArrowheads="1"/>
            </p:cNvSpPr>
            <p:nvPr/>
          </p:nvSpPr>
          <p:spPr bwMode="auto">
            <a:xfrm>
              <a:off x="2400" y="1440"/>
              <a:ext cx="96"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83" name="Text Box 17"/>
            <p:cNvSpPr txBox="1">
              <a:spLocks noChangeArrowheads="1"/>
            </p:cNvSpPr>
            <p:nvPr/>
          </p:nvSpPr>
          <p:spPr bwMode="auto">
            <a:xfrm>
              <a:off x="2064" y="1488"/>
              <a:ext cx="288" cy="250"/>
            </a:xfrm>
            <a:prstGeom prst="rect">
              <a:avLst/>
            </a:prstGeom>
            <a:noFill/>
            <a:ln w="9525">
              <a:noFill/>
              <a:miter lim="800000"/>
              <a:headEnd/>
              <a:tailEnd/>
            </a:ln>
          </p:spPr>
          <p:txBody>
            <a:bodyPr>
              <a:spAutoFit/>
            </a:bodyPr>
            <a:lstStyle/>
            <a:p>
              <a:pPr>
                <a:spcBef>
                  <a:spcPct val="50000"/>
                </a:spcBef>
              </a:pPr>
              <a:r>
                <a:rPr lang="en-US" sz="2000"/>
                <a:t>P3</a:t>
              </a:r>
            </a:p>
          </p:txBody>
        </p:sp>
        <p:sp>
          <p:nvSpPr>
            <p:cNvPr id="32784" name="Rectangle 19"/>
            <p:cNvSpPr>
              <a:spLocks noChangeArrowheads="1"/>
            </p:cNvSpPr>
            <p:nvPr/>
          </p:nvSpPr>
          <p:spPr bwMode="auto">
            <a:xfrm>
              <a:off x="249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85" name="Rectangle 20"/>
            <p:cNvSpPr>
              <a:spLocks noChangeArrowheads="1"/>
            </p:cNvSpPr>
            <p:nvPr/>
          </p:nvSpPr>
          <p:spPr bwMode="auto">
            <a:xfrm>
              <a:off x="2880" y="1440"/>
              <a:ext cx="96"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86" name="Text Box 21"/>
            <p:cNvSpPr txBox="1">
              <a:spLocks noChangeArrowheads="1"/>
            </p:cNvSpPr>
            <p:nvPr/>
          </p:nvSpPr>
          <p:spPr bwMode="auto">
            <a:xfrm>
              <a:off x="2544" y="1488"/>
              <a:ext cx="288" cy="250"/>
            </a:xfrm>
            <a:prstGeom prst="rect">
              <a:avLst/>
            </a:prstGeom>
            <a:noFill/>
            <a:ln w="9525">
              <a:noFill/>
              <a:miter lim="800000"/>
              <a:headEnd/>
              <a:tailEnd/>
            </a:ln>
          </p:spPr>
          <p:txBody>
            <a:bodyPr>
              <a:spAutoFit/>
            </a:bodyPr>
            <a:lstStyle/>
            <a:p>
              <a:pPr>
                <a:spcBef>
                  <a:spcPct val="50000"/>
                </a:spcBef>
              </a:pPr>
              <a:r>
                <a:rPr lang="en-US" sz="2000" dirty="0"/>
                <a:t>P1</a:t>
              </a:r>
            </a:p>
          </p:txBody>
        </p:sp>
        <p:sp>
          <p:nvSpPr>
            <p:cNvPr id="32787" name="Rectangle 23"/>
            <p:cNvSpPr>
              <a:spLocks noChangeArrowheads="1"/>
            </p:cNvSpPr>
            <p:nvPr/>
          </p:nvSpPr>
          <p:spPr bwMode="auto">
            <a:xfrm>
              <a:off x="297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88" name="Rectangle 24"/>
            <p:cNvSpPr>
              <a:spLocks noChangeArrowheads="1"/>
            </p:cNvSpPr>
            <p:nvPr/>
          </p:nvSpPr>
          <p:spPr bwMode="auto">
            <a:xfrm>
              <a:off x="3360" y="1440"/>
              <a:ext cx="96"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89" name="Text Box 25"/>
            <p:cNvSpPr txBox="1">
              <a:spLocks noChangeArrowheads="1"/>
            </p:cNvSpPr>
            <p:nvPr/>
          </p:nvSpPr>
          <p:spPr bwMode="auto">
            <a:xfrm>
              <a:off x="3024" y="1488"/>
              <a:ext cx="288" cy="250"/>
            </a:xfrm>
            <a:prstGeom prst="rect">
              <a:avLst/>
            </a:prstGeom>
            <a:noFill/>
            <a:ln w="9525">
              <a:noFill/>
              <a:miter lim="800000"/>
              <a:headEnd/>
              <a:tailEnd/>
            </a:ln>
          </p:spPr>
          <p:txBody>
            <a:bodyPr>
              <a:spAutoFit/>
            </a:bodyPr>
            <a:lstStyle/>
            <a:p>
              <a:pPr>
                <a:spcBef>
                  <a:spcPct val="50000"/>
                </a:spcBef>
              </a:pPr>
              <a:r>
                <a:rPr lang="en-US" sz="2000"/>
                <a:t>P1</a:t>
              </a:r>
            </a:p>
          </p:txBody>
        </p:sp>
        <p:sp>
          <p:nvSpPr>
            <p:cNvPr id="32790" name="Rectangle 27"/>
            <p:cNvSpPr>
              <a:spLocks noChangeArrowheads="1"/>
            </p:cNvSpPr>
            <p:nvPr/>
          </p:nvSpPr>
          <p:spPr bwMode="auto">
            <a:xfrm>
              <a:off x="345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91" name="Rectangle 28"/>
            <p:cNvSpPr>
              <a:spLocks noChangeArrowheads="1"/>
            </p:cNvSpPr>
            <p:nvPr/>
          </p:nvSpPr>
          <p:spPr bwMode="auto">
            <a:xfrm>
              <a:off x="3840" y="1440"/>
              <a:ext cx="96"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92" name="Text Box 29"/>
            <p:cNvSpPr txBox="1">
              <a:spLocks noChangeArrowheads="1"/>
            </p:cNvSpPr>
            <p:nvPr/>
          </p:nvSpPr>
          <p:spPr bwMode="auto">
            <a:xfrm>
              <a:off x="3504" y="1488"/>
              <a:ext cx="288" cy="250"/>
            </a:xfrm>
            <a:prstGeom prst="rect">
              <a:avLst/>
            </a:prstGeom>
            <a:noFill/>
            <a:ln w="9525">
              <a:noFill/>
              <a:miter lim="800000"/>
              <a:headEnd/>
              <a:tailEnd/>
            </a:ln>
          </p:spPr>
          <p:txBody>
            <a:bodyPr>
              <a:spAutoFit/>
            </a:bodyPr>
            <a:lstStyle/>
            <a:p>
              <a:pPr>
                <a:spcBef>
                  <a:spcPct val="50000"/>
                </a:spcBef>
              </a:pPr>
              <a:r>
                <a:rPr lang="en-US" sz="2000"/>
                <a:t>P1</a:t>
              </a:r>
            </a:p>
          </p:txBody>
        </p:sp>
        <p:sp>
          <p:nvSpPr>
            <p:cNvPr id="32793" name="Rectangle 31"/>
            <p:cNvSpPr>
              <a:spLocks noChangeArrowheads="1"/>
            </p:cNvSpPr>
            <p:nvPr/>
          </p:nvSpPr>
          <p:spPr bwMode="auto">
            <a:xfrm>
              <a:off x="393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94" name="Rectangle 32"/>
            <p:cNvSpPr>
              <a:spLocks noChangeArrowheads="1"/>
            </p:cNvSpPr>
            <p:nvPr/>
          </p:nvSpPr>
          <p:spPr bwMode="auto">
            <a:xfrm>
              <a:off x="4320" y="1440"/>
              <a:ext cx="96"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95" name="Text Box 33"/>
            <p:cNvSpPr txBox="1">
              <a:spLocks noChangeArrowheads="1"/>
            </p:cNvSpPr>
            <p:nvPr/>
          </p:nvSpPr>
          <p:spPr bwMode="auto">
            <a:xfrm>
              <a:off x="3984" y="1488"/>
              <a:ext cx="288" cy="250"/>
            </a:xfrm>
            <a:prstGeom prst="rect">
              <a:avLst/>
            </a:prstGeom>
            <a:noFill/>
            <a:ln w="9525">
              <a:noFill/>
              <a:miter lim="800000"/>
              <a:headEnd/>
              <a:tailEnd/>
            </a:ln>
          </p:spPr>
          <p:txBody>
            <a:bodyPr>
              <a:spAutoFit/>
            </a:bodyPr>
            <a:lstStyle/>
            <a:p>
              <a:pPr>
                <a:spcBef>
                  <a:spcPct val="50000"/>
                </a:spcBef>
              </a:pPr>
              <a:r>
                <a:rPr lang="en-US" sz="2000"/>
                <a:t>P1</a:t>
              </a:r>
            </a:p>
          </p:txBody>
        </p:sp>
        <p:sp>
          <p:nvSpPr>
            <p:cNvPr id="32796" name="Rectangle 35"/>
            <p:cNvSpPr>
              <a:spLocks noChangeArrowheads="1"/>
            </p:cNvSpPr>
            <p:nvPr/>
          </p:nvSpPr>
          <p:spPr bwMode="auto">
            <a:xfrm>
              <a:off x="4416" y="1440"/>
              <a:ext cx="384" cy="336"/>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797" name="Text Box 37"/>
            <p:cNvSpPr txBox="1">
              <a:spLocks noChangeArrowheads="1"/>
            </p:cNvSpPr>
            <p:nvPr/>
          </p:nvSpPr>
          <p:spPr bwMode="auto">
            <a:xfrm>
              <a:off x="4464" y="1488"/>
              <a:ext cx="288" cy="250"/>
            </a:xfrm>
            <a:prstGeom prst="rect">
              <a:avLst/>
            </a:prstGeom>
            <a:noFill/>
            <a:ln w="9525">
              <a:noFill/>
              <a:miter lim="800000"/>
              <a:headEnd/>
              <a:tailEnd/>
            </a:ln>
          </p:spPr>
          <p:txBody>
            <a:bodyPr>
              <a:spAutoFit/>
            </a:bodyPr>
            <a:lstStyle/>
            <a:p>
              <a:pPr>
                <a:spcBef>
                  <a:spcPct val="50000"/>
                </a:spcBef>
              </a:pPr>
              <a:r>
                <a:rPr lang="en-US" sz="2000"/>
                <a:t>P1</a:t>
              </a:r>
            </a:p>
          </p:txBody>
        </p:sp>
        <p:sp>
          <p:nvSpPr>
            <p:cNvPr id="32798" name="Text Box 38"/>
            <p:cNvSpPr txBox="1">
              <a:spLocks noChangeArrowheads="1"/>
            </p:cNvSpPr>
            <p:nvPr/>
          </p:nvSpPr>
          <p:spPr bwMode="auto">
            <a:xfrm>
              <a:off x="1344" y="1776"/>
              <a:ext cx="192" cy="192"/>
            </a:xfrm>
            <a:prstGeom prst="rect">
              <a:avLst/>
            </a:prstGeom>
            <a:noFill/>
            <a:ln w="9525">
              <a:noFill/>
              <a:miter lim="800000"/>
              <a:headEnd/>
              <a:tailEnd/>
            </a:ln>
          </p:spPr>
          <p:txBody>
            <a:bodyPr>
              <a:spAutoFit/>
            </a:bodyPr>
            <a:lstStyle/>
            <a:p>
              <a:pPr>
                <a:spcBef>
                  <a:spcPct val="50000"/>
                </a:spcBef>
              </a:pPr>
              <a:r>
                <a:rPr lang="en-US" sz="1400"/>
                <a:t>4</a:t>
              </a:r>
            </a:p>
          </p:txBody>
        </p:sp>
        <p:sp>
          <p:nvSpPr>
            <p:cNvPr id="32799" name="Text Box 39"/>
            <p:cNvSpPr txBox="1">
              <a:spLocks noChangeArrowheads="1"/>
            </p:cNvSpPr>
            <p:nvPr/>
          </p:nvSpPr>
          <p:spPr bwMode="auto">
            <a:xfrm>
              <a:off x="1488" y="1776"/>
              <a:ext cx="192" cy="192"/>
            </a:xfrm>
            <a:prstGeom prst="rect">
              <a:avLst/>
            </a:prstGeom>
            <a:noFill/>
            <a:ln w="9525">
              <a:noFill/>
              <a:miter lim="800000"/>
              <a:headEnd/>
              <a:tailEnd/>
            </a:ln>
          </p:spPr>
          <p:txBody>
            <a:bodyPr>
              <a:spAutoFit/>
            </a:bodyPr>
            <a:lstStyle/>
            <a:p>
              <a:pPr>
                <a:spcBef>
                  <a:spcPct val="50000"/>
                </a:spcBef>
              </a:pPr>
              <a:r>
                <a:rPr lang="en-US" sz="1400"/>
                <a:t>5</a:t>
              </a:r>
            </a:p>
          </p:txBody>
        </p:sp>
        <p:sp>
          <p:nvSpPr>
            <p:cNvPr id="32800" name="Text Box 40"/>
            <p:cNvSpPr txBox="1">
              <a:spLocks noChangeArrowheads="1"/>
            </p:cNvSpPr>
            <p:nvPr/>
          </p:nvSpPr>
          <p:spPr bwMode="auto">
            <a:xfrm>
              <a:off x="1776" y="1776"/>
              <a:ext cx="240" cy="192"/>
            </a:xfrm>
            <a:prstGeom prst="rect">
              <a:avLst/>
            </a:prstGeom>
            <a:noFill/>
            <a:ln w="9525">
              <a:noFill/>
              <a:miter lim="800000"/>
              <a:headEnd/>
              <a:tailEnd/>
            </a:ln>
          </p:spPr>
          <p:txBody>
            <a:bodyPr>
              <a:spAutoFit/>
            </a:bodyPr>
            <a:lstStyle/>
            <a:p>
              <a:pPr>
                <a:spcBef>
                  <a:spcPct val="50000"/>
                </a:spcBef>
              </a:pPr>
              <a:r>
                <a:rPr lang="en-US" sz="1400"/>
                <a:t>9</a:t>
              </a:r>
            </a:p>
          </p:txBody>
        </p:sp>
        <p:sp>
          <p:nvSpPr>
            <p:cNvPr id="32801" name="Text Box 41"/>
            <p:cNvSpPr txBox="1">
              <a:spLocks noChangeArrowheads="1"/>
            </p:cNvSpPr>
            <p:nvPr/>
          </p:nvSpPr>
          <p:spPr bwMode="auto">
            <a:xfrm>
              <a:off x="1968" y="1776"/>
              <a:ext cx="240" cy="192"/>
            </a:xfrm>
            <a:prstGeom prst="rect">
              <a:avLst/>
            </a:prstGeom>
            <a:noFill/>
            <a:ln w="9525">
              <a:noFill/>
              <a:miter lim="800000"/>
              <a:headEnd/>
              <a:tailEnd/>
            </a:ln>
          </p:spPr>
          <p:txBody>
            <a:bodyPr>
              <a:spAutoFit/>
            </a:bodyPr>
            <a:lstStyle/>
            <a:p>
              <a:pPr>
                <a:spcBef>
                  <a:spcPct val="50000"/>
                </a:spcBef>
              </a:pPr>
              <a:r>
                <a:rPr lang="en-US" sz="1400"/>
                <a:t>10</a:t>
              </a:r>
            </a:p>
          </p:txBody>
        </p:sp>
        <p:sp>
          <p:nvSpPr>
            <p:cNvPr id="32802" name="Text Box 42"/>
            <p:cNvSpPr txBox="1">
              <a:spLocks noChangeArrowheads="1"/>
            </p:cNvSpPr>
            <p:nvPr/>
          </p:nvSpPr>
          <p:spPr bwMode="auto">
            <a:xfrm>
              <a:off x="2208" y="1776"/>
              <a:ext cx="240" cy="192"/>
            </a:xfrm>
            <a:prstGeom prst="rect">
              <a:avLst/>
            </a:prstGeom>
            <a:noFill/>
            <a:ln w="9525">
              <a:noFill/>
              <a:miter lim="800000"/>
              <a:headEnd/>
              <a:tailEnd/>
            </a:ln>
          </p:spPr>
          <p:txBody>
            <a:bodyPr>
              <a:spAutoFit/>
            </a:bodyPr>
            <a:lstStyle/>
            <a:p>
              <a:pPr>
                <a:spcBef>
                  <a:spcPct val="50000"/>
                </a:spcBef>
              </a:pPr>
              <a:r>
                <a:rPr lang="en-US" sz="1400"/>
                <a:t>14</a:t>
              </a:r>
            </a:p>
          </p:txBody>
        </p:sp>
        <p:sp>
          <p:nvSpPr>
            <p:cNvPr id="32803" name="Text Box 43"/>
            <p:cNvSpPr txBox="1">
              <a:spLocks noChangeArrowheads="1"/>
            </p:cNvSpPr>
            <p:nvPr/>
          </p:nvSpPr>
          <p:spPr bwMode="auto">
            <a:xfrm>
              <a:off x="2400" y="1776"/>
              <a:ext cx="240" cy="192"/>
            </a:xfrm>
            <a:prstGeom prst="rect">
              <a:avLst/>
            </a:prstGeom>
            <a:noFill/>
            <a:ln w="9525">
              <a:noFill/>
              <a:miter lim="800000"/>
              <a:headEnd/>
              <a:tailEnd/>
            </a:ln>
          </p:spPr>
          <p:txBody>
            <a:bodyPr>
              <a:spAutoFit/>
            </a:bodyPr>
            <a:lstStyle/>
            <a:p>
              <a:pPr>
                <a:spcBef>
                  <a:spcPct val="50000"/>
                </a:spcBef>
              </a:pPr>
              <a:r>
                <a:rPr lang="en-US" sz="1400"/>
                <a:t>15</a:t>
              </a:r>
            </a:p>
          </p:txBody>
        </p:sp>
        <p:sp>
          <p:nvSpPr>
            <p:cNvPr id="32804" name="Text Box 44"/>
            <p:cNvSpPr txBox="1">
              <a:spLocks noChangeArrowheads="1"/>
            </p:cNvSpPr>
            <p:nvPr/>
          </p:nvSpPr>
          <p:spPr bwMode="auto">
            <a:xfrm>
              <a:off x="2736" y="1776"/>
              <a:ext cx="240" cy="192"/>
            </a:xfrm>
            <a:prstGeom prst="rect">
              <a:avLst/>
            </a:prstGeom>
            <a:noFill/>
            <a:ln w="9525">
              <a:noFill/>
              <a:miter lim="800000"/>
              <a:headEnd/>
              <a:tailEnd/>
            </a:ln>
          </p:spPr>
          <p:txBody>
            <a:bodyPr>
              <a:spAutoFit/>
            </a:bodyPr>
            <a:lstStyle/>
            <a:p>
              <a:pPr>
                <a:spcBef>
                  <a:spcPct val="50000"/>
                </a:spcBef>
              </a:pPr>
              <a:r>
                <a:rPr lang="en-US" sz="1400"/>
                <a:t>19</a:t>
              </a:r>
            </a:p>
          </p:txBody>
        </p:sp>
        <p:sp>
          <p:nvSpPr>
            <p:cNvPr id="32805" name="Text Box 45"/>
            <p:cNvSpPr txBox="1">
              <a:spLocks noChangeArrowheads="1"/>
            </p:cNvSpPr>
            <p:nvPr/>
          </p:nvSpPr>
          <p:spPr bwMode="auto">
            <a:xfrm>
              <a:off x="2928" y="1776"/>
              <a:ext cx="240" cy="192"/>
            </a:xfrm>
            <a:prstGeom prst="rect">
              <a:avLst/>
            </a:prstGeom>
            <a:noFill/>
            <a:ln w="9525">
              <a:noFill/>
              <a:miter lim="800000"/>
              <a:headEnd/>
              <a:tailEnd/>
            </a:ln>
          </p:spPr>
          <p:txBody>
            <a:bodyPr>
              <a:spAutoFit/>
            </a:bodyPr>
            <a:lstStyle/>
            <a:p>
              <a:pPr>
                <a:spcBef>
                  <a:spcPct val="50000"/>
                </a:spcBef>
              </a:pPr>
              <a:r>
                <a:rPr lang="en-US" sz="1400"/>
                <a:t>20</a:t>
              </a:r>
            </a:p>
          </p:txBody>
        </p:sp>
        <p:sp>
          <p:nvSpPr>
            <p:cNvPr id="32806" name="Text Box 46"/>
            <p:cNvSpPr txBox="1">
              <a:spLocks noChangeArrowheads="1"/>
            </p:cNvSpPr>
            <p:nvPr/>
          </p:nvSpPr>
          <p:spPr bwMode="auto">
            <a:xfrm>
              <a:off x="3216" y="1776"/>
              <a:ext cx="240" cy="192"/>
            </a:xfrm>
            <a:prstGeom prst="rect">
              <a:avLst/>
            </a:prstGeom>
            <a:noFill/>
            <a:ln w="9525">
              <a:noFill/>
              <a:miter lim="800000"/>
              <a:headEnd/>
              <a:tailEnd/>
            </a:ln>
          </p:spPr>
          <p:txBody>
            <a:bodyPr>
              <a:spAutoFit/>
            </a:bodyPr>
            <a:lstStyle/>
            <a:p>
              <a:pPr>
                <a:spcBef>
                  <a:spcPct val="50000"/>
                </a:spcBef>
              </a:pPr>
              <a:r>
                <a:rPr lang="en-US" sz="1400"/>
                <a:t>24</a:t>
              </a:r>
            </a:p>
          </p:txBody>
        </p:sp>
        <p:sp>
          <p:nvSpPr>
            <p:cNvPr id="32807" name="Text Box 47"/>
            <p:cNvSpPr txBox="1">
              <a:spLocks noChangeArrowheads="1"/>
            </p:cNvSpPr>
            <p:nvPr/>
          </p:nvSpPr>
          <p:spPr bwMode="auto">
            <a:xfrm>
              <a:off x="3408" y="1776"/>
              <a:ext cx="240" cy="192"/>
            </a:xfrm>
            <a:prstGeom prst="rect">
              <a:avLst/>
            </a:prstGeom>
            <a:noFill/>
            <a:ln w="9525">
              <a:noFill/>
              <a:miter lim="800000"/>
              <a:headEnd/>
              <a:tailEnd/>
            </a:ln>
          </p:spPr>
          <p:txBody>
            <a:bodyPr>
              <a:spAutoFit/>
            </a:bodyPr>
            <a:lstStyle/>
            <a:p>
              <a:pPr>
                <a:spcBef>
                  <a:spcPct val="50000"/>
                </a:spcBef>
              </a:pPr>
              <a:r>
                <a:rPr lang="en-US" sz="1400"/>
                <a:t>25</a:t>
              </a:r>
            </a:p>
          </p:txBody>
        </p:sp>
        <p:sp>
          <p:nvSpPr>
            <p:cNvPr id="32808" name="Text Box 48"/>
            <p:cNvSpPr txBox="1">
              <a:spLocks noChangeArrowheads="1"/>
            </p:cNvSpPr>
            <p:nvPr/>
          </p:nvSpPr>
          <p:spPr bwMode="auto">
            <a:xfrm>
              <a:off x="3648" y="1776"/>
              <a:ext cx="240" cy="192"/>
            </a:xfrm>
            <a:prstGeom prst="rect">
              <a:avLst/>
            </a:prstGeom>
            <a:noFill/>
            <a:ln w="9525">
              <a:noFill/>
              <a:miter lim="800000"/>
              <a:headEnd/>
              <a:tailEnd/>
            </a:ln>
          </p:spPr>
          <p:txBody>
            <a:bodyPr>
              <a:spAutoFit/>
            </a:bodyPr>
            <a:lstStyle/>
            <a:p>
              <a:pPr>
                <a:spcBef>
                  <a:spcPct val="50000"/>
                </a:spcBef>
              </a:pPr>
              <a:r>
                <a:rPr lang="en-US" sz="1400"/>
                <a:t>29</a:t>
              </a:r>
            </a:p>
          </p:txBody>
        </p:sp>
        <p:sp>
          <p:nvSpPr>
            <p:cNvPr id="32809" name="Text Box 49"/>
            <p:cNvSpPr txBox="1">
              <a:spLocks noChangeArrowheads="1"/>
            </p:cNvSpPr>
            <p:nvPr/>
          </p:nvSpPr>
          <p:spPr bwMode="auto">
            <a:xfrm>
              <a:off x="3840" y="1776"/>
              <a:ext cx="240" cy="192"/>
            </a:xfrm>
            <a:prstGeom prst="rect">
              <a:avLst/>
            </a:prstGeom>
            <a:noFill/>
            <a:ln w="9525">
              <a:noFill/>
              <a:miter lim="800000"/>
              <a:headEnd/>
              <a:tailEnd/>
            </a:ln>
          </p:spPr>
          <p:txBody>
            <a:bodyPr>
              <a:spAutoFit/>
            </a:bodyPr>
            <a:lstStyle/>
            <a:p>
              <a:pPr>
                <a:spcBef>
                  <a:spcPct val="50000"/>
                </a:spcBef>
              </a:pPr>
              <a:r>
                <a:rPr lang="en-US" sz="1400"/>
                <a:t>30</a:t>
              </a:r>
            </a:p>
          </p:txBody>
        </p:sp>
        <p:sp>
          <p:nvSpPr>
            <p:cNvPr id="32810" name="Text Box 50"/>
            <p:cNvSpPr txBox="1">
              <a:spLocks noChangeArrowheads="1"/>
            </p:cNvSpPr>
            <p:nvPr/>
          </p:nvSpPr>
          <p:spPr bwMode="auto">
            <a:xfrm>
              <a:off x="4176" y="1776"/>
              <a:ext cx="240" cy="192"/>
            </a:xfrm>
            <a:prstGeom prst="rect">
              <a:avLst/>
            </a:prstGeom>
            <a:noFill/>
            <a:ln w="9525">
              <a:noFill/>
              <a:miter lim="800000"/>
              <a:headEnd/>
              <a:tailEnd/>
            </a:ln>
          </p:spPr>
          <p:txBody>
            <a:bodyPr>
              <a:spAutoFit/>
            </a:bodyPr>
            <a:lstStyle/>
            <a:p>
              <a:pPr>
                <a:spcBef>
                  <a:spcPct val="50000"/>
                </a:spcBef>
              </a:pPr>
              <a:r>
                <a:rPr lang="en-US" sz="1400"/>
                <a:t>34</a:t>
              </a:r>
            </a:p>
          </p:txBody>
        </p:sp>
        <p:sp>
          <p:nvSpPr>
            <p:cNvPr id="32811" name="Text Box 51"/>
            <p:cNvSpPr txBox="1">
              <a:spLocks noChangeArrowheads="1"/>
            </p:cNvSpPr>
            <p:nvPr/>
          </p:nvSpPr>
          <p:spPr bwMode="auto">
            <a:xfrm>
              <a:off x="4368" y="1776"/>
              <a:ext cx="240" cy="192"/>
            </a:xfrm>
            <a:prstGeom prst="rect">
              <a:avLst/>
            </a:prstGeom>
            <a:noFill/>
            <a:ln w="9525">
              <a:noFill/>
              <a:miter lim="800000"/>
              <a:headEnd/>
              <a:tailEnd/>
            </a:ln>
          </p:spPr>
          <p:txBody>
            <a:bodyPr>
              <a:spAutoFit/>
            </a:bodyPr>
            <a:lstStyle/>
            <a:p>
              <a:pPr>
                <a:spcBef>
                  <a:spcPct val="50000"/>
                </a:spcBef>
              </a:pPr>
              <a:r>
                <a:rPr lang="en-US" sz="1400"/>
                <a:t>35</a:t>
              </a:r>
            </a:p>
          </p:txBody>
        </p:sp>
        <p:sp>
          <p:nvSpPr>
            <p:cNvPr id="32812" name="Text Box 52"/>
            <p:cNvSpPr txBox="1">
              <a:spLocks noChangeArrowheads="1"/>
            </p:cNvSpPr>
            <p:nvPr/>
          </p:nvSpPr>
          <p:spPr bwMode="auto">
            <a:xfrm>
              <a:off x="4656" y="1776"/>
              <a:ext cx="240" cy="192"/>
            </a:xfrm>
            <a:prstGeom prst="rect">
              <a:avLst/>
            </a:prstGeom>
            <a:noFill/>
            <a:ln w="9525">
              <a:noFill/>
              <a:miter lim="800000"/>
              <a:headEnd/>
              <a:tailEnd/>
            </a:ln>
          </p:spPr>
          <p:txBody>
            <a:bodyPr>
              <a:spAutoFit/>
            </a:bodyPr>
            <a:lstStyle/>
            <a:p>
              <a:pPr>
                <a:spcBef>
                  <a:spcPct val="50000"/>
                </a:spcBef>
              </a:pPr>
              <a:r>
                <a:rPr lang="en-US" sz="1400"/>
                <a:t>39</a:t>
              </a:r>
            </a:p>
          </p:txBody>
        </p:sp>
      </p:grpSp>
      <p:sp>
        <p:nvSpPr>
          <p:cNvPr id="3" name="Date Placeholder 2"/>
          <p:cNvSpPr>
            <a:spLocks noGrp="1"/>
          </p:cNvSpPr>
          <p:nvPr>
            <p:ph type="dt" sz="half" idx="10"/>
          </p:nvPr>
        </p:nvSpPr>
        <p:spPr/>
        <p:txBody>
          <a:bodyPr/>
          <a:lstStyle/>
          <a:p>
            <a:r>
              <a:rPr lang="en-US" smtClean="0"/>
              <a:t>Lecture-11</a:t>
            </a:r>
            <a:endParaRPr lang="en-US"/>
          </a:p>
        </p:txBody>
      </p:sp>
      <p:sp>
        <p:nvSpPr>
          <p:cNvPr id="4" name="Footer Placeholder 3"/>
          <p:cNvSpPr>
            <a:spLocks noGrp="1"/>
          </p:cNvSpPr>
          <p:nvPr>
            <p:ph type="ftr" sz="quarter" idx="11"/>
          </p:nvPr>
        </p:nvSpPr>
        <p:spPr/>
        <p:txBody>
          <a:bodyPr/>
          <a:lstStyle/>
          <a:p>
            <a:r>
              <a:rPr lang="en-US" smtClean="0"/>
              <a:t>Ahmed Mumtaz Mustehsan, CIIT, Islamabad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37</a:t>
            </a:fld>
            <a:endParaRPr lang="en-US"/>
          </a:p>
        </p:txBody>
      </p:sp>
    </p:spTree>
    <p:extLst>
      <p:ext uri="{BB962C8B-B14F-4D97-AF65-F5344CB8AC3E}">
        <p14:creationId xmlns:p14="http://schemas.microsoft.com/office/powerpoint/2010/main" val="883362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2530</TotalTime>
  <Words>2640</Words>
  <Application>Microsoft Office PowerPoint</Application>
  <PresentationFormat>On-screen Show (4:3)</PresentationFormat>
  <Paragraphs>574</Paragraphs>
  <Slides>37</Slides>
  <Notes>30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Priority Scheduling</vt:lpstr>
      <vt:lpstr>Starvation Problem</vt:lpstr>
      <vt:lpstr>PowerPoint Presentation</vt:lpstr>
      <vt:lpstr>PowerPoint Presentation</vt:lpstr>
      <vt:lpstr>PowerPoint Presentation</vt:lpstr>
      <vt:lpstr>PowerPoint Presentation</vt:lpstr>
      <vt:lpstr>Multi-level Ready Queues</vt:lpstr>
      <vt:lpstr>PowerPoint Presentation</vt:lpstr>
      <vt:lpstr>PowerPoint Presentation</vt:lpstr>
      <vt:lpstr>Shortest Running Time Next Example Estimate</vt:lpstr>
      <vt:lpstr>Shortest Running Time Next Implementation</vt:lpstr>
      <vt:lpstr>Guaranteed Scheduling</vt:lpstr>
      <vt:lpstr>Lottery Scheduling</vt:lpstr>
      <vt:lpstr>Lottery Scheduling</vt:lpstr>
      <vt:lpstr>Example: Lottery Scheduling</vt:lpstr>
      <vt:lpstr>Example: Lottery Scheduling</vt:lpstr>
      <vt:lpstr>PowerPoint Presentation</vt:lpstr>
      <vt:lpstr>PowerPoint Presentation</vt:lpstr>
      <vt:lpstr>PowerPoint Presentation</vt:lpstr>
      <vt:lpstr>Multiprocessor Scheduling</vt:lpstr>
      <vt:lpstr>Symmetric Multiprocessing: Synchronization Issues</vt:lpstr>
      <vt:lpstr>PowerPoint Presentation</vt:lpstr>
      <vt:lpstr>Scheduling in Existing Systems: Linux 2.5 kernel</vt:lpstr>
      <vt:lpstr>Which Scheduling Algorithms Can be Preemptive?</vt:lpstr>
      <vt:lpstr>Which Scheduling Algorithms Can be Preemptive?</vt:lpstr>
      <vt:lpstr>RR (Round Robin) Scheduling: Example</vt:lpstr>
      <vt:lpstr>Solution</vt:lpstr>
      <vt:lpstr>PowerPoint Presentation</vt:lpstr>
      <vt:lpstr>Response Time Calculations</vt:lpstr>
      <vt:lpstr>PowerPoint Presentation</vt:lpstr>
      <vt:lpstr>Performance Characteristics of Scheduling Algorithms</vt:lpstr>
      <vt:lpstr>Context Switching Issues</vt:lpstr>
      <vt:lpstr>Example</vt:lpstr>
      <vt:lpstr>Solution: Average Wait Time With  Context Switch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Home</cp:lastModifiedBy>
  <cp:revision>161</cp:revision>
  <dcterms:created xsi:type="dcterms:W3CDTF">2013-04-13T15:04:21Z</dcterms:created>
  <dcterms:modified xsi:type="dcterms:W3CDTF">2009-01-01T03:44:11Z</dcterms:modified>
</cp:coreProperties>
</file>