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sldIdLst>
    <p:sldId id="283" r:id="rId2"/>
    <p:sldId id="313" r:id="rId3"/>
    <p:sldId id="311" r:id="rId4"/>
    <p:sldId id="285" r:id="rId5"/>
    <p:sldId id="284" r:id="rId6"/>
    <p:sldId id="286" r:id="rId7"/>
    <p:sldId id="314" r:id="rId8"/>
    <p:sldId id="287" r:id="rId9"/>
    <p:sldId id="312" r:id="rId10"/>
    <p:sldId id="288" r:id="rId11"/>
    <p:sldId id="315" r:id="rId12"/>
    <p:sldId id="289" r:id="rId13"/>
    <p:sldId id="290" r:id="rId14"/>
    <p:sldId id="316" r:id="rId15"/>
    <p:sldId id="317" r:id="rId16"/>
    <p:sldId id="318" r:id="rId17"/>
    <p:sldId id="292" r:id="rId18"/>
    <p:sldId id="319" r:id="rId19"/>
    <p:sldId id="320" r:id="rId20"/>
    <p:sldId id="321" r:id="rId21"/>
    <p:sldId id="294" r:id="rId22"/>
    <p:sldId id="295" r:id="rId23"/>
    <p:sldId id="296" r:id="rId24"/>
    <p:sldId id="326" r:id="rId25"/>
    <p:sldId id="327" r:id="rId26"/>
    <p:sldId id="328" r:id="rId27"/>
    <p:sldId id="297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AAE6BE-3A82-403C-A2E4-466E68F6164E}" type="slidenum">
              <a:rPr lang="en-US"/>
              <a:pPr/>
              <a:t>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Draw this Figure on the board so that we can use it on slide #3 when I’m talking about when process scheduling occurs.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4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5702F2-61EE-4516-9B5D-16F7FD13EFD2}" type="slidenum">
              <a:rPr lang="en-US"/>
              <a:pPr/>
              <a:t>11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Case #1 is for batch systems</a:t>
            </a: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Case #1 and #2 are for multiprogramming systems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94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698729-CC56-4614-918E-F40C66B70563}" type="slidenum">
              <a:rPr lang="en-US"/>
              <a:pPr/>
              <a:t>14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Need to make sure they are understanding what CPU burst time is.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BA5EE7-4DC5-4FD9-A8B2-CC3B88C01174}" type="slidenum">
              <a:rPr lang="en-US"/>
              <a:pPr/>
              <a:t>15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-1" charset="0"/>
              <a:ea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37F94D-0458-4C02-AC10-EE82373014F6}" type="slidenum">
              <a:rPr lang="en-US"/>
              <a:pPr/>
              <a:t>16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-1" charset="0"/>
              <a:ea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1441AD-5424-4092-AFE8-6511D5442DB3}" type="slidenum">
              <a:rPr lang="en-US"/>
              <a:pPr/>
              <a:t>18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-1" charset="0"/>
              <a:ea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8A567F-DF08-4F72-81D7-41CDB47D9701}" type="slidenum">
              <a:rPr lang="en-US"/>
              <a:pPr/>
              <a:t>19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-1" charset="0"/>
              <a:ea typeface="ＭＳ Ｐゴシック" pitchFamily="-1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C37C4C-BC26-453E-B488-7D56D19E3BB4}" type="slidenum">
              <a:rPr lang="en-US"/>
              <a:pPr/>
              <a:t>20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Need to keep the ready queue sorted in terms of the next burst requirement</a:t>
            </a: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Need to estimate the next burst requirement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4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6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Apparently duration of a timeslice on linux is 10ms</a:t>
            </a: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http://www.linux.org/docs/ldp/howto/KernelAnalysis-HOWTO-6.html</a:t>
            </a:r>
          </a:p>
          <a:p>
            <a:endParaRPr lang="en-US" smtClean="0">
              <a:latin typeface="Times New Roman" pitchFamily="-1" charset="0"/>
              <a:ea typeface="ＭＳ Ｐゴシック" pitchFamily="-1" charset="-128"/>
            </a:endParaRP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But in 2.6.36 kernel, in kernel/sched.c, default for SCHED_RR tasks is 100 msec (assuming that is milliseconds)</a:t>
            </a:r>
          </a:p>
          <a:p>
            <a:endParaRPr lang="en-US" smtClean="0">
              <a:latin typeface="Times New Roman" pitchFamily="-1" charset="0"/>
              <a:ea typeface="ＭＳ Ｐゴシック" pitchFamily="-1" charset="-128"/>
            </a:endParaRP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sched_rr_get_interval system call returns the time quantum of a SCHED_RR process on Linux (e.g., around 2.6.35 kernel)</a:t>
            </a: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	I haven’t been able to get this to work.</a:t>
            </a: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Similar to FCFS, but context switch with timer also</a:t>
            </a:r>
          </a:p>
          <a:p>
            <a:endParaRPr lang="en-US" smtClean="0">
              <a:latin typeface="Times New Roman" pitchFamily="-1" charset="0"/>
              <a:ea typeface="ＭＳ Ｐゴシック" pitchFamily="-1" charset="-128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DA80B9-6BFC-41C5-8F8D-854CE1B36CE1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EAE0BD-6DDC-4E9E-9BAE-1577AB4DC015}" type="slidenum">
              <a:rPr lang="en-US"/>
              <a:pPr/>
              <a:t>25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Designed for time sharing</a:t>
            </a:r>
          </a:p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Textbook: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9E4FA4-2AD6-4758-9D75-2BC987392833}" type="slidenum">
              <a:rPr lang="en-US"/>
              <a:pPr/>
              <a:t>26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Times New Roman" pitchFamily="-1" charset="0"/>
                <a:ea typeface="ＭＳ Ｐゴシック" pitchFamily="-1" charset="-128"/>
              </a:rPr>
              <a:t>This assumes a zero context switch time.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208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>
            <a:lvl1pPr>
              <a:defRPr sz="3200" i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- 10: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(Chapter-2) </a:t>
            </a:r>
          </a:p>
          <a:p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8303" y="5707626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www.ibm.com/developerworks/linux/library/l-completely-fair-scheduler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71619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3136D0-8B47-4736-A502-6F12CBFF8533}" type="slidenum">
              <a:rPr lang="en-US"/>
              <a:pPr/>
              <a:t>2</a:t>
            </a:fld>
            <a:endParaRPr lang="en-US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53340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One CPU and many process to run (Multiprogramming)  A choice is to be made that which process to run next!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" charset="-128"/>
              </a:rPr>
              <a:t>Usually many processes in ready state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Ready to run on CPU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Focus on a single CPU here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" charset="-128"/>
              </a:rPr>
              <a:t>Need strategies for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Allocating CPU time (time quantum)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Selecting next process to run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Deciding what happens after a process completes a system call, or completes I/O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" charset="-128"/>
              </a:rPr>
              <a:t>Short-term scheduling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Must not take much CPU time to do the scheduling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228600" y="228600"/>
            <a:ext cx="82296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CPU Scheduling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dirty="0" smtClean="0">
                <a:solidFill>
                  <a:srgbClr val="7030A0"/>
                </a:solidFill>
              </a:rPr>
              <a:t>Scheduler and Scheduling Algorithms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99060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part of the operating system that makes the choice that which process to run next is called the scheduler.</a:t>
            </a:r>
          </a:p>
          <a:p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algorithm </a:t>
            </a:r>
            <a:r>
              <a:rPr lang="en-US" sz="2800" dirty="0" smtClean="0"/>
              <a:t>used by scheduler is </a:t>
            </a:r>
            <a:r>
              <a:rPr lang="en-US" sz="2800" dirty="0"/>
              <a:t>called the scheduling a</a:t>
            </a:r>
            <a:r>
              <a:rPr lang="en-US" sz="2800" dirty="0" smtClean="0"/>
              <a:t>lgorithm</a:t>
            </a:r>
            <a:r>
              <a:rPr lang="en-US" sz="2800" dirty="0"/>
              <a:t>. </a:t>
            </a:r>
            <a:endParaRPr lang="en-US" sz="2800" dirty="0" smtClean="0"/>
          </a:p>
          <a:p>
            <a:endParaRPr lang="en-US" sz="2800" dirty="0" smtClean="0"/>
          </a:p>
          <a:p>
            <a:pPr marL="457200" indent="-457200"/>
            <a:r>
              <a:rPr lang="en-US" sz="2800" dirty="0" smtClean="0">
                <a:solidFill>
                  <a:srgbClr val="0070C0"/>
                </a:solidFill>
              </a:rPr>
              <a:t>Note:</a:t>
            </a:r>
            <a:r>
              <a:rPr lang="en-US" sz="2800" dirty="0" smtClean="0"/>
              <a:t>	Generally the issues </a:t>
            </a:r>
            <a:r>
              <a:rPr lang="en-US" sz="2800" dirty="0"/>
              <a:t>that apply to process </a:t>
            </a:r>
            <a:r>
              <a:rPr lang="en-US" sz="2800" dirty="0" smtClean="0"/>
              <a:t>	scheduling </a:t>
            </a:r>
            <a:r>
              <a:rPr lang="en-US" sz="2800" dirty="0"/>
              <a:t>also </a:t>
            </a:r>
            <a:r>
              <a:rPr lang="en-US" sz="2800" dirty="0" smtClean="0"/>
              <a:t> apply </a:t>
            </a:r>
            <a:r>
              <a:rPr lang="en-US" sz="2800" dirty="0"/>
              <a:t>to </a:t>
            </a:r>
            <a:r>
              <a:rPr lang="en-US" sz="2800" dirty="0" smtClean="0"/>
              <a:t>thread scheduling.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57362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ChangeArrowheads="1"/>
          </p:cNvSpPr>
          <p:nvPr/>
        </p:nvSpPr>
        <p:spPr bwMode="auto">
          <a:xfrm>
            <a:off x="698090" y="1143000"/>
            <a:ext cx="7202487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latin typeface="Arial" charset="0"/>
              </a:rPr>
              <a:t>Personal Computer User</a:t>
            </a:r>
            <a:endParaRPr lang="en-US" sz="2800" dirty="0">
              <a:latin typeface="Arial" charset="0"/>
            </a:endParaRPr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One </a:t>
            </a:r>
            <a:r>
              <a:rPr lang="en-US" sz="2800" dirty="0"/>
              <a:t>user who only competes with himself for the CPU</a:t>
            </a:r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Computers </a:t>
            </a:r>
            <a:r>
              <a:rPr lang="en-US" sz="2800" dirty="0"/>
              <a:t>have gotten so much faster over the years that the CPU is not a </a:t>
            </a:r>
            <a:r>
              <a:rPr lang="en-US" sz="2800" dirty="0" smtClean="0"/>
              <a:t>limited resource </a:t>
            </a:r>
            <a:r>
              <a:rPr lang="en-US" sz="2800" dirty="0"/>
              <a:t>any more</a:t>
            </a:r>
            <a:r>
              <a:rPr lang="en-US" sz="2800" dirty="0" smtClean="0"/>
              <a:t>.</a:t>
            </a:r>
          </a:p>
          <a:p>
            <a:pPr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Hardly any scheduling is required.</a:t>
            </a:r>
            <a:endParaRPr lang="en-US" sz="2800" dirty="0"/>
          </a:p>
        </p:txBody>
      </p:sp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Scheduling algorithm – Does not Matter For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251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ChangeArrowheads="1"/>
          </p:cNvSpPr>
          <p:nvPr/>
        </p:nvSpPr>
        <p:spPr bwMode="auto">
          <a:xfrm>
            <a:off x="304800" y="1143000"/>
            <a:ext cx="8377084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4333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>
                <a:latin typeface="Arial" charset="0"/>
              </a:rPr>
              <a:t>Batch servers; Carry out background processing computing insurance claim</a:t>
            </a:r>
            <a:endParaRPr lang="en-US" sz="2800" dirty="0">
              <a:latin typeface="Arial" charset="0"/>
            </a:endParaRPr>
          </a:p>
          <a:p>
            <a:pPr marL="609600" indent="-4333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Time sharing </a:t>
            </a:r>
            <a:r>
              <a:rPr lang="en-US" sz="2800" dirty="0" smtClean="0">
                <a:latin typeface="Arial" charset="0"/>
              </a:rPr>
              <a:t>machines; serving interactive users </a:t>
            </a:r>
            <a:endParaRPr lang="en-US" sz="2800" dirty="0">
              <a:latin typeface="Arial" charset="0"/>
            </a:endParaRPr>
          </a:p>
          <a:p>
            <a:pPr marL="609600" indent="-4333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Networked </a:t>
            </a:r>
            <a:r>
              <a:rPr lang="en-US" sz="2800" dirty="0" smtClean="0">
                <a:latin typeface="Arial" charset="0"/>
              </a:rPr>
              <a:t>servers; sharing resources</a:t>
            </a:r>
            <a:endParaRPr lang="en-US" sz="2800" dirty="0">
              <a:latin typeface="Arial" charset="0"/>
            </a:endParaRPr>
          </a:p>
          <a:p>
            <a:pPr marL="609600" indent="-433388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" charset="0"/>
              </a:rPr>
              <a:t>You care if you have a bunch of users and/or if the demands of the jobs </a:t>
            </a:r>
            <a:r>
              <a:rPr lang="en-US" sz="2800" dirty="0" smtClean="0">
                <a:latin typeface="Arial" charset="0"/>
              </a:rPr>
              <a:t>differ from process to process (I/O bound jobs and CPU bound jobs) </a:t>
            </a:r>
            <a:endParaRPr lang="en-US" sz="2800" dirty="0">
              <a:latin typeface="Arial" charset="0"/>
            </a:endParaRPr>
          </a:p>
        </p:txBody>
      </p:sp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0" y="34290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Scheduling algorithms – Do Matter For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243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ChangeArrowheads="1"/>
          </p:cNvSpPr>
          <p:nvPr/>
        </p:nvSpPr>
        <p:spPr bwMode="auto">
          <a:xfrm>
            <a:off x="304800" y="4222750"/>
            <a:ext cx="8763000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800" dirty="0"/>
              <a:t>Bursts of CPU usage alternate with periods </a:t>
            </a:r>
            <a:r>
              <a:rPr lang="en-US" sz="2800" dirty="0" smtClean="0"/>
              <a:t>waiting </a:t>
            </a:r>
            <a:r>
              <a:rPr lang="en-US" sz="2800" dirty="0"/>
              <a:t>for I/O. </a:t>
            </a:r>
            <a:endParaRPr lang="en-US" sz="2800" dirty="0" smtClean="0"/>
          </a:p>
          <a:p>
            <a:pPr marL="609600" indent="-609600" eaLnBrk="0" hangingPunct="0">
              <a:spcBef>
                <a:spcPct val="20000"/>
              </a:spcBef>
              <a:buAutoNum type="alphaLcParenBoth"/>
            </a:pPr>
            <a:r>
              <a:rPr lang="en-US" sz="2800" dirty="0" smtClean="0"/>
              <a:t>A </a:t>
            </a:r>
            <a:r>
              <a:rPr lang="en-US" sz="2800" dirty="0"/>
              <a:t>CPU-bound </a:t>
            </a:r>
            <a:r>
              <a:rPr lang="en-US" sz="2800" dirty="0" smtClean="0"/>
              <a:t>or compute-bound process</a:t>
            </a:r>
          </a:p>
          <a:p>
            <a:pPr marL="609600" indent="-609600" eaLnBrk="0" hangingPunct="0">
              <a:spcBef>
                <a:spcPct val="20000"/>
              </a:spcBef>
              <a:buAutoNum type="alphaLcParenBoth"/>
            </a:pPr>
            <a:r>
              <a:rPr lang="en-US" sz="2800" dirty="0" smtClean="0"/>
              <a:t>An </a:t>
            </a:r>
            <a:r>
              <a:rPr lang="en-US" sz="2800" dirty="0"/>
              <a:t>I/O-bound process</a:t>
            </a:r>
            <a:r>
              <a:rPr lang="en-US" sz="2800" dirty="0" smtClean="0"/>
              <a:t>. (enters </a:t>
            </a:r>
            <a:r>
              <a:rPr lang="en-US" sz="2800" dirty="0"/>
              <a:t>the </a:t>
            </a:r>
            <a:r>
              <a:rPr lang="en-US" sz="2800" dirty="0" err="1"/>
              <a:t>b</a:t>
            </a:r>
            <a:r>
              <a:rPr lang="en-US" sz="2800" dirty="0" err="1" smtClean="0"/>
              <a:t>ocked</a:t>
            </a:r>
            <a:r>
              <a:rPr lang="en-US" sz="2800" dirty="0" smtClean="0"/>
              <a:t> </a:t>
            </a:r>
            <a:r>
              <a:rPr lang="en-US" sz="2800" dirty="0"/>
              <a:t>state waiting for an external device to complete its work.)</a:t>
            </a:r>
          </a:p>
        </p:txBody>
      </p:sp>
      <p:sp>
        <p:nvSpPr>
          <p:cNvPr id="18534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Scheduling – Process Behavior</a:t>
            </a:r>
          </a:p>
        </p:txBody>
      </p:sp>
      <p:pic>
        <p:nvPicPr>
          <p:cNvPr id="185349" name="Picture 6" descr="D:\b\b4\IBM\02-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914400"/>
            <a:ext cx="7664450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11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381000" y="381000"/>
            <a:ext cx="7772400" cy="762000"/>
          </a:xfrm>
        </p:spPr>
        <p:txBody>
          <a:bodyPr>
            <a:normAutofit/>
          </a:bodyPr>
          <a:lstStyle/>
          <a:p>
            <a:pPr eaLnBrk="0" hangingPunct="0"/>
            <a:r>
              <a:rPr lang="en-US" sz="3200" dirty="0" smtClean="0">
                <a:solidFill>
                  <a:srgbClr val="7030A0"/>
                </a:solidFill>
              </a:rPr>
              <a:t>Scheduler to observe the Process states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0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9FDAB1-F36F-4215-9231-282F79DF1541}" type="slidenum">
              <a:rPr lang="en-US"/>
              <a:pPr/>
              <a:t>7</a:t>
            </a:fld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 l="566" t="25691" r="592" b="25531"/>
          <a:stretch>
            <a:fillRect/>
          </a:stretch>
        </p:blipFill>
        <p:spPr bwMode="auto">
          <a:xfrm>
            <a:off x="381000" y="1905000"/>
            <a:ext cx="8107363" cy="3200400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ChangeArrowheads="1"/>
          </p:cNvSpPr>
          <p:nvPr/>
        </p:nvSpPr>
        <p:spPr bwMode="auto">
          <a:xfrm>
            <a:off x="381000" y="865239"/>
            <a:ext cx="8382000" cy="492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algn="l" eaLnBrk="0" hangingPunct="0">
              <a:spcBef>
                <a:spcPct val="20000"/>
              </a:spcBef>
            </a:pPr>
            <a:r>
              <a:rPr lang="en-US" sz="2800" dirty="0" smtClean="0"/>
              <a:t>When to Schedule:</a:t>
            </a:r>
          </a:p>
          <a:p>
            <a:pPr marL="542925" lvl="1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New process creation (run parent or </a:t>
            </a:r>
            <a:r>
              <a:rPr lang="en-US" sz="2800" dirty="0" smtClean="0"/>
              <a:t>child; both are in ready state)</a:t>
            </a:r>
            <a:endParaRPr lang="en-US" sz="2800" dirty="0"/>
          </a:p>
          <a:p>
            <a:pPr marL="542925" lvl="1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A process exits </a:t>
            </a:r>
            <a:r>
              <a:rPr lang="en-US" sz="2800" dirty="0" smtClean="0"/>
              <a:t>(</a:t>
            </a:r>
            <a:r>
              <a:rPr lang="en-US" sz="2800" dirty="0"/>
              <a:t>i</a:t>
            </a:r>
            <a:r>
              <a:rPr lang="en-US" sz="2800" dirty="0" smtClean="0"/>
              <a:t>f </a:t>
            </a:r>
            <a:r>
              <a:rPr lang="en-US" sz="2800" dirty="0"/>
              <a:t>no process is ready, a </a:t>
            </a:r>
            <a:r>
              <a:rPr lang="en-US" sz="2800" dirty="0" smtClean="0"/>
              <a:t>system supplied idle </a:t>
            </a:r>
            <a:r>
              <a:rPr lang="en-US" sz="2800" dirty="0"/>
              <a:t>process is </a:t>
            </a:r>
            <a:r>
              <a:rPr lang="en-US" sz="2800" dirty="0" smtClean="0"/>
              <a:t>executed). </a:t>
            </a:r>
            <a:endParaRPr lang="en-US" sz="2800" dirty="0"/>
          </a:p>
          <a:p>
            <a:pPr marL="542925" lvl="1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A process blocks (e.g. on a semaphore, but scheduler </a:t>
            </a:r>
            <a:r>
              <a:rPr lang="en-US" sz="2800" dirty="0" smtClean="0"/>
              <a:t>does </a:t>
            </a:r>
            <a:r>
              <a:rPr lang="en-US" sz="2800" dirty="0"/>
              <a:t>not have the </a:t>
            </a:r>
            <a:r>
              <a:rPr lang="en-US" sz="2800" dirty="0" smtClean="0"/>
              <a:t>dependency information</a:t>
            </a:r>
            <a:r>
              <a:rPr lang="en-US" sz="2800" dirty="0"/>
              <a:t>)</a:t>
            </a:r>
          </a:p>
          <a:p>
            <a:pPr marL="542925" lvl="1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I/O interrupt </a:t>
            </a:r>
            <a:r>
              <a:rPr lang="en-US" sz="2800" dirty="0" smtClean="0"/>
              <a:t>happens (should the blocked process or some other process to run?)</a:t>
            </a:r>
            <a:endParaRPr lang="en-US" sz="2800" dirty="0"/>
          </a:p>
        </p:txBody>
      </p:sp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When to make scheduling decisions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67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ChangeArrowheads="1"/>
          </p:cNvSpPr>
          <p:nvPr/>
        </p:nvSpPr>
        <p:spPr bwMode="auto">
          <a:xfrm>
            <a:off x="152400" y="685800"/>
            <a:ext cx="8763000" cy="5535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>
                <a:solidFill>
                  <a:srgbClr val="0070C0"/>
                </a:solidFill>
              </a:rPr>
              <a:t>non-preemptive scheduling; </a:t>
            </a:r>
            <a:r>
              <a:rPr lang="en-US" sz="2800" dirty="0" smtClean="0"/>
              <a:t>Picks up a </a:t>
            </a:r>
            <a:r>
              <a:rPr lang="en-US" sz="2800" dirty="0"/>
              <a:t>process to run and then just lets it </a:t>
            </a:r>
            <a:r>
              <a:rPr lang="en-US" sz="2800" dirty="0" smtClean="0"/>
              <a:t>run until: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it blocks on I/O </a:t>
            </a:r>
            <a:r>
              <a:rPr lang="en-US" sz="2800" dirty="0"/>
              <a:t>or </a:t>
            </a:r>
            <a:r>
              <a:rPr lang="en-US" sz="2800" dirty="0" smtClean="0"/>
              <a:t>waiting </a:t>
            </a:r>
            <a:r>
              <a:rPr lang="en-US" sz="2800" dirty="0"/>
              <a:t>for another </a:t>
            </a:r>
            <a:r>
              <a:rPr lang="en-US" sz="2800" dirty="0" smtClean="0"/>
              <a:t>process </a:t>
            </a:r>
            <a:r>
              <a:rPr lang="en-US" sz="2800" dirty="0"/>
              <a:t>or </a:t>
            </a:r>
            <a:r>
              <a:rPr lang="en-US" sz="2800" dirty="0" smtClean="0"/>
              <a:t>it </a:t>
            </a:r>
            <a:r>
              <a:rPr lang="en-US" sz="2800" dirty="0"/>
              <a:t>voluntarily releases the CPU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not suspended forcefully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no </a:t>
            </a:r>
            <a:r>
              <a:rPr lang="en-US" sz="2800" dirty="0" smtClean="0"/>
              <a:t>scheduling decisions made </a:t>
            </a:r>
            <a:r>
              <a:rPr lang="en-US" sz="2800" dirty="0"/>
              <a:t>during clock </a:t>
            </a:r>
            <a:r>
              <a:rPr lang="en-US" sz="2800" dirty="0" smtClean="0"/>
              <a:t>interrupts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preemptive </a:t>
            </a:r>
            <a:r>
              <a:rPr lang="en-US" sz="2800" dirty="0" smtClean="0">
                <a:solidFill>
                  <a:srgbClr val="0070C0"/>
                </a:solidFill>
              </a:rPr>
              <a:t>scheduling; </a:t>
            </a:r>
            <a:r>
              <a:rPr lang="en-US" sz="2800" dirty="0" smtClean="0"/>
              <a:t>picks </a:t>
            </a:r>
            <a:r>
              <a:rPr lang="en-US" sz="2800" dirty="0"/>
              <a:t>a process and lets it run</a:t>
            </a:r>
          </a:p>
          <a:p>
            <a:r>
              <a:rPr lang="en-US" sz="2800" dirty="0"/>
              <a:t>for </a:t>
            </a:r>
            <a:r>
              <a:rPr lang="en-US" sz="2800" dirty="0" smtClean="0"/>
              <a:t>an allocated time quantum.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If still </a:t>
            </a:r>
            <a:r>
              <a:rPr lang="en-US" sz="2800" dirty="0"/>
              <a:t>running at the end of the </a:t>
            </a:r>
            <a:r>
              <a:rPr lang="en-US" sz="2800" dirty="0" smtClean="0"/>
              <a:t>time quantum</a:t>
            </a:r>
            <a:r>
              <a:rPr lang="en-US" sz="2800" dirty="0"/>
              <a:t> </a:t>
            </a:r>
            <a:r>
              <a:rPr lang="en-US" sz="2800" dirty="0" smtClean="0"/>
              <a:t>it </a:t>
            </a:r>
            <a:r>
              <a:rPr lang="en-US" sz="2800" dirty="0"/>
              <a:t>is suspended and the scheduler picks another process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preemptive </a:t>
            </a:r>
            <a:r>
              <a:rPr lang="en-US" sz="2800" dirty="0"/>
              <a:t>scheduling requires </a:t>
            </a:r>
            <a:r>
              <a:rPr lang="en-US" sz="2800" dirty="0" smtClean="0"/>
              <a:t>a </a:t>
            </a:r>
            <a:r>
              <a:rPr lang="en-US" sz="2800" dirty="0"/>
              <a:t>clock interrupt </a:t>
            </a:r>
            <a:r>
              <a:rPr lang="en-US" sz="2800" dirty="0" smtClean="0"/>
              <a:t>that gives </a:t>
            </a:r>
            <a:r>
              <a:rPr lang="en-US" sz="2800" dirty="0"/>
              <a:t>control of the CPU back to the </a:t>
            </a:r>
            <a:r>
              <a:rPr lang="en-US" sz="2800" dirty="0" smtClean="0"/>
              <a:t>scheduler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If no clock interrupt then no preemptive scheduling.</a:t>
            </a:r>
            <a:endParaRPr lang="en-US" sz="2800" dirty="0"/>
          </a:p>
        </p:txBody>
      </p:sp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Preemptive and non-preemptive scheduling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491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ChangeArrowheads="1"/>
          </p:cNvSpPr>
          <p:nvPr/>
        </p:nvSpPr>
        <p:spPr bwMode="auto">
          <a:xfrm>
            <a:off x="304800" y="914400"/>
            <a:ext cx="8132763" cy="45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/>
              <a:t>In different </a:t>
            </a:r>
            <a:r>
              <a:rPr lang="en-US" sz="2800" dirty="0"/>
              <a:t>environments different scheduling algorithms </a:t>
            </a:r>
            <a:r>
              <a:rPr lang="en-US" sz="2800" dirty="0" smtClean="0"/>
              <a:t>are needed:</a:t>
            </a:r>
          </a:p>
          <a:p>
            <a:pPr marL="971550" lvl="1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Batch </a:t>
            </a:r>
            <a:r>
              <a:rPr lang="en-US" sz="2800" dirty="0"/>
              <a:t>(payroll, inventory, accounts receivable   payable, interest calculation, claims processing)</a:t>
            </a:r>
          </a:p>
          <a:p>
            <a:pPr marL="971550" lvl="1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Interactive ( users are in big hurry)</a:t>
            </a:r>
            <a:endParaRPr lang="en-US" sz="2800" dirty="0"/>
          </a:p>
          <a:p>
            <a:pPr marL="971550" lvl="1" indent="-514350" eaLnBrk="0" hangingPunct="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Real time </a:t>
            </a:r>
            <a:r>
              <a:rPr lang="en-US" sz="2800" dirty="0" smtClean="0"/>
              <a:t>(Hard and soft deadlines)</a:t>
            </a:r>
            <a:endParaRPr lang="en-US" sz="2800" dirty="0"/>
          </a:p>
        </p:txBody>
      </p:sp>
      <p:sp>
        <p:nvSpPr>
          <p:cNvPr id="18944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Categories of Scheduling Algorithms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037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solidFill>
                  <a:srgbClr val="7030A0"/>
                </a:solidFill>
                <a:ea typeface="ＭＳ Ｐゴシック" pitchFamily="-1" charset="-128"/>
              </a:rPr>
              <a:t>When do Batch, Multiprogramming &amp; Multitasking System do Scheduling?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00200"/>
            <a:ext cx="7772400" cy="4114800"/>
          </a:xfrm>
        </p:spPr>
        <p:txBody>
          <a:bodyPr>
            <a:noAutofit/>
          </a:bodyPr>
          <a:lstStyle/>
          <a:p>
            <a:pPr marL="388938" indent="-388938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dirty="0" smtClean="0">
                <a:ea typeface="ＭＳ Ｐゴシック" pitchFamily="-1" charset="-128"/>
              </a:rPr>
              <a:t>When a process terminates</a:t>
            </a:r>
          </a:p>
          <a:p>
            <a:pPr marL="388938" indent="-388938" eaLnBrk="1" hangingPunct="1">
              <a:lnSpc>
                <a:spcPct val="90000"/>
              </a:lnSpc>
              <a:buNone/>
            </a:pPr>
            <a:endParaRPr lang="en-US" sz="2400" dirty="0" smtClean="0">
              <a:ea typeface="ＭＳ Ｐゴシック" pitchFamily="-1" charset="-128"/>
            </a:endParaRPr>
          </a:p>
          <a:p>
            <a:pPr marL="514350" indent="-514350">
              <a:lnSpc>
                <a:spcPct val="90000"/>
              </a:lnSpc>
              <a:buFont typeface="+mj-lt"/>
              <a:buAutoNum type="arabicPeriod" startAt="2"/>
            </a:pPr>
            <a:r>
              <a:rPr lang="en-US" sz="2400" dirty="0" smtClean="0">
                <a:ea typeface="ＭＳ Ｐゴシック" pitchFamily="-1" charset="-128"/>
              </a:rPr>
              <a:t>When a process switches from running to waiting state</a:t>
            </a:r>
          </a:p>
          <a:p>
            <a:pPr marL="788988" lvl="2" indent="-388938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e.g., when it does an I/O request</a:t>
            </a:r>
          </a:p>
          <a:p>
            <a:pPr marL="388938" lvl="1" indent="-388938" eaLnBrk="1" hangingPunct="1">
              <a:lnSpc>
                <a:spcPct val="90000"/>
              </a:lnSpc>
              <a:buNone/>
            </a:pPr>
            <a:endParaRPr lang="en-US" sz="2400" dirty="0" smtClean="0">
              <a:ea typeface="ＭＳ Ｐゴシック" pitchFamily="-1" charset="-128"/>
            </a:endParaRPr>
          </a:p>
          <a:p>
            <a:pPr marL="514350" indent="-514350" eaLnBrk="1" hangingPunct="1">
              <a:lnSpc>
                <a:spcPct val="90000"/>
              </a:lnSpc>
              <a:buFont typeface="+mj-lt"/>
              <a:buAutoNum type="arabicPeriod" startAt="3"/>
            </a:pPr>
            <a:r>
              <a:rPr lang="en-US" sz="2400" dirty="0" smtClean="0">
                <a:ea typeface="ＭＳ Ｐゴシック" pitchFamily="-1" charset="-128"/>
              </a:rPr>
              <a:t>When a process switches from running to ready state</a:t>
            </a:r>
          </a:p>
          <a:p>
            <a:pPr marL="788988" lvl="2" indent="-388938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e.g., when a timer interrupt occurs</a:t>
            </a:r>
          </a:p>
          <a:p>
            <a:pPr marL="788988" lvl="2" indent="-388938">
              <a:lnSpc>
                <a:spcPct val="90000"/>
              </a:lnSpc>
              <a:buNone/>
            </a:pPr>
            <a:endParaRPr lang="en-US" dirty="0" smtClean="0">
              <a:ea typeface="ＭＳ Ｐゴシック" pitchFamily="-1" charset="-128"/>
            </a:endParaRPr>
          </a:p>
          <a:p>
            <a:pPr marL="388938" indent="-388938" eaLnBrk="1" hangingPunct="1">
              <a:lnSpc>
                <a:spcPct val="90000"/>
              </a:lnSpc>
              <a:buFontTx/>
              <a:buAutoNum type="arabicPeriod" startAt="3"/>
            </a:pPr>
            <a:r>
              <a:rPr lang="en-US" sz="2400" dirty="0" smtClean="0">
                <a:ea typeface="ＭＳ Ｐゴシック" pitchFamily="-1" charset="-128"/>
              </a:rPr>
              <a:t>When a process switches from waiting state to ready state</a:t>
            </a:r>
          </a:p>
          <a:p>
            <a:pPr marL="788988" lvl="2" indent="-388938">
              <a:lnSpc>
                <a:spcPct val="90000"/>
              </a:lnSpc>
              <a:buFont typeface="Wingdings" pitchFamily="2" charset="2"/>
              <a:buChar char="ü"/>
            </a:pPr>
            <a:r>
              <a:rPr lang="en-US" dirty="0" smtClean="0">
                <a:ea typeface="ＭＳ Ｐゴシック" pitchFamily="-1" charset="-128"/>
              </a:rPr>
              <a:t>e.g., completion of I/O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876800" y="1600200"/>
            <a:ext cx="1981200" cy="461665"/>
            <a:chOff x="6248400" y="1295400"/>
            <a:chExt cx="1981200" cy="461367"/>
          </a:xfrm>
        </p:grpSpPr>
        <p:sp>
          <p:nvSpPr>
            <p:cNvPr id="5" name="Right Brace 4"/>
            <p:cNvSpPr>
              <a:spLocks/>
            </p:cNvSpPr>
            <p:nvPr/>
          </p:nvSpPr>
          <p:spPr bwMode="auto">
            <a:xfrm>
              <a:off x="6248400" y="1371551"/>
              <a:ext cx="609600" cy="380754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6156" name="TextBox 5"/>
            <p:cNvSpPr txBox="1">
              <a:spLocks noChangeArrowheads="1"/>
            </p:cNvSpPr>
            <p:nvPr/>
          </p:nvSpPr>
          <p:spPr bwMode="auto">
            <a:xfrm>
              <a:off x="6934200" y="1295400"/>
              <a:ext cx="1295400" cy="4613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dirty="0"/>
                <a:t>Batch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7315200" y="1219200"/>
            <a:ext cx="811843" cy="2667000"/>
            <a:chOff x="6705600" y="1066799"/>
            <a:chExt cx="811905" cy="2590800"/>
          </a:xfrm>
        </p:grpSpPr>
        <p:sp>
          <p:nvSpPr>
            <p:cNvPr id="8" name="Right Brace 7"/>
            <p:cNvSpPr>
              <a:spLocks/>
            </p:cNvSpPr>
            <p:nvPr/>
          </p:nvSpPr>
          <p:spPr bwMode="auto">
            <a:xfrm>
              <a:off x="6705600" y="1371600"/>
              <a:ext cx="381029" cy="1915884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6154" name="TextBox 8"/>
            <p:cNvSpPr txBox="1">
              <a:spLocks noChangeArrowheads="1"/>
            </p:cNvSpPr>
            <p:nvPr/>
          </p:nvSpPr>
          <p:spPr bwMode="auto">
            <a:xfrm rot="5400000">
              <a:off x="5991255" y="2131349"/>
              <a:ext cx="2590800" cy="46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400" dirty="0"/>
                <a:t>Multiprogramming</a:t>
              </a: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8148637" y="1600200"/>
            <a:ext cx="995292" cy="4343400"/>
            <a:chOff x="7848600" y="1219200"/>
            <a:chExt cx="994993" cy="4343400"/>
          </a:xfrm>
        </p:grpSpPr>
        <p:sp>
          <p:nvSpPr>
            <p:cNvPr id="6151" name="TextBox 10"/>
            <p:cNvSpPr txBox="1">
              <a:spLocks noChangeArrowheads="1"/>
            </p:cNvSpPr>
            <p:nvPr/>
          </p:nvSpPr>
          <p:spPr bwMode="auto">
            <a:xfrm rot="5400000">
              <a:off x="6631629" y="3274438"/>
              <a:ext cx="3962401" cy="4615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400" dirty="0"/>
                <a:t>Multi-tasking or time-sharing</a:t>
              </a:r>
            </a:p>
          </p:txBody>
        </p:sp>
        <p:sp>
          <p:nvSpPr>
            <p:cNvPr id="12" name="Right Brace 11"/>
            <p:cNvSpPr>
              <a:spLocks/>
            </p:cNvSpPr>
            <p:nvPr/>
          </p:nvSpPr>
          <p:spPr bwMode="auto">
            <a:xfrm>
              <a:off x="7848600" y="1219200"/>
              <a:ext cx="457063" cy="4343400"/>
            </a:xfrm>
            <a:prstGeom prst="rightBrace">
              <a:avLst>
                <a:gd name="adj1" fmla="val 8315"/>
                <a:gd name="adj2" fmla="val 50000"/>
              </a:avLst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0" y="6142038"/>
            <a:ext cx="91440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191491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Scheduling Algorithm Goals</a:t>
            </a:r>
          </a:p>
        </p:txBody>
      </p:sp>
      <p:pic>
        <p:nvPicPr>
          <p:cNvPr id="191493" name="Picture 6" descr="D:\b\b4\IBM\02-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826" y="571499"/>
            <a:ext cx="7996084" cy="581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374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ChangeArrowheads="1"/>
          </p:cNvSpPr>
          <p:nvPr/>
        </p:nvSpPr>
        <p:spPr bwMode="auto">
          <a:xfrm>
            <a:off x="762000" y="990600"/>
            <a:ext cx="5929312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First-come first-served</a:t>
            </a:r>
          </a:p>
          <a:p>
            <a:pPr marL="609600" indent="-609600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Shortest job first</a:t>
            </a:r>
          </a:p>
          <a:p>
            <a:pPr marL="609600" indent="-609600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Shortest remaining time next</a:t>
            </a:r>
          </a:p>
        </p:txBody>
      </p:sp>
      <p:sp>
        <p:nvSpPr>
          <p:cNvPr id="19353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Scheduling in Batch Systems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985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BAAF80A-9C63-4E0E-940C-DE85AFB0297C}" type="slidenum">
              <a:rPr lang="en-US"/>
              <a:pPr/>
              <a:t>14</a:t>
            </a:fld>
            <a:endParaRPr lang="en-US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609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FCFS: First-Come First-Served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077200" cy="55626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Ready queue data structure: a FIFO queue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Assuming we have (at least) a multi-programmed system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ea typeface="ＭＳ Ｐゴシック" pitchFamily="-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Example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Draw </a:t>
            </a:r>
            <a:r>
              <a:rPr lang="en-US" sz="2000" b="1" i="1" dirty="0" smtClean="0">
                <a:ea typeface="ＭＳ Ｐゴシック" pitchFamily="-1" charset="-128"/>
              </a:rPr>
              <a:t>Gantt</a:t>
            </a:r>
            <a:r>
              <a:rPr lang="en-US" sz="2000" dirty="0" smtClean="0">
                <a:ea typeface="ＭＳ Ｐゴシック" pitchFamily="-1" charset="-128"/>
              </a:rPr>
              <a:t> chart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Compute the average</a:t>
            </a:r>
            <a:r>
              <a:rPr lang="en-US" sz="2000" i="1" dirty="0" smtClean="0">
                <a:ea typeface="ＭＳ Ｐゴシック" pitchFamily="-1" charset="-128"/>
              </a:rPr>
              <a:t> waiting time</a:t>
            </a:r>
            <a:r>
              <a:rPr lang="en-US" sz="2000" dirty="0" smtClean="0">
                <a:ea typeface="ＭＳ Ｐゴシック" pitchFamily="-1" charset="-128"/>
              </a:rPr>
              <a:t> for processes with the following next </a:t>
            </a:r>
            <a:r>
              <a:rPr lang="en-US" sz="2000" dirty="0" smtClean="0">
                <a:solidFill>
                  <a:srgbClr val="FF0000"/>
                </a:solidFill>
                <a:ea typeface="ＭＳ Ｐゴシック" pitchFamily="-1" charset="-128"/>
              </a:rPr>
              <a:t>CPU burst</a:t>
            </a:r>
            <a:r>
              <a:rPr lang="en-US" sz="2000" dirty="0" smtClean="0">
                <a:ea typeface="ＭＳ Ｐゴシック" pitchFamily="-1" charset="-128"/>
              </a:rPr>
              <a:t> times and ready queue order: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accent2"/>
                </a:solidFill>
                <a:ea typeface="ＭＳ Ｐゴシック" pitchFamily="-1" charset="-128"/>
              </a:rPr>
              <a:t>P1: </a:t>
            </a:r>
            <a:r>
              <a:rPr lang="en-US" sz="2000" dirty="0" smtClean="0">
                <a:solidFill>
                  <a:srgbClr val="FF0000"/>
                </a:solidFill>
                <a:ea typeface="ＭＳ Ｐゴシック" pitchFamily="-1" charset="-128"/>
              </a:rPr>
              <a:t>20</a:t>
            </a:r>
            <a:endParaRPr lang="en-US" sz="2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accent2"/>
                </a:solidFill>
                <a:ea typeface="ＭＳ Ｐゴシック" pitchFamily="-1" charset="-128"/>
              </a:rPr>
              <a:t>P2: </a:t>
            </a:r>
            <a:r>
              <a:rPr lang="en-US" sz="2000" dirty="0" smtClean="0">
                <a:solidFill>
                  <a:srgbClr val="FF0000"/>
                </a:solidFill>
                <a:ea typeface="ＭＳ Ｐゴシック" pitchFamily="-1" charset="-128"/>
              </a:rPr>
              <a:t>12</a:t>
            </a:r>
            <a:endParaRPr lang="en-US" sz="2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accent2"/>
                </a:solidFill>
                <a:ea typeface="ＭＳ Ｐゴシック" pitchFamily="-1" charset="-128"/>
              </a:rPr>
              <a:t>P3: </a:t>
            </a:r>
            <a:r>
              <a:rPr lang="en-US" sz="2000" dirty="0" smtClean="0">
                <a:solidFill>
                  <a:srgbClr val="FF0000"/>
                </a:solidFill>
                <a:ea typeface="ＭＳ Ｐゴシック" pitchFamily="-1" charset="-128"/>
              </a:rPr>
              <a:t>8</a:t>
            </a:r>
            <a:endParaRPr lang="en-US" sz="2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accent2"/>
                </a:solidFill>
                <a:ea typeface="ＭＳ Ｐゴシック" pitchFamily="-1" charset="-128"/>
              </a:rPr>
              <a:t>P4: </a:t>
            </a:r>
            <a:r>
              <a:rPr lang="en-US" sz="2000" dirty="0" smtClean="0">
                <a:solidFill>
                  <a:srgbClr val="FF0000"/>
                </a:solidFill>
                <a:ea typeface="ＭＳ Ｐゴシック" pitchFamily="-1" charset="-128"/>
              </a:rPr>
              <a:t>16</a:t>
            </a:r>
            <a:endParaRPr lang="en-US" sz="2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solidFill>
                  <a:schemeClr val="accent2"/>
                </a:solidFill>
                <a:ea typeface="ＭＳ Ｐゴシック" pitchFamily="-1" charset="-128"/>
              </a:rPr>
              <a:t>P5: </a:t>
            </a:r>
            <a:r>
              <a:rPr lang="en-US" sz="2000" dirty="0" smtClean="0">
                <a:solidFill>
                  <a:srgbClr val="FF0000"/>
                </a:solidFill>
                <a:ea typeface="ＭＳ Ｐゴシック" pitchFamily="-1" charset="-128"/>
              </a:rPr>
              <a:t>4</a:t>
            </a:r>
            <a:endParaRPr lang="en-US" sz="2000" dirty="0" smtClean="0">
              <a:ea typeface="ＭＳ Ｐゴシック" pitchFamily="-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Waiting time: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Time period spent in the ready queue (assume processes terminate)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Also calculate average waiting time across processes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ea typeface="ＭＳ Ｐゴシック" pitchFamily="-1" charset="-128"/>
              </a:rPr>
              <a:t>Assume 0 context switch time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514600" y="3124200"/>
            <a:ext cx="4571999" cy="1524000"/>
            <a:chOff x="2819400" y="3733800"/>
            <a:chExt cx="4571999" cy="1524000"/>
          </a:xfrm>
        </p:grpSpPr>
        <p:sp>
          <p:nvSpPr>
            <p:cNvPr id="5" name="Right Brace 4"/>
            <p:cNvSpPr>
              <a:spLocks/>
            </p:cNvSpPr>
            <p:nvPr/>
          </p:nvSpPr>
          <p:spPr bwMode="auto">
            <a:xfrm>
              <a:off x="2819400" y="3733800"/>
              <a:ext cx="304800" cy="152400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dist="20000" dir="5400000" rotWithShape="0">
                <a:srgbClr val="80808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9224" name="TextBox 5"/>
            <p:cNvSpPr txBox="1">
              <a:spLocks noChangeArrowheads="1"/>
            </p:cNvSpPr>
            <p:nvPr/>
          </p:nvSpPr>
          <p:spPr bwMode="auto">
            <a:xfrm>
              <a:off x="3161070" y="3733800"/>
              <a:ext cx="4230329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800" dirty="0"/>
                <a:t>CPU burst times</a:t>
              </a:r>
            </a:p>
          </p:txBody>
        </p:sp>
      </p:grpSp>
      <p:sp>
        <p:nvSpPr>
          <p:cNvPr id="9222" name="TextBox 7"/>
          <p:cNvSpPr txBox="1">
            <a:spLocks noChangeArrowheads="1"/>
          </p:cNvSpPr>
          <p:nvPr/>
        </p:nvSpPr>
        <p:spPr bwMode="auto">
          <a:xfrm>
            <a:off x="3124200" y="3886200"/>
            <a:ext cx="522093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dirty="0" smtClean="0"/>
              <a:t>e.g</a:t>
            </a:r>
            <a:r>
              <a:rPr lang="en-US" sz="2800" dirty="0"/>
              <a:t>., </a:t>
            </a:r>
            <a:r>
              <a:rPr lang="en-US" sz="2800" dirty="0" smtClean="0"/>
              <a:t>Time </a:t>
            </a:r>
            <a:r>
              <a:rPr lang="en-US" sz="2800" dirty="0"/>
              <a:t>units </a:t>
            </a:r>
            <a:r>
              <a:rPr lang="en-US" sz="2800" dirty="0" smtClean="0"/>
              <a:t>are milliseconds</a:t>
            </a:r>
            <a:endParaRPr lang="en-US" sz="28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52D099-793B-47A1-AC2B-53F088983746}" type="slidenum">
              <a:rPr lang="en-US"/>
              <a:pPr/>
              <a:t>15</a:t>
            </a:fld>
            <a:endParaRPr lang="en-US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6858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latin typeface="+mn-lt"/>
                <a:ea typeface="ＭＳ Ｐゴシック" pitchFamily="-1" charset="-128"/>
                <a:cs typeface="+mn-cs"/>
              </a:rPr>
              <a:t>Solution: Gantt Chart Method</a:t>
            </a:r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2514600"/>
            <a:ext cx="5638800" cy="3429000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" charset="-128"/>
              </a:rPr>
              <a:t>Waiting times?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P1: 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P2: 20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P3: 32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P4: 40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P5: 56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" charset="-128"/>
              </a:rPr>
              <a:t>Average wait time:  148/5 = 29.6</a:t>
            </a:r>
          </a:p>
        </p:txBody>
      </p:sp>
      <p:sp>
        <p:nvSpPr>
          <p:cNvPr id="10245" name="Rectangle 21"/>
          <p:cNvSpPr>
            <a:spLocks noChangeArrowheads="1"/>
          </p:cNvSpPr>
          <p:nvPr/>
        </p:nvSpPr>
        <p:spPr bwMode="auto">
          <a:xfrm>
            <a:off x="838200" y="0"/>
            <a:ext cx="52727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FCFS: First-Come First-Served</a:t>
            </a:r>
            <a:endParaRPr lang="en-US" sz="3200" dirty="0">
              <a:solidFill>
                <a:schemeClr val="tx2"/>
              </a:solidFill>
            </a:endParaRP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600200" y="1295400"/>
            <a:ext cx="5410200" cy="990600"/>
            <a:chOff x="768" y="1200"/>
            <a:chExt cx="3408" cy="624"/>
          </a:xfrm>
        </p:grpSpPr>
        <p:sp>
          <p:nvSpPr>
            <p:cNvPr id="10247" name="Rectangle 4"/>
            <p:cNvSpPr>
              <a:spLocks noChangeArrowheads="1"/>
            </p:cNvSpPr>
            <p:nvPr/>
          </p:nvSpPr>
          <p:spPr bwMode="auto">
            <a:xfrm>
              <a:off x="816" y="1200"/>
              <a:ext cx="302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8" name="Line 5"/>
            <p:cNvSpPr>
              <a:spLocks noChangeShapeType="1"/>
            </p:cNvSpPr>
            <p:nvPr/>
          </p:nvSpPr>
          <p:spPr bwMode="auto">
            <a:xfrm>
              <a:off x="1872" y="12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Text Box 6"/>
            <p:cNvSpPr txBox="1">
              <a:spLocks noChangeArrowheads="1"/>
            </p:cNvSpPr>
            <p:nvPr/>
          </p:nvSpPr>
          <p:spPr bwMode="auto">
            <a:xfrm>
              <a:off x="1152" y="120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0250" name="Text Box 7"/>
            <p:cNvSpPr txBox="1">
              <a:spLocks noChangeArrowheads="1"/>
            </p:cNvSpPr>
            <p:nvPr/>
          </p:nvSpPr>
          <p:spPr bwMode="auto">
            <a:xfrm>
              <a:off x="1680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20</a:t>
              </a:r>
            </a:p>
          </p:txBody>
        </p:sp>
        <p:sp>
          <p:nvSpPr>
            <p:cNvPr id="10251" name="Line 8"/>
            <p:cNvSpPr>
              <a:spLocks noChangeShapeType="1"/>
            </p:cNvSpPr>
            <p:nvPr/>
          </p:nvSpPr>
          <p:spPr bwMode="auto">
            <a:xfrm>
              <a:off x="2448" y="12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2" name="Text Box 9"/>
            <p:cNvSpPr txBox="1">
              <a:spLocks noChangeArrowheads="1"/>
            </p:cNvSpPr>
            <p:nvPr/>
          </p:nvSpPr>
          <p:spPr bwMode="auto">
            <a:xfrm>
              <a:off x="2016" y="120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0253" name="Text Box 10"/>
            <p:cNvSpPr txBox="1">
              <a:spLocks noChangeArrowheads="1"/>
            </p:cNvSpPr>
            <p:nvPr/>
          </p:nvSpPr>
          <p:spPr bwMode="auto">
            <a:xfrm>
              <a:off x="2304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32</a:t>
              </a:r>
            </a:p>
          </p:txBody>
        </p:sp>
        <p:sp>
          <p:nvSpPr>
            <p:cNvPr id="10254" name="Text Box 12"/>
            <p:cNvSpPr txBox="1">
              <a:spLocks noChangeArrowheads="1"/>
            </p:cNvSpPr>
            <p:nvPr/>
          </p:nvSpPr>
          <p:spPr bwMode="auto">
            <a:xfrm>
              <a:off x="2448" y="120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0255" name="Line 13"/>
            <p:cNvSpPr>
              <a:spLocks noChangeShapeType="1"/>
            </p:cNvSpPr>
            <p:nvPr/>
          </p:nvSpPr>
          <p:spPr bwMode="auto">
            <a:xfrm>
              <a:off x="2784" y="12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Line 14"/>
            <p:cNvSpPr>
              <a:spLocks noChangeShapeType="1"/>
            </p:cNvSpPr>
            <p:nvPr/>
          </p:nvSpPr>
          <p:spPr bwMode="auto">
            <a:xfrm>
              <a:off x="3552" y="120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Text Box 15"/>
            <p:cNvSpPr txBox="1">
              <a:spLocks noChangeArrowheads="1"/>
            </p:cNvSpPr>
            <p:nvPr/>
          </p:nvSpPr>
          <p:spPr bwMode="auto">
            <a:xfrm>
              <a:off x="3024" y="120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0258" name="Text Box 16"/>
            <p:cNvSpPr txBox="1">
              <a:spLocks noChangeArrowheads="1"/>
            </p:cNvSpPr>
            <p:nvPr/>
          </p:nvSpPr>
          <p:spPr bwMode="auto">
            <a:xfrm>
              <a:off x="3552" y="120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0259" name="Text Box 17"/>
            <p:cNvSpPr txBox="1">
              <a:spLocks noChangeArrowheads="1"/>
            </p:cNvSpPr>
            <p:nvPr/>
          </p:nvSpPr>
          <p:spPr bwMode="auto">
            <a:xfrm>
              <a:off x="2640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40</a:t>
              </a:r>
            </a:p>
          </p:txBody>
        </p:sp>
        <p:sp>
          <p:nvSpPr>
            <p:cNvPr id="10260" name="Text Box 18"/>
            <p:cNvSpPr txBox="1">
              <a:spLocks noChangeArrowheads="1"/>
            </p:cNvSpPr>
            <p:nvPr/>
          </p:nvSpPr>
          <p:spPr bwMode="auto">
            <a:xfrm>
              <a:off x="3360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56</a:t>
              </a:r>
            </a:p>
          </p:txBody>
        </p:sp>
        <p:sp>
          <p:nvSpPr>
            <p:cNvPr id="10261" name="Text Box 19"/>
            <p:cNvSpPr txBox="1">
              <a:spLocks noChangeArrowheads="1"/>
            </p:cNvSpPr>
            <p:nvPr/>
          </p:nvSpPr>
          <p:spPr bwMode="auto">
            <a:xfrm>
              <a:off x="3696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60</a:t>
              </a:r>
            </a:p>
          </p:txBody>
        </p:sp>
        <p:sp>
          <p:nvSpPr>
            <p:cNvPr id="10262" name="Text Box 23"/>
            <p:cNvSpPr txBox="1">
              <a:spLocks noChangeArrowheads="1"/>
            </p:cNvSpPr>
            <p:nvPr/>
          </p:nvSpPr>
          <p:spPr bwMode="auto">
            <a:xfrm>
              <a:off x="768" y="1536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1DD8A50-E747-4792-9C89-83A819DE1366}" type="slidenum">
              <a:rPr lang="en-US"/>
              <a:pPr/>
              <a:t>16</a:t>
            </a:fld>
            <a:endParaRPr lang="en-US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FCFS: First-Come First-Served</a:t>
            </a:r>
            <a:endParaRPr lang="en-US" sz="3200" dirty="0" smtClean="0">
              <a:ea typeface="ＭＳ Ｐゴシック" pitchFamily="-1" charset="-128"/>
            </a:endParaRP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1"/>
            <a:ext cx="8229600" cy="18288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" charset="-128"/>
              </a:rPr>
              <a:t>Advantage: Relatively simple algorithm</a:t>
            </a:r>
          </a:p>
          <a:p>
            <a:pPr eaLnBrk="1" hangingPunct="1"/>
            <a:r>
              <a:rPr lang="en-US" dirty="0" smtClean="0">
                <a:ea typeface="ＭＳ Ｐゴシック" pitchFamily="-1" charset="-128"/>
              </a:rPr>
              <a:t>Disadvantage: long waiting times</a:t>
            </a:r>
          </a:p>
          <a:p>
            <a:pPr eaLnBrk="1" hangingPunct="1">
              <a:buNone/>
            </a:pPr>
            <a:endParaRPr lang="en-US" dirty="0" smtClean="0">
              <a:ea typeface="ＭＳ Ｐゴシック" pitchFamily="-1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ChangeArrowheads="1"/>
          </p:cNvSpPr>
          <p:nvPr/>
        </p:nvSpPr>
        <p:spPr bwMode="auto">
          <a:xfrm>
            <a:off x="457200" y="946150"/>
            <a:ext cx="8077200" cy="499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39725" indent="-325438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Need to know run times in advance</a:t>
            </a:r>
          </a:p>
          <a:p>
            <a:pPr marL="339725" indent="-325438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Non pre-emptive algorithm</a:t>
            </a:r>
          </a:p>
          <a:p>
            <a:pPr marL="339725" indent="-325438" algn="l" eaLnBrk="0" hangingPunct="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Provably optimal</a:t>
            </a:r>
            <a:endParaRPr lang="en-US" sz="2800" dirty="0">
              <a:solidFill>
                <a:srgbClr val="FF0000"/>
              </a:solidFill>
            </a:endParaRPr>
          </a:p>
          <a:p>
            <a:pPr marL="339725" indent="-325438"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/>
              <a:t>	</a:t>
            </a:r>
            <a:r>
              <a:rPr lang="en-US" sz="2800" dirty="0" err="1"/>
              <a:t>e</a:t>
            </a:r>
            <a:r>
              <a:rPr lang="en-US" sz="2800" dirty="0" err="1" smtClean="0"/>
              <a:t>g</a:t>
            </a:r>
            <a:r>
              <a:rPr lang="en-US" sz="2800" dirty="0" smtClean="0"/>
              <a:t> </a:t>
            </a:r>
            <a:r>
              <a:rPr lang="en-US" sz="2800" dirty="0"/>
              <a:t>4 jobs with runs times of </a:t>
            </a:r>
            <a:r>
              <a:rPr lang="en-US" sz="2800" dirty="0" err="1"/>
              <a:t>a,b,c,d</a:t>
            </a:r>
            <a:endParaRPr lang="en-US" sz="2800" dirty="0"/>
          </a:p>
          <a:p>
            <a:pPr marL="339725" indent="-325438"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/>
              <a:t>	First finishes at a, second at </a:t>
            </a:r>
            <a:r>
              <a:rPr lang="en-US" sz="2800" dirty="0" err="1"/>
              <a:t>a+b</a:t>
            </a:r>
            <a:r>
              <a:rPr lang="en-US" sz="2800" dirty="0" smtClean="0"/>
              <a:t>, third </a:t>
            </a:r>
            <a:r>
              <a:rPr lang="en-US" sz="2800" dirty="0"/>
              <a:t>at </a:t>
            </a:r>
            <a:r>
              <a:rPr lang="en-US" sz="2800" dirty="0" err="1"/>
              <a:t>a+b+c</a:t>
            </a:r>
            <a:r>
              <a:rPr lang="en-US" sz="2800" dirty="0"/>
              <a:t>, last at </a:t>
            </a:r>
            <a:r>
              <a:rPr lang="en-US" sz="2800" dirty="0" err="1" smtClean="0"/>
              <a:t>a+b+c+d</a:t>
            </a:r>
            <a:endParaRPr lang="en-US" sz="2800" dirty="0" smtClean="0"/>
          </a:p>
          <a:p>
            <a:pPr marL="339725" indent="-325438"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/>
              <a:t>	</a:t>
            </a:r>
            <a:r>
              <a:rPr lang="en-US" sz="2800" dirty="0" smtClean="0"/>
              <a:t>(a + </a:t>
            </a:r>
            <a:r>
              <a:rPr lang="en-US" sz="2800" dirty="0" err="1" smtClean="0"/>
              <a:t>a+b</a:t>
            </a:r>
            <a:r>
              <a:rPr lang="en-US" sz="2800" dirty="0" smtClean="0"/>
              <a:t> + a+ </a:t>
            </a:r>
            <a:r>
              <a:rPr lang="en-US" sz="2800" dirty="0" err="1" smtClean="0"/>
              <a:t>b+c</a:t>
            </a:r>
            <a:r>
              <a:rPr lang="en-US" sz="2800" dirty="0" smtClean="0"/>
              <a:t> + </a:t>
            </a:r>
            <a:r>
              <a:rPr lang="en-US" sz="2800" dirty="0" err="1" smtClean="0"/>
              <a:t>a+b+c+d</a:t>
            </a:r>
            <a:r>
              <a:rPr lang="en-US" sz="2800" dirty="0" smtClean="0"/>
              <a:t> )</a:t>
            </a:r>
            <a:endParaRPr lang="en-US" sz="2800" dirty="0"/>
          </a:p>
          <a:p>
            <a:pPr marL="339725" indent="-325438" algn="l" eaLnBrk="0" hangingPunct="0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/>
              <a:t>	Mean turnaround time is (4a+3b+2c+d)/4 </a:t>
            </a:r>
          </a:p>
          <a:p>
            <a:pPr marL="796925" lvl="1" indent="-325438" eaLnBrk="0" hangingPunct="0">
              <a:spcBef>
                <a:spcPct val="20000"/>
              </a:spcBef>
              <a:buFont typeface="Wingdings" pitchFamily="2" charset="2"/>
              <a:buChar char="ü"/>
            </a:pPr>
            <a:r>
              <a:rPr lang="en-US" sz="2800" dirty="0"/>
              <a:t>	smallest time has to come first to minimize the </a:t>
            </a:r>
            <a:r>
              <a:rPr lang="en-US" sz="2800" dirty="0" smtClean="0"/>
              <a:t>	mean </a:t>
            </a:r>
            <a:r>
              <a:rPr lang="en-US" sz="2800" dirty="0"/>
              <a:t>turnaround time</a:t>
            </a: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197635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Shortest Job First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239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C9A04B9-7DA5-44BF-B55C-88FEBCCB163D}" type="slidenum">
              <a:rPr lang="en-US"/>
              <a:pPr/>
              <a:t>18</a:t>
            </a:fld>
            <a:endParaRPr lang="en-US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SJF: Shortest Job First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pitchFamily="-1" charset="-128"/>
              </a:rPr>
              <a:t>The job with the shortest next CPU burst time is selected</a:t>
            </a:r>
          </a:p>
          <a:p>
            <a:pPr eaLnBrk="1" hangingPunct="1">
              <a:lnSpc>
                <a:spcPct val="90000"/>
              </a:lnSpc>
            </a:pPr>
            <a:r>
              <a:rPr lang="en-US" sz="3000" dirty="0" smtClean="0">
                <a:ea typeface="ＭＳ Ｐゴシック" pitchFamily="-1" charset="-128"/>
              </a:rPr>
              <a:t>Example (from before):</a:t>
            </a:r>
            <a:endParaRPr lang="en-US" sz="2800" dirty="0" smtClean="0">
              <a:ea typeface="ＭＳ Ｐゴシック" pitchFamily="-1" charset="-128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3000" dirty="0" smtClean="0">
                <a:ea typeface="ＭＳ Ｐゴシック" pitchFamily="-1" charset="-128"/>
              </a:rPr>
              <a:t>CPU job burst times and ready queue order: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3000" dirty="0" smtClean="0">
                <a:solidFill>
                  <a:schemeClr val="accent2"/>
                </a:solidFill>
                <a:ea typeface="ＭＳ Ｐゴシック" pitchFamily="-1" charset="-128"/>
              </a:rPr>
              <a:t>P1: </a:t>
            </a:r>
            <a:r>
              <a:rPr lang="en-US" sz="3000" dirty="0" smtClean="0">
                <a:solidFill>
                  <a:srgbClr val="FF0000"/>
                </a:solidFill>
                <a:ea typeface="ＭＳ Ｐゴシック" pitchFamily="-1" charset="-128"/>
              </a:rPr>
              <a:t>20</a:t>
            </a:r>
            <a:endParaRPr lang="en-US" sz="3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3000" dirty="0" smtClean="0">
                <a:solidFill>
                  <a:schemeClr val="accent2"/>
                </a:solidFill>
                <a:ea typeface="ＭＳ Ｐゴシック" pitchFamily="-1" charset="-128"/>
              </a:rPr>
              <a:t>P2: </a:t>
            </a:r>
            <a:r>
              <a:rPr lang="en-US" sz="3000" dirty="0" smtClean="0">
                <a:solidFill>
                  <a:srgbClr val="FF0000"/>
                </a:solidFill>
                <a:ea typeface="ＭＳ Ｐゴシック" pitchFamily="-1" charset="-128"/>
              </a:rPr>
              <a:t>12</a:t>
            </a:r>
            <a:endParaRPr lang="en-US" sz="3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3000" dirty="0" smtClean="0">
                <a:solidFill>
                  <a:schemeClr val="accent2"/>
                </a:solidFill>
                <a:ea typeface="ＭＳ Ｐゴシック" pitchFamily="-1" charset="-128"/>
              </a:rPr>
              <a:t>P3: </a:t>
            </a:r>
            <a:r>
              <a:rPr lang="en-US" sz="3000" dirty="0" smtClean="0">
                <a:solidFill>
                  <a:srgbClr val="FF0000"/>
                </a:solidFill>
                <a:ea typeface="ＭＳ Ｐゴシック" pitchFamily="-1" charset="-128"/>
              </a:rPr>
              <a:t>8</a:t>
            </a:r>
            <a:endParaRPr lang="en-US" sz="3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3000" dirty="0" smtClean="0">
                <a:solidFill>
                  <a:schemeClr val="accent2"/>
                </a:solidFill>
                <a:ea typeface="ＭＳ Ｐゴシック" pitchFamily="-1" charset="-128"/>
              </a:rPr>
              <a:t>P4: </a:t>
            </a:r>
            <a:r>
              <a:rPr lang="en-US" sz="3000" dirty="0" smtClean="0">
                <a:solidFill>
                  <a:srgbClr val="FF0000"/>
                </a:solidFill>
                <a:ea typeface="ＭＳ Ｐゴシック" pitchFamily="-1" charset="-128"/>
              </a:rPr>
              <a:t>16</a:t>
            </a:r>
            <a:endParaRPr lang="en-US" sz="3000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sz="3000" dirty="0" smtClean="0">
                <a:solidFill>
                  <a:schemeClr val="accent2"/>
                </a:solidFill>
                <a:ea typeface="ＭＳ Ｐゴシック" pitchFamily="-1" charset="-128"/>
              </a:rPr>
              <a:t>P5: </a:t>
            </a:r>
            <a:r>
              <a:rPr lang="en-US" sz="3000" dirty="0" smtClean="0">
                <a:solidFill>
                  <a:srgbClr val="FF0000"/>
                </a:solidFill>
                <a:ea typeface="ＭＳ Ｐゴシック" pitchFamily="-1" charset="-128"/>
              </a:rPr>
              <a:t>4</a:t>
            </a:r>
            <a:endParaRPr lang="en-US" sz="3000" dirty="0" smtClean="0">
              <a:ea typeface="ＭＳ Ｐゴシック" pitchFamily="-1" charset="-128"/>
            </a:endParaRP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3000" dirty="0" smtClean="0">
                <a:ea typeface="ＭＳ Ｐゴシック" pitchFamily="-1" charset="-128"/>
              </a:rPr>
              <a:t>Draw Gantt chart and compute the average waiting time given SJF CPU scheduling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3000" dirty="0" smtClean="0">
                <a:ea typeface="ＭＳ Ｐゴシック" pitchFamily="-1" charset="-128"/>
              </a:rPr>
              <a:t>Assume 0 context switch time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 smtClean="0">
              <a:ea typeface="ＭＳ Ｐゴシック" pitchFamily="-1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 smtClean="0">
              <a:ea typeface="ＭＳ Ｐゴシック" pitchFamily="-1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SJF Solution</a:t>
            </a:r>
          </a:p>
        </p:txBody>
      </p:sp>
      <p:sp>
        <p:nvSpPr>
          <p:cNvPr id="18451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876300" y="1860755"/>
            <a:ext cx="7772400" cy="3581400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" charset="-128"/>
              </a:rPr>
              <a:t>Waiting times (how long did process wait before being scheduled on the CPU?):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P1: 40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P2: 12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P3: 4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P4: 24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ea typeface="ＭＳ Ｐゴシック" pitchFamily="-1" charset="-128"/>
              </a:rPr>
              <a:t>P5: 0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" charset="-128"/>
              </a:rPr>
              <a:t>Average wait time:  16</a:t>
            </a:r>
          </a:p>
        </p:txBody>
      </p:sp>
      <p:sp>
        <p:nvSpPr>
          <p:cNvPr id="18453" name="Rectangle 21"/>
          <p:cNvSpPr>
            <a:spLocks noChangeArrowheads="1"/>
          </p:cNvSpPr>
          <p:nvPr/>
        </p:nvSpPr>
        <p:spPr bwMode="auto">
          <a:xfrm>
            <a:off x="609600" y="5567364"/>
            <a:ext cx="8156785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sz="2800" dirty="0"/>
              <a:t>(Recall: FCFS scheduling had average wait time of 29.6)</a:t>
            </a: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1143000" y="838200"/>
            <a:ext cx="6248400" cy="990600"/>
            <a:chOff x="720" y="864"/>
            <a:chExt cx="3936" cy="624"/>
          </a:xfrm>
        </p:grpSpPr>
        <p:sp>
          <p:nvSpPr>
            <p:cNvPr id="13318" name="Rectangle 4"/>
            <p:cNvSpPr>
              <a:spLocks noChangeArrowheads="1"/>
            </p:cNvSpPr>
            <p:nvPr/>
          </p:nvSpPr>
          <p:spPr bwMode="auto">
            <a:xfrm>
              <a:off x="816" y="864"/>
              <a:ext cx="3504" cy="28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19" name="Line 5"/>
            <p:cNvSpPr>
              <a:spLocks noChangeShapeType="1"/>
            </p:cNvSpPr>
            <p:nvPr/>
          </p:nvSpPr>
          <p:spPr bwMode="auto">
            <a:xfrm>
              <a:off x="1056" y="86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0" name="Text Box 6"/>
            <p:cNvSpPr txBox="1">
              <a:spLocks noChangeArrowheads="1"/>
            </p:cNvSpPr>
            <p:nvPr/>
          </p:nvSpPr>
          <p:spPr bwMode="auto">
            <a:xfrm>
              <a:off x="3648" y="86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P1</a:t>
              </a:r>
            </a:p>
          </p:txBody>
        </p:sp>
        <p:sp>
          <p:nvSpPr>
            <p:cNvPr id="13321" name="Text Box 7"/>
            <p:cNvSpPr txBox="1">
              <a:spLocks noChangeArrowheads="1"/>
            </p:cNvSpPr>
            <p:nvPr/>
          </p:nvSpPr>
          <p:spPr bwMode="auto">
            <a:xfrm>
              <a:off x="912" y="120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13322" name="Line 8"/>
            <p:cNvSpPr>
              <a:spLocks noChangeShapeType="1"/>
            </p:cNvSpPr>
            <p:nvPr/>
          </p:nvSpPr>
          <p:spPr bwMode="auto">
            <a:xfrm>
              <a:off x="1584" y="86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3" name="Text Box 9"/>
            <p:cNvSpPr txBox="1">
              <a:spLocks noChangeArrowheads="1"/>
            </p:cNvSpPr>
            <p:nvPr/>
          </p:nvSpPr>
          <p:spPr bwMode="auto">
            <a:xfrm>
              <a:off x="1872" y="86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P2</a:t>
              </a:r>
            </a:p>
          </p:txBody>
        </p:sp>
        <p:sp>
          <p:nvSpPr>
            <p:cNvPr id="13324" name="Text Box 10"/>
            <p:cNvSpPr txBox="1">
              <a:spLocks noChangeArrowheads="1"/>
            </p:cNvSpPr>
            <p:nvPr/>
          </p:nvSpPr>
          <p:spPr bwMode="auto">
            <a:xfrm>
              <a:off x="1488" y="120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12</a:t>
              </a:r>
            </a:p>
          </p:txBody>
        </p:sp>
        <p:sp>
          <p:nvSpPr>
            <p:cNvPr id="13325" name="Text Box 11"/>
            <p:cNvSpPr txBox="1">
              <a:spLocks noChangeArrowheads="1"/>
            </p:cNvSpPr>
            <p:nvPr/>
          </p:nvSpPr>
          <p:spPr bwMode="auto">
            <a:xfrm>
              <a:off x="1152" y="86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P3</a:t>
              </a:r>
            </a:p>
          </p:txBody>
        </p:sp>
        <p:sp>
          <p:nvSpPr>
            <p:cNvPr id="13326" name="Line 12"/>
            <p:cNvSpPr>
              <a:spLocks noChangeShapeType="1"/>
            </p:cNvSpPr>
            <p:nvPr/>
          </p:nvSpPr>
          <p:spPr bwMode="auto">
            <a:xfrm>
              <a:off x="2400" y="86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7" name="Line 13"/>
            <p:cNvSpPr>
              <a:spLocks noChangeShapeType="1"/>
            </p:cNvSpPr>
            <p:nvPr/>
          </p:nvSpPr>
          <p:spPr bwMode="auto">
            <a:xfrm>
              <a:off x="3216" y="86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8" name="Text Box 14"/>
            <p:cNvSpPr txBox="1">
              <a:spLocks noChangeArrowheads="1"/>
            </p:cNvSpPr>
            <p:nvPr/>
          </p:nvSpPr>
          <p:spPr bwMode="auto">
            <a:xfrm>
              <a:off x="2832" y="86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P4</a:t>
              </a:r>
            </a:p>
          </p:txBody>
        </p:sp>
        <p:sp>
          <p:nvSpPr>
            <p:cNvPr id="13329" name="Text Box 15"/>
            <p:cNvSpPr txBox="1">
              <a:spLocks noChangeArrowheads="1"/>
            </p:cNvSpPr>
            <p:nvPr/>
          </p:nvSpPr>
          <p:spPr bwMode="auto">
            <a:xfrm>
              <a:off x="768" y="86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P5</a:t>
              </a:r>
            </a:p>
          </p:txBody>
        </p:sp>
        <p:sp>
          <p:nvSpPr>
            <p:cNvPr id="13330" name="Text Box 16"/>
            <p:cNvSpPr txBox="1">
              <a:spLocks noChangeArrowheads="1"/>
            </p:cNvSpPr>
            <p:nvPr/>
          </p:nvSpPr>
          <p:spPr bwMode="auto">
            <a:xfrm>
              <a:off x="2256" y="120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24</a:t>
              </a:r>
            </a:p>
          </p:txBody>
        </p:sp>
        <p:sp>
          <p:nvSpPr>
            <p:cNvPr id="13331" name="Text Box 17"/>
            <p:cNvSpPr txBox="1">
              <a:spLocks noChangeArrowheads="1"/>
            </p:cNvSpPr>
            <p:nvPr/>
          </p:nvSpPr>
          <p:spPr bwMode="auto">
            <a:xfrm>
              <a:off x="3024" y="120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40</a:t>
              </a:r>
            </a:p>
          </p:txBody>
        </p:sp>
        <p:sp>
          <p:nvSpPr>
            <p:cNvPr id="13332" name="Text Box 18"/>
            <p:cNvSpPr txBox="1">
              <a:spLocks noChangeArrowheads="1"/>
            </p:cNvSpPr>
            <p:nvPr/>
          </p:nvSpPr>
          <p:spPr bwMode="auto">
            <a:xfrm>
              <a:off x="4176" y="120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60</a:t>
              </a:r>
            </a:p>
          </p:txBody>
        </p:sp>
        <p:sp>
          <p:nvSpPr>
            <p:cNvPr id="13333" name="Text Box 22"/>
            <p:cNvSpPr txBox="1">
              <a:spLocks noChangeArrowheads="1"/>
            </p:cNvSpPr>
            <p:nvPr/>
          </p:nvSpPr>
          <p:spPr bwMode="auto">
            <a:xfrm>
              <a:off x="720" y="1200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1" grpId="0" build="p"/>
      <p:bldP spid="184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A7B5414-3EF2-469F-AB66-A4F4D94049EB}" type="slidenum">
              <a:rPr lang="en-US"/>
              <a:pPr/>
              <a:t>20</a:t>
            </a:fld>
            <a:endParaRPr lang="en-US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SJF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7772400" cy="41148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-1" charset="-128"/>
              </a:rPr>
              <a:t>Provably shortest average wait time</a:t>
            </a:r>
          </a:p>
          <a:p>
            <a:pPr eaLnBrk="1" hangingPunct="1"/>
            <a:r>
              <a:rPr lang="en-US" sz="2800" dirty="0" smtClean="0">
                <a:ea typeface="ＭＳ Ｐゴシック" pitchFamily="-1" charset="-128"/>
              </a:rPr>
              <a:t>BUT: But how do you know the execution time?</a:t>
            </a:r>
          </a:p>
          <a:p>
            <a:pPr eaLnBrk="1" hangingPunct="1"/>
            <a:endParaRPr lang="en-US" sz="2800" dirty="0">
              <a:ea typeface="ＭＳ Ｐゴシック" pitchFamily="-1" charset="-128"/>
            </a:endParaRPr>
          </a:p>
          <a:p>
            <a:pPr eaLnBrk="1" hangingPunct="1"/>
            <a:r>
              <a:rPr lang="en-US" sz="2800" dirty="0" smtClean="0">
                <a:ea typeface="ＭＳ Ｐゴシック" pitchFamily="-1" charset="-128"/>
              </a:rPr>
              <a:t>Will discuss in detail under Shortest Job Next !!!</a:t>
            </a:r>
          </a:p>
          <a:p>
            <a:pPr marL="457200" lvl="1" indent="0" eaLnBrk="1" hangingPunct="1">
              <a:buNone/>
            </a:pPr>
            <a:endParaRPr lang="en-US" dirty="0" smtClean="0">
              <a:ea typeface="ＭＳ Ｐゴシック" pitchFamily="-1" charset="-128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ChangeArrowheads="1"/>
          </p:cNvSpPr>
          <p:nvPr/>
        </p:nvSpPr>
        <p:spPr bwMode="auto">
          <a:xfrm>
            <a:off x="1165225" y="1044575"/>
            <a:ext cx="7558088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98463" indent="-3984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>
                <a:latin typeface="Arial" charset="0"/>
              </a:rPr>
              <a:t>Round </a:t>
            </a:r>
            <a:r>
              <a:rPr lang="en-US" sz="2800" dirty="0">
                <a:latin typeface="Arial" charset="0"/>
              </a:rPr>
              <a:t>robin</a:t>
            </a:r>
          </a:p>
          <a:p>
            <a:pPr marL="398463" indent="-3984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Priority </a:t>
            </a:r>
          </a:p>
          <a:p>
            <a:pPr marL="398463" indent="-3984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Multiple Queues</a:t>
            </a:r>
          </a:p>
          <a:p>
            <a:pPr marL="398463" indent="-3984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Shortest Process Next</a:t>
            </a:r>
          </a:p>
          <a:p>
            <a:pPr marL="398463" indent="-3984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Guaranteed Scheduling</a:t>
            </a:r>
          </a:p>
          <a:p>
            <a:pPr marL="398463" indent="-3984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Lottery Scheduling</a:t>
            </a:r>
          </a:p>
          <a:p>
            <a:pPr marL="398463" indent="-3984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Fair Share Scheduling</a:t>
            </a: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 eaLnBrk="0" hangingPunct="0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</p:txBody>
      </p:sp>
      <p:sp>
        <p:nvSpPr>
          <p:cNvPr id="20173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Scheduling in Interactive Systems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472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ChangeArrowheads="1"/>
          </p:cNvSpPr>
          <p:nvPr/>
        </p:nvSpPr>
        <p:spPr bwMode="auto">
          <a:xfrm>
            <a:off x="990600" y="3429000"/>
            <a:ext cx="6477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eaLnBrk="0" hangingPunct="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Process list-before and after</a:t>
            </a:r>
            <a:endParaRPr lang="en-US" sz="24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037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Round-Robin Scheduling</a:t>
            </a:r>
          </a:p>
        </p:txBody>
      </p:sp>
      <p:pic>
        <p:nvPicPr>
          <p:cNvPr id="203781" name="Picture 7" descr="D:\b\b4\IBM\02-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781" y="1295400"/>
            <a:ext cx="8341912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5725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ChangeArrowheads="1"/>
          </p:cNvSpPr>
          <p:nvPr/>
        </p:nvSpPr>
        <p:spPr bwMode="auto">
          <a:xfrm>
            <a:off x="685800" y="1066800"/>
            <a:ext cx="7162800" cy="455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3730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Quantum too short =&gt; too many process switches</a:t>
            </a:r>
          </a:p>
          <a:p>
            <a:pPr marL="609600" indent="-3730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>
                <a:latin typeface="Arial" charset="0"/>
              </a:rPr>
              <a:t>Quantum too long =&gt; wasted </a:t>
            </a:r>
            <a:r>
              <a:rPr lang="en-US" sz="2800" dirty="0" smtClean="0">
                <a:latin typeface="Arial" charset="0"/>
              </a:rPr>
              <a:t>CPU </a:t>
            </a:r>
            <a:r>
              <a:rPr lang="en-US" sz="2800" dirty="0">
                <a:latin typeface="Arial" charset="0"/>
              </a:rPr>
              <a:t>time</a:t>
            </a:r>
          </a:p>
          <a:p>
            <a:pPr marL="609600" indent="-373063" algn="l" eaLnBrk="0" hangingPunct="0">
              <a:spcBef>
                <a:spcPct val="20000"/>
              </a:spcBef>
              <a:buFont typeface="Arial" charset="0"/>
              <a:buChar char="•"/>
            </a:pPr>
            <a:r>
              <a:rPr lang="en-US" sz="2800" dirty="0" smtClean="0">
                <a:latin typeface="Arial" charset="0"/>
              </a:rPr>
              <a:t>Don’t </a:t>
            </a:r>
            <a:r>
              <a:rPr lang="en-US" sz="2800" dirty="0">
                <a:latin typeface="Arial" charset="0"/>
              </a:rPr>
              <a:t>need to know run times in advance</a:t>
            </a:r>
          </a:p>
        </p:txBody>
      </p:sp>
      <p:sp>
        <p:nvSpPr>
          <p:cNvPr id="20582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Round robin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523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8382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RR (Round Robin) Scheduling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077200" cy="47244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3000" dirty="0" smtClean="0">
                <a:ea typeface="ＭＳ Ｐゴシック" pitchFamily="-1" charset="-128"/>
              </a:rPr>
              <a:t>Used in time-sharing or multi-tasking systems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3000" dirty="0" smtClean="0"/>
              <a:t>typical kind of scheduling algorithm in a contemporary general purpose operating system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>
                <a:ea typeface="ＭＳ Ｐゴシック" pitchFamily="-1" charset="-128"/>
              </a:rPr>
              <a:t>Method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3000" dirty="0" smtClean="0"/>
              <a:t>Give each process a unit of time (time slice, quantum) of execution on CPU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3000" dirty="0" smtClean="0"/>
              <a:t>Then move to next process in ready queue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3000" dirty="0" smtClean="0"/>
              <a:t>Continue </a:t>
            </a:r>
            <a:r>
              <a:rPr lang="en-US" sz="3000" dirty="0"/>
              <a:t>until all processes completed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>
                <a:ea typeface="ＭＳ Ｐゴシック" pitchFamily="-1" charset="-128"/>
              </a:rPr>
              <a:t>Necessarily preemptive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3000" dirty="0"/>
              <a:t>Requires use of timer interrupt</a:t>
            </a:r>
          </a:p>
          <a:p>
            <a:pPr eaLnBrk="1" hangingPunct="1">
              <a:lnSpc>
                <a:spcPct val="80000"/>
              </a:lnSpc>
            </a:pPr>
            <a:r>
              <a:rPr lang="en-US" sz="3000" dirty="0" smtClean="0">
                <a:ea typeface="ＭＳ Ｐゴシック" pitchFamily="-1" charset="-128"/>
              </a:rPr>
              <a:t>Time Quantum typically between 10 and 100 milliseconds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3000" dirty="0" smtClean="0"/>
              <a:t>Linux </a:t>
            </a:r>
            <a:r>
              <a:rPr lang="en-US" sz="3000" dirty="0"/>
              <a:t>default </a:t>
            </a:r>
            <a:r>
              <a:rPr lang="en-US" sz="3000" dirty="0" smtClean="0"/>
              <a:t>TQ is 100ms</a:t>
            </a:r>
            <a:endParaRPr lang="en-US" sz="3000" dirty="0"/>
          </a:p>
          <a:p>
            <a:endParaRPr lang="en-US" dirty="0" smtClean="0">
              <a:ea typeface="ＭＳ Ｐゴシック" pitchFamily="-1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5A66DA4-8A26-4840-8A9E-CA6F01090BF2}" type="slidenum">
              <a:rPr lang="en-US"/>
              <a:pPr/>
              <a:t>24</a:t>
            </a:fld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EC2777D-3C61-466D-B19D-418DCB17A82B}" type="slidenum">
              <a:rPr lang="en-US"/>
              <a:pPr/>
              <a:t>25</a:t>
            </a:fld>
            <a:endParaRPr 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RR (Round Robin) Scheduling: Example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7772400" cy="4648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ea typeface="ＭＳ Ｐゴシック" pitchFamily="-1" charset="-128"/>
              </a:rPr>
              <a:t>CPU job burst times &amp; order in queue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2"/>
                </a:solidFill>
                <a:ea typeface="ＭＳ Ｐゴシック" pitchFamily="-1" charset="-128"/>
              </a:rPr>
              <a:t>P1: </a:t>
            </a:r>
            <a:r>
              <a:rPr lang="en-US" dirty="0" smtClean="0">
                <a:solidFill>
                  <a:srgbClr val="FF0000"/>
                </a:solidFill>
                <a:ea typeface="ＭＳ Ｐゴシック" pitchFamily="-1" charset="-128"/>
              </a:rPr>
              <a:t>20</a:t>
            </a:r>
            <a:endParaRPr lang="en-US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2"/>
                </a:solidFill>
                <a:ea typeface="ＭＳ Ｐゴシック" pitchFamily="-1" charset="-128"/>
              </a:rPr>
              <a:t>P2: </a:t>
            </a:r>
            <a:r>
              <a:rPr lang="en-US" dirty="0" smtClean="0">
                <a:solidFill>
                  <a:srgbClr val="FF0000"/>
                </a:solidFill>
                <a:ea typeface="ＭＳ Ｐゴシック" pitchFamily="-1" charset="-128"/>
              </a:rPr>
              <a:t>12</a:t>
            </a:r>
            <a:endParaRPr lang="en-US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2"/>
                </a:solidFill>
                <a:ea typeface="ＭＳ Ｐゴシック" pitchFamily="-1" charset="-128"/>
              </a:rPr>
              <a:t>P3: </a:t>
            </a:r>
            <a:r>
              <a:rPr lang="en-US" dirty="0" smtClean="0">
                <a:solidFill>
                  <a:srgbClr val="FF0000"/>
                </a:solidFill>
                <a:ea typeface="ＭＳ Ｐゴシック" pitchFamily="-1" charset="-128"/>
              </a:rPr>
              <a:t>8</a:t>
            </a:r>
            <a:endParaRPr lang="en-US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2"/>
                </a:solidFill>
                <a:ea typeface="ＭＳ Ｐゴシック" pitchFamily="-1" charset="-128"/>
              </a:rPr>
              <a:t>P4: </a:t>
            </a:r>
            <a:r>
              <a:rPr lang="en-US" dirty="0" smtClean="0">
                <a:solidFill>
                  <a:srgbClr val="FF0000"/>
                </a:solidFill>
                <a:ea typeface="ＭＳ Ｐゴシック" pitchFamily="-1" charset="-128"/>
              </a:rPr>
              <a:t>16</a:t>
            </a:r>
            <a:endParaRPr lang="en-US" dirty="0" smtClean="0">
              <a:solidFill>
                <a:schemeClr val="accent2"/>
              </a:solidFill>
              <a:ea typeface="ＭＳ Ｐゴシック" pitchFamily="-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accent2"/>
                </a:solidFill>
                <a:ea typeface="ＭＳ Ｐゴシック" pitchFamily="-1" charset="-128"/>
              </a:rPr>
              <a:t>P5: </a:t>
            </a:r>
            <a:r>
              <a:rPr lang="en-US" dirty="0" smtClean="0">
                <a:solidFill>
                  <a:srgbClr val="FF0000"/>
                </a:solidFill>
                <a:ea typeface="ＭＳ Ｐゴシック" pitchFamily="-1" charset="-128"/>
              </a:rPr>
              <a:t>4</a:t>
            </a:r>
            <a:endParaRPr lang="en-US" dirty="0" smtClean="0">
              <a:ea typeface="ＭＳ Ｐゴシック" pitchFamily="-1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ea typeface="ＭＳ Ｐゴシック" pitchFamily="-1" charset="-128"/>
              </a:rPr>
              <a:t>Draw Gantt chart, and compute average wait time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800" dirty="0">
                <a:latin typeface="Arial" charset="0"/>
              </a:rPr>
              <a:t>Time quantum of 4</a:t>
            </a:r>
          </a:p>
          <a:p>
            <a:pPr marL="1150937" lvl="2" indent="-457200" eaLnBrk="0" hangingPunct="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800" dirty="0">
                <a:latin typeface="Arial" charset="0"/>
              </a:rPr>
              <a:t>Like our previous examples, assume 0 context switch time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AF78DC2-3ED7-476D-B463-9C721D6AE898}" type="slidenum">
              <a:rPr lang="en-US"/>
              <a:pPr/>
              <a:t>26</a:t>
            </a:fld>
            <a:endParaRPr 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419100" y="152400"/>
            <a:ext cx="7772400" cy="8382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3200" dirty="0" smtClean="0">
                <a:solidFill>
                  <a:srgbClr val="7030A0"/>
                </a:solidFill>
                <a:ea typeface="ＭＳ Ｐゴシック" pitchFamily="-1" charset="-128"/>
              </a:rPr>
              <a:t>Solution</a:t>
            </a:r>
          </a:p>
        </p:txBody>
      </p:sp>
      <p:sp>
        <p:nvSpPr>
          <p:cNvPr id="23644" name="Rectangle 92"/>
          <p:cNvSpPr>
            <a:spLocks noGrp="1" noChangeArrowheads="1"/>
          </p:cNvSpPr>
          <p:nvPr>
            <p:ph type="body" idx="1"/>
          </p:nvPr>
        </p:nvSpPr>
        <p:spPr>
          <a:xfrm>
            <a:off x="928446" y="3093512"/>
            <a:ext cx="5638800" cy="3200400"/>
          </a:xfrm>
          <a:noFill/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" charset="-128"/>
              </a:rPr>
              <a:t>Waiting times: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ea typeface="ＭＳ Ｐゴシック" pitchFamily="-1" charset="-128"/>
              </a:rPr>
              <a:t>P1: 60 - 20 = 40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ea typeface="ＭＳ Ｐゴシック" pitchFamily="-1" charset="-128"/>
              </a:rPr>
              <a:t>P2: 44 - 12 = 32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ea typeface="ＭＳ Ｐゴシック" pitchFamily="-1" charset="-128"/>
              </a:rPr>
              <a:t>P3: 32 - 8 = 24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ea typeface="ＭＳ Ｐゴシック" pitchFamily="-1" charset="-128"/>
              </a:rPr>
              <a:t>P4: 56 - 16 = 40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ea typeface="ＭＳ Ｐゴシック" pitchFamily="-1" charset="-128"/>
              </a:rPr>
              <a:t>P5: 20 - 4 = 16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ea typeface="ＭＳ Ｐゴシック" pitchFamily="-1" charset="-128"/>
              </a:rPr>
              <a:t>Average wait time:  30.4</a:t>
            </a:r>
          </a:p>
        </p:txBody>
      </p:sp>
      <p:grpSp>
        <p:nvGrpSpPr>
          <p:cNvPr id="2" name="Group 102"/>
          <p:cNvGrpSpPr>
            <a:grpSpLocks/>
          </p:cNvGrpSpPr>
          <p:nvPr/>
        </p:nvGrpSpPr>
        <p:grpSpPr bwMode="auto">
          <a:xfrm>
            <a:off x="762000" y="896464"/>
            <a:ext cx="7315200" cy="2013960"/>
            <a:chOff x="672" y="912"/>
            <a:chExt cx="4032" cy="1152"/>
          </a:xfrm>
        </p:grpSpPr>
        <p:sp>
          <p:nvSpPr>
            <p:cNvPr id="25606" name="Rectangle 4"/>
            <p:cNvSpPr>
              <a:spLocks noChangeArrowheads="1"/>
            </p:cNvSpPr>
            <p:nvPr/>
          </p:nvSpPr>
          <p:spPr bwMode="auto">
            <a:xfrm>
              <a:off x="768" y="1536"/>
              <a:ext cx="1440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07" name="Line 5"/>
            <p:cNvSpPr>
              <a:spLocks noChangeShapeType="1"/>
            </p:cNvSpPr>
            <p:nvPr/>
          </p:nvSpPr>
          <p:spPr bwMode="auto">
            <a:xfrm>
              <a:off x="100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08" name="Text Box 6"/>
            <p:cNvSpPr txBox="1">
              <a:spLocks noChangeArrowheads="1"/>
            </p:cNvSpPr>
            <p:nvPr/>
          </p:nvSpPr>
          <p:spPr bwMode="auto">
            <a:xfrm>
              <a:off x="76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P1</a:t>
              </a:r>
            </a:p>
          </p:txBody>
        </p:sp>
        <p:sp>
          <p:nvSpPr>
            <p:cNvPr id="25609" name="Text Box 7"/>
            <p:cNvSpPr txBox="1">
              <a:spLocks noChangeArrowheads="1"/>
            </p:cNvSpPr>
            <p:nvPr/>
          </p:nvSpPr>
          <p:spPr bwMode="auto">
            <a:xfrm>
              <a:off x="100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P2</a:t>
              </a:r>
            </a:p>
          </p:txBody>
        </p:sp>
        <p:sp>
          <p:nvSpPr>
            <p:cNvPr id="25610" name="Text Box 8"/>
            <p:cNvSpPr txBox="1">
              <a:spLocks noChangeArrowheads="1"/>
            </p:cNvSpPr>
            <p:nvPr/>
          </p:nvSpPr>
          <p:spPr bwMode="auto">
            <a:xfrm>
              <a:off x="912" y="1872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</a:t>
              </a:r>
            </a:p>
          </p:txBody>
        </p:sp>
        <p:sp>
          <p:nvSpPr>
            <p:cNvPr id="25611" name="Text Box 9"/>
            <p:cNvSpPr txBox="1">
              <a:spLocks noChangeArrowheads="1"/>
            </p:cNvSpPr>
            <p:nvPr/>
          </p:nvSpPr>
          <p:spPr bwMode="auto">
            <a:xfrm>
              <a:off x="124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P3</a:t>
              </a:r>
            </a:p>
          </p:txBody>
        </p:sp>
        <p:sp>
          <p:nvSpPr>
            <p:cNvPr id="25612" name="Line 11"/>
            <p:cNvSpPr>
              <a:spLocks noChangeShapeType="1"/>
            </p:cNvSpPr>
            <p:nvPr/>
          </p:nvSpPr>
          <p:spPr bwMode="auto">
            <a:xfrm>
              <a:off x="124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3" name="Line 12"/>
            <p:cNvSpPr>
              <a:spLocks noChangeShapeType="1"/>
            </p:cNvSpPr>
            <p:nvPr/>
          </p:nvSpPr>
          <p:spPr bwMode="auto">
            <a:xfrm>
              <a:off x="148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4" name="Line 13"/>
            <p:cNvSpPr>
              <a:spLocks noChangeShapeType="1"/>
            </p:cNvSpPr>
            <p:nvPr/>
          </p:nvSpPr>
          <p:spPr bwMode="auto">
            <a:xfrm>
              <a:off x="172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5" name="Line 14"/>
            <p:cNvSpPr>
              <a:spLocks noChangeShapeType="1"/>
            </p:cNvSpPr>
            <p:nvPr/>
          </p:nvSpPr>
          <p:spPr bwMode="auto">
            <a:xfrm>
              <a:off x="196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16" name="Text Box 16"/>
            <p:cNvSpPr txBox="1">
              <a:spLocks noChangeArrowheads="1"/>
            </p:cNvSpPr>
            <p:nvPr/>
          </p:nvSpPr>
          <p:spPr bwMode="auto">
            <a:xfrm>
              <a:off x="148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P4</a:t>
              </a:r>
            </a:p>
          </p:txBody>
        </p:sp>
        <p:sp>
          <p:nvSpPr>
            <p:cNvPr id="25617" name="Text Box 17"/>
            <p:cNvSpPr txBox="1">
              <a:spLocks noChangeArrowheads="1"/>
            </p:cNvSpPr>
            <p:nvPr/>
          </p:nvSpPr>
          <p:spPr bwMode="auto">
            <a:xfrm>
              <a:off x="172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P5</a:t>
              </a:r>
            </a:p>
          </p:txBody>
        </p:sp>
        <p:sp>
          <p:nvSpPr>
            <p:cNvPr id="25618" name="Text Box 18"/>
            <p:cNvSpPr txBox="1">
              <a:spLocks noChangeArrowheads="1"/>
            </p:cNvSpPr>
            <p:nvPr/>
          </p:nvSpPr>
          <p:spPr bwMode="auto">
            <a:xfrm>
              <a:off x="196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P1</a:t>
              </a:r>
            </a:p>
          </p:txBody>
        </p:sp>
        <p:sp>
          <p:nvSpPr>
            <p:cNvPr id="25619" name="Text Box 19"/>
            <p:cNvSpPr txBox="1">
              <a:spLocks noChangeArrowheads="1"/>
            </p:cNvSpPr>
            <p:nvPr/>
          </p:nvSpPr>
          <p:spPr bwMode="auto">
            <a:xfrm>
              <a:off x="1152" y="1872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8</a:t>
              </a:r>
            </a:p>
          </p:txBody>
        </p:sp>
        <p:sp>
          <p:nvSpPr>
            <p:cNvPr id="25620" name="Text Box 20"/>
            <p:cNvSpPr txBox="1">
              <a:spLocks noChangeArrowheads="1"/>
            </p:cNvSpPr>
            <p:nvPr/>
          </p:nvSpPr>
          <p:spPr bwMode="auto">
            <a:xfrm>
              <a:off x="139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12</a:t>
              </a:r>
            </a:p>
          </p:txBody>
        </p:sp>
        <p:sp>
          <p:nvSpPr>
            <p:cNvPr id="25621" name="Text Box 21"/>
            <p:cNvSpPr txBox="1">
              <a:spLocks noChangeArrowheads="1"/>
            </p:cNvSpPr>
            <p:nvPr/>
          </p:nvSpPr>
          <p:spPr bwMode="auto">
            <a:xfrm>
              <a:off x="163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16</a:t>
              </a:r>
            </a:p>
          </p:txBody>
        </p:sp>
        <p:sp>
          <p:nvSpPr>
            <p:cNvPr id="25622" name="Text Box 22"/>
            <p:cNvSpPr txBox="1">
              <a:spLocks noChangeArrowheads="1"/>
            </p:cNvSpPr>
            <p:nvPr/>
          </p:nvSpPr>
          <p:spPr bwMode="auto">
            <a:xfrm>
              <a:off x="187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20</a:t>
              </a:r>
            </a:p>
          </p:txBody>
        </p:sp>
        <p:sp>
          <p:nvSpPr>
            <p:cNvPr id="25623" name="Text Box 23"/>
            <p:cNvSpPr txBox="1">
              <a:spLocks noChangeArrowheads="1"/>
            </p:cNvSpPr>
            <p:nvPr/>
          </p:nvSpPr>
          <p:spPr bwMode="auto">
            <a:xfrm>
              <a:off x="211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24</a:t>
              </a:r>
            </a:p>
          </p:txBody>
        </p:sp>
        <p:sp>
          <p:nvSpPr>
            <p:cNvPr id="25624" name="Rectangle 26"/>
            <p:cNvSpPr>
              <a:spLocks noChangeArrowheads="1"/>
            </p:cNvSpPr>
            <p:nvPr/>
          </p:nvSpPr>
          <p:spPr bwMode="auto">
            <a:xfrm>
              <a:off x="2208" y="1536"/>
              <a:ext cx="1440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Line 27"/>
            <p:cNvSpPr>
              <a:spLocks noChangeShapeType="1"/>
            </p:cNvSpPr>
            <p:nvPr/>
          </p:nvSpPr>
          <p:spPr bwMode="auto">
            <a:xfrm>
              <a:off x="244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26" name="Text Box 28"/>
            <p:cNvSpPr txBox="1">
              <a:spLocks noChangeArrowheads="1"/>
            </p:cNvSpPr>
            <p:nvPr/>
          </p:nvSpPr>
          <p:spPr bwMode="auto">
            <a:xfrm>
              <a:off x="220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dirty="0"/>
                <a:t>P2</a:t>
              </a:r>
            </a:p>
          </p:txBody>
        </p:sp>
        <p:sp>
          <p:nvSpPr>
            <p:cNvPr id="25627" name="Text Box 29"/>
            <p:cNvSpPr txBox="1">
              <a:spLocks noChangeArrowheads="1"/>
            </p:cNvSpPr>
            <p:nvPr/>
          </p:nvSpPr>
          <p:spPr bwMode="auto">
            <a:xfrm>
              <a:off x="244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P3</a:t>
              </a:r>
            </a:p>
          </p:txBody>
        </p:sp>
        <p:sp>
          <p:nvSpPr>
            <p:cNvPr id="25628" name="Text Box 30"/>
            <p:cNvSpPr txBox="1">
              <a:spLocks noChangeArrowheads="1"/>
            </p:cNvSpPr>
            <p:nvPr/>
          </p:nvSpPr>
          <p:spPr bwMode="auto">
            <a:xfrm>
              <a:off x="2352" y="1872"/>
              <a:ext cx="2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28</a:t>
              </a:r>
            </a:p>
          </p:txBody>
        </p:sp>
        <p:sp>
          <p:nvSpPr>
            <p:cNvPr id="25629" name="Text Box 31"/>
            <p:cNvSpPr txBox="1">
              <a:spLocks noChangeArrowheads="1"/>
            </p:cNvSpPr>
            <p:nvPr/>
          </p:nvSpPr>
          <p:spPr bwMode="auto">
            <a:xfrm>
              <a:off x="268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P4</a:t>
              </a:r>
            </a:p>
          </p:txBody>
        </p:sp>
        <p:sp>
          <p:nvSpPr>
            <p:cNvPr id="25630" name="Line 32"/>
            <p:cNvSpPr>
              <a:spLocks noChangeShapeType="1"/>
            </p:cNvSpPr>
            <p:nvPr/>
          </p:nvSpPr>
          <p:spPr bwMode="auto">
            <a:xfrm>
              <a:off x="268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1" name="Line 33"/>
            <p:cNvSpPr>
              <a:spLocks noChangeShapeType="1"/>
            </p:cNvSpPr>
            <p:nvPr/>
          </p:nvSpPr>
          <p:spPr bwMode="auto">
            <a:xfrm>
              <a:off x="292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2" name="Line 34"/>
            <p:cNvSpPr>
              <a:spLocks noChangeShapeType="1"/>
            </p:cNvSpPr>
            <p:nvPr/>
          </p:nvSpPr>
          <p:spPr bwMode="auto">
            <a:xfrm>
              <a:off x="316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3" name="Line 35"/>
            <p:cNvSpPr>
              <a:spLocks noChangeShapeType="1"/>
            </p:cNvSpPr>
            <p:nvPr/>
          </p:nvSpPr>
          <p:spPr bwMode="auto">
            <a:xfrm>
              <a:off x="340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34" name="Text Box 36"/>
            <p:cNvSpPr txBox="1">
              <a:spLocks noChangeArrowheads="1"/>
            </p:cNvSpPr>
            <p:nvPr/>
          </p:nvSpPr>
          <p:spPr bwMode="auto">
            <a:xfrm>
              <a:off x="292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P1</a:t>
              </a:r>
            </a:p>
          </p:txBody>
        </p:sp>
        <p:sp>
          <p:nvSpPr>
            <p:cNvPr id="25635" name="Text Box 37"/>
            <p:cNvSpPr txBox="1">
              <a:spLocks noChangeArrowheads="1"/>
            </p:cNvSpPr>
            <p:nvPr/>
          </p:nvSpPr>
          <p:spPr bwMode="auto">
            <a:xfrm>
              <a:off x="316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P2</a:t>
              </a:r>
            </a:p>
          </p:txBody>
        </p:sp>
        <p:sp>
          <p:nvSpPr>
            <p:cNvPr id="25636" name="Text Box 38"/>
            <p:cNvSpPr txBox="1">
              <a:spLocks noChangeArrowheads="1"/>
            </p:cNvSpPr>
            <p:nvPr/>
          </p:nvSpPr>
          <p:spPr bwMode="auto">
            <a:xfrm>
              <a:off x="340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P4</a:t>
              </a:r>
            </a:p>
          </p:txBody>
        </p:sp>
        <p:sp>
          <p:nvSpPr>
            <p:cNvPr id="25637" name="Text Box 39"/>
            <p:cNvSpPr txBox="1">
              <a:spLocks noChangeArrowheads="1"/>
            </p:cNvSpPr>
            <p:nvPr/>
          </p:nvSpPr>
          <p:spPr bwMode="auto">
            <a:xfrm>
              <a:off x="259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32</a:t>
              </a:r>
            </a:p>
          </p:txBody>
        </p:sp>
        <p:sp>
          <p:nvSpPr>
            <p:cNvPr id="25638" name="Text Box 40"/>
            <p:cNvSpPr txBox="1">
              <a:spLocks noChangeArrowheads="1"/>
            </p:cNvSpPr>
            <p:nvPr/>
          </p:nvSpPr>
          <p:spPr bwMode="auto">
            <a:xfrm>
              <a:off x="283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36</a:t>
              </a:r>
            </a:p>
          </p:txBody>
        </p:sp>
        <p:sp>
          <p:nvSpPr>
            <p:cNvPr id="25639" name="Text Box 41"/>
            <p:cNvSpPr txBox="1">
              <a:spLocks noChangeArrowheads="1"/>
            </p:cNvSpPr>
            <p:nvPr/>
          </p:nvSpPr>
          <p:spPr bwMode="auto">
            <a:xfrm>
              <a:off x="307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40</a:t>
              </a:r>
            </a:p>
          </p:txBody>
        </p:sp>
        <p:sp>
          <p:nvSpPr>
            <p:cNvPr id="25640" name="Text Box 42"/>
            <p:cNvSpPr txBox="1">
              <a:spLocks noChangeArrowheads="1"/>
            </p:cNvSpPr>
            <p:nvPr/>
          </p:nvSpPr>
          <p:spPr bwMode="auto">
            <a:xfrm>
              <a:off x="3312" y="1872"/>
              <a:ext cx="2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44</a:t>
              </a:r>
            </a:p>
          </p:txBody>
        </p:sp>
        <p:sp>
          <p:nvSpPr>
            <p:cNvPr id="25641" name="Text Box 43"/>
            <p:cNvSpPr txBox="1">
              <a:spLocks noChangeArrowheads="1"/>
            </p:cNvSpPr>
            <p:nvPr/>
          </p:nvSpPr>
          <p:spPr bwMode="auto">
            <a:xfrm>
              <a:off x="355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48</a:t>
              </a:r>
            </a:p>
          </p:txBody>
        </p:sp>
        <p:sp>
          <p:nvSpPr>
            <p:cNvPr id="25642" name="Rectangle 45"/>
            <p:cNvSpPr>
              <a:spLocks noChangeArrowheads="1"/>
            </p:cNvSpPr>
            <p:nvPr/>
          </p:nvSpPr>
          <p:spPr bwMode="auto">
            <a:xfrm>
              <a:off x="3648" y="1536"/>
              <a:ext cx="720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3" name="Line 46"/>
            <p:cNvSpPr>
              <a:spLocks noChangeShapeType="1"/>
            </p:cNvSpPr>
            <p:nvPr/>
          </p:nvSpPr>
          <p:spPr bwMode="auto">
            <a:xfrm>
              <a:off x="388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44" name="Text Box 47"/>
            <p:cNvSpPr txBox="1">
              <a:spLocks noChangeArrowheads="1"/>
            </p:cNvSpPr>
            <p:nvPr/>
          </p:nvSpPr>
          <p:spPr bwMode="auto">
            <a:xfrm>
              <a:off x="364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P1</a:t>
              </a:r>
            </a:p>
          </p:txBody>
        </p:sp>
        <p:sp>
          <p:nvSpPr>
            <p:cNvPr id="25645" name="Text Box 48"/>
            <p:cNvSpPr txBox="1">
              <a:spLocks noChangeArrowheads="1"/>
            </p:cNvSpPr>
            <p:nvPr/>
          </p:nvSpPr>
          <p:spPr bwMode="auto">
            <a:xfrm>
              <a:off x="388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P4</a:t>
              </a:r>
            </a:p>
          </p:txBody>
        </p:sp>
        <p:sp>
          <p:nvSpPr>
            <p:cNvPr id="25646" name="Text Box 49"/>
            <p:cNvSpPr txBox="1">
              <a:spLocks noChangeArrowheads="1"/>
            </p:cNvSpPr>
            <p:nvPr/>
          </p:nvSpPr>
          <p:spPr bwMode="auto">
            <a:xfrm>
              <a:off x="3792" y="1872"/>
              <a:ext cx="28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52</a:t>
              </a:r>
            </a:p>
          </p:txBody>
        </p:sp>
        <p:sp>
          <p:nvSpPr>
            <p:cNvPr id="25647" name="Text Box 50"/>
            <p:cNvSpPr txBox="1">
              <a:spLocks noChangeArrowheads="1"/>
            </p:cNvSpPr>
            <p:nvPr/>
          </p:nvSpPr>
          <p:spPr bwMode="auto">
            <a:xfrm>
              <a:off x="4128" y="158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/>
                <a:t>P1</a:t>
              </a:r>
            </a:p>
          </p:txBody>
        </p:sp>
        <p:sp>
          <p:nvSpPr>
            <p:cNvPr id="25648" name="Line 51"/>
            <p:cNvSpPr>
              <a:spLocks noChangeShapeType="1"/>
            </p:cNvSpPr>
            <p:nvPr/>
          </p:nvSpPr>
          <p:spPr bwMode="auto">
            <a:xfrm>
              <a:off x="412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49" name="Line 52"/>
            <p:cNvSpPr>
              <a:spLocks noChangeShapeType="1"/>
            </p:cNvSpPr>
            <p:nvPr/>
          </p:nvSpPr>
          <p:spPr bwMode="auto">
            <a:xfrm>
              <a:off x="4368" y="153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650" name="Text Box 58"/>
            <p:cNvSpPr txBox="1">
              <a:spLocks noChangeArrowheads="1"/>
            </p:cNvSpPr>
            <p:nvPr/>
          </p:nvSpPr>
          <p:spPr bwMode="auto">
            <a:xfrm>
              <a:off x="403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56</a:t>
              </a:r>
            </a:p>
          </p:txBody>
        </p:sp>
        <p:sp>
          <p:nvSpPr>
            <p:cNvPr id="25651" name="Text Box 59"/>
            <p:cNvSpPr txBox="1">
              <a:spLocks noChangeArrowheads="1"/>
            </p:cNvSpPr>
            <p:nvPr/>
          </p:nvSpPr>
          <p:spPr bwMode="auto">
            <a:xfrm>
              <a:off x="4272" y="1872"/>
              <a:ext cx="24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60</a:t>
              </a:r>
            </a:p>
          </p:txBody>
        </p:sp>
        <p:grpSp>
          <p:nvGrpSpPr>
            <p:cNvPr id="3" name="Group 84"/>
            <p:cNvGrpSpPr>
              <a:grpSpLocks/>
            </p:cNvGrpSpPr>
            <p:nvPr/>
          </p:nvGrpSpPr>
          <p:grpSpPr bwMode="auto">
            <a:xfrm>
              <a:off x="1632" y="1056"/>
              <a:ext cx="672" cy="480"/>
              <a:chOff x="1632" y="1248"/>
              <a:chExt cx="672" cy="480"/>
            </a:xfrm>
          </p:grpSpPr>
          <p:sp>
            <p:nvSpPr>
              <p:cNvPr id="25666" name="Line 82"/>
              <p:cNvSpPr>
                <a:spLocks noChangeShapeType="1"/>
              </p:cNvSpPr>
              <p:nvPr/>
            </p:nvSpPr>
            <p:spPr bwMode="auto">
              <a:xfrm>
                <a:off x="1968" y="14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7" name="Text Box 83"/>
              <p:cNvSpPr txBox="1">
                <a:spLocks noChangeArrowheads="1"/>
              </p:cNvSpPr>
              <p:nvPr/>
            </p:nvSpPr>
            <p:spPr bwMode="auto">
              <a:xfrm>
                <a:off x="1632" y="1248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/>
                  <a:t>completes</a:t>
                </a:r>
              </a:p>
            </p:txBody>
          </p:sp>
        </p:grpSp>
        <p:grpSp>
          <p:nvGrpSpPr>
            <p:cNvPr id="4" name="Group 85"/>
            <p:cNvGrpSpPr>
              <a:grpSpLocks/>
            </p:cNvGrpSpPr>
            <p:nvPr/>
          </p:nvGrpSpPr>
          <p:grpSpPr bwMode="auto">
            <a:xfrm>
              <a:off x="2352" y="1056"/>
              <a:ext cx="672" cy="480"/>
              <a:chOff x="1632" y="1248"/>
              <a:chExt cx="672" cy="480"/>
            </a:xfrm>
          </p:grpSpPr>
          <p:sp>
            <p:nvSpPr>
              <p:cNvPr id="25664" name="Line 86"/>
              <p:cNvSpPr>
                <a:spLocks noChangeShapeType="1"/>
              </p:cNvSpPr>
              <p:nvPr/>
            </p:nvSpPr>
            <p:spPr bwMode="auto">
              <a:xfrm>
                <a:off x="1968" y="14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5" name="Text Box 87"/>
              <p:cNvSpPr txBox="1">
                <a:spLocks noChangeArrowheads="1"/>
              </p:cNvSpPr>
              <p:nvPr/>
            </p:nvSpPr>
            <p:spPr bwMode="auto">
              <a:xfrm>
                <a:off x="1632" y="1248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/>
                  <a:t>completes</a:t>
                </a:r>
              </a:p>
            </p:txBody>
          </p:sp>
        </p:grpSp>
        <p:grpSp>
          <p:nvGrpSpPr>
            <p:cNvPr id="5" name="Group 88"/>
            <p:cNvGrpSpPr>
              <a:grpSpLocks/>
            </p:cNvGrpSpPr>
            <p:nvPr/>
          </p:nvGrpSpPr>
          <p:grpSpPr bwMode="auto">
            <a:xfrm>
              <a:off x="3072" y="1056"/>
              <a:ext cx="672" cy="480"/>
              <a:chOff x="1632" y="1248"/>
              <a:chExt cx="672" cy="480"/>
            </a:xfrm>
          </p:grpSpPr>
          <p:sp>
            <p:nvSpPr>
              <p:cNvPr id="25662" name="Line 89"/>
              <p:cNvSpPr>
                <a:spLocks noChangeShapeType="1"/>
              </p:cNvSpPr>
              <p:nvPr/>
            </p:nvSpPr>
            <p:spPr bwMode="auto">
              <a:xfrm>
                <a:off x="1968" y="14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3" name="Text Box 90"/>
              <p:cNvSpPr txBox="1">
                <a:spLocks noChangeArrowheads="1"/>
              </p:cNvSpPr>
              <p:nvPr/>
            </p:nvSpPr>
            <p:spPr bwMode="auto">
              <a:xfrm>
                <a:off x="1632" y="1248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/>
                  <a:t>completes</a:t>
                </a:r>
              </a:p>
            </p:txBody>
          </p:sp>
        </p:grpSp>
        <p:grpSp>
          <p:nvGrpSpPr>
            <p:cNvPr id="6" name="Group 93"/>
            <p:cNvGrpSpPr>
              <a:grpSpLocks/>
            </p:cNvGrpSpPr>
            <p:nvPr/>
          </p:nvGrpSpPr>
          <p:grpSpPr bwMode="auto">
            <a:xfrm>
              <a:off x="4032" y="1056"/>
              <a:ext cx="672" cy="480"/>
              <a:chOff x="1632" y="1248"/>
              <a:chExt cx="672" cy="480"/>
            </a:xfrm>
          </p:grpSpPr>
          <p:sp>
            <p:nvSpPr>
              <p:cNvPr id="25660" name="Line 94"/>
              <p:cNvSpPr>
                <a:spLocks noChangeShapeType="1"/>
              </p:cNvSpPr>
              <p:nvPr/>
            </p:nvSpPr>
            <p:spPr bwMode="auto">
              <a:xfrm>
                <a:off x="1968" y="14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61" name="Text Box 95"/>
              <p:cNvSpPr txBox="1">
                <a:spLocks noChangeArrowheads="1"/>
              </p:cNvSpPr>
              <p:nvPr/>
            </p:nvSpPr>
            <p:spPr bwMode="auto">
              <a:xfrm>
                <a:off x="1632" y="1248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/>
                  <a:t>completes</a:t>
                </a:r>
              </a:p>
            </p:txBody>
          </p:sp>
        </p:grpSp>
        <p:grpSp>
          <p:nvGrpSpPr>
            <p:cNvPr id="7" name="Group 96"/>
            <p:cNvGrpSpPr>
              <a:grpSpLocks/>
            </p:cNvGrpSpPr>
            <p:nvPr/>
          </p:nvGrpSpPr>
          <p:grpSpPr bwMode="auto">
            <a:xfrm>
              <a:off x="3744" y="912"/>
              <a:ext cx="672" cy="480"/>
              <a:chOff x="1632" y="1248"/>
              <a:chExt cx="672" cy="480"/>
            </a:xfrm>
          </p:grpSpPr>
          <p:sp>
            <p:nvSpPr>
              <p:cNvPr id="25658" name="Line 97"/>
              <p:cNvSpPr>
                <a:spLocks noChangeShapeType="1"/>
              </p:cNvSpPr>
              <p:nvPr/>
            </p:nvSpPr>
            <p:spPr bwMode="auto">
              <a:xfrm>
                <a:off x="1968" y="1440"/>
                <a:ext cx="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59" name="Text Box 98"/>
              <p:cNvSpPr txBox="1">
                <a:spLocks noChangeArrowheads="1"/>
              </p:cNvSpPr>
              <p:nvPr/>
            </p:nvSpPr>
            <p:spPr bwMode="auto">
              <a:xfrm>
                <a:off x="1632" y="1248"/>
                <a:ext cx="672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/>
                  <a:t>completes</a:t>
                </a:r>
              </a:p>
            </p:txBody>
          </p:sp>
        </p:grpSp>
        <p:sp>
          <p:nvSpPr>
            <p:cNvPr id="25657" name="Text Box 101"/>
            <p:cNvSpPr txBox="1">
              <a:spLocks noChangeArrowheads="1"/>
            </p:cNvSpPr>
            <p:nvPr/>
          </p:nvSpPr>
          <p:spPr bwMode="auto">
            <a:xfrm>
              <a:off x="672" y="1872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/>
                <a:t>0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205390" y="3352799"/>
            <a:ext cx="3305220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ct val="90000"/>
              </a:lnSpc>
            </a:pPr>
            <a:r>
              <a:rPr lang="en-US" sz="2800" dirty="0"/>
              <a:t>P1: 20</a:t>
            </a:r>
          </a:p>
          <a:p>
            <a:pPr marL="0" lvl="1">
              <a:lnSpc>
                <a:spcPct val="90000"/>
              </a:lnSpc>
            </a:pPr>
            <a:r>
              <a:rPr lang="en-US" sz="2800" dirty="0"/>
              <a:t>P2: 12</a:t>
            </a:r>
          </a:p>
          <a:p>
            <a:pPr marL="0" lvl="1">
              <a:lnSpc>
                <a:spcPct val="90000"/>
              </a:lnSpc>
            </a:pPr>
            <a:r>
              <a:rPr lang="en-US" sz="2800" dirty="0"/>
              <a:t>P3: 8</a:t>
            </a:r>
          </a:p>
          <a:p>
            <a:pPr marL="0" lvl="1">
              <a:lnSpc>
                <a:spcPct val="90000"/>
              </a:lnSpc>
            </a:pPr>
            <a:r>
              <a:rPr lang="en-US" sz="2800" dirty="0"/>
              <a:t>P4: 16</a:t>
            </a:r>
          </a:p>
          <a:p>
            <a:pPr marL="0" lvl="1">
              <a:lnSpc>
                <a:spcPct val="90000"/>
              </a:lnSpc>
            </a:pPr>
            <a:r>
              <a:rPr lang="en-US" sz="2800" dirty="0"/>
              <a:t>P5: 4</a:t>
            </a:r>
          </a:p>
          <a:p>
            <a:pPr marL="0" lvl="1">
              <a:lnSpc>
                <a:spcPct val="90000"/>
              </a:lnSpc>
            </a:pPr>
            <a:r>
              <a:rPr lang="en-US" sz="2800" dirty="0"/>
              <a:t>(40+32+24+40+16)/5</a:t>
            </a:r>
          </a:p>
          <a:p>
            <a:r>
              <a:rPr lang="en-US" sz="2800" dirty="0" smtClean="0"/>
              <a:t>       = 152/5= 30.2</a:t>
            </a:r>
            <a:endParaRPr lang="en-US" sz="2800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ChangeArrowheads="1"/>
          </p:cNvSpPr>
          <p:nvPr/>
        </p:nvSpPr>
        <p:spPr bwMode="auto">
          <a:xfrm>
            <a:off x="533400" y="1178847"/>
            <a:ext cx="7924800" cy="281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Run jobs according to their priority</a:t>
            </a:r>
          </a:p>
          <a:p>
            <a:pPr marL="609600" indent="-609600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Priority can </a:t>
            </a:r>
            <a:r>
              <a:rPr lang="en-US" sz="2800" dirty="0"/>
              <a:t>be static or can </a:t>
            </a:r>
            <a:r>
              <a:rPr lang="en-US" sz="2800" dirty="0" smtClean="0"/>
              <a:t>be changed dynamically </a:t>
            </a:r>
            <a:endParaRPr lang="en-US" sz="2800" dirty="0"/>
          </a:p>
          <a:p>
            <a:pPr marL="609600" indent="-609600" algn="l" eaLnBrk="0" hangingPunct="0">
              <a:spcBef>
                <a:spcPct val="20000"/>
              </a:spcBef>
              <a:buFontTx/>
              <a:buChar char="•"/>
            </a:pPr>
            <a:r>
              <a:rPr lang="en-US" sz="2800" dirty="0"/>
              <a:t>Typically combine RR with priority. </a:t>
            </a:r>
            <a:endParaRPr lang="en-US" sz="2800" dirty="0" smtClean="0"/>
          </a:p>
          <a:p>
            <a:pPr algn="l" eaLnBrk="0" hangingPunct="0">
              <a:spcBef>
                <a:spcPct val="20000"/>
              </a:spcBef>
            </a:pPr>
            <a:r>
              <a:rPr lang="en-US" sz="2800" dirty="0"/>
              <a:t>	</a:t>
            </a:r>
            <a:r>
              <a:rPr lang="en-US" sz="2800" dirty="0" smtClean="0"/>
              <a:t>Each </a:t>
            </a:r>
            <a:r>
              <a:rPr lang="en-US" sz="2800" dirty="0"/>
              <a:t>priority class uses RR inside</a:t>
            </a:r>
          </a:p>
        </p:txBody>
      </p:sp>
      <p:sp>
        <p:nvSpPr>
          <p:cNvPr id="20787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eaLnBrk="0" hangingPunct="0"/>
            <a:r>
              <a:rPr lang="en-US" sz="3200" dirty="0">
                <a:solidFill>
                  <a:srgbClr val="7030A0"/>
                </a:solidFill>
                <a:latin typeface="+mj-lt"/>
              </a:rPr>
              <a:t>Priority Scheduling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601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2393</TotalTime>
  <Words>1632</Words>
  <Application>Microsoft Office PowerPoint</Application>
  <PresentationFormat>On-screen Show (4:3)</PresentationFormat>
  <Paragraphs>362</Paragraphs>
  <Slides>27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Scheduler and Scheduling Algorithms</vt:lpstr>
      <vt:lpstr>Slide 4</vt:lpstr>
      <vt:lpstr>Slide 5</vt:lpstr>
      <vt:lpstr>Slide 6</vt:lpstr>
      <vt:lpstr>Scheduler to observe the Process states</vt:lpstr>
      <vt:lpstr>Slide 8</vt:lpstr>
      <vt:lpstr>Slide 9</vt:lpstr>
      <vt:lpstr>Slide 10</vt:lpstr>
      <vt:lpstr>When do Batch, Multiprogramming &amp; Multitasking System do Scheduling?</vt:lpstr>
      <vt:lpstr>Slide 12</vt:lpstr>
      <vt:lpstr>Slide 13</vt:lpstr>
      <vt:lpstr>FCFS: First-Come First-Served</vt:lpstr>
      <vt:lpstr>Solution: Gantt Chart Method</vt:lpstr>
      <vt:lpstr>FCFS: First-Come First-Served</vt:lpstr>
      <vt:lpstr>Slide 17</vt:lpstr>
      <vt:lpstr>SJF: Shortest Job First</vt:lpstr>
      <vt:lpstr>SJF Solution</vt:lpstr>
      <vt:lpstr>SJF</vt:lpstr>
      <vt:lpstr>Slide 21</vt:lpstr>
      <vt:lpstr>Slide 22</vt:lpstr>
      <vt:lpstr>Slide 23</vt:lpstr>
      <vt:lpstr>RR (Round Robin) Scheduling</vt:lpstr>
      <vt:lpstr>RR (Round Robin) Scheduling: Example</vt:lpstr>
      <vt:lpstr>Solution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143</cp:revision>
  <dcterms:created xsi:type="dcterms:W3CDTF">2013-04-13T15:04:21Z</dcterms:created>
  <dcterms:modified xsi:type="dcterms:W3CDTF">2013-05-24T13:30:00Z</dcterms:modified>
</cp:coreProperties>
</file>