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theme/themeOverride3.xml" ContentType="application/vnd.openxmlformats-officedocument.themeOverr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theme/themeOverride1.xml" ContentType="application/vnd.openxmlformats-officedocument.themeOverr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theme/themeOverride2.xml" ContentType="application/vnd.openxmlformats-officedocument.themeOverr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2"/>
  </p:notesMasterIdLst>
  <p:sldIdLst>
    <p:sldId id="257" r:id="rId2"/>
    <p:sldId id="297" r:id="rId3"/>
    <p:sldId id="298" r:id="rId4"/>
    <p:sldId id="299" r:id="rId5"/>
    <p:sldId id="300" r:id="rId6"/>
    <p:sldId id="301" r:id="rId7"/>
    <p:sldId id="302" r:id="rId8"/>
    <p:sldId id="303" r:id="rId9"/>
    <p:sldId id="258" r:id="rId10"/>
    <p:sldId id="269" r:id="rId11"/>
    <p:sldId id="270" r:id="rId12"/>
    <p:sldId id="259" r:id="rId13"/>
    <p:sldId id="271" r:id="rId14"/>
    <p:sldId id="272" r:id="rId15"/>
    <p:sldId id="260" r:id="rId16"/>
    <p:sldId id="274" r:id="rId17"/>
    <p:sldId id="296" r:id="rId18"/>
    <p:sldId id="273" r:id="rId19"/>
    <p:sldId id="275" r:id="rId20"/>
    <p:sldId id="276" r:id="rId21"/>
    <p:sldId id="277" r:id="rId22"/>
    <p:sldId id="278" r:id="rId23"/>
    <p:sldId id="262" r:id="rId24"/>
    <p:sldId id="279" r:id="rId25"/>
    <p:sldId id="280" r:id="rId26"/>
    <p:sldId id="281" r:id="rId27"/>
    <p:sldId id="263" r:id="rId28"/>
    <p:sldId id="282" r:id="rId29"/>
    <p:sldId id="264" r:id="rId30"/>
    <p:sldId id="265" r:id="rId31"/>
    <p:sldId id="283" r:id="rId32"/>
    <p:sldId id="285" r:id="rId33"/>
    <p:sldId id="286" r:id="rId34"/>
    <p:sldId id="287" r:id="rId35"/>
    <p:sldId id="288" r:id="rId36"/>
    <p:sldId id="266" r:id="rId37"/>
    <p:sldId id="267" r:id="rId38"/>
    <p:sldId id="289" r:id="rId39"/>
    <p:sldId id="290" r:id="rId40"/>
    <p:sldId id="29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C624BE-18A7-4CC0-A4EE-FD9E5F1E4ECA}" type="datetimeFigureOut">
              <a:rPr lang="en-US" smtClean="0"/>
              <a:pPr/>
              <a:t>4/20/2013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18DD2C-81FD-4426-A815-1CDAFEAC55B8}" type="slidenum">
              <a:rPr lang="en-US" smtClean="0"/>
              <a:pPr/>
              <a:t>‹#›</a:t>
            </a:fld>
            <a:endParaRPr lang="en-US"/>
          </a:p>
        </p:txBody>
      </p:sp>
    </p:spTree>
    <p:extLst>
      <p:ext uri="{BB962C8B-B14F-4D97-AF65-F5344CB8AC3E}">
        <p14:creationId xmlns:p14="http://schemas.microsoft.com/office/powerpoint/2010/main" xmlns="" val="757616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b"/>
          <a:lstStyle/>
          <a:p>
            <a:pPr algn="r"/>
            <a:fld id="{72F4664C-E71E-4DDD-A996-6817D6BD952D}" type="slidenum">
              <a:rPr lang="en-US" sz="1200">
                <a:latin typeface="Arial" charset="0"/>
              </a:rPr>
              <a:pPr algn="r"/>
              <a:t>1</a:t>
            </a:fld>
            <a:endParaRPr lang="en-US" sz="1200">
              <a:latin typeface="Arial" charset="0"/>
            </a:endParaRPr>
          </a:p>
        </p:txBody>
      </p:sp>
      <p:sp>
        <p:nvSpPr>
          <p:cNvPr id="16387" name="Rectangle 1027"/>
          <p:cNvSpPr>
            <a:spLocks noGrp="1" noRot="1" noChangeAspect="1" noChangeArrowheads="1" noTextEdit="1"/>
          </p:cNvSpPr>
          <p:nvPr>
            <p:ph type="sldImg"/>
          </p:nvPr>
        </p:nvSpPr>
        <p:spPr>
          <a:ln cap="flat"/>
        </p:spPr>
      </p:sp>
      <p:sp>
        <p:nvSpPr>
          <p:cNvPr id="16388" name="Rectangle 1028"/>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108"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xmlns="" val="1183624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xmlns="" val="1183624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b"/>
          <a:lstStyle/>
          <a:p>
            <a:pPr algn="r"/>
            <a:fld id="{72F4664C-E71E-4DDD-A996-6817D6BD952D}" type="slidenum">
              <a:rPr lang="en-US" sz="1200">
                <a:latin typeface="Arial" charset="0"/>
              </a:rPr>
              <a:pPr algn="r"/>
              <a:t>8</a:t>
            </a:fld>
            <a:endParaRPr lang="en-US" sz="1200">
              <a:latin typeface="Arial" charset="0"/>
            </a:endParaRPr>
          </a:p>
        </p:txBody>
      </p:sp>
      <p:sp>
        <p:nvSpPr>
          <p:cNvPr id="16387" name="Rectangle 1027"/>
          <p:cNvSpPr>
            <a:spLocks noGrp="1" noRot="1" noChangeAspect="1" noChangeArrowheads="1" noTextEdit="1"/>
          </p:cNvSpPr>
          <p:nvPr>
            <p:ph type="sldImg"/>
          </p:nvPr>
        </p:nvSpPr>
        <p:spPr>
          <a:ln cap="flat"/>
        </p:spPr>
      </p:sp>
      <p:sp>
        <p:nvSpPr>
          <p:cNvPr id="16388" name="Rectangle 1028"/>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108"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Rot="1" noChangeAspect="1" noChangeArrowheads="1" noTextEdit="1"/>
          </p:cNvSpPr>
          <p:nvPr>
            <p:ph type="sldImg"/>
          </p:nvPr>
        </p:nvSpPr>
        <p:spPr>
          <a:ln cap="flat"/>
        </p:spPr>
      </p:sp>
      <p:sp>
        <p:nvSpPr>
          <p:cNvPr id="1843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Rot="1" noChangeAspect="1" noChangeArrowheads="1" noTextEdit="1"/>
          </p:cNvSpPr>
          <p:nvPr>
            <p:ph type="sldImg"/>
          </p:nvPr>
        </p:nvSpPr>
        <p:spPr>
          <a:ln cap="flat"/>
        </p:spPr>
      </p:sp>
      <p:sp>
        <p:nvSpPr>
          <p:cNvPr id="1843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Rot="1" noChangeAspect="1" noChangeArrowheads="1" noTextEdit="1"/>
          </p:cNvSpPr>
          <p:nvPr>
            <p:ph type="sldImg"/>
          </p:nvPr>
        </p:nvSpPr>
        <p:spPr>
          <a:ln cap="flat"/>
        </p:spPr>
      </p:sp>
      <p:sp>
        <p:nvSpPr>
          <p:cNvPr id="1843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Rot="1" noChangeAspect="1" noChangeArrowheads="1" noTextEdit="1"/>
          </p:cNvSpPr>
          <p:nvPr>
            <p:ph type="sldImg"/>
          </p:nvPr>
        </p:nvSpPr>
        <p:spPr>
          <a:ln cap="flat"/>
        </p:spPr>
      </p:sp>
      <p:sp>
        <p:nvSpPr>
          <p:cNvPr id="20483"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Rot="1" noChangeAspect="1" noChangeArrowheads="1" noTextEdit="1"/>
          </p:cNvSpPr>
          <p:nvPr>
            <p:ph type="sldImg"/>
          </p:nvPr>
        </p:nvSpPr>
        <p:spPr>
          <a:ln cap="flat"/>
        </p:spPr>
      </p:sp>
      <p:sp>
        <p:nvSpPr>
          <p:cNvPr id="1843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Rot="1" noChangeAspect="1" noChangeArrowheads="1" noTextEdit="1"/>
          </p:cNvSpPr>
          <p:nvPr>
            <p:ph type="sldImg"/>
          </p:nvPr>
        </p:nvSpPr>
        <p:spPr>
          <a:ln cap="flat"/>
        </p:spPr>
      </p:sp>
      <p:sp>
        <p:nvSpPr>
          <p:cNvPr id="1843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cap="flat"/>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cap="flat"/>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Rot="1" noChangeAspect="1" noChangeArrowheads="1" noTextEdit="1"/>
          </p:cNvSpPr>
          <p:nvPr>
            <p:ph type="sldImg"/>
          </p:nvPr>
        </p:nvSpPr>
        <p:spPr>
          <a:ln cap="flat"/>
        </p:spPr>
      </p:sp>
      <p:sp>
        <p:nvSpPr>
          <p:cNvPr id="1843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Arial" charset="0"/>
              <a:ea typeface="ＭＳ Ｐゴシック" pitchFamily="-108"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Rot="1" noChangeAspect="1" noChangeArrowheads="1" noTextEdit="1"/>
          </p:cNvSpPr>
          <p:nvPr>
            <p:ph type="sldImg"/>
          </p:nvPr>
        </p:nvSpPr>
        <p:spPr>
          <a:ln cap="flat"/>
        </p:spPr>
      </p:sp>
      <p:sp>
        <p:nvSpPr>
          <p:cNvPr id="1843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Arial" charset="0"/>
              <a:ea typeface="ＭＳ Ｐゴシック" pitchFamily="-108"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Rot="1" noChangeAspect="1" noChangeArrowheads="1" noTextEdit="1"/>
          </p:cNvSpPr>
          <p:nvPr>
            <p:ph type="sldImg"/>
          </p:nvPr>
        </p:nvSpPr>
        <p:spPr>
          <a:ln cap="flat"/>
        </p:spPr>
      </p:sp>
      <p:sp>
        <p:nvSpPr>
          <p:cNvPr id="1843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Arial" charset="0"/>
              <a:ea typeface="ＭＳ Ｐゴシック" pitchFamily="-108"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Rot="1" noChangeAspect="1" noChangeArrowheads="1" noTextEdit="1"/>
          </p:cNvSpPr>
          <p:nvPr>
            <p:ph type="sldImg"/>
          </p:nvPr>
        </p:nvSpPr>
        <p:spPr>
          <a:ln cap="flat"/>
        </p:spPr>
      </p:sp>
      <p:sp>
        <p:nvSpPr>
          <p:cNvPr id="1843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Arial" charset="0"/>
              <a:ea typeface="ＭＳ Ｐゴシック" pitchFamily="-108"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Rot="1" noChangeAspect="1" noChangeArrowheads="1" noTextEdit="1"/>
          </p:cNvSpPr>
          <p:nvPr>
            <p:ph type="sldImg"/>
          </p:nvPr>
        </p:nvSpPr>
        <p:spPr>
          <a:ln cap="flat"/>
        </p:spPr>
      </p:sp>
      <p:sp>
        <p:nvSpPr>
          <p:cNvPr id="1843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Arial" charset="0"/>
              <a:ea typeface="ＭＳ Ｐゴシック" pitchFamily="-108"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Rot="1" noChangeAspect="1" noChangeArrowheads="1" noTextEdit="1"/>
          </p:cNvSpPr>
          <p:nvPr>
            <p:ph type="sldImg"/>
          </p:nvPr>
        </p:nvSpPr>
        <p:spPr>
          <a:ln cap="flat"/>
        </p:spPr>
      </p:sp>
      <p:sp>
        <p:nvSpPr>
          <p:cNvPr id="1843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Arial" charset="0"/>
              <a:ea typeface="ＭＳ Ｐゴシック" pitchFamily="-108"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cap="flat"/>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cap="flat"/>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cap="flat"/>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cap="flat"/>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cap="flat"/>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cap="flat"/>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cap="flat"/>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cap="flat"/>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cap="flat"/>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108"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Arial" charset="0"/>
                <a:ea typeface="ＭＳ Ｐゴシック" pitchFamily="-108" charset="-128"/>
              </a:rPr>
              <a:t>MULTICS</a:t>
            </a:r>
          </a:p>
          <a:p>
            <a:endParaRPr lang="en-US" smtClean="0">
              <a:latin typeface="Arial" charset="0"/>
              <a:ea typeface="ＭＳ Ｐゴシック" pitchFamily="-108" charset="-128"/>
            </a:endParaRPr>
          </a:p>
          <a:p>
            <a:r>
              <a:rPr lang="en-US" smtClean="0">
                <a:latin typeface="Arial" charset="0"/>
                <a:ea typeface="ＭＳ Ｐゴシック" pitchFamily="-108" charset="-128"/>
              </a:rPr>
              <a:t>Timesharing CTSS (MIT)</a:t>
            </a:r>
          </a:p>
          <a:p>
            <a:r>
              <a:rPr lang="en-US" smtClean="0">
                <a:latin typeface="Arial" charset="0"/>
                <a:ea typeface="ＭＳ Ｐゴシック" pitchFamily="-108" charset="-128"/>
              </a:rPr>
              <a:t>Multics</a:t>
            </a:r>
          </a:p>
          <a:p>
            <a:r>
              <a:rPr lang="en-US" smtClean="0">
                <a:latin typeface="Arial" charset="0"/>
                <a:ea typeface="ＭＳ Ｐゴシック" pitchFamily="-108" charset="-128"/>
              </a:rPr>
              <a:t>UNix</a:t>
            </a:r>
          </a:p>
          <a:p>
            <a:endParaRPr lang="en-US" smtClean="0">
              <a:latin typeface="Arial" charset="0"/>
              <a:ea typeface="ＭＳ Ｐゴシック" pitchFamily="-108" charset="-128"/>
            </a:endParaRPr>
          </a:p>
          <a:p>
            <a:endParaRPr lang="en-US" smtClean="0">
              <a:latin typeface="Arial" charset="0"/>
              <a:ea typeface="ＭＳ Ｐゴシック" pitchFamily="-108"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Arial" charset="0"/>
                <a:ea typeface="ＭＳ Ｐゴシック" pitchFamily="-108" charset="-128"/>
              </a:rPr>
              <a:t>MULTICS</a:t>
            </a:r>
          </a:p>
          <a:p>
            <a:endParaRPr lang="en-US" smtClean="0">
              <a:latin typeface="Arial" charset="0"/>
              <a:ea typeface="ＭＳ Ｐゴシック" pitchFamily="-108" charset="-128"/>
            </a:endParaRPr>
          </a:p>
          <a:p>
            <a:r>
              <a:rPr lang="en-US" smtClean="0">
                <a:latin typeface="Arial" charset="0"/>
                <a:ea typeface="ＭＳ Ｐゴシック" pitchFamily="-108" charset="-128"/>
              </a:rPr>
              <a:t>Timesharing CTSS (MIT)</a:t>
            </a:r>
          </a:p>
          <a:p>
            <a:r>
              <a:rPr lang="en-US" smtClean="0">
                <a:latin typeface="Arial" charset="0"/>
                <a:ea typeface="ＭＳ Ｐゴシック" pitchFamily="-108" charset="-128"/>
              </a:rPr>
              <a:t>Multics</a:t>
            </a:r>
          </a:p>
          <a:p>
            <a:r>
              <a:rPr lang="en-US" smtClean="0">
                <a:latin typeface="Arial" charset="0"/>
                <a:ea typeface="ＭＳ Ｐゴシック" pitchFamily="-108" charset="-128"/>
              </a:rPr>
              <a:t>UNix</a:t>
            </a:r>
          </a:p>
          <a:p>
            <a:endParaRPr lang="en-US" smtClean="0">
              <a:latin typeface="Arial" charset="0"/>
              <a:ea typeface="ＭＳ Ｐゴシック" pitchFamily="-108" charset="-128"/>
            </a:endParaRPr>
          </a:p>
          <a:p>
            <a:endParaRPr lang="en-US" smtClean="0">
              <a:latin typeface="Arial" charset="0"/>
              <a:ea typeface="ＭＳ Ｐゴシック" pitchFamily="-108"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latin typeface="Arial" charset="0"/>
                <a:ea typeface="ＭＳ Ｐゴシック" pitchFamily="-108" charset="-128"/>
              </a:rPr>
              <a:t>MULTICS</a:t>
            </a:r>
          </a:p>
          <a:p>
            <a:endParaRPr lang="en-US" dirty="0" smtClean="0">
              <a:latin typeface="Arial" charset="0"/>
              <a:ea typeface="ＭＳ Ｐゴシック" pitchFamily="-108" charset="-128"/>
            </a:endParaRPr>
          </a:p>
          <a:p>
            <a:r>
              <a:rPr lang="en-US" dirty="0" smtClean="0">
                <a:latin typeface="Arial" charset="0"/>
                <a:ea typeface="ＭＳ Ｐゴシック" pitchFamily="-108" charset="-128"/>
              </a:rPr>
              <a:t>Timesharing CTSS (MIT)</a:t>
            </a:r>
          </a:p>
          <a:p>
            <a:r>
              <a:rPr lang="en-US" dirty="0" err="1" smtClean="0">
                <a:latin typeface="Arial" charset="0"/>
                <a:ea typeface="ＭＳ Ｐゴシック" pitchFamily="-108" charset="-128"/>
              </a:rPr>
              <a:t>Multics</a:t>
            </a:r>
            <a:endParaRPr lang="en-US" dirty="0" smtClean="0">
              <a:latin typeface="Arial" charset="0"/>
              <a:ea typeface="ＭＳ Ｐゴシック" pitchFamily="-108" charset="-128"/>
            </a:endParaRPr>
          </a:p>
          <a:p>
            <a:r>
              <a:rPr lang="en-US" dirty="0" err="1" smtClean="0">
                <a:latin typeface="Arial" charset="0"/>
                <a:ea typeface="ＭＳ Ｐゴシック" pitchFamily="-108" charset="-128"/>
              </a:rPr>
              <a:t>UNix</a:t>
            </a:r>
            <a:endParaRPr lang="en-US" dirty="0" smtClean="0">
              <a:latin typeface="Arial" charset="0"/>
              <a:ea typeface="ＭＳ Ｐゴシック" pitchFamily="-108" charset="-128"/>
            </a:endParaRPr>
          </a:p>
          <a:p>
            <a:endParaRPr lang="en-US" dirty="0" smtClean="0">
              <a:latin typeface="Arial" charset="0"/>
              <a:ea typeface="ＭＳ Ｐゴシック" pitchFamily="-108" charset="-128"/>
            </a:endParaRPr>
          </a:p>
          <a:p>
            <a:endParaRPr lang="en-US" dirty="0" smtClean="0">
              <a:latin typeface="Arial" charset="0"/>
              <a:ea typeface="ＭＳ Ｐゴシック" pitchFamily="-108"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Arial" charset="0"/>
                <a:ea typeface="ＭＳ Ｐゴシック" pitchFamily="-108" charset="-128"/>
              </a:rPr>
              <a:t>MULTICS</a:t>
            </a:r>
          </a:p>
          <a:p>
            <a:endParaRPr lang="en-US" smtClean="0">
              <a:latin typeface="Arial" charset="0"/>
              <a:ea typeface="ＭＳ Ｐゴシック" pitchFamily="-108" charset="-128"/>
            </a:endParaRPr>
          </a:p>
          <a:p>
            <a:r>
              <a:rPr lang="en-US" smtClean="0">
                <a:latin typeface="Arial" charset="0"/>
                <a:ea typeface="ＭＳ Ｐゴシック" pitchFamily="-108" charset="-128"/>
              </a:rPr>
              <a:t>Timesharing CTSS (MIT)</a:t>
            </a:r>
          </a:p>
          <a:p>
            <a:r>
              <a:rPr lang="en-US" smtClean="0">
                <a:latin typeface="Arial" charset="0"/>
                <a:ea typeface="ＭＳ Ｐゴシック" pitchFamily="-108" charset="-128"/>
              </a:rPr>
              <a:t>Multics</a:t>
            </a:r>
          </a:p>
          <a:p>
            <a:r>
              <a:rPr lang="en-US" smtClean="0">
                <a:latin typeface="Arial" charset="0"/>
                <a:ea typeface="ＭＳ Ｐゴシック" pitchFamily="-108" charset="-128"/>
              </a:rPr>
              <a:t>UNix</a:t>
            </a:r>
          </a:p>
          <a:p>
            <a:endParaRPr lang="en-US" smtClean="0">
              <a:latin typeface="Arial" charset="0"/>
              <a:ea typeface="ＭＳ Ｐゴシック" pitchFamily="-108" charset="-128"/>
            </a:endParaRPr>
          </a:p>
          <a:p>
            <a:endParaRPr lang="en-US" smtClean="0">
              <a:latin typeface="Arial" charset="0"/>
              <a:ea typeface="ＭＳ Ｐゴシック" pitchFamily="-108"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cap="flat"/>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Arial" charset="0"/>
                <a:ea typeface="ＭＳ Ｐゴシック" pitchFamily="-108" charset="-128"/>
              </a:rPr>
              <a:t>MULTICS</a:t>
            </a:r>
          </a:p>
          <a:p>
            <a:endParaRPr lang="en-US" smtClean="0">
              <a:latin typeface="Arial" charset="0"/>
              <a:ea typeface="ＭＳ Ｐゴシック" pitchFamily="-108" charset="-128"/>
            </a:endParaRPr>
          </a:p>
          <a:p>
            <a:r>
              <a:rPr lang="en-US" smtClean="0">
                <a:latin typeface="Arial" charset="0"/>
                <a:ea typeface="ＭＳ Ｐゴシック" pitchFamily="-108" charset="-128"/>
              </a:rPr>
              <a:t>Timesharing CTSS (MIT)</a:t>
            </a:r>
          </a:p>
          <a:p>
            <a:r>
              <a:rPr lang="en-US" smtClean="0">
                <a:latin typeface="Arial" charset="0"/>
                <a:ea typeface="ＭＳ Ｐゴシック" pitchFamily="-108" charset="-128"/>
              </a:rPr>
              <a:t>Multics</a:t>
            </a:r>
          </a:p>
          <a:p>
            <a:r>
              <a:rPr lang="en-US" smtClean="0">
                <a:latin typeface="Arial" charset="0"/>
                <a:ea typeface="ＭＳ Ｐゴシック" pitchFamily="-108" charset="-128"/>
              </a:rPr>
              <a:t>UNix</a:t>
            </a:r>
          </a:p>
          <a:p>
            <a:endParaRPr lang="en-US" smtClean="0">
              <a:latin typeface="Arial" charset="0"/>
              <a:ea typeface="ＭＳ Ｐゴシック" pitchFamily="-108" charset="-128"/>
            </a:endParaRPr>
          </a:p>
          <a:p>
            <a:endParaRPr lang="en-US" smtClean="0">
              <a:latin typeface="Arial" charset="0"/>
              <a:ea typeface="ＭＳ Ｐゴシック" pitchFamily="-108"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cap="flat"/>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Arial" charset="0"/>
                <a:ea typeface="ＭＳ Ｐゴシック" pitchFamily="-108" charset="-128"/>
              </a:rPr>
              <a:t>MULTICS</a:t>
            </a:r>
          </a:p>
          <a:p>
            <a:endParaRPr lang="en-US" smtClean="0">
              <a:latin typeface="Arial" charset="0"/>
              <a:ea typeface="ＭＳ Ｐゴシック" pitchFamily="-108" charset="-128"/>
            </a:endParaRPr>
          </a:p>
          <a:p>
            <a:r>
              <a:rPr lang="en-US" smtClean="0">
                <a:latin typeface="Arial" charset="0"/>
                <a:ea typeface="ＭＳ Ｐゴシック" pitchFamily="-108" charset="-128"/>
              </a:rPr>
              <a:t>Timesharing CTSS (MIT)</a:t>
            </a:r>
          </a:p>
          <a:p>
            <a:r>
              <a:rPr lang="en-US" smtClean="0">
                <a:latin typeface="Arial" charset="0"/>
                <a:ea typeface="ＭＳ Ｐゴシック" pitchFamily="-108" charset="-128"/>
              </a:rPr>
              <a:t>Multics</a:t>
            </a:r>
          </a:p>
          <a:p>
            <a:r>
              <a:rPr lang="en-US" smtClean="0">
                <a:latin typeface="Arial" charset="0"/>
                <a:ea typeface="ＭＳ Ｐゴシック" pitchFamily="-108" charset="-128"/>
              </a:rPr>
              <a:t>UNix</a:t>
            </a:r>
          </a:p>
          <a:p>
            <a:endParaRPr lang="en-US" smtClean="0">
              <a:latin typeface="Arial" charset="0"/>
              <a:ea typeface="ＭＳ Ｐゴシック" pitchFamily="-108" charset="-128"/>
            </a:endParaRPr>
          </a:p>
          <a:p>
            <a:endParaRPr lang="en-US" smtClean="0">
              <a:latin typeface="Arial" charset="0"/>
              <a:ea typeface="ＭＳ Ｐゴシック" pitchFamily="-108"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cap="flat"/>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Arial" charset="0"/>
                <a:ea typeface="ＭＳ Ｐゴシック" pitchFamily="-108" charset="-128"/>
              </a:rPr>
              <a:t>MULTICS</a:t>
            </a:r>
          </a:p>
          <a:p>
            <a:endParaRPr lang="en-US" smtClean="0">
              <a:latin typeface="Arial" charset="0"/>
              <a:ea typeface="ＭＳ Ｐゴシック" pitchFamily="-108" charset="-128"/>
            </a:endParaRPr>
          </a:p>
          <a:p>
            <a:r>
              <a:rPr lang="en-US" smtClean="0">
                <a:latin typeface="Arial" charset="0"/>
                <a:ea typeface="ＭＳ Ｐゴシック" pitchFamily="-108" charset="-128"/>
              </a:rPr>
              <a:t>Timesharing CTSS (MIT)</a:t>
            </a:r>
          </a:p>
          <a:p>
            <a:r>
              <a:rPr lang="en-US" smtClean="0">
                <a:latin typeface="Arial" charset="0"/>
                <a:ea typeface="ＭＳ Ｐゴシック" pitchFamily="-108" charset="-128"/>
              </a:rPr>
              <a:t>Multics</a:t>
            </a:r>
          </a:p>
          <a:p>
            <a:r>
              <a:rPr lang="en-US" smtClean="0">
                <a:latin typeface="Arial" charset="0"/>
                <a:ea typeface="ＭＳ Ｐゴシック" pitchFamily="-108" charset="-128"/>
              </a:rPr>
              <a:t>UNix</a:t>
            </a:r>
          </a:p>
          <a:p>
            <a:endParaRPr lang="en-US" smtClean="0">
              <a:latin typeface="Arial" charset="0"/>
              <a:ea typeface="ＭＳ Ｐゴシック" pitchFamily="-108" charset="-128"/>
            </a:endParaRPr>
          </a:p>
          <a:p>
            <a:endParaRPr lang="en-US" smtClean="0">
              <a:latin typeface="Arial" charset="0"/>
              <a:ea typeface="ＭＳ Ｐゴシック" pitchFamily="-108"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cap="flat"/>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latin typeface="Arial" charset="0"/>
                <a:ea typeface="ＭＳ Ｐゴシック" pitchFamily="-108" charset="-128"/>
              </a:rPr>
              <a:t>MULTICS</a:t>
            </a:r>
          </a:p>
          <a:p>
            <a:endParaRPr lang="en-US" dirty="0" smtClean="0">
              <a:latin typeface="Arial" charset="0"/>
              <a:ea typeface="ＭＳ Ｐゴシック" pitchFamily="-108" charset="-128"/>
            </a:endParaRPr>
          </a:p>
          <a:p>
            <a:r>
              <a:rPr lang="en-US" dirty="0" smtClean="0">
                <a:latin typeface="Arial" charset="0"/>
                <a:ea typeface="ＭＳ Ｐゴシック" pitchFamily="-108" charset="-128"/>
              </a:rPr>
              <a:t>Timesharing CTSS (MIT)</a:t>
            </a:r>
          </a:p>
          <a:p>
            <a:r>
              <a:rPr lang="en-US" dirty="0" err="1" smtClean="0">
                <a:latin typeface="Arial" charset="0"/>
                <a:ea typeface="ＭＳ Ｐゴシック" pitchFamily="-108" charset="-128"/>
              </a:rPr>
              <a:t>Multics</a:t>
            </a:r>
            <a:endParaRPr lang="en-US" dirty="0" smtClean="0">
              <a:latin typeface="Arial" charset="0"/>
              <a:ea typeface="ＭＳ Ｐゴシック" pitchFamily="-108" charset="-128"/>
            </a:endParaRPr>
          </a:p>
          <a:p>
            <a:r>
              <a:rPr lang="en-US" dirty="0" err="1" smtClean="0">
                <a:latin typeface="Arial" charset="0"/>
                <a:ea typeface="ＭＳ Ｐゴシック" pitchFamily="-108" charset="-128"/>
              </a:rPr>
              <a:t>UNix</a:t>
            </a:r>
            <a:endParaRPr lang="en-US" dirty="0" smtClean="0">
              <a:latin typeface="Arial" charset="0"/>
              <a:ea typeface="ＭＳ Ｐゴシック" pitchFamily="-108" charset="-128"/>
            </a:endParaRPr>
          </a:p>
          <a:p>
            <a:endParaRPr lang="en-US" dirty="0" smtClean="0">
              <a:latin typeface="Arial" charset="0"/>
              <a:ea typeface="ＭＳ Ｐゴシック" pitchFamily="-108" charset="-128"/>
            </a:endParaRPr>
          </a:p>
          <a:p>
            <a:endParaRPr lang="en-US" dirty="0" smtClean="0">
              <a:latin typeface="Arial" charset="0"/>
              <a:ea typeface="ＭＳ Ｐゴシック" pitchFamily="-108"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cap="flat"/>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Arial" charset="0"/>
                <a:ea typeface="ＭＳ Ｐゴシック" pitchFamily="-108" charset="-128"/>
              </a:rPr>
              <a:t>MULTICS</a:t>
            </a:r>
          </a:p>
          <a:p>
            <a:endParaRPr lang="en-US" smtClean="0">
              <a:latin typeface="Arial" charset="0"/>
              <a:ea typeface="ＭＳ Ｐゴシック" pitchFamily="-108" charset="-128"/>
            </a:endParaRPr>
          </a:p>
          <a:p>
            <a:r>
              <a:rPr lang="en-US" smtClean="0">
                <a:latin typeface="Arial" charset="0"/>
                <a:ea typeface="ＭＳ Ｐゴシック" pitchFamily="-108" charset="-128"/>
              </a:rPr>
              <a:t>Timesharing CTSS (MIT)</a:t>
            </a:r>
          </a:p>
          <a:p>
            <a:r>
              <a:rPr lang="en-US" smtClean="0">
                <a:latin typeface="Arial" charset="0"/>
                <a:ea typeface="ＭＳ Ｐゴシック" pitchFamily="-108" charset="-128"/>
              </a:rPr>
              <a:t>Multics</a:t>
            </a:r>
          </a:p>
          <a:p>
            <a:r>
              <a:rPr lang="en-US" smtClean="0">
                <a:latin typeface="Arial" charset="0"/>
                <a:ea typeface="ＭＳ Ｐゴシック" pitchFamily="-108" charset="-128"/>
              </a:rPr>
              <a:t>UNix</a:t>
            </a:r>
          </a:p>
          <a:p>
            <a:endParaRPr lang="en-US" smtClean="0">
              <a:latin typeface="Arial" charset="0"/>
              <a:ea typeface="ＭＳ Ｐゴシック" pitchFamily="-108" charset="-128"/>
            </a:endParaRPr>
          </a:p>
          <a:p>
            <a:endParaRPr lang="en-US" smtClean="0">
              <a:latin typeface="Arial" charset="0"/>
              <a:ea typeface="ＭＳ Ｐゴシック" pitchFamily="-108"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457200" y="6356350"/>
            <a:ext cx="2133600" cy="365125"/>
          </a:xfrm>
          <a:prstGeom prst="rect">
            <a:avLst/>
          </a:prstGeom>
        </p:spPr>
        <p:txBody>
          <a:bodyPr/>
          <a:lstStyle>
            <a:lvl1pPr>
              <a:defRPr sz="1400" i="1">
                <a:solidFill>
                  <a:srgbClr val="7030A0"/>
                </a:solidFill>
                <a:effectLst>
                  <a:outerShdw blurRad="38100" dist="38100" dir="2700000" algn="tl">
                    <a:srgbClr val="000000">
                      <a:alpha val="43137"/>
                    </a:srgbClr>
                  </a:outerShdw>
                </a:effectLst>
              </a:defRPr>
            </a:lvl1pPr>
          </a:lstStyle>
          <a:p>
            <a:r>
              <a:rPr lang="en-US" smtClean="0"/>
              <a:t>Lecture-I</a:t>
            </a:r>
            <a:endParaRPr lang="en-US" dirty="0"/>
          </a:p>
        </p:txBody>
      </p:sp>
    </p:spTree>
    <p:extLst>
      <p:ext uri="{BB962C8B-B14F-4D97-AF65-F5344CB8AC3E}">
        <p14:creationId xmlns:p14="http://schemas.microsoft.com/office/powerpoint/2010/main" xmlns="" val="678701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r>
              <a:rPr lang="en-US" smtClean="0"/>
              <a:t>Lecture-I</a:t>
            </a: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09A9744-C7AF-48F4-A012-24E120292CE5}" type="slidenum">
              <a:rPr lang="en-US" smtClean="0"/>
              <a:pPr/>
              <a:t>‹#›</a:t>
            </a:fld>
            <a:endParaRPr lang="en-US"/>
          </a:p>
        </p:txBody>
      </p:sp>
    </p:spTree>
    <p:extLst>
      <p:ext uri="{BB962C8B-B14F-4D97-AF65-F5344CB8AC3E}">
        <p14:creationId xmlns:p14="http://schemas.microsoft.com/office/powerpoint/2010/main" xmlns="" val="4116056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r>
              <a:rPr lang="en-US" smtClean="0"/>
              <a:t>Lecture-I</a:t>
            </a:r>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US" smtClean="0"/>
              <a:t>Ahmed Mumtaz Mustehsan, CIIT, Islamabad</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09A9744-C7AF-48F4-A012-24E120292CE5}" type="slidenum">
              <a:rPr lang="en-US" smtClean="0"/>
              <a:pPr/>
              <a:t>‹#›</a:t>
            </a:fld>
            <a:endParaRPr lang="en-US"/>
          </a:p>
        </p:txBody>
      </p:sp>
    </p:spTree>
    <p:extLst>
      <p:ext uri="{BB962C8B-B14F-4D97-AF65-F5344CB8AC3E}">
        <p14:creationId xmlns:p14="http://schemas.microsoft.com/office/powerpoint/2010/main" xmlns="" val="1029996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r>
              <a:rPr lang="en-US" smtClean="0"/>
              <a:t>Lecture-I</a:t>
            </a:r>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US" smtClean="0"/>
              <a:t>Ahmed Mumtaz Mustehsan, CIIT, Islamabad</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09A9744-C7AF-48F4-A012-24E120292CE5}" type="slidenum">
              <a:rPr lang="en-US" smtClean="0"/>
              <a:pPr/>
              <a:t>‹#›</a:t>
            </a:fld>
            <a:endParaRPr lang="en-US"/>
          </a:p>
        </p:txBody>
      </p:sp>
    </p:spTree>
    <p:extLst>
      <p:ext uri="{BB962C8B-B14F-4D97-AF65-F5344CB8AC3E}">
        <p14:creationId xmlns:p14="http://schemas.microsoft.com/office/powerpoint/2010/main" xmlns="" val="1341213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667000" y="6400800"/>
            <a:ext cx="3810000" cy="365125"/>
          </a:xfrm>
          <a:prstGeom prst="rect">
            <a:avLst/>
          </a:prstGeom>
        </p:spPr>
        <p:txBody>
          <a:bodyPr/>
          <a:lstStyle/>
          <a:p>
            <a:r>
              <a:rPr lang="en-US" dirty="0" smtClean="0"/>
              <a:t>Ahmed Mumtaz Mustehsan, CIIT, Islamabad</a:t>
            </a:r>
            <a:endParaRPr lang="en-US" dirty="0"/>
          </a:p>
        </p:txBody>
      </p:sp>
      <p:sp>
        <p:nvSpPr>
          <p:cNvPr id="5" name="Title 1"/>
          <p:cNvSpPr>
            <a:spLocks noGrp="1"/>
          </p:cNvSpPr>
          <p:nvPr>
            <p:ph type="title"/>
          </p:nvPr>
        </p:nvSpPr>
        <p:spPr>
          <a:xfrm>
            <a:off x="457200" y="274638"/>
            <a:ext cx="8229600" cy="563562"/>
          </a:xfrm>
        </p:spPr>
        <p:txBody>
          <a:bodyPr>
            <a:normAutofit/>
          </a:bodyPr>
          <a:lstStyle>
            <a:lvl1pPr>
              <a:defRPr sz="3200" i="1">
                <a:solidFill>
                  <a:srgbClr val="0070C0"/>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2943701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r>
              <a:rPr lang="en-US" smtClean="0"/>
              <a:t>Lecture-I</a:t>
            </a: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09A9744-C7AF-48F4-A012-24E120292CE5}" type="slidenum">
              <a:rPr lang="en-US" smtClean="0"/>
              <a:pPr/>
              <a:t>‹#›</a:t>
            </a:fld>
            <a:endParaRPr lang="en-US"/>
          </a:p>
        </p:txBody>
      </p:sp>
    </p:spTree>
    <p:extLst>
      <p:ext uri="{BB962C8B-B14F-4D97-AF65-F5344CB8AC3E}">
        <p14:creationId xmlns:p14="http://schemas.microsoft.com/office/powerpoint/2010/main" xmlns="" val="363377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3953111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6397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43000"/>
            <a:ext cx="8229600" cy="5105400"/>
          </a:xfrm>
          <a:prstGeom prst="rect">
            <a:avLst/>
          </a:prstGeom>
        </p:spPr>
        <p:txBody>
          <a:bodyPr vert="horz" lIns="91440" tIns="45720" rIns="91440" bIns="45720" rtlCol="0">
            <a:normAutofit/>
          </a:bodyPr>
          <a:lstStyle/>
          <a:p>
            <a:pPr lvl="0"/>
            <a:r>
              <a:rPr lang="en-US" dirty="0" smtClean="0"/>
              <a:t>Click to edit Master text styles</a:t>
            </a:r>
          </a:p>
        </p:txBody>
      </p:sp>
      <p:sp>
        <p:nvSpPr>
          <p:cNvPr id="7" name="Date Placeholder 4"/>
          <p:cNvSpPr txBox="1">
            <a:spLocks/>
          </p:cNvSpPr>
          <p:nvPr userDrawn="1"/>
        </p:nvSpPr>
        <p:spPr>
          <a:xfrm>
            <a:off x="609600" y="6508750"/>
            <a:ext cx="2133600" cy="365125"/>
          </a:xfrm>
          <a:prstGeom prst="rect">
            <a:avLst/>
          </a:prstGeom>
        </p:spPr>
        <p:txBody>
          <a:bodyPr/>
          <a:lstStyle>
            <a:defPPr>
              <a:defRPr lang="en-US"/>
            </a:defPPr>
            <a:lvl1pPr marL="0" algn="l" defTabSz="914400" rtl="0" eaLnBrk="1" latinLnBrk="0" hangingPunct="1">
              <a:defRPr sz="1400" i="1" kern="1200">
                <a:solidFill>
                  <a:srgbClr val="7030A0"/>
                </a:solidFill>
                <a:effectLst>
                  <a:outerShdw blurRad="38100" dist="38100" dir="2700000" algn="tl">
                    <a:srgbClr val="000000">
                      <a:alpha val="43137"/>
                    </a:srgbClr>
                  </a:outerShd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Lecture-I</a:t>
            </a:r>
            <a:endParaRPr lang="en-US" dirty="0"/>
          </a:p>
        </p:txBody>
      </p:sp>
      <p:sp>
        <p:nvSpPr>
          <p:cNvPr id="8" name="Footer Placeholder 5"/>
          <p:cNvSpPr>
            <a:spLocks noGrp="1"/>
          </p:cNvSpPr>
          <p:nvPr>
            <p:ph type="ftr" sz="quarter" idx="3"/>
          </p:nvPr>
        </p:nvSpPr>
        <p:spPr>
          <a:xfrm>
            <a:off x="2743200" y="6356350"/>
            <a:ext cx="3657600" cy="365125"/>
          </a:xfrm>
          <a:prstGeom prst="rect">
            <a:avLst/>
          </a:prstGeom>
        </p:spPr>
        <p:txBody>
          <a:bodyPr/>
          <a:lstStyle>
            <a:lvl1pPr>
              <a:defRPr sz="1400" i="1">
                <a:solidFill>
                  <a:srgbClr val="7030A0"/>
                </a:solidFill>
                <a:effectLst>
                  <a:outerShdw blurRad="38100" dist="38100" dir="2700000" algn="tl">
                    <a:srgbClr val="000000">
                      <a:alpha val="43137"/>
                    </a:srgbClr>
                  </a:outerShdw>
                </a:effectLst>
              </a:defRPr>
            </a:lvl1pPr>
          </a:lstStyle>
          <a:p>
            <a:r>
              <a:rPr lang="en-US" dirty="0" smtClean="0"/>
              <a:t>Ahmed Mumtaz Mustehsan, CIIT, Islamabad</a:t>
            </a:r>
            <a:endParaRPr lang="en-US" dirty="0"/>
          </a:p>
        </p:txBody>
      </p:sp>
      <p:sp>
        <p:nvSpPr>
          <p:cNvPr id="9" name="Slide Number Placeholder 6"/>
          <p:cNvSpPr txBox="1">
            <a:spLocks/>
          </p:cNvSpPr>
          <p:nvPr userDrawn="1"/>
        </p:nvSpPr>
        <p:spPr>
          <a:xfrm>
            <a:off x="6705600" y="6340008"/>
            <a:ext cx="2133600" cy="365125"/>
          </a:xfrm>
          <a:prstGeom prst="rect">
            <a:avLst/>
          </a:prstGeom>
        </p:spPr>
        <p:txBody>
          <a:bodyPr/>
          <a:lstStyle>
            <a:defPPr>
              <a:defRPr lang="en-US"/>
            </a:defPPr>
            <a:lvl1pPr marL="0" algn="l" defTabSz="914400" rtl="0" eaLnBrk="1" latinLnBrk="0" hangingPunct="1">
              <a:defRPr sz="1400" i="1" kern="1200">
                <a:solidFill>
                  <a:srgbClr val="7030A0"/>
                </a:solidFill>
                <a:effectLst>
                  <a:outerShdw blurRad="38100" dist="38100" dir="2700000" algn="tl">
                    <a:srgbClr val="000000">
                      <a:alpha val="43137"/>
                    </a:srgbClr>
                  </a:outerShd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09A9744-C7AF-48F4-A012-24E120292CE5}" type="slidenum">
              <a:rPr lang="en-US" smtClean="0"/>
              <a:pPr algn="r"/>
              <a:t>‹#›</a:t>
            </a:fld>
            <a:endParaRPr lang="en-US" dirty="0"/>
          </a:p>
        </p:txBody>
      </p:sp>
    </p:spTree>
    <p:extLst>
      <p:ext uri="{BB962C8B-B14F-4D97-AF65-F5344CB8AC3E}">
        <p14:creationId xmlns:p14="http://schemas.microsoft.com/office/powerpoint/2010/main" xmlns="" val="1158654479"/>
      </p:ext>
    </p:extLst>
  </p:cSld>
  <p:clrMap bg1="lt1" tx1="dk1" bg2="lt2" tx2="dk2" accent1="accent1" accent2="accent2" accent3="accent3" accent4="accent4" accent5="accent5" accent6="accent6" hlink="hlink" folHlink="folHlink"/>
  <p:sldLayoutIdLst>
    <p:sldLayoutId id="2147483657" r:id="rId1"/>
    <p:sldLayoutId id="2147483649" r:id="rId2"/>
    <p:sldLayoutId id="2147483660" r:id="rId3"/>
    <p:sldLayoutId id="2147483654" r:id="rId4"/>
    <p:sldLayoutId id="2147483655" r:id="rId5"/>
    <p:sldLayoutId id="2147483650" r:id="rId6"/>
    <p:sldLayoutId id="2147483661" r:id="rId7"/>
  </p:sldLayoutIdLst>
  <p:hf hdr="0"/>
  <p:txStyles>
    <p:titleStyle>
      <a:lvl1pPr algn="ctr" defTabSz="914400" rtl="0" eaLnBrk="1" latinLnBrk="0" hangingPunct="1">
        <a:spcBef>
          <a:spcPct val="0"/>
        </a:spcBef>
        <a:buNone/>
        <a:defRPr sz="3200" kern="1200">
          <a:solidFill>
            <a:srgbClr val="0070C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vmlDrawing" Target="../drawings/vmlDrawing2.v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hemeOverride" Target="../theme/themeOverride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hemeOverride" Target="../theme/themeOverride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hemeOverride" Target="../theme/themeOverride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685800" y="350838"/>
            <a:ext cx="7772400" cy="501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200" dirty="0" smtClean="0">
                <a:solidFill>
                  <a:srgbClr val="7030A0"/>
                </a:solidFill>
                <a:effectLst>
                  <a:outerShdw blurRad="38100" dist="38100" dir="2700000" algn="tl">
                    <a:srgbClr val="000000">
                      <a:alpha val="43137"/>
                    </a:srgbClr>
                  </a:outerShdw>
                </a:effectLst>
                <a:latin typeface="Arial" charset="0"/>
              </a:rPr>
              <a:t>CSC 322 Operating Systems Concepts</a:t>
            </a:r>
            <a:r>
              <a:rPr lang="en-US" sz="3200" dirty="0">
                <a:solidFill>
                  <a:srgbClr val="7030A0"/>
                </a:solidFill>
                <a:effectLst>
                  <a:outerShdw blurRad="38100" dist="38100" dir="2700000" algn="tl">
                    <a:srgbClr val="000000">
                      <a:alpha val="43137"/>
                    </a:srgbClr>
                  </a:outerShdw>
                </a:effectLst>
                <a:latin typeface="Arial" charset="0"/>
              </a:rPr>
              <a:t/>
            </a:r>
            <a:br>
              <a:rPr lang="en-US" sz="3200" dirty="0">
                <a:solidFill>
                  <a:srgbClr val="7030A0"/>
                </a:solidFill>
                <a:effectLst>
                  <a:outerShdw blurRad="38100" dist="38100" dir="2700000" algn="tl">
                    <a:srgbClr val="000000">
                      <a:alpha val="43137"/>
                    </a:srgbClr>
                  </a:outerShdw>
                </a:effectLst>
                <a:latin typeface="Arial" charset="0"/>
              </a:rPr>
            </a:br>
            <a:endParaRPr lang="en-US" sz="3200" dirty="0" smtClean="0">
              <a:solidFill>
                <a:srgbClr val="7030A0"/>
              </a:solidFill>
              <a:effectLst>
                <a:outerShdw blurRad="38100" dist="38100" dir="2700000" algn="tl">
                  <a:srgbClr val="000000">
                    <a:alpha val="43137"/>
                  </a:srgbClr>
                </a:outerShdw>
              </a:effectLst>
              <a:latin typeface="Arial" charset="0"/>
            </a:endParaRPr>
          </a:p>
          <a:p>
            <a:pPr algn="ctr"/>
            <a:r>
              <a:rPr lang="en-US" sz="3200" dirty="0" smtClean="0">
                <a:solidFill>
                  <a:srgbClr val="7030A0"/>
                </a:solidFill>
                <a:effectLst>
                  <a:outerShdw blurRad="38100" dist="38100" dir="2700000" algn="tl">
                    <a:srgbClr val="000000">
                      <a:alpha val="43137"/>
                    </a:srgbClr>
                  </a:outerShdw>
                </a:effectLst>
                <a:latin typeface="Arial" charset="0"/>
              </a:rPr>
              <a:t>Teacher</a:t>
            </a:r>
          </a:p>
          <a:p>
            <a:pPr algn="ctr"/>
            <a:endParaRPr lang="en-US" sz="3200" dirty="0" smtClean="0">
              <a:solidFill>
                <a:srgbClr val="7030A0"/>
              </a:solidFill>
              <a:effectLst>
                <a:outerShdw blurRad="38100" dist="38100" dir="2700000" algn="tl">
                  <a:srgbClr val="000000">
                    <a:alpha val="43137"/>
                  </a:srgbClr>
                </a:outerShdw>
              </a:effectLst>
              <a:latin typeface="Arial" charset="0"/>
            </a:endParaRPr>
          </a:p>
          <a:p>
            <a:pPr algn="ctr"/>
            <a:r>
              <a:rPr lang="en-US" sz="3200" dirty="0" smtClean="0">
                <a:solidFill>
                  <a:srgbClr val="7030A0"/>
                </a:solidFill>
                <a:effectLst>
                  <a:outerShdw blurRad="38100" dist="38100" dir="2700000" algn="tl">
                    <a:srgbClr val="000000">
                      <a:alpha val="43137"/>
                    </a:srgbClr>
                  </a:outerShdw>
                </a:effectLst>
                <a:latin typeface="Arial" charset="0"/>
              </a:rPr>
              <a:t>Ahmed Mumtaz Mustehsan</a:t>
            </a:r>
            <a:endParaRPr lang="en-US" sz="3200" dirty="0">
              <a:solidFill>
                <a:srgbClr val="7030A0"/>
              </a:solidFill>
              <a:effectLst>
                <a:outerShdw blurRad="38100" dist="38100" dir="2700000" algn="tl">
                  <a:srgbClr val="000000">
                    <a:alpha val="43137"/>
                  </a:srgbClr>
                </a:outerShdw>
              </a:effectLst>
              <a:latin typeface="Arial" charset="0"/>
            </a:endParaRP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19735960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759663"/>
            <a:ext cx="8610600" cy="5816977"/>
          </a:xfrm>
          <a:prstGeom prst="rect">
            <a:avLst/>
          </a:prstGeom>
        </p:spPr>
        <p:txBody>
          <a:bodyPr wrap="square">
            <a:spAutoFit/>
          </a:bodyPr>
          <a:lstStyle/>
          <a:p>
            <a:pPr marL="342900" indent="-342900">
              <a:buFont typeface="Arial" pitchFamily="34" charset="0"/>
              <a:buChar char="•"/>
            </a:pPr>
            <a:r>
              <a:rPr lang="en-US" sz="2200" i="1" dirty="0" smtClean="0">
                <a:effectLst>
                  <a:outerShdw blurRad="38100" dist="38100" dir="2700000" algn="tl">
                    <a:srgbClr val="000000">
                      <a:alpha val="43137"/>
                    </a:srgbClr>
                  </a:outerShdw>
                </a:effectLst>
              </a:rPr>
              <a:t>Master Of Computer </a:t>
            </a:r>
            <a:r>
              <a:rPr lang="en-US" sz="2200" i="1" dirty="0">
                <a:effectLst>
                  <a:outerShdw blurRad="38100" dist="38100" dir="2700000" algn="tl">
                    <a:srgbClr val="000000">
                      <a:alpha val="43137"/>
                    </a:srgbClr>
                  </a:outerShdw>
                </a:effectLst>
              </a:rPr>
              <a:t>S</a:t>
            </a:r>
            <a:r>
              <a:rPr lang="en-US" sz="2200" i="1" dirty="0" smtClean="0">
                <a:effectLst>
                  <a:outerShdw blurRad="38100" dist="38100" dir="2700000" algn="tl">
                    <a:srgbClr val="000000">
                      <a:alpha val="43137"/>
                    </a:srgbClr>
                  </a:outerShdw>
                </a:effectLst>
              </a:rPr>
              <a:t>ciences  (1979-81) from  Quaid-e-</a:t>
            </a:r>
            <a:r>
              <a:rPr lang="en-US" sz="2200" i="1" dirty="0" err="1" smtClean="0">
                <a:effectLst>
                  <a:outerShdw blurRad="38100" dist="38100" dir="2700000" algn="tl">
                    <a:srgbClr val="000000">
                      <a:alpha val="43137"/>
                    </a:srgbClr>
                  </a:outerShdw>
                </a:effectLst>
              </a:rPr>
              <a:t>Azam</a:t>
            </a:r>
            <a:r>
              <a:rPr lang="en-US" sz="2200" i="1" dirty="0" smtClean="0">
                <a:effectLst>
                  <a:outerShdw blurRad="38100" dist="38100" dir="2700000" algn="tl">
                    <a:srgbClr val="000000">
                      <a:alpha val="43137"/>
                    </a:srgbClr>
                  </a:outerShdw>
                </a:effectLst>
              </a:rPr>
              <a:t> university Islamabad. </a:t>
            </a:r>
          </a:p>
          <a:p>
            <a:pPr marL="342900" indent="-342900">
              <a:buFont typeface="Arial" pitchFamily="34" charset="0"/>
              <a:buChar char="•"/>
            </a:pPr>
            <a:endParaRPr lang="en-US" sz="2200" i="1" dirty="0">
              <a:effectLst>
                <a:outerShdw blurRad="38100" dist="38100" dir="2700000" algn="tl">
                  <a:srgbClr val="000000">
                    <a:alpha val="43137"/>
                  </a:srgbClr>
                </a:outerShdw>
              </a:effectLst>
            </a:endParaRPr>
          </a:p>
          <a:p>
            <a:pPr marL="342900" indent="-342900">
              <a:buFont typeface="Arial" pitchFamily="34" charset="0"/>
              <a:buChar char="•"/>
            </a:pPr>
            <a:r>
              <a:rPr lang="en-US" sz="2200" i="1" dirty="0" smtClean="0">
                <a:effectLst>
                  <a:outerShdw blurRad="38100" dist="38100" dir="2700000" algn="tl">
                    <a:srgbClr val="000000">
                      <a:alpha val="43137"/>
                    </a:srgbClr>
                  </a:outerShdw>
                </a:effectLst>
              </a:rPr>
              <a:t>Specialization : </a:t>
            </a:r>
          </a:p>
          <a:p>
            <a:r>
              <a:rPr lang="en-US" sz="2200" i="1" dirty="0">
                <a:effectLst>
                  <a:outerShdw blurRad="38100" dist="38100" dir="2700000" algn="tl">
                    <a:srgbClr val="000000">
                      <a:alpha val="43137"/>
                    </a:srgbClr>
                  </a:outerShdw>
                </a:effectLst>
              </a:rPr>
              <a:t>	</a:t>
            </a:r>
            <a:r>
              <a:rPr lang="en-US" sz="2200" i="1" dirty="0" smtClean="0">
                <a:effectLst>
                  <a:outerShdw blurRad="38100" dist="38100" dir="2700000" algn="tl">
                    <a:srgbClr val="000000">
                      <a:alpha val="43137"/>
                    </a:srgbClr>
                  </a:outerShdw>
                </a:effectLst>
              </a:rPr>
              <a:t>Satellite </a:t>
            </a:r>
            <a:r>
              <a:rPr lang="en-US" sz="2200" i="1" dirty="0">
                <a:effectLst>
                  <a:outerShdw blurRad="38100" dist="38100" dir="2700000" algn="tl">
                    <a:srgbClr val="000000">
                      <a:alpha val="43137"/>
                    </a:srgbClr>
                  </a:outerShdw>
                </a:effectLst>
              </a:rPr>
              <a:t>I</a:t>
            </a:r>
            <a:r>
              <a:rPr lang="en-US" sz="2200" i="1" dirty="0" smtClean="0">
                <a:effectLst>
                  <a:outerShdw blurRad="38100" dist="38100" dir="2700000" algn="tl">
                    <a:srgbClr val="000000">
                      <a:alpha val="43137"/>
                    </a:srgbClr>
                  </a:outerShdw>
                </a:effectLst>
              </a:rPr>
              <a:t>mage Processing and GIS,  Paris, </a:t>
            </a:r>
            <a:r>
              <a:rPr lang="en-US" sz="2200" i="1" dirty="0">
                <a:effectLst>
                  <a:outerShdw blurRad="38100" dist="38100" dir="2700000" algn="tl">
                    <a:srgbClr val="000000">
                      <a:alpha val="43137"/>
                    </a:srgbClr>
                  </a:outerShdw>
                </a:effectLst>
              </a:rPr>
              <a:t>F</a:t>
            </a:r>
            <a:r>
              <a:rPr lang="en-US" sz="2200" i="1" dirty="0" smtClean="0">
                <a:effectLst>
                  <a:outerShdw blurRad="38100" dist="38100" dir="2700000" algn="tl">
                    <a:srgbClr val="000000">
                      <a:alpha val="43137"/>
                    </a:srgbClr>
                  </a:outerShdw>
                </a:effectLst>
              </a:rPr>
              <a:t>rance 1987:1988</a:t>
            </a:r>
          </a:p>
          <a:p>
            <a:endParaRPr lang="en-US" sz="2200" i="1" dirty="0" smtClean="0">
              <a:effectLst>
                <a:outerShdw blurRad="38100" dist="38100" dir="2700000" algn="tl">
                  <a:srgbClr val="000000">
                    <a:alpha val="43137"/>
                  </a:srgbClr>
                </a:outerShdw>
              </a:effectLst>
            </a:endParaRPr>
          </a:p>
          <a:p>
            <a:pPr marL="342900" indent="-342900">
              <a:buFont typeface="Arial" pitchFamily="34" charset="0"/>
              <a:buChar char="•"/>
            </a:pPr>
            <a:r>
              <a:rPr lang="en-US" sz="2200" i="1" dirty="0" smtClean="0">
                <a:effectLst>
                  <a:outerShdw blurRad="38100" dist="38100" dir="2700000" algn="tl">
                    <a:srgbClr val="000000">
                      <a:alpha val="43137"/>
                    </a:srgbClr>
                  </a:outerShdw>
                </a:effectLst>
              </a:rPr>
              <a:t>More </a:t>
            </a:r>
            <a:r>
              <a:rPr lang="en-US" sz="2200" i="1" dirty="0">
                <a:effectLst>
                  <a:outerShdw blurRad="38100" dist="38100" dir="2700000" algn="tl">
                    <a:srgbClr val="000000">
                      <a:alpha val="43137"/>
                    </a:srgbClr>
                  </a:outerShdw>
                </a:effectLst>
              </a:rPr>
              <a:t>than 30 years of experience in the field of IT </a:t>
            </a:r>
            <a:r>
              <a:rPr lang="en-US" sz="2200" i="1" dirty="0" smtClean="0">
                <a:effectLst>
                  <a:outerShdw blurRad="38100" dist="38100" dir="2700000" algn="tl">
                    <a:srgbClr val="000000">
                      <a:alpha val="43137"/>
                    </a:srgbClr>
                  </a:outerShdw>
                </a:effectLst>
              </a:rPr>
              <a:t>industry and </a:t>
            </a:r>
            <a:r>
              <a:rPr lang="en-US" sz="2200" i="1" dirty="0">
                <a:effectLst>
                  <a:outerShdw blurRad="38100" dist="38100" dir="2700000" algn="tl">
                    <a:srgbClr val="000000">
                      <a:alpha val="43137"/>
                    </a:srgbClr>
                  </a:outerShdw>
                </a:effectLst>
              </a:rPr>
              <a:t>Education , </a:t>
            </a:r>
            <a:r>
              <a:rPr lang="en-US" sz="2200" i="1" dirty="0" smtClean="0">
                <a:effectLst>
                  <a:outerShdw blurRad="38100" dist="38100" dir="2700000" algn="tl">
                    <a:srgbClr val="000000">
                      <a:alpha val="43137"/>
                    </a:srgbClr>
                  </a:outerShdw>
                </a:effectLst>
              </a:rPr>
              <a:t>Research and development.</a:t>
            </a:r>
          </a:p>
          <a:p>
            <a:endParaRPr lang="en-US" sz="2200" i="1" dirty="0">
              <a:effectLst>
                <a:outerShdw blurRad="38100" dist="38100" dir="2700000" algn="tl">
                  <a:srgbClr val="000000">
                    <a:alpha val="43137"/>
                  </a:srgbClr>
                </a:outerShdw>
              </a:effectLst>
            </a:endParaRPr>
          </a:p>
          <a:p>
            <a:pPr marL="342900" indent="-342900">
              <a:buFont typeface="Arial" pitchFamily="34" charset="0"/>
              <a:buChar char="•"/>
            </a:pPr>
            <a:r>
              <a:rPr lang="en-US" sz="2200" i="1" dirty="0">
                <a:effectLst>
                  <a:outerShdw blurRad="38100" dist="38100" dir="2700000" algn="tl">
                    <a:srgbClr val="000000">
                      <a:alpha val="43137"/>
                    </a:srgbClr>
                  </a:outerShdw>
                </a:effectLst>
              </a:rPr>
              <a:t>Served on different  reputable posts </a:t>
            </a:r>
            <a:r>
              <a:rPr lang="en-US" sz="2200" i="1" dirty="0" smtClean="0">
                <a:effectLst>
                  <a:outerShdw blurRad="38100" dist="38100" dir="2700000" algn="tl">
                    <a:srgbClr val="000000">
                      <a:alpha val="43137"/>
                    </a:srgbClr>
                  </a:outerShdw>
                </a:effectLst>
              </a:rPr>
              <a:t>at middle and top management at National </a:t>
            </a:r>
            <a:r>
              <a:rPr lang="en-US" sz="2200" i="1" dirty="0">
                <a:effectLst>
                  <a:outerShdw blurRad="38100" dist="38100" dir="2700000" algn="tl">
                    <a:srgbClr val="000000">
                      <a:alpha val="43137"/>
                    </a:srgbClr>
                  </a:outerShdw>
                </a:effectLst>
              </a:rPr>
              <a:t>and International organizations</a:t>
            </a:r>
            <a:r>
              <a:rPr lang="en-US" sz="2200" i="1" dirty="0" smtClean="0">
                <a:effectLst>
                  <a:outerShdw blurRad="38100" dist="38100" dir="2700000" algn="tl">
                    <a:srgbClr val="000000">
                      <a:alpha val="43137"/>
                    </a:srgbClr>
                  </a:outerShdw>
                </a:effectLst>
              </a:rPr>
              <a:t>.</a:t>
            </a:r>
          </a:p>
          <a:p>
            <a:pPr marL="342900" indent="-342900">
              <a:buFont typeface="Arial" pitchFamily="34" charset="0"/>
              <a:buChar char="•"/>
            </a:pPr>
            <a:endParaRPr lang="en-US" sz="2200" i="1" dirty="0">
              <a:effectLst>
                <a:outerShdw blurRad="38100" dist="38100" dir="2700000" algn="tl">
                  <a:srgbClr val="000000">
                    <a:alpha val="43137"/>
                  </a:srgbClr>
                </a:outerShdw>
              </a:effectLst>
            </a:endParaRPr>
          </a:p>
          <a:p>
            <a:pPr marL="342900" indent="-342900">
              <a:buFont typeface="Arial" pitchFamily="34" charset="0"/>
              <a:buChar char="•"/>
            </a:pPr>
            <a:r>
              <a:rPr lang="en-US" sz="2200" i="1" dirty="0" smtClean="0">
                <a:effectLst>
                  <a:outerShdw blurRad="38100" dist="38100" dir="2700000" algn="tl">
                    <a:srgbClr val="000000">
                      <a:alpha val="43137"/>
                    </a:srgbClr>
                  </a:outerShdw>
                </a:effectLst>
              </a:rPr>
              <a:t>Hands on experience in ; System programming, Computer Interfacing, Cryptography using , Assembly , FORTRAN, and C languages.</a:t>
            </a:r>
          </a:p>
          <a:p>
            <a:pPr lvl="1"/>
            <a:endParaRPr lang="en-US" sz="2200" i="1" dirty="0" smtClean="0">
              <a:effectLst>
                <a:outerShdw blurRad="38100" dist="38100" dir="2700000" algn="tl">
                  <a:srgbClr val="000000">
                    <a:alpha val="43137"/>
                  </a:srgbClr>
                </a:outerShdw>
              </a:effectLst>
            </a:endParaRPr>
          </a:p>
          <a:p>
            <a:pPr marL="342900" indent="-342900">
              <a:buFont typeface="Arial" pitchFamily="34" charset="0"/>
              <a:buChar char="•"/>
            </a:pPr>
            <a:r>
              <a:rPr lang="en-US" sz="2200" i="1" dirty="0" smtClean="0">
                <a:effectLst>
                  <a:outerShdw blurRad="38100" dist="38100" dir="2700000" algn="tl">
                    <a:srgbClr val="000000">
                      <a:alpha val="43137"/>
                    </a:srgbClr>
                  </a:outerShdw>
                </a:effectLst>
              </a:rPr>
              <a:t>Contributed in the Development of Projects of National interest.</a:t>
            </a:r>
            <a:endParaRPr lang="en-US" sz="2200" i="1" dirty="0">
              <a:effectLst>
                <a:outerShdw blurRad="38100" dist="38100" dir="2700000" algn="tl">
                  <a:srgbClr val="000000">
                    <a:alpha val="43137"/>
                  </a:srgbClr>
                </a:outerShdw>
              </a:effectLst>
            </a:endParaRPr>
          </a:p>
          <a:p>
            <a:endParaRPr lang="en-US" sz="2000" i="1" dirty="0">
              <a:effectLst>
                <a:outerShdw blurRad="38100" dist="38100" dir="2700000" algn="tl">
                  <a:srgbClr val="000000">
                    <a:alpha val="43137"/>
                  </a:srgbClr>
                </a:outerShdw>
              </a:effectLst>
            </a:endParaRPr>
          </a:p>
        </p:txBody>
      </p:sp>
      <p:sp>
        <p:nvSpPr>
          <p:cNvPr id="3" name="TextBox 2"/>
          <p:cNvSpPr txBox="1"/>
          <p:nvPr/>
        </p:nvSpPr>
        <p:spPr>
          <a:xfrm>
            <a:off x="533399" y="174888"/>
            <a:ext cx="2786981" cy="584775"/>
          </a:xfrm>
          <a:prstGeom prst="rect">
            <a:avLst/>
          </a:prstGeom>
          <a:noFill/>
        </p:spPr>
        <p:txBody>
          <a:bodyPr wrap="none" rtlCol="0">
            <a:spAutoFit/>
          </a:bodyPr>
          <a:lstStyle/>
          <a:p>
            <a:r>
              <a:rPr lang="en-US" sz="3200" dirty="0" smtClean="0">
                <a:solidFill>
                  <a:srgbClr val="0000FF"/>
                </a:solidFill>
              </a:rPr>
              <a:t>Personal Profile</a:t>
            </a:r>
            <a:endParaRPr lang="en-US" sz="3200" dirty="0">
              <a:solidFill>
                <a:srgbClr val="0000FF"/>
              </a:solidFill>
            </a:endParaRPr>
          </a:p>
        </p:txBody>
      </p:sp>
      <p:sp>
        <p:nvSpPr>
          <p:cNvPr id="4" name="Footer Placeholder 1"/>
          <p:cNvSpPr txBox="1">
            <a:spLocks/>
          </p:cNvSpPr>
          <p:nvPr/>
        </p:nvSpPr>
        <p:spPr>
          <a:xfrm>
            <a:off x="2133600" y="6400800"/>
            <a:ext cx="4343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Ahmed Mumtaz Mustehsan, CIIT, Islamabad</a:t>
            </a:r>
            <a:endParaRPr lang="en-US" dirty="0"/>
          </a:p>
        </p:txBody>
      </p:sp>
    </p:spTree>
    <p:extLst>
      <p:ext uri="{BB962C8B-B14F-4D97-AF65-F5344CB8AC3E}">
        <p14:creationId xmlns:p14="http://schemas.microsoft.com/office/powerpoint/2010/main" xmlns="" val="30040297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0788"/>
            <a:ext cx="8686800" cy="5263812"/>
          </a:xfrm>
        </p:spPr>
        <p:txBody>
          <a:bodyPr>
            <a:noAutofit/>
          </a:bodyPr>
          <a:lstStyle/>
          <a:p>
            <a:r>
              <a:rPr lang="en-US" dirty="0" smtClean="0"/>
              <a:t>In </a:t>
            </a:r>
            <a:r>
              <a:rPr lang="en-US" dirty="0"/>
              <a:t>this course students will be taught the fundamentals of operating systems. Different models of operating systems will be introduced. </a:t>
            </a:r>
            <a:r>
              <a:rPr lang="en-US" dirty="0" smtClean="0"/>
              <a:t>References </a:t>
            </a:r>
            <a:r>
              <a:rPr lang="en-US" dirty="0"/>
              <a:t>and examples will be quoted and explained from UNIX, WINDOWS and MULTICS Operating environments.  </a:t>
            </a:r>
            <a:endParaRPr lang="en-US" dirty="0" smtClean="0"/>
          </a:p>
          <a:p>
            <a:r>
              <a:rPr lang="en-US" dirty="0" smtClean="0"/>
              <a:t>More focused on the most modern concept of Operating Systems as a creator of abstraction e.g. abstraction of CPU into multiple processes, abstraction of memory into virtual address space or abstraction of disk into files will be explained. </a:t>
            </a:r>
          </a:p>
          <a:p>
            <a:r>
              <a:rPr lang="en-US" dirty="0" smtClean="0"/>
              <a:t>The </a:t>
            </a:r>
            <a:r>
              <a:rPr lang="en-US" dirty="0"/>
              <a:t>students will be familiarized with different </a:t>
            </a:r>
            <a:r>
              <a:rPr lang="en-US" dirty="0" smtClean="0"/>
              <a:t>OS </a:t>
            </a:r>
            <a:r>
              <a:rPr lang="en-US" dirty="0"/>
              <a:t>structure models and their components. </a:t>
            </a:r>
            <a:endParaRPr lang="en-US" dirty="0" smtClean="0"/>
          </a:p>
          <a:p>
            <a:pPr marL="0" indent="0">
              <a:buNone/>
            </a:pPr>
            <a:endParaRPr lang="en-US" dirty="0"/>
          </a:p>
          <a:p>
            <a:pPr marL="0" indent="0">
              <a:buNone/>
            </a:pPr>
            <a:endParaRPr lang="en-US" dirty="0" smtClean="0"/>
          </a:p>
          <a:p>
            <a:pPr marL="0" indent="0">
              <a:buNone/>
            </a:pPr>
            <a:r>
              <a:rPr lang="en-US" dirty="0" smtClean="0"/>
              <a:t>	</a:t>
            </a:r>
            <a:endParaRPr lang="en-US" dirty="0"/>
          </a:p>
        </p:txBody>
      </p:sp>
      <p:sp>
        <p:nvSpPr>
          <p:cNvPr id="4" name="TextBox 3"/>
          <p:cNvSpPr txBox="1"/>
          <p:nvPr/>
        </p:nvSpPr>
        <p:spPr>
          <a:xfrm>
            <a:off x="533401" y="106681"/>
            <a:ext cx="7315200" cy="954107"/>
          </a:xfrm>
          <a:prstGeom prst="rect">
            <a:avLst/>
          </a:prstGeom>
          <a:noFill/>
        </p:spPr>
        <p:txBody>
          <a:bodyPr wrap="square" rtlCol="0">
            <a:spAutoFit/>
          </a:bodyPr>
          <a:lstStyle/>
          <a:p>
            <a:pPr algn="ctr"/>
            <a:r>
              <a:rPr lang="en-US" sz="2800" dirty="0" smtClean="0">
                <a:solidFill>
                  <a:srgbClr val="0000FF"/>
                </a:solidFill>
              </a:rPr>
              <a:t>CSC322- Operating Systems </a:t>
            </a:r>
            <a:r>
              <a:rPr lang="en-US" sz="2800" dirty="0">
                <a:solidFill>
                  <a:srgbClr val="0000FF"/>
                </a:solidFill>
              </a:rPr>
              <a:t>C</a:t>
            </a:r>
            <a:r>
              <a:rPr lang="en-US" sz="2800" dirty="0" smtClean="0">
                <a:solidFill>
                  <a:srgbClr val="0000FF"/>
                </a:solidFill>
              </a:rPr>
              <a:t>oncepts</a:t>
            </a:r>
          </a:p>
          <a:p>
            <a:r>
              <a:rPr lang="en-US" sz="2800" dirty="0" smtClean="0">
                <a:solidFill>
                  <a:srgbClr val="0000FF"/>
                </a:solidFill>
              </a:rPr>
              <a:t>Course Objective and Outline:</a:t>
            </a:r>
            <a:endParaRPr lang="en-US" sz="2800" dirty="0">
              <a:solidFill>
                <a:srgbClr val="0000FF"/>
              </a:solidFill>
            </a:endParaRPr>
          </a:p>
        </p:txBody>
      </p:sp>
      <p:sp>
        <p:nvSpPr>
          <p:cNvPr id="6" name="Footer Placeholder 1"/>
          <p:cNvSpPr>
            <a:spLocks noGrp="1"/>
          </p:cNvSpPr>
          <p:nvPr>
            <p:ph type="ftr" sz="quarter" idx="11"/>
          </p:nvPr>
        </p:nvSpPr>
        <p:spPr>
          <a:xfrm>
            <a:off x="2667000" y="6400800"/>
            <a:ext cx="3810000" cy="365125"/>
          </a:xfrm>
        </p:spPr>
        <p:txBody>
          <a:bodyPr/>
          <a:lstStyle/>
          <a:p>
            <a:r>
              <a:rPr lang="en-US" dirty="0" smtClean="0"/>
              <a:t>Ahmed Mumtaz Mustehsan, CIIT, Islamabad</a:t>
            </a:r>
            <a:endParaRPr lang="en-US" dirty="0"/>
          </a:p>
        </p:txBody>
      </p:sp>
    </p:spTree>
    <p:extLst>
      <p:ext uri="{BB962C8B-B14F-4D97-AF65-F5344CB8AC3E}">
        <p14:creationId xmlns:p14="http://schemas.microsoft.com/office/powerpoint/2010/main" xmlns="" val="32733148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0788"/>
            <a:ext cx="8686800" cy="5263812"/>
          </a:xfrm>
        </p:spPr>
        <p:txBody>
          <a:bodyPr>
            <a:noAutofit/>
          </a:bodyPr>
          <a:lstStyle/>
          <a:p>
            <a:r>
              <a:rPr lang="en-US" dirty="0" smtClean="0"/>
              <a:t>The functionalities and responsibilities of different modules of operating systems such as Process Management, Memory Management, I/O Management and File management will be explained and discussed in detail. </a:t>
            </a:r>
          </a:p>
          <a:p>
            <a:r>
              <a:rPr lang="en-US" dirty="0" smtClean="0"/>
              <a:t>The security and protection mechanism available in Operating systems will be introduced.</a:t>
            </a:r>
          </a:p>
          <a:p>
            <a:r>
              <a:rPr lang="en-US" dirty="0" smtClean="0"/>
              <a:t>Few case studies will be undertaken to explain and study the features of UNIX, Windows and Embedded operating systems</a:t>
            </a:r>
          </a:p>
          <a:p>
            <a:pPr marL="0" indent="0">
              <a:buNone/>
            </a:pPr>
            <a:r>
              <a:rPr lang="en-US" dirty="0" smtClean="0">
                <a:solidFill>
                  <a:srgbClr val="FF0000"/>
                </a:solidFill>
              </a:rPr>
              <a:t>A detailed outline of Lectures is provided at course portal</a:t>
            </a:r>
          </a:p>
          <a:p>
            <a:pPr marL="0" indent="0">
              <a:buNone/>
            </a:pPr>
            <a:r>
              <a:rPr lang="en-US" dirty="0" smtClean="0"/>
              <a:t>	</a:t>
            </a:r>
            <a:endParaRPr lang="en-US" dirty="0"/>
          </a:p>
        </p:txBody>
      </p:sp>
      <p:sp>
        <p:nvSpPr>
          <p:cNvPr id="4" name="TextBox 3"/>
          <p:cNvSpPr txBox="1"/>
          <p:nvPr/>
        </p:nvSpPr>
        <p:spPr>
          <a:xfrm>
            <a:off x="533401" y="106681"/>
            <a:ext cx="7315200" cy="954107"/>
          </a:xfrm>
          <a:prstGeom prst="rect">
            <a:avLst/>
          </a:prstGeom>
          <a:noFill/>
        </p:spPr>
        <p:txBody>
          <a:bodyPr wrap="square" rtlCol="0">
            <a:spAutoFit/>
          </a:bodyPr>
          <a:lstStyle/>
          <a:p>
            <a:pPr algn="ctr"/>
            <a:r>
              <a:rPr lang="en-US" sz="2800" dirty="0" smtClean="0">
                <a:solidFill>
                  <a:srgbClr val="0000FF"/>
                </a:solidFill>
              </a:rPr>
              <a:t>CSC322- Operating System </a:t>
            </a:r>
            <a:r>
              <a:rPr lang="en-US" sz="2800" dirty="0">
                <a:solidFill>
                  <a:srgbClr val="0000FF"/>
                </a:solidFill>
              </a:rPr>
              <a:t>C</a:t>
            </a:r>
            <a:r>
              <a:rPr lang="en-US" sz="2800" dirty="0" smtClean="0">
                <a:solidFill>
                  <a:srgbClr val="0000FF"/>
                </a:solidFill>
              </a:rPr>
              <a:t>oncepts</a:t>
            </a:r>
          </a:p>
          <a:p>
            <a:r>
              <a:rPr lang="en-US" sz="2800" dirty="0" smtClean="0">
                <a:solidFill>
                  <a:srgbClr val="0000FF"/>
                </a:solidFill>
              </a:rPr>
              <a:t>Course Objectives and outline:</a:t>
            </a:r>
            <a:endParaRPr lang="en-US" sz="2800" dirty="0">
              <a:solidFill>
                <a:srgbClr val="0000FF"/>
              </a:solidFill>
            </a:endParaRPr>
          </a:p>
        </p:txBody>
      </p:sp>
      <p:sp>
        <p:nvSpPr>
          <p:cNvPr id="6" name="Footer Placeholder 1"/>
          <p:cNvSpPr>
            <a:spLocks noGrp="1"/>
          </p:cNvSpPr>
          <p:nvPr>
            <p:ph type="ftr" sz="quarter" idx="11"/>
          </p:nvPr>
        </p:nvSpPr>
        <p:spPr>
          <a:xfrm>
            <a:off x="2667000" y="6400800"/>
            <a:ext cx="3810000" cy="365125"/>
          </a:xfrm>
        </p:spPr>
        <p:txBody>
          <a:bodyPr/>
          <a:lstStyle/>
          <a:p>
            <a:r>
              <a:rPr lang="en-US" dirty="0" smtClean="0"/>
              <a:t>Ahmed Mumtaz Mustehsan, CIIT, Islamabad</a:t>
            </a:r>
            <a:endParaRPr lang="en-US" dirty="0"/>
          </a:p>
        </p:txBody>
      </p:sp>
    </p:spTree>
    <p:extLst>
      <p:ext uri="{BB962C8B-B14F-4D97-AF65-F5344CB8AC3E}">
        <p14:creationId xmlns:p14="http://schemas.microsoft.com/office/powerpoint/2010/main" xmlns="" val="5411253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0731"/>
            <a:ext cx="4283545" cy="584775"/>
          </a:xfrm>
          <a:noFill/>
        </p:spPr>
        <p:txBody>
          <a:bodyPr wrap="none" rtlCol="0">
            <a:spAutoFit/>
          </a:bodyPr>
          <a:lstStyle/>
          <a:p>
            <a:pPr algn="l"/>
            <a:r>
              <a:rPr lang="en-US" sz="3200" dirty="0">
                <a:solidFill>
                  <a:srgbClr val="0000FF"/>
                </a:solidFill>
                <a:latin typeface="+mn-lt"/>
                <a:ea typeface="+mn-ea"/>
                <a:cs typeface="+mn-cs"/>
              </a:rPr>
              <a:t>Recommended books:</a:t>
            </a:r>
          </a:p>
        </p:txBody>
      </p:sp>
      <p:sp>
        <p:nvSpPr>
          <p:cNvPr id="6" name="Content Placeholder 2"/>
          <p:cNvSpPr txBox="1">
            <a:spLocks/>
          </p:cNvSpPr>
          <p:nvPr/>
        </p:nvSpPr>
        <p:spPr>
          <a:xfrm>
            <a:off x="436418" y="1371600"/>
            <a:ext cx="8478982" cy="4953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dirty="0"/>
          </a:p>
        </p:txBody>
      </p:sp>
      <p:sp>
        <p:nvSpPr>
          <p:cNvPr id="7" name="Rectangle 6"/>
          <p:cNvSpPr/>
          <p:nvPr/>
        </p:nvSpPr>
        <p:spPr>
          <a:xfrm>
            <a:off x="416753" y="1143532"/>
            <a:ext cx="8174182" cy="1231106"/>
          </a:xfrm>
          <a:prstGeom prst="rect">
            <a:avLst/>
          </a:prstGeom>
        </p:spPr>
        <p:txBody>
          <a:bodyPr wrap="square">
            <a:spAutoFit/>
          </a:bodyPr>
          <a:lstStyle/>
          <a:p>
            <a:pPr marL="342900" indent="-342900">
              <a:buFont typeface="Arial" pitchFamily="34" charset="0"/>
              <a:buChar char="•"/>
            </a:pPr>
            <a:r>
              <a:rPr lang="en-US" sz="2800" dirty="0"/>
              <a:t>Modern Operating </a:t>
            </a:r>
            <a:r>
              <a:rPr lang="en-US" sz="2800" dirty="0" smtClean="0"/>
              <a:t>System Third edition by</a:t>
            </a:r>
            <a:r>
              <a:rPr lang="en-US" sz="2800" dirty="0"/>
              <a:t>, Andrew S. </a:t>
            </a:r>
            <a:r>
              <a:rPr lang="en-US" sz="2800" dirty="0" err="1" smtClean="0"/>
              <a:t>Tanenbaum</a:t>
            </a:r>
            <a:endParaRPr lang="en-US" sz="2800" dirty="0">
              <a:solidFill>
                <a:prstClr val="black"/>
              </a:solidFill>
            </a:endParaRPr>
          </a:p>
          <a:p>
            <a:pPr lvl="0"/>
            <a:endParaRPr lang="en-US" dirty="0">
              <a:solidFill>
                <a:prstClr val="black"/>
              </a:solidFill>
            </a:endParaRPr>
          </a:p>
        </p:txBody>
      </p:sp>
      <p:pic>
        <p:nvPicPr>
          <p:cNvPr id="4" name="Picture 2" descr="q?_encoding=UTF8&amp;ASIN=0136006639&amp;Format=_SL110_&amp;ID=AsinImage&amp;MarketPlace=US&amp;ServiceVersion=20070822&amp;WS=1&amp;tag=innovators04-2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76800" y="2251528"/>
            <a:ext cx="2438400" cy="31931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Footer Placeholder 1"/>
          <p:cNvSpPr>
            <a:spLocks noGrp="1"/>
          </p:cNvSpPr>
          <p:nvPr>
            <p:ph type="ftr" sz="quarter" idx="11"/>
          </p:nvPr>
        </p:nvSpPr>
        <p:spPr>
          <a:xfrm>
            <a:off x="2667000" y="6400800"/>
            <a:ext cx="3810000" cy="365125"/>
          </a:xfrm>
        </p:spPr>
        <p:txBody>
          <a:bodyPr/>
          <a:lstStyle/>
          <a:p>
            <a:r>
              <a:rPr lang="en-US" dirty="0" smtClean="0"/>
              <a:t>Ahmed Mumtaz Mustehsan, CIIT, Islamabad</a:t>
            </a:r>
            <a:endParaRPr lang="en-US" dirty="0"/>
          </a:p>
        </p:txBody>
      </p:sp>
    </p:spTree>
    <p:extLst>
      <p:ext uri="{BB962C8B-B14F-4D97-AF65-F5344CB8AC3E}">
        <p14:creationId xmlns:p14="http://schemas.microsoft.com/office/powerpoint/2010/main" xmlns="" val="25036074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31512"/>
            <a:ext cx="4330032" cy="584775"/>
          </a:xfrm>
          <a:noFill/>
        </p:spPr>
        <p:txBody>
          <a:bodyPr wrap="none" rtlCol="0">
            <a:spAutoFit/>
          </a:bodyPr>
          <a:lstStyle/>
          <a:p>
            <a:pPr algn="l"/>
            <a:r>
              <a:rPr lang="en-US" sz="3200" dirty="0">
                <a:solidFill>
                  <a:srgbClr val="0000FF"/>
                </a:solidFill>
                <a:latin typeface="+mn-lt"/>
                <a:ea typeface="+mn-ea"/>
                <a:cs typeface="+mn-cs"/>
              </a:rPr>
              <a:t>Recommended </a:t>
            </a:r>
            <a:r>
              <a:rPr lang="en-US" sz="3200" dirty="0" smtClean="0">
                <a:solidFill>
                  <a:srgbClr val="0000FF"/>
                </a:solidFill>
                <a:latin typeface="+mn-lt"/>
                <a:ea typeface="+mn-ea"/>
                <a:cs typeface="+mn-cs"/>
              </a:rPr>
              <a:t>Books</a:t>
            </a:r>
            <a:r>
              <a:rPr lang="en-US" sz="3200" dirty="0">
                <a:solidFill>
                  <a:srgbClr val="0000FF"/>
                </a:solidFill>
                <a:latin typeface="+mn-lt"/>
                <a:ea typeface="+mn-ea"/>
                <a:cs typeface="+mn-cs"/>
              </a:rPr>
              <a:t>:</a:t>
            </a:r>
          </a:p>
        </p:txBody>
      </p:sp>
      <p:sp>
        <p:nvSpPr>
          <p:cNvPr id="3" name="Content Placeholder 2"/>
          <p:cNvSpPr>
            <a:spLocks noGrp="1"/>
          </p:cNvSpPr>
          <p:nvPr>
            <p:ph idx="1"/>
          </p:nvPr>
        </p:nvSpPr>
        <p:spPr>
          <a:xfrm>
            <a:off x="457200" y="1219200"/>
            <a:ext cx="8382000" cy="5105400"/>
          </a:xfrm>
        </p:spPr>
        <p:txBody>
          <a:bodyPr>
            <a:noAutofit/>
          </a:bodyPr>
          <a:lstStyle/>
          <a:p>
            <a:pPr lvl="0"/>
            <a:r>
              <a:rPr lang="en-US" dirty="0"/>
              <a:t>Operating Systems Design and Implementation, Andrew S. </a:t>
            </a:r>
            <a:r>
              <a:rPr lang="en-US" dirty="0" err="1"/>
              <a:t>Tanenbaum</a:t>
            </a:r>
            <a:r>
              <a:rPr lang="en-US" dirty="0"/>
              <a:t>, Albert S. Woodhull</a:t>
            </a:r>
          </a:p>
          <a:p>
            <a:pPr marL="0" indent="0">
              <a:buNone/>
            </a:pPr>
            <a:endParaRPr lang="en-US" dirty="0"/>
          </a:p>
          <a:p>
            <a:pPr lvl="0"/>
            <a:r>
              <a:rPr lang="en-US" dirty="0"/>
              <a:t>An Introduction to Operating systems, by  H. M. </a:t>
            </a:r>
            <a:r>
              <a:rPr lang="en-US" dirty="0" err="1"/>
              <a:t>Deitel</a:t>
            </a:r>
            <a:r>
              <a:rPr lang="en-US" dirty="0"/>
              <a:t> (Including Case studies in UNIX, OS/2, MS-DOS, VM, Open </a:t>
            </a:r>
            <a:r>
              <a:rPr lang="en-US" dirty="0" smtClean="0"/>
              <a:t>Systems</a:t>
            </a:r>
          </a:p>
          <a:p>
            <a:pPr marL="0" lvl="0" indent="0">
              <a:buNone/>
            </a:pPr>
            <a:endParaRPr lang="en-US" dirty="0" smtClean="0"/>
          </a:p>
          <a:p>
            <a:pPr marL="0" lvl="0" indent="0">
              <a:spcBef>
                <a:spcPct val="0"/>
              </a:spcBef>
              <a:buNone/>
            </a:pPr>
            <a:r>
              <a:rPr lang="en-US" sz="3200" dirty="0">
                <a:solidFill>
                  <a:srgbClr val="0000FF"/>
                </a:solidFill>
              </a:rPr>
              <a:t>Other Reference</a:t>
            </a:r>
            <a:r>
              <a:rPr lang="en-US" sz="3200" dirty="0" smtClean="0">
                <a:solidFill>
                  <a:srgbClr val="0000FF"/>
                </a:solidFill>
              </a:rPr>
              <a:t>:  </a:t>
            </a:r>
            <a:r>
              <a:rPr lang="en-US" sz="3200" dirty="0" smtClean="0"/>
              <a:t>Lecture slides material  </a:t>
            </a:r>
          </a:p>
          <a:p>
            <a:pPr>
              <a:spcBef>
                <a:spcPct val="0"/>
              </a:spcBef>
            </a:pPr>
            <a:r>
              <a:rPr lang="en-US" dirty="0"/>
              <a:t>Official website </a:t>
            </a:r>
            <a:r>
              <a:rPr lang="en-US" dirty="0" smtClean="0"/>
              <a:t>of our text </a:t>
            </a:r>
            <a:r>
              <a:rPr lang="en-US" dirty="0"/>
              <a:t>book </a:t>
            </a:r>
            <a:r>
              <a:rPr lang="en-US" dirty="0" smtClean="0"/>
              <a:t>Modern </a:t>
            </a:r>
            <a:r>
              <a:rPr lang="en-US" dirty="0"/>
              <a:t>Operating Systems </a:t>
            </a:r>
            <a:r>
              <a:rPr lang="en-US" dirty="0" smtClean="0"/>
              <a:t>by </a:t>
            </a:r>
            <a:r>
              <a:rPr lang="en-US" dirty="0" err="1" smtClean="0"/>
              <a:t>Tanenbaum</a:t>
            </a:r>
            <a:r>
              <a:rPr lang="en-US" dirty="0"/>
              <a:t>, </a:t>
            </a:r>
            <a:r>
              <a:rPr lang="en-US" dirty="0" smtClean="0"/>
              <a:t>3 </a:t>
            </a:r>
            <a:r>
              <a:rPr lang="en-US" dirty="0"/>
              <a:t>e, (c) 2008 Prentice-Hall, Inc. </a:t>
            </a:r>
            <a:endParaRPr lang="en-US" sz="3200" dirty="0">
              <a:solidFill>
                <a:srgbClr val="0000FF"/>
              </a:solidFill>
            </a:endParaRPr>
          </a:p>
        </p:txBody>
      </p:sp>
      <p:sp>
        <p:nvSpPr>
          <p:cNvPr id="8" name="Footer Placeholder 1"/>
          <p:cNvSpPr>
            <a:spLocks noGrp="1"/>
          </p:cNvSpPr>
          <p:nvPr>
            <p:ph type="ftr" sz="quarter" idx="11"/>
          </p:nvPr>
        </p:nvSpPr>
        <p:spPr>
          <a:xfrm>
            <a:off x="2667000" y="6400800"/>
            <a:ext cx="3810000" cy="365125"/>
          </a:xfrm>
        </p:spPr>
        <p:txBody>
          <a:bodyPr/>
          <a:lstStyle/>
          <a:p>
            <a:r>
              <a:rPr lang="en-US" dirty="0" smtClean="0"/>
              <a:t>Ahmed Mumtaz Mustehsan, CIIT, Islamabad</a:t>
            </a:r>
            <a:endParaRPr lang="en-US" dirty="0"/>
          </a:p>
        </p:txBody>
      </p:sp>
    </p:spTree>
    <p:extLst>
      <p:ext uri="{BB962C8B-B14F-4D97-AF65-F5344CB8AC3E}">
        <p14:creationId xmlns:p14="http://schemas.microsoft.com/office/powerpoint/2010/main" xmlns="" val="2476122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3750"/>
            <a:ext cx="1779654" cy="584775"/>
          </a:xfrm>
          <a:noFill/>
        </p:spPr>
        <p:txBody>
          <a:bodyPr wrap="none" rtlCol="0">
            <a:spAutoFit/>
          </a:bodyPr>
          <a:lstStyle/>
          <a:p>
            <a:pPr algn="l"/>
            <a:r>
              <a:rPr lang="en-US" sz="3200" dirty="0" smtClean="0">
                <a:solidFill>
                  <a:srgbClr val="0000FF"/>
                </a:solidFill>
                <a:latin typeface="+mn-lt"/>
                <a:ea typeface="+mn-ea"/>
                <a:cs typeface="+mn-cs"/>
              </a:rPr>
              <a:t>Delivery</a:t>
            </a:r>
            <a:r>
              <a:rPr lang="en-US" sz="3200" dirty="0">
                <a:solidFill>
                  <a:srgbClr val="0000FF"/>
                </a:solidFill>
                <a:latin typeface="+mn-lt"/>
                <a:ea typeface="+mn-ea"/>
                <a:cs typeface="+mn-cs"/>
              </a:rPr>
              <a:t>:</a:t>
            </a:r>
          </a:p>
        </p:txBody>
      </p:sp>
      <p:sp>
        <p:nvSpPr>
          <p:cNvPr id="3" name="Content Placeholder 2"/>
          <p:cNvSpPr>
            <a:spLocks noGrp="1"/>
          </p:cNvSpPr>
          <p:nvPr>
            <p:ph idx="1"/>
          </p:nvPr>
        </p:nvSpPr>
        <p:spPr>
          <a:xfrm>
            <a:off x="457200" y="1447800"/>
            <a:ext cx="8001000" cy="3505200"/>
          </a:xfrm>
        </p:spPr>
        <p:txBody>
          <a:bodyPr>
            <a:normAutofit/>
          </a:bodyPr>
          <a:lstStyle/>
          <a:p>
            <a:r>
              <a:rPr lang="en-US" sz="2400" dirty="0" smtClean="0"/>
              <a:t>32 lectures including hands on demonstrations</a:t>
            </a:r>
          </a:p>
          <a:p>
            <a:r>
              <a:rPr lang="en-US" sz="2400" dirty="0" smtClean="0"/>
              <a:t>4 Quizzes</a:t>
            </a:r>
          </a:p>
          <a:p>
            <a:r>
              <a:rPr lang="en-US" sz="2400" dirty="0" smtClean="0"/>
              <a:t>4 Assignment</a:t>
            </a:r>
          </a:p>
          <a:p>
            <a:r>
              <a:rPr lang="en-US" sz="2400" dirty="0" smtClean="0"/>
              <a:t>Midterm Examination</a:t>
            </a:r>
          </a:p>
          <a:p>
            <a:r>
              <a:rPr lang="en-US" sz="2400" dirty="0" smtClean="0"/>
              <a:t>Terminal Examination</a:t>
            </a:r>
          </a:p>
          <a:p>
            <a:r>
              <a:rPr lang="en-US" sz="2400" dirty="0" smtClean="0"/>
              <a:t>Practice: </a:t>
            </a:r>
          </a:p>
          <a:p>
            <a:pPr marL="0" indent="0">
              <a:buNone/>
            </a:pPr>
            <a:r>
              <a:rPr lang="en-US" sz="2400" dirty="0"/>
              <a:t> </a:t>
            </a:r>
            <a:r>
              <a:rPr lang="en-US" sz="2400" dirty="0" smtClean="0"/>
              <a:t>   Exercises, Quizzes, Assignments</a:t>
            </a:r>
            <a:endParaRPr lang="en-US" sz="2400" dirty="0"/>
          </a:p>
        </p:txBody>
      </p:sp>
      <p:sp>
        <p:nvSpPr>
          <p:cNvPr id="7" name="Footer Placeholder 1"/>
          <p:cNvSpPr>
            <a:spLocks noGrp="1"/>
          </p:cNvSpPr>
          <p:nvPr>
            <p:ph type="ftr" sz="quarter" idx="11"/>
          </p:nvPr>
        </p:nvSpPr>
        <p:spPr>
          <a:xfrm>
            <a:off x="2667000" y="6400800"/>
            <a:ext cx="3810000" cy="365125"/>
          </a:xfrm>
        </p:spPr>
        <p:txBody>
          <a:bodyPr/>
          <a:lstStyle/>
          <a:p>
            <a:r>
              <a:rPr lang="en-US" dirty="0" smtClean="0"/>
              <a:t>Ahmed Mumtaz Mustehsan, CIIT, Islamabad</a:t>
            </a:r>
            <a:endParaRPr lang="en-US" dirty="0"/>
          </a:p>
        </p:txBody>
      </p:sp>
    </p:spTree>
    <p:extLst>
      <p:ext uri="{BB962C8B-B14F-4D97-AF65-F5344CB8AC3E}">
        <p14:creationId xmlns:p14="http://schemas.microsoft.com/office/powerpoint/2010/main" xmlns="" val="11218630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685800" y="350838"/>
            <a:ext cx="7772400" cy="501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200" dirty="0" smtClean="0">
                <a:solidFill>
                  <a:srgbClr val="7030A0"/>
                </a:solidFill>
                <a:effectLst>
                  <a:outerShdw blurRad="38100" dist="38100" dir="2700000" algn="tl">
                    <a:srgbClr val="000000">
                      <a:alpha val="43137"/>
                    </a:srgbClr>
                  </a:outerShdw>
                </a:effectLst>
                <a:latin typeface="Arial" charset="0"/>
              </a:rPr>
              <a:t>CSC 322 Operating Systems Concepts</a:t>
            </a:r>
            <a:r>
              <a:rPr lang="en-US" sz="3200" dirty="0">
                <a:solidFill>
                  <a:srgbClr val="7030A0"/>
                </a:solidFill>
                <a:effectLst>
                  <a:outerShdw blurRad="38100" dist="38100" dir="2700000" algn="tl">
                    <a:srgbClr val="000000">
                      <a:alpha val="43137"/>
                    </a:srgbClr>
                  </a:outerShdw>
                </a:effectLst>
                <a:latin typeface="Arial" charset="0"/>
              </a:rPr>
              <a:t/>
            </a:r>
            <a:br>
              <a:rPr lang="en-US" sz="3200" dirty="0">
                <a:solidFill>
                  <a:srgbClr val="7030A0"/>
                </a:solidFill>
                <a:effectLst>
                  <a:outerShdw blurRad="38100" dist="38100" dir="2700000" algn="tl">
                    <a:srgbClr val="000000">
                      <a:alpha val="43137"/>
                    </a:srgbClr>
                  </a:outerShdw>
                </a:effectLst>
                <a:latin typeface="Arial" charset="0"/>
              </a:rPr>
            </a:br>
            <a:endParaRPr lang="en-US" sz="3200" dirty="0" smtClean="0">
              <a:solidFill>
                <a:srgbClr val="7030A0"/>
              </a:solidFill>
              <a:effectLst>
                <a:outerShdw blurRad="38100" dist="38100" dir="2700000" algn="tl">
                  <a:srgbClr val="000000">
                    <a:alpha val="43137"/>
                  </a:srgbClr>
                </a:outerShdw>
              </a:effectLst>
              <a:latin typeface="Arial" charset="0"/>
            </a:endParaRPr>
          </a:p>
          <a:p>
            <a:pPr algn="ctr"/>
            <a:r>
              <a:rPr lang="en-US" sz="3200" dirty="0" smtClean="0">
                <a:solidFill>
                  <a:srgbClr val="7030A0"/>
                </a:solidFill>
                <a:effectLst>
                  <a:outerShdw blurRad="38100" dist="38100" dir="2700000" algn="tl">
                    <a:srgbClr val="000000">
                      <a:alpha val="43137"/>
                    </a:srgbClr>
                  </a:outerShdw>
                </a:effectLst>
                <a:latin typeface="Arial" charset="0"/>
              </a:rPr>
              <a:t>Lecture -1</a:t>
            </a:r>
          </a:p>
          <a:p>
            <a:pPr algn="ctr"/>
            <a:endParaRPr lang="en-US" sz="3200" dirty="0" smtClean="0">
              <a:solidFill>
                <a:srgbClr val="7030A0"/>
              </a:solidFill>
              <a:effectLst>
                <a:outerShdw blurRad="38100" dist="38100" dir="2700000" algn="tl">
                  <a:srgbClr val="000000">
                    <a:alpha val="43137"/>
                  </a:srgbClr>
                </a:outerShdw>
              </a:effectLst>
              <a:latin typeface="Arial" charset="0"/>
            </a:endParaRPr>
          </a:p>
          <a:p>
            <a:pPr algn="ctr"/>
            <a:r>
              <a:rPr lang="en-US" sz="3200" dirty="0" smtClean="0">
                <a:solidFill>
                  <a:srgbClr val="7030A0"/>
                </a:solidFill>
                <a:effectLst>
                  <a:outerShdw blurRad="38100" dist="38100" dir="2700000" algn="tl">
                    <a:srgbClr val="000000">
                      <a:alpha val="43137"/>
                    </a:srgbClr>
                  </a:outerShdw>
                </a:effectLst>
                <a:latin typeface="Arial" charset="0"/>
              </a:rPr>
              <a:t>Ahmed Mumtaz Mustehsan</a:t>
            </a:r>
            <a:endParaRPr lang="en-US" sz="3200" dirty="0">
              <a:solidFill>
                <a:srgbClr val="7030A0"/>
              </a:solidFill>
              <a:effectLst>
                <a:outerShdw blurRad="38100" dist="38100" dir="2700000" algn="tl">
                  <a:srgbClr val="000000">
                    <a:alpha val="43137"/>
                  </a:srgbClr>
                </a:outerShdw>
              </a:effectLst>
              <a:latin typeface="Arial" charset="0"/>
            </a:endParaRP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
        <p:nvSpPr>
          <p:cNvPr id="4" name="Rectangle 1028"/>
          <p:cNvSpPr>
            <a:spLocks noChangeArrowheads="1"/>
          </p:cNvSpPr>
          <p:nvPr/>
        </p:nvSpPr>
        <p:spPr bwMode="auto">
          <a:xfrm>
            <a:off x="148303" y="5021826"/>
            <a:ext cx="87122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2400" i="1" dirty="0" smtClean="0">
                <a:solidFill>
                  <a:srgbClr val="FF0000"/>
                </a:solidFill>
                <a:effectLst>
                  <a:outerShdw blurRad="38100" dist="38100" dir="2700000" algn="tl">
                    <a:srgbClr val="000000">
                      <a:alpha val="43137"/>
                    </a:srgbClr>
                  </a:outerShdw>
                </a:effectLst>
              </a:rPr>
              <a:t> Special Thanks  To:</a:t>
            </a:r>
          </a:p>
          <a:p>
            <a:r>
              <a:rPr lang="en-US" i="1" dirty="0" err="1" smtClean="0">
                <a:solidFill>
                  <a:srgbClr val="FF0000"/>
                </a:solidFill>
                <a:effectLst>
                  <a:outerShdw blurRad="38100" dist="38100" dir="2700000" algn="tl">
                    <a:srgbClr val="000000">
                      <a:alpha val="43137"/>
                    </a:srgbClr>
                  </a:outerShdw>
                </a:effectLst>
              </a:rPr>
              <a:t>Tanenbaum</a:t>
            </a:r>
            <a:r>
              <a:rPr lang="en-US" i="1" dirty="0">
                <a:solidFill>
                  <a:srgbClr val="FF0000"/>
                </a:solidFill>
                <a:effectLst>
                  <a:outerShdw blurRad="38100" dist="38100" dir="2700000" algn="tl">
                    <a:srgbClr val="000000">
                      <a:alpha val="43137"/>
                    </a:srgbClr>
                  </a:outerShdw>
                </a:effectLst>
              </a:rPr>
              <a:t>, Modern Operating Systems 3 e, (c) 2008 Prentice-Hall, Inc</a:t>
            </a:r>
            <a:r>
              <a:rPr lang="en-US" i="1" dirty="0" smtClean="0">
                <a:solidFill>
                  <a:srgbClr val="FF0000"/>
                </a:solidFill>
                <a:effectLst>
                  <a:outerShdw blurRad="38100" dist="38100" dir="2700000" algn="tl">
                    <a:srgbClr val="000000">
                      <a:alpha val="43137"/>
                    </a:srgbClr>
                  </a:outerShdw>
                </a:effectLst>
              </a:rPr>
              <a:t>. (Chapter-1) </a:t>
            </a:r>
            <a:endParaRPr lang="en-US" b="1" i="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2142770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600" dirty="0">
                <a:solidFill>
                  <a:srgbClr val="FF0000"/>
                </a:solidFill>
                <a:latin typeface="Arial" charset="0"/>
              </a:rPr>
              <a:t>What Is An Operating System?</a:t>
            </a:r>
          </a:p>
        </p:txBody>
      </p:sp>
      <p:sp>
        <p:nvSpPr>
          <p:cNvPr id="17411" name="Rectangle 1027"/>
          <p:cNvSpPr>
            <a:spLocks noChangeArrowheads="1"/>
          </p:cNvSpPr>
          <p:nvPr/>
        </p:nvSpPr>
        <p:spPr bwMode="auto">
          <a:xfrm>
            <a:off x="214671" y="1143000"/>
            <a:ext cx="8347075" cy="5113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609600" indent="-609600" algn="l">
              <a:spcBef>
                <a:spcPct val="20000"/>
              </a:spcBef>
            </a:pPr>
            <a:r>
              <a:rPr lang="en-US" sz="2800" dirty="0" smtClean="0">
                <a:latin typeface="Arial" charset="0"/>
              </a:rPr>
              <a:t>Computer System ! Lots </a:t>
            </a:r>
            <a:r>
              <a:rPr lang="en-US" sz="2800" dirty="0">
                <a:latin typeface="Arial" charset="0"/>
              </a:rPr>
              <a:t>of hardware !!</a:t>
            </a:r>
          </a:p>
          <a:p>
            <a:pPr marL="342900" indent="-342900">
              <a:spcBef>
                <a:spcPct val="20000"/>
              </a:spcBef>
              <a:buFont typeface="Arial" pitchFamily="34" charset="0"/>
              <a:buChar char="•"/>
            </a:pPr>
            <a:r>
              <a:rPr lang="en-US" sz="2800" dirty="0"/>
              <a:t>One or more processors</a:t>
            </a:r>
          </a:p>
          <a:p>
            <a:pPr marL="342900" indent="-342900">
              <a:spcBef>
                <a:spcPct val="20000"/>
              </a:spcBef>
              <a:buFont typeface="Arial" pitchFamily="34" charset="0"/>
              <a:buChar char="•"/>
            </a:pPr>
            <a:r>
              <a:rPr lang="en-US" sz="2800" dirty="0"/>
              <a:t>Main memory</a:t>
            </a:r>
          </a:p>
          <a:p>
            <a:pPr marL="342900" indent="-342900">
              <a:spcBef>
                <a:spcPct val="20000"/>
              </a:spcBef>
              <a:buFont typeface="Arial" pitchFamily="34" charset="0"/>
              <a:buChar char="•"/>
            </a:pPr>
            <a:r>
              <a:rPr lang="en-US" sz="2800" dirty="0"/>
              <a:t>Disks</a:t>
            </a:r>
          </a:p>
          <a:p>
            <a:pPr marL="342900" indent="-342900">
              <a:spcBef>
                <a:spcPct val="20000"/>
              </a:spcBef>
              <a:buFont typeface="Arial" pitchFamily="34" charset="0"/>
              <a:buChar char="•"/>
            </a:pPr>
            <a:r>
              <a:rPr lang="en-US" sz="2800" dirty="0"/>
              <a:t>Printers</a:t>
            </a:r>
          </a:p>
          <a:p>
            <a:pPr marL="342900" indent="-342900">
              <a:spcBef>
                <a:spcPct val="20000"/>
              </a:spcBef>
              <a:buFont typeface="Arial" pitchFamily="34" charset="0"/>
              <a:buChar char="•"/>
            </a:pPr>
            <a:r>
              <a:rPr lang="en-US" sz="2800" dirty="0"/>
              <a:t>Various input/output devices</a:t>
            </a:r>
          </a:p>
          <a:p>
            <a:pPr marL="609600" indent="-609600" algn="l">
              <a:spcBef>
                <a:spcPct val="20000"/>
              </a:spcBef>
            </a:pPr>
            <a:endParaRPr lang="en-US" sz="2400" dirty="0">
              <a:latin typeface="Arial" charset="0"/>
            </a:endParaRPr>
          </a:p>
          <a:p>
            <a:pPr marL="609600" indent="-609600" algn="l">
              <a:spcBef>
                <a:spcPct val="20000"/>
              </a:spcBef>
            </a:pPr>
            <a:r>
              <a:rPr lang="en-US" sz="2800" dirty="0">
                <a:latin typeface="Arial" charset="0"/>
              </a:rPr>
              <a:t>Managing all these components requires a layer of software – the </a:t>
            </a:r>
            <a:r>
              <a:rPr lang="en-US" sz="2800" b="1" dirty="0">
                <a:latin typeface="Arial" charset="0"/>
              </a:rPr>
              <a:t>operating </a:t>
            </a:r>
            <a:r>
              <a:rPr lang="en-US" sz="2800" b="1" dirty="0" smtClean="0">
                <a:latin typeface="Arial" charset="0"/>
              </a:rPr>
              <a:t>system</a:t>
            </a:r>
          </a:p>
          <a:p>
            <a:pPr marL="609600" indent="-609600" algn="l">
              <a:spcBef>
                <a:spcPct val="20000"/>
              </a:spcBef>
            </a:pPr>
            <a:r>
              <a:rPr lang="en-US" sz="2800" dirty="0" smtClean="0">
                <a:latin typeface="Arial" charset="0"/>
              </a:rPr>
              <a:t>		!! A Challenging Job of OS</a:t>
            </a:r>
            <a:endParaRPr lang="en-US" sz="2800" dirty="0">
              <a:latin typeface="Arial" charset="0"/>
            </a:endParaRPr>
          </a:p>
        </p:txBody>
      </p:sp>
      <p:sp>
        <p:nvSpPr>
          <p:cNvPr id="2" name="Footer Placeholder 1"/>
          <p:cNvSpPr>
            <a:spLocks noGrp="1"/>
          </p:cNvSpPr>
          <p:nvPr>
            <p:ph type="ftr" sz="quarter" idx="11"/>
          </p:nvPr>
        </p:nvSpPr>
        <p:spPr/>
        <p:txBody>
          <a:bodyPr/>
          <a:lstStyle/>
          <a:p>
            <a:r>
              <a:rPr lang="en-US" dirty="0" smtClean="0"/>
              <a:t>Ahmed Mumtaz Mustehsan, CIIT, Islamabad</a:t>
            </a:r>
            <a:endParaRPr lang="en-US" dirty="0"/>
          </a:p>
        </p:txBody>
      </p:sp>
    </p:spTree>
    <p:extLst>
      <p:ext uri="{BB962C8B-B14F-4D97-AF65-F5344CB8AC3E}">
        <p14:creationId xmlns:p14="http://schemas.microsoft.com/office/powerpoint/2010/main" xmlns="" val="669661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152400" y="152400"/>
            <a:ext cx="8763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600" dirty="0" smtClean="0">
                <a:solidFill>
                  <a:srgbClr val="FF0000"/>
                </a:solidFill>
                <a:latin typeface="Arial" charset="0"/>
              </a:rPr>
              <a:t>Operating System</a:t>
            </a:r>
            <a:endParaRPr lang="en-US" sz="3600" dirty="0">
              <a:solidFill>
                <a:srgbClr val="FF0000"/>
              </a:solidFill>
              <a:latin typeface="Arial" charset="0"/>
            </a:endParaRPr>
          </a:p>
        </p:txBody>
      </p:sp>
      <p:sp>
        <p:nvSpPr>
          <p:cNvPr id="17411" name="Rectangle 1027"/>
          <p:cNvSpPr>
            <a:spLocks noChangeArrowheads="1"/>
          </p:cNvSpPr>
          <p:nvPr/>
        </p:nvSpPr>
        <p:spPr bwMode="auto">
          <a:xfrm>
            <a:off x="214671" y="990600"/>
            <a:ext cx="8347075" cy="5113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342900" lvl="0" indent="-342900">
              <a:buFont typeface="Arial" pitchFamily="34" charset="0"/>
              <a:buChar char="•"/>
            </a:pPr>
            <a:r>
              <a:rPr lang="en-US" sz="2800" dirty="0" smtClean="0">
                <a:solidFill>
                  <a:srgbClr val="0070C0"/>
                </a:solidFill>
              </a:rPr>
              <a:t>Organization:</a:t>
            </a:r>
          </a:p>
          <a:p>
            <a:pPr marL="800100" lvl="1" indent="-342900">
              <a:buFont typeface="Arial" pitchFamily="34" charset="0"/>
              <a:buChar char="•"/>
            </a:pPr>
            <a:r>
              <a:rPr lang="en-US" sz="2800" dirty="0" smtClean="0"/>
              <a:t> In the form of layers </a:t>
            </a:r>
            <a:r>
              <a:rPr lang="en-US" sz="2800" dirty="0"/>
              <a:t>of </a:t>
            </a:r>
            <a:r>
              <a:rPr lang="en-US" sz="2800" dirty="0" smtClean="0"/>
              <a:t>software</a:t>
            </a:r>
          </a:p>
          <a:p>
            <a:pPr marL="342900" indent="-342900">
              <a:buFont typeface="Arial" pitchFamily="34" charset="0"/>
              <a:buChar char="•"/>
            </a:pPr>
            <a:r>
              <a:rPr lang="en-US" sz="2800" dirty="0">
                <a:solidFill>
                  <a:srgbClr val="0070C0"/>
                </a:solidFill>
              </a:rPr>
              <a:t>Abstraction:</a:t>
            </a:r>
          </a:p>
          <a:p>
            <a:pPr marL="800100" lvl="1" indent="-342900">
              <a:buFont typeface="Arial" pitchFamily="34" charset="0"/>
              <a:buChar char="•"/>
            </a:pPr>
            <a:r>
              <a:rPr lang="en-US" sz="2800" dirty="0" smtClean="0"/>
              <a:t>It provides </a:t>
            </a:r>
            <a:r>
              <a:rPr lang="en-US" sz="2800" dirty="0"/>
              <a:t>user programs with a better, simpler, cleaner, model of the computer and to handle managing all the resources by itself.  </a:t>
            </a:r>
            <a:endParaRPr lang="en-US" sz="2800" dirty="0" smtClean="0"/>
          </a:p>
          <a:p>
            <a:pPr marL="342900" indent="-342900">
              <a:buFont typeface="Arial" pitchFamily="34" charset="0"/>
              <a:buChar char="•"/>
            </a:pPr>
            <a:r>
              <a:rPr lang="en-US" sz="2800" dirty="0">
                <a:solidFill>
                  <a:srgbClr val="0070C0"/>
                </a:solidFill>
              </a:rPr>
              <a:t>Interface: </a:t>
            </a:r>
          </a:p>
          <a:p>
            <a:pPr marL="800100" lvl="1" indent="-342900">
              <a:buFont typeface="Arial" pitchFamily="34" charset="0"/>
              <a:buChar char="•"/>
            </a:pPr>
            <a:r>
              <a:rPr lang="en-US" sz="2800" b="1" dirty="0" smtClean="0"/>
              <a:t>shell</a:t>
            </a:r>
            <a:r>
              <a:rPr lang="en-US" sz="2800" dirty="0" smtClean="0"/>
              <a:t> </a:t>
            </a:r>
            <a:r>
              <a:rPr lang="en-US" sz="2800" dirty="0"/>
              <a:t>when it is text based </a:t>
            </a:r>
          </a:p>
          <a:p>
            <a:pPr marL="800100" lvl="1" indent="-342900">
              <a:buFont typeface="Arial" pitchFamily="34" charset="0"/>
              <a:buChar char="•"/>
            </a:pPr>
            <a:r>
              <a:rPr lang="en-US" sz="2800" b="1" dirty="0"/>
              <a:t>GUI </a:t>
            </a:r>
            <a:r>
              <a:rPr lang="en-US" sz="2800" dirty="0"/>
              <a:t> (Graphical  User  Interface)—which  is  pronounced  ‘‘gooey’’</a:t>
            </a:r>
          </a:p>
          <a:p>
            <a:pPr marL="342900" indent="-342900">
              <a:buFont typeface="Arial" pitchFamily="34" charset="0"/>
              <a:buChar char="•"/>
            </a:pPr>
            <a:r>
              <a:rPr lang="en-US" sz="2800" dirty="0">
                <a:solidFill>
                  <a:srgbClr val="0070C0"/>
                </a:solidFill>
              </a:rPr>
              <a:t>Examples: </a:t>
            </a:r>
          </a:p>
          <a:p>
            <a:pPr marL="800100" lvl="1" indent="-342900">
              <a:buFont typeface="Arial" pitchFamily="34" charset="0"/>
              <a:buChar char="•"/>
            </a:pPr>
            <a:r>
              <a:rPr lang="en-US" sz="2800" dirty="0" smtClean="0"/>
              <a:t>Windows</a:t>
            </a:r>
            <a:r>
              <a:rPr lang="en-US" sz="2800" dirty="0"/>
              <a:t>, Linux, FreeBSD, </a:t>
            </a:r>
            <a:r>
              <a:rPr lang="en-US" sz="2800" dirty="0" smtClean="0"/>
              <a:t>VMS,  </a:t>
            </a:r>
            <a:r>
              <a:rPr lang="en-US" sz="2800" dirty="0"/>
              <a:t>System V, </a:t>
            </a:r>
            <a:r>
              <a:rPr lang="en-US" sz="2800" dirty="0" smtClean="0"/>
              <a:t>Solaris</a:t>
            </a:r>
            <a:endParaRPr lang="en-US" sz="2800" dirty="0"/>
          </a:p>
          <a:p>
            <a:pPr lvl="0"/>
            <a:endParaRPr lang="en-US" sz="2400" dirty="0">
              <a:latin typeface="Arial" charset="0"/>
            </a:endParaRP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41885513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152400" y="152400"/>
            <a:ext cx="8763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600" dirty="0" smtClean="0">
                <a:solidFill>
                  <a:srgbClr val="FF0000"/>
                </a:solidFill>
                <a:latin typeface="Arial" charset="0"/>
              </a:rPr>
              <a:t>How it works!</a:t>
            </a:r>
            <a:endParaRPr lang="en-US" sz="3600" dirty="0">
              <a:solidFill>
                <a:srgbClr val="FF0000"/>
              </a:solidFill>
              <a:latin typeface="Arial" charset="0"/>
            </a:endParaRPr>
          </a:p>
        </p:txBody>
      </p:sp>
      <p:sp>
        <p:nvSpPr>
          <p:cNvPr id="17411" name="Rectangle 1027"/>
          <p:cNvSpPr>
            <a:spLocks noChangeArrowheads="1"/>
          </p:cNvSpPr>
          <p:nvPr/>
        </p:nvSpPr>
        <p:spPr bwMode="auto">
          <a:xfrm>
            <a:off x="214671" y="990600"/>
            <a:ext cx="8347075" cy="5113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342900" lvl="0" indent="-342900">
              <a:buFont typeface="Arial" pitchFamily="34" charset="0"/>
              <a:buChar char="•"/>
            </a:pPr>
            <a:r>
              <a:rPr lang="en-US" sz="2800" dirty="0" smtClean="0">
                <a:solidFill>
                  <a:srgbClr val="0070C0"/>
                </a:solidFill>
              </a:rPr>
              <a:t>Hardware ;   at the bottom</a:t>
            </a:r>
          </a:p>
          <a:p>
            <a:pPr marL="800100" lvl="1" indent="-342900">
              <a:buFont typeface="Arial" pitchFamily="34" charset="0"/>
              <a:buChar char="•"/>
            </a:pPr>
            <a:r>
              <a:rPr lang="en-US" sz="2800" dirty="0"/>
              <a:t>The hardware consists of chips, boards, disks, a keyboard, a monitor, and similar physical </a:t>
            </a:r>
            <a:r>
              <a:rPr lang="en-US" sz="2800" dirty="0" smtClean="0"/>
              <a:t>objects.</a:t>
            </a:r>
          </a:p>
          <a:p>
            <a:pPr marL="342900" indent="-342900">
              <a:buFont typeface="Arial" pitchFamily="34" charset="0"/>
              <a:buChar char="•"/>
            </a:pPr>
            <a:r>
              <a:rPr lang="en-US" sz="2800" dirty="0" smtClean="0">
                <a:solidFill>
                  <a:srgbClr val="0070C0"/>
                </a:solidFill>
              </a:rPr>
              <a:t>Software;    It splits up in 2 modes</a:t>
            </a:r>
            <a:endParaRPr lang="en-US" sz="2800" dirty="0">
              <a:solidFill>
                <a:srgbClr val="0070C0"/>
              </a:solidFill>
            </a:endParaRPr>
          </a:p>
          <a:p>
            <a:pPr marL="800100" lvl="1" indent="-342900">
              <a:buFont typeface="Arial" pitchFamily="34" charset="0"/>
              <a:buChar char="•"/>
            </a:pPr>
            <a:r>
              <a:rPr lang="en-US" sz="2800" b="1" dirty="0" smtClean="0"/>
              <a:t>kernel  </a:t>
            </a:r>
            <a:r>
              <a:rPr lang="en-US" sz="2800" b="1" dirty="0"/>
              <a:t>mode </a:t>
            </a:r>
            <a:r>
              <a:rPr lang="en-US" sz="2800" dirty="0"/>
              <a:t>(also called  </a:t>
            </a:r>
            <a:r>
              <a:rPr lang="en-US" sz="2800" b="1" dirty="0"/>
              <a:t>supervisor  mode</a:t>
            </a:r>
            <a:r>
              <a:rPr lang="en-US" sz="2800" dirty="0"/>
              <a:t>). In this mode </a:t>
            </a:r>
            <a:r>
              <a:rPr lang="en-US" sz="2800" dirty="0" smtClean="0"/>
              <a:t>a complete </a:t>
            </a:r>
            <a:r>
              <a:rPr lang="en-US" sz="2800" dirty="0"/>
              <a:t>access to all the hardware </a:t>
            </a:r>
            <a:r>
              <a:rPr lang="en-US" sz="2800" dirty="0" smtClean="0"/>
              <a:t>allowed and </a:t>
            </a:r>
            <a:r>
              <a:rPr lang="en-US" sz="2800" dirty="0"/>
              <a:t>can execute any instruction the machine is capable of </a:t>
            </a:r>
            <a:r>
              <a:rPr lang="en-US" sz="2800" dirty="0" smtClean="0"/>
              <a:t>executing.</a:t>
            </a:r>
          </a:p>
          <a:p>
            <a:pPr marL="800100" lvl="1" indent="-342900">
              <a:buFont typeface="Arial" pitchFamily="34" charset="0"/>
              <a:buChar char="•"/>
            </a:pPr>
            <a:r>
              <a:rPr lang="en-US" sz="2800" b="1" dirty="0" smtClean="0"/>
              <a:t>User </a:t>
            </a:r>
            <a:r>
              <a:rPr lang="en-US" sz="2800" b="1" dirty="0"/>
              <a:t>mode</a:t>
            </a:r>
            <a:r>
              <a:rPr lang="en-US" sz="2800" dirty="0"/>
              <a:t>, </a:t>
            </a:r>
            <a:r>
              <a:rPr lang="en-US" sz="2800" dirty="0" smtClean="0"/>
              <a:t>only </a:t>
            </a:r>
            <a:r>
              <a:rPr lang="en-US" sz="2800" dirty="0"/>
              <a:t>a subset of the machine instructions are available. </a:t>
            </a:r>
            <a:r>
              <a:rPr lang="en-US" sz="2800" dirty="0" smtClean="0"/>
              <a:t>The </a:t>
            </a:r>
            <a:r>
              <a:rPr lang="en-US" sz="2800" dirty="0"/>
              <a:t>instructions that affect control of the machine (</a:t>
            </a:r>
            <a:r>
              <a:rPr lang="en-US" sz="2800" dirty="0" smtClean="0"/>
              <a:t>I/O) are </a:t>
            </a:r>
            <a:r>
              <a:rPr lang="en-US" sz="2800" dirty="0"/>
              <a:t>forbidden to user-mode programs.</a:t>
            </a:r>
          </a:p>
          <a:p>
            <a:pPr lvl="0"/>
            <a:endParaRPr lang="en-US" sz="2400" dirty="0">
              <a:latin typeface="Arial" charset="0"/>
            </a:endParaRP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36277277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600">
                <a:solidFill>
                  <a:srgbClr val="FF0000"/>
                </a:solidFill>
                <a:latin typeface="Arial" charset="0"/>
              </a:rPr>
              <a:t>Where is the software?</a:t>
            </a:r>
          </a:p>
        </p:txBody>
      </p:sp>
      <p:sp>
        <p:nvSpPr>
          <p:cNvPr id="19459" name="Rectangle 1027"/>
          <p:cNvSpPr>
            <a:spLocks noChangeArrowheads="1"/>
          </p:cNvSpPr>
          <p:nvPr/>
        </p:nvSpPr>
        <p:spPr bwMode="auto">
          <a:xfrm>
            <a:off x="0" y="5715000"/>
            <a:ext cx="9144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609600" indent="-609600">
              <a:spcBef>
                <a:spcPct val="20000"/>
              </a:spcBef>
            </a:pPr>
            <a:r>
              <a:rPr lang="en-US" sz="2400">
                <a:latin typeface="Arial" charset="0"/>
              </a:rPr>
              <a:t>Where the operating system fits in.</a:t>
            </a:r>
          </a:p>
        </p:txBody>
      </p:sp>
      <p:pic>
        <p:nvPicPr>
          <p:cNvPr id="19461" name="Picture 1029" descr="D:\b\b4\IBM\01-01.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71575" y="1538288"/>
            <a:ext cx="6800850" cy="3781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5615107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152400" y="152400"/>
            <a:ext cx="8763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200" dirty="0" smtClean="0">
                <a:solidFill>
                  <a:srgbClr val="FF0000"/>
                </a:solidFill>
                <a:latin typeface="Arial" charset="0"/>
              </a:rPr>
              <a:t>How it works!</a:t>
            </a:r>
            <a:endParaRPr lang="en-US" sz="3200" dirty="0">
              <a:solidFill>
                <a:srgbClr val="FF0000"/>
              </a:solidFill>
              <a:latin typeface="Arial" charset="0"/>
            </a:endParaRPr>
          </a:p>
        </p:txBody>
      </p:sp>
      <p:sp>
        <p:nvSpPr>
          <p:cNvPr id="17411" name="Rectangle 1027"/>
          <p:cNvSpPr>
            <a:spLocks noChangeArrowheads="1"/>
          </p:cNvSpPr>
          <p:nvPr/>
        </p:nvSpPr>
        <p:spPr bwMode="auto">
          <a:xfrm>
            <a:off x="177800" y="838200"/>
            <a:ext cx="8432800" cy="563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457200" lvl="0" indent="-457200">
              <a:buFont typeface="Arial" pitchFamily="34" charset="0"/>
              <a:buChar char="•"/>
            </a:pPr>
            <a:r>
              <a:rPr lang="en-US" sz="2800" dirty="0" smtClean="0">
                <a:solidFill>
                  <a:srgbClr val="0070C0"/>
                </a:solidFill>
              </a:rPr>
              <a:t>Difference between OS and User Software</a:t>
            </a:r>
          </a:p>
          <a:p>
            <a:pPr marL="914400" lvl="1" indent="-457200">
              <a:buFont typeface="Arial" pitchFamily="34" charset="0"/>
              <a:buChar char="•"/>
            </a:pPr>
            <a:r>
              <a:rPr lang="en-US" sz="2800" dirty="0" smtClean="0"/>
              <a:t>If </a:t>
            </a:r>
            <a:r>
              <a:rPr lang="en-US" sz="2800" dirty="0"/>
              <a:t>a user does not like a particular </a:t>
            </a:r>
            <a:r>
              <a:rPr lang="en-US" sz="2800" dirty="0" smtClean="0"/>
              <a:t>piece of program like e-mail may get </a:t>
            </a:r>
            <a:r>
              <a:rPr lang="en-US" sz="2800" dirty="0"/>
              <a:t>a different one or write his own </a:t>
            </a:r>
          </a:p>
          <a:p>
            <a:pPr marL="914400" lvl="1" indent="-457200">
              <a:buFont typeface="Arial" pitchFamily="34" charset="0"/>
              <a:buChar char="•"/>
            </a:pPr>
            <a:r>
              <a:rPr lang="en-US" sz="2800" dirty="0"/>
              <a:t> However, </a:t>
            </a:r>
            <a:r>
              <a:rPr lang="en-US" sz="2800" dirty="0" smtClean="0"/>
              <a:t>a </a:t>
            </a:r>
            <a:r>
              <a:rPr lang="en-US" sz="2800" dirty="0"/>
              <a:t>user does not free to write his own clock interrupt </a:t>
            </a:r>
            <a:r>
              <a:rPr lang="en-US" sz="2800" dirty="0" smtClean="0"/>
              <a:t>handler,.</a:t>
            </a:r>
          </a:p>
          <a:p>
            <a:pPr marL="457200" indent="-457200">
              <a:buFont typeface="Arial" pitchFamily="34" charset="0"/>
              <a:buChar char="•"/>
            </a:pPr>
            <a:r>
              <a:rPr lang="en-US" sz="2800" dirty="0" smtClean="0">
                <a:solidFill>
                  <a:srgbClr val="0070C0"/>
                </a:solidFill>
              </a:rPr>
              <a:t>Boundary between kernel and user mode is not clear</a:t>
            </a:r>
          </a:p>
          <a:p>
            <a:pPr marL="914400" lvl="1" indent="-457200">
              <a:buFont typeface="Arial" pitchFamily="34" charset="0"/>
              <a:buChar char="•"/>
            </a:pPr>
            <a:r>
              <a:rPr lang="en-US" sz="2800" dirty="0" smtClean="0"/>
              <a:t>Everything </a:t>
            </a:r>
            <a:r>
              <a:rPr lang="en-US" sz="2800" dirty="0"/>
              <a:t>running in kernel mode is </a:t>
            </a:r>
            <a:r>
              <a:rPr lang="en-US" sz="2800" dirty="0" smtClean="0"/>
              <a:t>part </a:t>
            </a:r>
            <a:r>
              <a:rPr lang="en-US" sz="2800" dirty="0"/>
              <a:t>of the </a:t>
            </a:r>
            <a:r>
              <a:rPr lang="en-US" sz="2800" dirty="0" smtClean="0"/>
              <a:t>OS, </a:t>
            </a:r>
            <a:r>
              <a:rPr lang="en-US" sz="2800" dirty="0"/>
              <a:t>but some programs running outside it are </a:t>
            </a:r>
            <a:r>
              <a:rPr lang="en-US" sz="2800" dirty="0" smtClean="0"/>
              <a:t>also </a:t>
            </a:r>
            <a:r>
              <a:rPr lang="en-US" sz="2800" dirty="0"/>
              <a:t>part of it, or at least closely associated with it</a:t>
            </a:r>
            <a:r>
              <a:rPr lang="en-US" sz="2800" dirty="0" smtClean="0"/>
              <a:t>. </a:t>
            </a:r>
            <a:r>
              <a:rPr lang="en-US" sz="2800" dirty="0"/>
              <a:t>e</a:t>
            </a:r>
            <a:r>
              <a:rPr lang="en-US" sz="2800" dirty="0" smtClean="0"/>
              <a:t>.g. Password reset and file systems in some OS</a:t>
            </a:r>
          </a:p>
          <a:p>
            <a:pPr marL="457200" indent="-457200">
              <a:buFont typeface="Arial" pitchFamily="34" charset="0"/>
              <a:buChar char="•"/>
            </a:pPr>
            <a:r>
              <a:rPr lang="en-US" sz="2800" dirty="0">
                <a:solidFill>
                  <a:srgbClr val="0070C0"/>
                </a:solidFill>
              </a:rPr>
              <a:t>Size of Operating System</a:t>
            </a:r>
          </a:p>
          <a:p>
            <a:pPr marL="914400" lvl="1" indent="-457200">
              <a:buFont typeface="Arial" pitchFamily="34" charset="0"/>
              <a:buChar char="•"/>
            </a:pPr>
            <a:r>
              <a:rPr lang="en-US" sz="2800" dirty="0" smtClean="0"/>
              <a:t>Of the order of 5 to 10 millions lines of code!</a:t>
            </a:r>
            <a:endParaRPr lang="en-US" sz="2800" dirty="0"/>
          </a:p>
          <a:p>
            <a:pPr marL="914400" lvl="1" indent="-457200">
              <a:buFont typeface="Arial" pitchFamily="34" charset="0"/>
              <a:buChar char="•"/>
            </a:pPr>
            <a:endParaRPr lang="en-US" sz="2800" dirty="0">
              <a:latin typeface="Arial" charset="0"/>
            </a:endParaRP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25339747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152400" y="152400"/>
            <a:ext cx="8763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200" dirty="0" smtClean="0">
                <a:solidFill>
                  <a:srgbClr val="FF0000"/>
                </a:solidFill>
                <a:latin typeface="Arial" charset="0"/>
              </a:rPr>
              <a:t>Functions of operating system</a:t>
            </a:r>
            <a:endParaRPr lang="en-US" sz="3200" dirty="0">
              <a:solidFill>
                <a:srgbClr val="FF0000"/>
              </a:solidFill>
              <a:latin typeface="Arial" charset="0"/>
            </a:endParaRPr>
          </a:p>
        </p:txBody>
      </p:sp>
      <p:sp>
        <p:nvSpPr>
          <p:cNvPr id="17411" name="Rectangle 1027"/>
          <p:cNvSpPr>
            <a:spLocks noChangeArrowheads="1"/>
          </p:cNvSpPr>
          <p:nvPr/>
        </p:nvSpPr>
        <p:spPr bwMode="auto">
          <a:xfrm>
            <a:off x="177800" y="838200"/>
            <a:ext cx="8432800" cy="563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457200" lvl="0" indent="-457200">
              <a:buFont typeface="Arial" pitchFamily="34" charset="0"/>
              <a:buChar char="•"/>
            </a:pPr>
            <a:r>
              <a:rPr lang="en-US" sz="2800" dirty="0">
                <a:solidFill>
                  <a:srgbClr val="0070C0"/>
                </a:solidFill>
              </a:rPr>
              <a:t>OS </a:t>
            </a:r>
            <a:r>
              <a:rPr lang="en-US" sz="2800" dirty="0" smtClean="0">
                <a:solidFill>
                  <a:srgbClr val="0070C0"/>
                </a:solidFill>
              </a:rPr>
              <a:t>performs </a:t>
            </a:r>
            <a:r>
              <a:rPr lang="en-US" sz="2800" dirty="0">
                <a:solidFill>
                  <a:srgbClr val="0070C0"/>
                </a:solidFill>
              </a:rPr>
              <a:t>two functions: </a:t>
            </a:r>
            <a:endParaRPr lang="en-US" sz="2800" dirty="0" smtClean="0">
              <a:solidFill>
                <a:srgbClr val="0070C0"/>
              </a:solidFill>
            </a:endParaRPr>
          </a:p>
          <a:p>
            <a:pPr marL="971550" lvl="1" indent="-514350">
              <a:buFont typeface="+mj-lt"/>
              <a:buAutoNum type="arabicPeriod"/>
            </a:pPr>
            <a:r>
              <a:rPr lang="en-US" sz="2800" dirty="0" smtClean="0">
                <a:solidFill>
                  <a:srgbClr val="0070C0"/>
                </a:solidFill>
              </a:rPr>
              <a:t>Abstraction; </a:t>
            </a:r>
          </a:p>
          <a:p>
            <a:pPr lvl="2"/>
            <a:r>
              <a:rPr lang="en-US" sz="2800" dirty="0" smtClean="0"/>
              <a:t>Providing </a:t>
            </a:r>
            <a:r>
              <a:rPr lang="en-US" sz="2800" dirty="0"/>
              <a:t>application programmers (and application programs) a clean abstract set of resources instead of </a:t>
            </a:r>
            <a:r>
              <a:rPr lang="en-US" sz="2800" dirty="0" smtClean="0"/>
              <a:t>complex hardware </a:t>
            </a:r>
          </a:p>
          <a:p>
            <a:pPr lvl="2"/>
            <a:endParaRPr lang="en-US" sz="2800" dirty="0"/>
          </a:p>
          <a:p>
            <a:pPr marL="971550" lvl="1" indent="-514350">
              <a:buFont typeface="+mj-lt"/>
              <a:buAutoNum type="arabicPeriod"/>
            </a:pPr>
            <a:r>
              <a:rPr lang="en-US" sz="2800" dirty="0">
                <a:solidFill>
                  <a:srgbClr val="0070C0"/>
                </a:solidFill>
              </a:rPr>
              <a:t>Resource Management; </a:t>
            </a:r>
          </a:p>
          <a:p>
            <a:pPr lvl="2"/>
            <a:r>
              <a:rPr lang="en-US" sz="2800" dirty="0" smtClean="0"/>
              <a:t>Managing the hardware resources</a:t>
            </a:r>
          </a:p>
          <a:p>
            <a:pPr lvl="1"/>
            <a:endParaRPr lang="en-US" sz="2800" dirty="0" smtClean="0">
              <a:solidFill>
                <a:srgbClr val="0070C0"/>
              </a:solidFill>
            </a:endParaRPr>
          </a:p>
          <a:p>
            <a:pPr lvl="2"/>
            <a:endParaRPr lang="en-US" sz="2800" dirty="0" smtClean="0"/>
          </a:p>
          <a:p>
            <a:pPr lvl="1"/>
            <a:endParaRPr lang="en-US" sz="2800" dirty="0"/>
          </a:p>
          <a:p>
            <a:pPr lvl="1"/>
            <a:endParaRPr lang="en-US" sz="2800" dirty="0">
              <a:latin typeface="Arial" charset="0"/>
            </a:endParaRP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14439092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26"/>
          <p:cNvSpPr>
            <a:spLocks noChangeArrowheads="1"/>
          </p:cNvSpPr>
          <p:nvPr/>
        </p:nvSpPr>
        <p:spPr bwMode="auto">
          <a:xfrm>
            <a:off x="355600" y="0"/>
            <a:ext cx="8534400" cy="13716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endParaRPr lang="en-US" sz="2800" dirty="0" smtClean="0">
              <a:solidFill>
                <a:srgbClr val="FF0000"/>
              </a:solidFill>
              <a:latin typeface="Arial" charset="0"/>
            </a:endParaRPr>
          </a:p>
          <a:p>
            <a:pPr algn="ctr"/>
            <a:r>
              <a:rPr lang="en-US" sz="2800" dirty="0" smtClean="0">
                <a:solidFill>
                  <a:srgbClr val="FF0000"/>
                </a:solidFill>
                <a:latin typeface="Arial" charset="0"/>
              </a:rPr>
              <a:t>The </a:t>
            </a:r>
            <a:r>
              <a:rPr lang="en-US" sz="2800" dirty="0">
                <a:solidFill>
                  <a:srgbClr val="FF0000"/>
                </a:solidFill>
                <a:latin typeface="Arial" charset="0"/>
              </a:rPr>
              <a:t>Operating System as an Extended </a:t>
            </a:r>
            <a:r>
              <a:rPr lang="en-US" sz="2800" dirty="0" smtClean="0">
                <a:solidFill>
                  <a:srgbClr val="FF0000"/>
                </a:solidFill>
                <a:latin typeface="Arial" charset="0"/>
              </a:rPr>
              <a:t>Machine</a:t>
            </a:r>
          </a:p>
          <a:p>
            <a:pPr marL="0" lvl="1" algn="r"/>
            <a:r>
              <a:rPr lang="en-US" sz="2800" dirty="0" smtClean="0">
                <a:solidFill>
                  <a:srgbClr val="FF0000"/>
                </a:solidFill>
                <a:latin typeface="Arial" charset="0"/>
              </a:rPr>
              <a:t>  </a:t>
            </a:r>
            <a:r>
              <a:rPr lang="en-US" sz="2800" dirty="0" smtClean="0">
                <a:solidFill>
                  <a:srgbClr val="0070C0"/>
                </a:solidFill>
                <a:latin typeface="Arial" charset="0"/>
              </a:rPr>
              <a:t> </a:t>
            </a:r>
            <a:r>
              <a:rPr lang="en-US" sz="2800" dirty="0" smtClean="0">
                <a:solidFill>
                  <a:srgbClr val="0070C0"/>
                </a:solidFill>
              </a:rPr>
              <a:t>( An Abstraction ? ); </a:t>
            </a:r>
          </a:p>
          <a:p>
            <a:endParaRPr lang="en-US" sz="3200" dirty="0">
              <a:solidFill>
                <a:srgbClr val="FF0000"/>
              </a:solidFill>
              <a:latin typeface="Arial" charset="0"/>
            </a:endParaRPr>
          </a:p>
        </p:txBody>
      </p:sp>
      <p:sp>
        <p:nvSpPr>
          <p:cNvPr id="21507" name="Rectangle 1027"/>
          <p:cNvSpPr>
            <a:spLocks noChangeArrowheads="1"/>
          </p:cNvSpPr>
          <p:nvPr/>
        </p:nvSpPr>
        <p:spPr bwMode="auto">
          <a:xfrm>
            <a:off x="0" y="5715000"/>
            <a:ext cx="9144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609600" indent="-609600">
              <a:spcBef>
                <a:spcPct val="20000"/>
              </a:spcBef>
            </a:pPr>
            <a:endParaRPr lang="en-US" sz="2400">
              <a:latin typeface="Arial" charset="0"/>
            </a:endParaRPr>
          </a:p>
        </p:txBody>
      </p:sp>
      <p:pic>
        <p:nvPicPr>
          <p:cNvPr id="21509" name="Picture 1029" descr="D:\b\b4\IBM\01-02.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914399"/>
            <a:ext cx="5029200" cy="27874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363588" y="3701845"/>
            <a:ext cx="8340623" cy="2677656"/>
          </a:xfrm>
          <a:prstGeom prst="rect">
            <a:avLst/>
          </a:prstGeom>
          <a:noFill/>
        </p:spPr>
        <p:txBody>
          <a:bodyPr wrap="square" rtlCol="0">
            <a:spAutoFit/>
          </a:bodyPr>
          <a:lstStyle/>
          <a:p>
            <a:pPr algn="just"/>
            <a:r>
              <a:rPr lang="en-US" sz="2800" dirty="0">
                <a:solidFill>
                  <a:srgbClr val="0070C0"/>
                </a:solidFill>
              </a:rPr>
              <a:t>Abstraction  is  the  key  to  </a:t>
            </a:r>
            <a:r>
              <a:rPr lang="en-US" sz="2800" dirty="0" smtClean="0">
                <a:solidFill>
                  <a:srgbClr val="0070C0"/>
                </a:solidFill>
              </a:rPr>
              <a:t>manage  </a:t>
            </a:r>
            <a:r>
              <a:rPr lang="en-US" sz="2800" dirty="0">
                <a:solidFill>
                  <a:srgbClr val="0070C0"/>
                </a:solidFill>
              </a:rPr>
              <a:t>complexity.  </a:t>
            </a:r>
            <a:r>
              <a:rPr lang="en-US" sz="2800" dirty="0" smtClean="0">
                <a:solidFill>
                  <a:srgbClr val="0070C0"/>
                </a:solidFill>
              </a:rPr>
              <a:t>An abstraction  turns  </a:t>
            </a:r>
            <a:r>
              <a:rPr lang="en-US" sz="2800" dirty="0">
                <a:solidFill>
                  <a:srgbClr val="0070C0"/>
                </a:solidFill>
              </a:rPr>
              <a:t>a nearly impossible task into two manageable </a:t>
            </a:r>
            <a:r>
              <a:rPr lang="en-US" sz="2800" dirty="0" smtClean="0">
                <a:solidFill>
                  <a:srgbClr val="0070C0"/>
                </a:solidFill>
              </a:rPr>
              <a:t>tasks.  </a:t>
            </a:r>
          </a:p>
          <a:p>
            <a:pPr marL="457200" indent="-457200" algn="just">
              <a:buFont typeface="+mj-lt"/>
              <a:buAutoNum type="arabicPeriod"/>
            </a:pPr>
            <a:r>
              <a:rPr lang="en-US" sz="2800" dirty="0" smtClean="0"/>
              <a:t>Defining </a:t>
            </a:r>
            <a:r>
              <a:rPr lang="en-US" sz="2800" dirty="0"/>
              <a:t>and implementing the abstractions.  </a:t>
            </a:r>
            <a:endParaRPr lang="en-US" sz="2800" dirty="0" smtClean="0"/>
          </a:p>
          <a:p>
            <a:pPr marL="457200" indent="-457200" algn="just">
              <a:buFont typeface="+mj-lt"/>
              <a:buAutoNum type="arabicPeriod"/>
            </a:pPr>
            <a:r>
              <a:rPr lang="en-US" sz="2800" dirty="0" smtClean="0"/>
              <a:t>Using </a:t>
            </a:r>
            <a:r>
              <a:rPr lang="en-US" sz="2800" dirty="0"/>
              <a:t>these abstractions to solve the problem at hand. </a:t>
            </a: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39520148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26"/>
          <p:cNvSpPr>
            <a:spLocks noChangeArrowheads="1"/>
          </p:cNvSpPr>
          <p:nvPr/>
        </p:nvSpPr>
        <p:spPr bwMode="auto">
          <a:xfrm>
            <a:off x="369733" y="44246"/>
            <a:ext cx="8534400" cy="914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endParaRPr lang="en-US" sz="2800" dirty="0" smtClean="0">
              <a:solidFill>
                <a:srgbClr val="FF0000"/>
              </a:solidFill>
              <a:latin typeface="Arial" charset="0"/>
            </a:endParaRPr>
          </a:p>
          <a:p>
            <a:pPr algn="ctr"/>
            <a:r>
              <a:rPr lang="en-US" sz="2800" dirty="0" smtClean="0">
                <a:solidFill>
                  <a:srgbClr val="FF0000"/>
                </a:solidFill>
                <a:latin typeface="Arial" charset="0"/>
              </a:rPr>
              <a:t>The </a:t>
            </a:r>
            <a:r>
              <a:rPr lang="en-US" sz="2800" dirty="0">
                <a:solidFill>
                  <a:srgbClr val="FF0000"/>
                </a:solidFill>
                <a:latin typeface="Arial" charset="0"/>
              </a:rPr>
              <a:t>Operating System as an Extended </a:t>
            </a:r>
            <a:r>
              <a:rPr lang="en-US" sz="2800" dirty="0" smtClean="0">
                <a:solidFill>
                  <a:srgbClr val="FF0000"/>
                </a:solidFill>
                <a:latin typeface="Arial" charset="0"/>
              </a:rPr>
              <a:t>Machine</a:t>
            </a:r>
          </a:p>
          <a:p>
            <a:endParaRPr lang="en-US" sz="3200" dirty="0">
              <a:solidFill>
                <a:srgbClr val="FF0000"/>
              </a:solidFill>
              <a:latin typeface="Arial" charset="0"/>
            </a:endParaRPr>
          </a:p>
        </p:txBody>
      </p:sp>
      <p:sp>
        <p:nvSpPr>
          <p:cNvPr id="21507" name="Rectangle 1027"/>
          <p:cNvSpPr>
            <a:spLocks noChangeArrowheads="1"/>
          </p:cNvSpPr>
          <p:nvPr/>
        </p:nvSpPr>
        <p:spPr bwMode="auto">
          <a:xfrm>
            <a:off x="0" y="5715000"/>
            <a:ext cx="9144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609600" indent="-609600">
              <a:spcBef>
                <a:spcPct val="20000"/>
              </a:spcBef>
            </a:pPr>
            <a:endParaRPr lang="en-US" sz="2400">
              <a:latin typeface="Arial" charset="0"/>
            </a:endParaRPr>
          </a:p>
        </p:txBody>
      </p:sp>
      <p:sp>
        <p:nvSpPr>
          <p:cNvPr id="3" name="TextBox 2"/>
          <p:cNvSpPr txBox="1"/>
          <p:nvPr/>
        </p:nvSpPr>
        <p:spPr>
          <a:xfrm>
            <a:off x="386940" y="762000"/>
            <a:ext cx="8340623" cy="5693866"/>
          </a:xfrm>
          <a:prstGeom prst="rect">
            <a:avLst/>
          </a:prstGeom>
          <a:noFill/>
        </p:spPr>
        <p:txBody>
          <a:bodyPr wrap="square" rtlCol="0">
            <a:spAutoFit/>
          </a:bodyPr>
          <a:lstStyle/>
          <a:p>
            <a:pPr algn="just"/>
            <a:r>
              <a:rPr lang="en-US" sz="2800" dirty="0" smtClean="0">
                <a:solidFill>
                  <a:srgbClr val="0070C0"/>
                </a:solidFill>
                <a:latin typeface="Arial" charset="0"/>
              </a:rPr>
              <a:t> </a:t>
            </a:r>
            <a:r>
              <a:rPr lang="en-US" sz="2800" dirty="0" smtClean="0">
                <a:solidFill>
                  <a:srgbClr val="0070C0"/>
                </a:solidFill>
              </a:rPr>
              <a:t>An Abstraction ? </a:t>
            </a:r>
          </a:p>
          <a:p>
            <a:pPr marL="457200" indent="-457200" algn="just">
              <a:buFont typeface="Arial" pitchFamily="34" charset="0"/>
              <a:buChar char="•"/>
            </a:pPr>
            <a:r>
              <a:rPr lang="en-US" sz="2800" dirty="0" smtClean="0"/>
              <a:t>Operating </a:t>
            </a:r>
            <a:r>
              <a:rPr lang="en-US" sz="2800" dirty="0"/>
              <a:t>system </a:t>
            </a:r>
            <a:r>
              <a:rPr lang="en-US" sz="2800" dirty="0" smtClean="0"/>
              <a:t>hides </a:t>
            </a:r>
            <a:r>
              <a:rPr lang="en-US" sz="2800" dirty="0"/>
              <a:t>the hardware and present programs (and their </a:t>
            </a:r>
            <a:r>
              <a:rPr lang="en-US" sz="2800" dirty="0" smtClean="0"/>
              <a:t>programmers</a:t>
            </a:r>
            <a:r>
              <a:rPr lang="en-US" sz="2800" dirty="0"/>
              <a:t>) with nice, clean, elegant, consistent, abstractions to </a:t>
            </a:r>
            <a:r>
              <a:rPr lang="en-US" sz="2800" dirty="0" smtClean="0"/>
              <a:t>work. </a:t>
            </a:r>
          </a:p>
          <a:p>
            <a:pPr marL="457200" indent="-457200" algn="just">
              <a:buFont typeface="Arial" pitchFamily="34" charset="0"/>
              <a:buChar char="•"/>
            </a:pPr>
            <a:r>
              <a:rPr lang="en-US" sz="2800" dirty="0" smtClean="0"/>
              <a:t>Operating </a:t>
            </a:r>
            <a:r>
              <a:rPr lang="en-US" sz="2800" dirty="0"/>
              <a:t>systems turn the </a:t>
            </a:r>
            <a:r>
              <a:rPr lang="en-US" sz="2800" dirty="0" smtClean="0"/>
              <a:t>ugly interface  </a:t>
            </a:r>
            <a:r>
              <a:rPr lang="en-US" sz="2800" dirty="0"/>
              <a:t>into the </a:t>
            </a:r>
            <a:r>
              <a:rPr lang="en-US" sz="2800" dirty="0" smtClean="0"/>
              <a:t>beautiful interface</a:t>
            </a:r>
          </a:p>
          <a:p>
            <a:r>
              <a:rPr lang="en-US" sz="2800" dirty="0" smtClean="0">
                <a:solidFill>
                  <a:srgbClr val="0070C0"/>
                </a:solidFill>
              </a:rPr>
              <a:t>Example; </a:t>
            </a:r>
          </a:p>
          <a:p>
            <a:pPr marL="342900" indent="-342900">
              <a:buFont typeface="Arial" pitchFamily="34" charset="0"/>
              <a:buChar char="•"/>
            </a:pPr>
            <a:r>
              <a:rPr lang="en-US" sz="2800" dirty="0" smtClean="0"/>
              <a:t>Windows GUI and Command line both running on the Windows operating system and use the abstractions </a:t>
            </a:r>
          </a:p>
          <a:p>
            <a:pPr marL="342900" indent="-342900">
              <a:buFont typeface="Arial" pitchFamily="34" charset="0"/>
              <a:buChar char="•"/>
            </a:pPr>
            <a:r>
              <a:rPr lang="en-US" sz="2800" dirty="0" smtClean="0"/>
              <a:t>Linux Gnome or KDE sees a very different interface than a Linux user working on (text-oriented) X Window System, but the abstractions are the same in both cases.</a:t>
            </a: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34277600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152400" y="152400"/>
            <a:ext cx="8763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2800" dirty="0" smtClean="0">
                <a:solidFill>
                  <a:srgbClr val="FF0000"/>
                </a:solidFill>
                <a:latin typeface="Arial" charset="0"/>
              </a:rPr>
              <a:t>Functions of OS</a:t>
            </a:r>
            <a:endParaRPr lang="en-US" sz="2800" dirty="0">
              <a:solidFill>
                <a:srgbClr val="FF0000"/>
              </a:solidFill>
              <a:latin typeface="Arial" charset="0"/>
            </a:endParaRPr>
          </a:p>
        </p:txBody>
      </p:sp>
      <p:sp>
        <p:nvSpPr>
          <p:cNvPr id="17411" name="Rectangle 1027"/>
          <p:cNvSpPr>
            <a:spLocks noChangeArrowheads="1"/>
          </p:cNvSpPr>
          <p:nvPr/>
        </p:nvSpPr>
        <p:spPr bwMode="auto">
          <a:xfrm>
            <a:off x="228600" y="1600200"/>
            <a:ext cx="843280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514350" indent="-514350">
              <a:buFont typeface="+mj-lt"/>
              <a:buAutoNum type="arabicPeriod"/>
            </a:pPr>
            <a:r>
              <a:rPr lang="en-US" sz="2800" dirty="0" smtClean="0">
                <a:latin typeface="Arial" charset="0"/>
              </a:rPr>
              <a:t>The Operating System as an Extended Machine</a:t>
            </a:r>
          </a:p>
          <a:p>
            <a:pPr marL="514350" indent="-514350">
              <a:buFont typeface="+mj-lt"/>
              <a:buAutoNum type="arabicPeriod"/>
            </a:pPr>
            <a:endParaRPr lang="en-US" sz="2800" dirty="0" smtClean="0">
              <a:latin typeface="Arial" charset="0"/>
            </a:endParaRPr>
          </a:p>
          <a:p>
            <a:pPr marL="514350" indent="-514350">
              <a:buFont typeface="+mj-lt"/>
              <a:buAutoNum type="arabicPeriod"/>
            </a:pPr>
            <a:r>
              <a:rPr lang="en-US" sz="2800" dirty="0" smtClean="0">
                <a:latin typeface="Arial" charset="0"/>
              </a:rPr>
              <a:t>The Operating System as a Resource Manager</a:t>
            </a:r>
          </a:p>
          <a:p>
            <a:pPr marL="404813" indent="-404813">
              <a:buFont typeface="Arial" pitchFamily="34" charset="0"/>
              <a:buChar char="•"/>
            </a:pPr>
            <a:endParaRPr lang="en-US" sz="2800" dirty="0" smtClean="0">
              <a:latin typeface="Arial" charset="0"/>
            </a:endParaRP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41238235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152400" y="152400"/>
            <a:ext cx="8763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2800" dirty="0" smtClean="0">
                <a:solidFill>
                  <a:srgbClr val="FF0000"/>
                </a:solidFill>
                <a:latin typeface="Arial" charset="0"/>
              </a:rPr>
              <a:t>Functions of OS ; as an Extended Machine</a:t>
            </a:r>
            <a:endParaRPr lang="en-US" sz="2800" dirty="0">
              <a:solidFill>
                <a:srgbClr val="FF0000"/>
              </a:solidFill>
              <a:latin typeface="Arial" charset="0"/>
            </a:endParaRPr>
          </a:p>
        </p:txBody>
      </p:sp>
      <p:sp>
        <p:nvSpPr>
          <p:cNvPr id="17411" name="Rectangle 1027"/>
          <p:cNvSpPr>
            <a:spLocks noChangeArrowheads="1"/>
          </p:cNvSpPr>
          <p:nvPr/>
        </p:nvSpPr>
        <p:spPr bwMode="auto">
          <a:xfrm>
            <a:off x="177800" y="838200"/>
            <a:ext cx="8432800" cy="563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algn="just"/>
            <a:r>
              <a:rPr lang="en-US" sz="2800" dirty="0"/>
              <a:t>The architecture </a:t>
            </a:r>
            <a:r>
              <a:rPr lang="en-US" sz="2800" dirty="0" smtClean="0"/>
              <a:t>of a computer system (instruction </a:t>
            </a:r>
            <a:r>
              <a:rPr lang="en-US" sz="2800" dirty="0"/>
              <a:t>set, memory organization, I/O, and bus structure) of most computers </a:t>
            </a:r>
            <a:r>
              <a:rPr lang="en-US" sz="2800" dirty="0" smtClean="0"/>
              <a:t>is difficult to program   at </a:t>
            </a:r>
            <a:r>
              <a:rPr lang="en-US" sz="2800" dirty="0"/>
              <a:t>the machine language </a:t>
            </a:r>
            <a:r>
              <a:rPr lang="en-US" sz="2800" dirty="0" smtClean="0"/>
              <a:t>level, </a:t>
            </a:r>
            <a:r>
              <a:rPr lang="en-US" sz="2800" dirty="0"/>
              <a:t>especially for I/O</a:t>
            </a:r>
          </a:p>
          <a:p>
            <a:pPr marL="342900" indent="-342900">
              <a:buFont typeface="Arial" pitchFamily="34" charset="0"/>
              <a:buChar char="•"/>
            </a:pPr>
            <a:r>
              <a:rPr lang="en-US" sz="2800" dirty="0" smtClean="0">
                <a:solidFill>
                  <a:srgbClr val="0070C0"/>
                </a:solidFill>
              </a:rPr>
              <a:t>Example I/O Of Floppy Read Write Command</a:t>
            </a:r>
          </a:p>
          <a:p>
            <a:pPr marL="914400" lvl="1" indent="-457200">
              <a:buFont typeface="Arial" pitchFamily="34" charset="0"/>
              <a:buChar char="•"/>
            </a:pPr>
            <a:r>
              <a:rPr lang="en-US" sz="2800" dirty="0" smtClean="0"/>
              <a:t>Requires </a:t>
            </a:r>
            <a:r>
              <a:rPr lang="en-US" sz="2800" dirty="0"/>
              <a:t>13 </a:t>
            </a:r>
            <a:r>
              <a:rPr lang="en-US" sz="2800" dirty="0" smtClean="0"/>
              <a:t>parameters</a:t>
            </a:r>
            <a:r>
              <a:rPr lang="en-US" sz="2800" dirty="0"/>
              <a:t>, packed into 9 bytes.  </a:t>
            </a:r>
            <a:endParaRPr lang="en-US" sz="2800" dirty="0" smtClean="0"/>
          </a:p>
          <a:p>
            <a:pPr marL="914400" lvl="1" indent="-457200">
              <a:buFont typeface="Arial" pitchFamily="34" charset="0"/>
              <a:buChar char="•"/>
            </a:pPr>
            <a:r>
              <a:rPr lang="en-US" sz="2800" dirty="0" smtClean="0"/>
              <a:t>When </a:t>
            </a:r>
            <a:r>
              <a:rPr lang="en-US" sz="2800" dirty="0"/>
              <a:t>the operation is completed, the controller chip returns 23 status and error fields packed into 7 bytes. </a:t>
            </a:r>
            <a:endParaRPr lang="en-US" sz="2800" dirty="0" smtClean="0"/>
          </a:p>
          <a:p>
            <a:pPr marL="914400" lvl="1" indent="-457200">
              <a:buFont typeface="Arial" pitchFamily="34" charset="0"/>
              <a:buChar char="•"/>
            </a:pPr>
            <a:r>
              <a:rPr lang="en-US" sz="2800" dirty="0"/>
              <a:t>Status of Motor </a:t>
            </a:r>
            <a:r>
              <a:rPr lang="en-US" sz="2800" dirty="0" smtClean="0"/>
              <a:t>(On or Off) should also be considered</a:t>
            </a:r>
          </a:p>
          <a:p>
            <a:pPr marL="914400" lvl="1" indent="-457200">
              <a:buFont typeface="Arial" pitchFamily="34" charset="0"/>
              <a:buChar char="•"/>
            </a:pPr>
            <a:r>
              <a:rPr lang="en-US" sz="2800" dirty="0" smtClean="0">
                <a:solidFill>
                  <a:srgbClr val="0070C0"/>
                </a:solidFill>
              </a:rPr>
              <a:t>What is Abstraction?  </a:t>
            </a:r>
            <a:r>
              <a:rPr lang="en-US" sz="2800" dirty="0" smtClean="0"/>
              <a:t>User performs File I/O not disk I/O</a:t>
            </a:r>
            <a:endParaRPr lang="en-US" sz="2800" dirty="0"/>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41238235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152400" y="152400"/>
            <a:ext cx="8763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2800" dirty="0" smtClean="0">
                <a:solidFill>
                  <a:srgbClr val="FF0000"/>
                </a:solidFill>
                <a:latin typeface="Arial" charset="0"/>
              </a:rPr>
              <a:t>The Operating System as a Resource Manager</a:t>
            </a:r>
            <a:endParaRPr lang="en-US" sz="2800" dirty="0">
              <a:solidFill>
                <a:srgbClr val="FF0000"/>
              </a:solidFill>
              <a:latin typeface="Arial" charset="0"/>
            </a:endParaRPr>
          </a:p>
        </p:txBody>
      </p:sp>
      <p:sp>
        <p:nvSpPr>
          <p:cNvPr id="17411" name="Rectangle 1027"/>
          <p:cNvSpPr>
            <a:spLocks noChangeArrowheads="1"/>
          </p:cNvSpPr>
          <p:nvPr/>
        </p:nvSpPr>
        <p:spPr bwMode="auto">
          <a:xfrm>
            <a:off x="181897" y="990600"/>
            <a:ext cx="8432800" cy="541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a:spcBef>
                <a:spcPct val="20000"/>
              </a:spcBef>
            </a:pPr>
            <a:r>
              <a:rPr lang="en-US" sz="2800" dirty="0" smtClean="0"/>
              <a:t>The Abstraction is Top-down approach</a:t>
            </a:r>
          </a:p>
          <a:p>
            <a:pPr>
              <a:spcBef>
                <a:spcPct val="20000"/>
              </a:spcBef>
            </a:pPr>
            <a:r>
              <a:rPr lang="en-US" sz="2800" dirty="0" smtClean="0"/>
              <a:t>The resource Management is Bottom-up approach.</a:t>
            </a:r>
          </a:p>
          <a:p>
            <a:pPr>
              <a:spcBef>
                <a:spcPct val="20000"/>
              </a:spcBef>
            </a:pPr>
            <a:r>
              <a:rPr lang="en-US" sz="2800" dirty="0" smtClean="0">
                <a:solidFill>
                  <a:srgbClr val="0070C0"/>
                </a:solidFill>
              </a:rPr>
              <a:t>Resources</a:t>
            </a:r>
          </a:p>
          <a:p>
            <a:pPr marL="457200" indent="-457200">
              <a:buFont typeface="Arial" pitchFamily="34" charset="0"/>
              <a:buChar char="•"/>
            </a:pPr>
            <a:r>
              <a:rPr lang="en-US" sz="2800" dirty="0"/>
              <a:t>Consist of processors, memories, timers, disks, mice, network interfaces, printers, and a wide variety of other devices.  </a:t>
            </a:r>
            <a:endParaRPr lang="en-US" sz="2800" dirty="0" smtClean="0"/>
          </a:p>
          <a:p>
            <a:pPr marL="457200" indent="-457200">
              <a:buFont typeface="Arial" pitchFamily="34" charset="0"/>
              <a:buChar char="•"/>
            </a:pPr>
            <a:r>
              <a:rPr lang="en-US" sz="2800" dirty="0" smtClean="0"/>
              <a:t>All modern OS  </a:t>
            </a:r>
            <a:r>
              <a:rPr lang="en-US" sz="2800" dirty="0"/>
              <a:t>to provide controlled allocation of the these </a:t>
            </a:r>
            <a:r>
              <a:rPr lang="en-US" sz="2800" dirty="0" smtClean="0"/>
              <a:t>resources to multiple </a:t>
            </a:r>
            <a:r>
              <a:rPr lang="en-US" sz="2800" dirty="0"/>
              <a:t>programs </a:t>
            </a:r>
            <a:r>
              <a:rPr lang="en-US" sz="2800" dirty="0" smtClean="0"/>
              <a:t>run </a:t>
            </a:r>
            <a:r>
              <a:rPr lang="en-US" sz="2800" dirty="0"/>
              <a:t>at the same time</a:t>
            </a:r>
            <a:r>
              <a:rPr lang="en-US" sz="2800" dirty="0" smtClean="0"/>
              <a:t>.</a:t>
            </a:r>
            <a:endParaRPr lang="en-US" sz="2800" dirty="0"/>
          </a:p>
          <a:p>
            <a:r>
              <a:rPr lang="en-US" sz="2800" dirty="0" smtClean="0">
                <a:solidFill>
                  <a:srgbClr val="0070C0"/>
                </a:solidFill>
              </a:rPr>
              <a:t>Problem:</a:t>
            </a:r>
            <a:r>
              <a:rPr lang="en-US" sz="2800" dirty="0" smtClean="0"/>
              <a:t> Shared Printer; Mess-up </a:t>
            </a:r>
            <a:r>
              <a:rPr lang="en-US" sz="2800" dirty="0"/>
              <a:t>output by all programs</a:t>
            </a:r>
          </a:p>
          <a:p>
            <a:r>
              <a:rPr lang="en-US" sz="2800" dirty="0">
                <a:solidFill>
                  <a:srgbClr val="0070C0"/>
                </a:solidFill>
              </a:rPr>
              <a:t>Solution: </a:t>
            </a:r>
            <a:r>
              <a:rPr lang="en-US" sz="2800" dirty="0"/>
              <a:t>Buffering</a:t>
            </a:r>
          </a:p>
          <a:p>
            <a:endParaRPr lang="en-US" sz="2800" dirty="0"/>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27284040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152400" y="152400"/>
            <a:ext cx="8763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2800" dirty="0" smtClean="0">
                <a:solidFill>
                  <a:srgbClr val="FF0000"/>
                </a:solidFill>
                <a:latin typeface="Arial" charset="0"/>
              </a:rPr>
              <a:t>The Operating System as a Resource Manager</a:t>
            </a:r>
            <a:endParaRPr lang="en-US" sz="2800" dirty="0">
              <a:solidFill>
                <a:srgbClr val="FF0000"/>
              </a:solidFill>
              <a:latin typeface="Arial" charset="0"/>
            </a:endParaRPr>
          </a:p>
        </p:txBody>
      </p:sp>
      <p:sp>
        <p:nvSpPr>
          <p:cNvPr id="17411" name="Rectangle 1027"/>
          <p:cNvSpPr>
            <a:spLocks noChangeArrowheads="1"/>
          </p:cNvSpPr>
          <p:nvPr/>
        </p:nvSpPr>
        <p:spPr bwMode="auto">
          <a:xfrm>
            <a:off x="177800" y="990600"/>
            <a:ext cx="8737600" cy="533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457200" indent="-457200" algn="just">
              <a:spcBef>
                <a:spcPct val="20000"/>
              </a:spcBef>
              <a:buFont typeface="Arial" pitchFamily="34" charset="0"/>
              <a:buChar char="•"/>
            </a:pPr>
            <a:r>
              <a:rPr lang="en-US" sz="2800" dirty="0"/>
              <a:t>With multiple simultaneous users, the need for managing and protecting the memory, I/O devices, and other resources is even </a:t>
            </a:r>
            <a:r>
              <a:rPr lang="en-US" sz="2800" dirty="0" smtClean="0"/>
              <a:t>greater.</a:t>
            </a:r>
          </a:p>
          <a:p>
            <a:pPr algn="just">
              <a:spcBef>
                <a:spcPct val="20000"/>
              </a:spcBef>
            </a:pPr>
            <a:endParaRPr lang="en-US" sz="2800" dirty="0" smtClean="0"/>
          </a:p>
          <a:p>
            <a:pPr marL="457200" indent="-457200" algn="just">
              <a:buFont typeface="Arial" pitchFamily="34" charset="0"/>
              <a:buChar char="•"/>
            </a:pPr>
            <a:r>
              <a:rPr lang="en-US" sz="2800" dirty="0" smtClean="0"/>
              <a:t>users need </a:t>
            </a:r>
            <a:r>
              <a:rPr lang="en-US" sz="2800" dirty="0"/>
              <a:t>to share not only hardware, but information (files, databases, etc.) as well.  </a:t>
            </a:r>
          </a:p>
          <a:p>
            <a:pPr algn="just"/>
            <a:r>
              <a:rPr lang="en-US" sz="2800" dirty="0"/>
              <a:t> </a:t>
            </a:r>
          </a:p>
          <a:p>
            <a:pPr marL="457200" indent="-457200" algn="just">
              <a:buFont typeface="Arial" pitchFamily="34" charset="0"/>
              <a:buChar char="•"/>
            </a:pPr>
            <a:r>
              <a:rPr lang="en-US" sz="2800" dirty="0" smtClean="0"/>
              <a:t>Primary </a:t>
            </a:r>
            <a:r>
              <a:rPr lang="en-US" sz="2800" dirty="0"/>
              <a:t>task </a:t>
            </a:r>
            <a:r>
              <a:rPr lang="en-US" sz="2800" dirty="0" smtClean="0"/>
              <a:t>of OS is </a:t>
            </a:r>
            <a:r>
              <a:rPr lang="en-US" sz="2800" dirty="0"/>
              <a:t>to keep track </a:t>
            </a:r>
            <a:r>
              <a:rPr lang="en-US" sz="2800" dirty="0" smtClean="0"/>
              <a:t>of programs/users re </a:t>
            </a:r>
            <a:r>
              <a:rPr lang="en-US" sz="2800" dirty="0"/>
              <a:t>using </a:t>
            </a:r>
            <a:r>
              <a:rPr lang="en-US" sz="2800" dirty="0" smtClean="0"/>
              <a:t>resource</a:t>
            </a:r>
            <a:r>
              <a:rPr lang="en-US" sz="2800" dirty="0"/>
              <a:t>, </a:t>
            </a:r>
            <a:r>
              <a:rPr lang="en-US" sz="2800" dirty="0" smtClean="0"/>
              <a:t>grant </a:t>
            </a:r>
            <a:r>
              <a:rPr lang="en-US" sz="2800" dirty="0"/>
              <a:t>resource </a:t>
            </a:r>
            <a:r>
              <a:rPr lang="en-US" sz="2800" dirty="0" smtClean="0"/>
              <a:t>to users, account </a:t>
            </a:r>
            <a:r>
              <a:rPr lang="en-US" sz="2800" dirty="0"/>
              <a:t>for </a:t>
            </a:r>
            <a:r>
              <a:rPr lang="en-US" sz="2800" dirty="0" smtClean="0"/>
              <a:t>the usage</a:t>
            </a:r>
            <a:r>
              <a:rPr lang="en-US" sz="2800" dirty="0"/>
              <a:t>, and to mediate conflicting requests from different programs and users.</a:t>
            </a:r>
          </a:p>
          <a:p>
            <a:pPr marL="457200" indent="-457200">
              <a:spcBef>
                <a:spcPct val="20000"/>
              </a:spcBef>
            </a:pPr>
            <a:endParaRPr lang="en-US" sz="2800" dirty="0" smtClean="0"/>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27573343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152400" y="152400"/>
            <a:ext cx="8763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2800" dirty="0" smtClean="0">
                <a:solidFill>
                  <a:srgbClr val="FF0000"/>
                </a:solidFill>
                <a:latin typeface="Arial" charset="0"/>
              </a:rPr>
              <a:t>The Operating System as a Resource Manager</a:t>
            </a:r>
            <a:endParaRPr lang="en-US" sz="2800" dirty="0">
              <a:solidFill>
                <a:srgbClr val="FF0000"/>
              </a:solidFill>
              <a:latin typeface="Arial" charset="0"/>
            </a:endParaRPr>
          </a:p>
        </p:txBody>
      </p:sp>
      <p:sp>
        <p:nvSpPr>
          <p:cNvPr id="17411" name="Rectangle 1027"/>
          <p:cNvSpPr>
            <a:spLocks noChangeArrowheads="1"/>
          </p:cNvSpPr>
          <p:nvPr/>
        </p:nvSpPr>
        <p:spPr bwMode="auto">
          <a:xfrm>
            <a:off x="177800" y="838200"/>
            <a:ext cx="8585200" cy="571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a:spcBef>
                <a:spcPct val="20000"/>
              </a:spcBef>
            </a:pPr>
            <a:r>
              <a:rPr lang="en-US" sz="2800" dirty="0"/>
              <a:t>Resource  management  includes :</a:t>
            </a:r>
          </a:p>
          <a:p>
            <a:pPr>
              <a:spcBef>
                <a:spcPct val="20000"/>
              </a:spcBef>
            </a:pPr>
            <a:r>
              <a:rPr lang="en-US" sz="2800" dirty="0" smtClean="0"/>
              <a:t>Multiplexes </a:t>
            </a:r>
            <a:r>
              <a:rPr lang="en-US" sz="2800" dirty="0"/>
              <a:t>(shares) resources in two different </a:t>
            </a:r>
            <a:r>
              <a:rPr lang="en-US" sz="2800" dirty="0" smtClean="0"/>
              <a:t>ways: </a:t>
            </a:r>
          </a:p>
          <a:p>
            <a:pPr marL="514350" lvl="1" indent="-514350">
              <a:spcBef>
                <a:spcPct val="20000"/>
              </a:spcBef>
              <a:buFont typeface="+mj-lt"/>
              <a:buAutoNum type="arabicPeriod"/>
            </a:pPr>
            <a:r>
              <a:rPr lang="en-US" sz="2800" dirty="0" smtClean="0">
                <a:solidFill>
                  <a:srgbClr val="0070C0"/>
                </a:solidFill>
              </a:rPr>
              <a:t>Time Multiplexing;     </a:t>
            </a:r>
            <a:r>
              <a:rPr lang="en-US" sz="2800" dirty="0" smtClean="0"/>
              <a:t>When </a:t>
            </a:r>
            <a:r>
              <a:rPr lang="en-US" sz="2800" dirty="0"/>
              <a:t>a resource is time multiplexed, different programs or users take turns using it. </a:t>
            </a:r>
            <a:r>
              <a:rPr lang="en-US" sz="2800" dirty="0" smtClean="0"/>
              <a:t>Who </a:t>
            </a:r>
            <a:r>
              <a:rPr lang="en-US" sz="2800" dirty="0"/>
              <a:t>goes next and for how </a:t>
            </a:r>
            <a:r>
              <a:rPr lang="en-US" sz="2800" dirty="0" smtClean="0"/>
              <a:t>long  is </a:t>
            </a:r>
            <a:r>
              <a:rPr lang="en-US" sz="2800" dirty="0"/>
              <a:t>the task of the operating </a:t>
            </a:r>
            <a:r>
              <a:rPr lang="en-US" sz="2800" dirty="0" smtClean="0"/>
              <a:t>system</a:t>
            </a:r>
            <a:r>
              <a:rPr lang="en-US" sz="2800" dirty="0"/>
              <a:t>.  </a:t>
            </a:r>
          </a:p>
          <a:p>
            <a:pPr lvl="1"/>
            <a:r>
              <a:rPr lang="en-US" sz="2800" dirty="0" smtClean="0">
                <a:solidFill>
                  <a:srgbClr val="0070C0"/>
                </a:solidFill>
              </a:rPr>
              <a:t>Examples:  </a:t>
            </a:r>
            <a:r>
              <a:rPr lang="en-US" sz="2800" dirty="0" smtClean="0"/>
              <a:t>one </a:t>
            </a:r>
            <a:r>
              <a:rPr lang="en-US" sz="2800" dirty="0"/>
              <a:t>CPU and multiple </a:t>
            </a:r>
            <a:r>
              <a:rPr lang="en-US" sz="2800" dirty="0" smtClean="0"/>
              <a:t>programs. One printers among many users</a:t>
            </a:r>
            <a:endParaRPr lang="en-US" sz="2800" dirty="0"/>
          </a:p>
          <a:p>
            <a:pPr marL="514350" lvl="1" indent="-514350">
              <a:spcBef>
                <a:spcPct val="20000"/>
              </a:spcBef>
              <a:buAutoNum type="arabicPeriod" startAt="2"/>
            </a:pPr>
            <a:r>
              <a:rPr lang="en-US" sz="2800" dirty="0" smtClean="0">
                <a:solidFill>
                  <a:srgbClr val="0070C0"/>
                </a:solidFill>
              </a:rPr>
              <a:t>Space Multiplexing; </a:t>
            </a:r>
            <a:r>
              <a:rPr lang="en-US" sz="2800" dirty="0" smtClean="0"/>
              <a:t>Instead </a:t>
            </a:r>
            <a:r>
              <a:rPr lang="en-US" sz="2800" dirty="0"/>
              <a:t>of </a:t>
            </a:r>
            <a:r>
              <a:rPr lang="en-US" sz="2800" dirty="0" smtClean="0"/>
              <a:t>exclusive allocation of resource, </a:t>
            </a:r>
            <a:r>
              <a:rPr lang="en-US" sz="2800" dirty="0"/>
              <a:t>each one gets part of the resource.  </a:t>
            </a:r>
            <a:endParaRPr lang="en-US" sz="2800" dirty="0" smtClean="0"/>
          </a:p>
          <a:p>
            <a:pPr marL="0" lvl="1">
              <a:spcBef>
                <a:spcPct val="20000"/>
              </a:spcBef>
            </a:pPr>
            <a:r>
              <a:rPr lang="en-US" sz="2800" dirty="0">
                <a:solidFill>
                  <a:srgbClr val="0070C0"/>
                </a:solidFill>
              </a:rPr>
              <a:t>Examples: </a:t>
            </a:r>
            <a:r>
              <a:rPr lang="en-US" sz="2800" dirty="0"/>
              <a:t>M</a:t>
            </a:r>
            <a:r>
              <a:rPr lang="en-US" sz="2800" dirty="0" smtClean="0"/>
              <a:t>ain </a:t>
            </a:r>
            <a:r>
              <a:rPr lang="en-US" sz="2800" dirty="0"/>
              <a:t>memory </a:t>
            </a:r>
            <a:r>
              <a:rPr lang="en-US" sz="2800" dirty="0" smtClean="0"/>
              <a:t>among </a:t>
            </a:r>
            <a:r>
              <a:rPr lang="en-US" sz="2800" dirty="0"/>
              <a:t>several </a:t>
            </a:r>
            <a:r>
              <a:rPr lang="en-US" sz="2800" dirty="0" smtClean="0"/>
              <a:t>programs </a:t>
            </a:r>
            <a:r>
              <a:rPr lang="en-US" sz="2800" dirty="0"/>
              <a:t>more programs in memory</a:t>
            </a:r>
            <a:r>
              <a:rPr lang="en-US" sz="2800" dirty="0" smtClean="0"/>
              <a:t>. Hard disk space for multiple users</a:t>
            </a:r>
            <a:r>
              <a:rPr lang="en-US" sz="2800" dirty="0" smtClean="0">
                <a:solidFill>
                  <a:srgbClr val="0070C0"/>
                </a:solidFill>
              </a:rPr>
              <a:t>.</a:t>
            </a:r>
            <a:endParaRPr lang="en-US" sz="2800" dirty="0"/>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5829677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152400" y="152400"/>
            <a:ext cx="8763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2800" dirty="0" smtClean="0">
                <a:solidFill>
                  <a:srgbClr val="FF0000"/>
                </a:solidFill>
                <a:latin typeface="Arial" charset="0"/>
              </a:rPr>
              <a:t>The Operating System as a Resource Manager</a:t>
            </a:r>
            <a:endParaRPr lang="en-US" sz="2800" dirty="0">
              <a:solidFill>
                <a:srgbClr val="FF0000"/>
              </a:solidFill>
              <a:latin typeface="Arial" charset="0"/>
            </a:endParaRPr>
          </a:p>
        </p:txBody>
      </p:sp>
      <p:sp>
        <p:nvSpPr>
          <p:cNvPr id="17411" name="Rectangle 1027"/>
          <p:cNvSpPr>
            <a:spLocks noChangeArrowheads="1"/>
          </p:cNvSpPr>
          <p:nvPr/>
        </p:nvSpPr>
        <p:spPr bwMode="auto">
          <a:xfrm>
            <a:off x="177800" y="838200"/>
            <a:ext cx="8585200" cy="525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0" lvl="1">
              <a:spcBef>
                <a:spcPct val="20000"/>
              </a:spcBef>
            </a:pPr>
            <a:r>
              <a:rPr lang="en-US" sz="2800" dirty="0" smtClean="0">
                <a:solidFill>
                  <a:srgbClr val="0070C0"/>
                </a:solidFill>
              </a:rPr>
              <a:t>Objectives of the operating system</a:t>
            </a:r>
          </a:p>
          <a:p>
            <a:pPr marL="514350" lvl="1" indent="-514350">
              <a:spcBef>
                <a:spcPct val="20000"/>
              </a:spcBef>
              <a:buFont typeface="+mj-lt"/>
              <a:buAutoNum type="arabicPeriod"/>
            </a:pPr>
            <a:r>
              <a:rPr lang="en-US" sz="2800" dirty="0" smtClean="0">
                <a:solidFill>
                  <a:srgbClr val="0070C0"/>
                </a:solidFill>
              </a:rPr>
              <a:t>Fairness;     </a:t>
            </a:r>
          </a:p>
          <a:p>
            <a:pPr marL="457200" lvl="2">
              <a:spcBef>
                <a:spcPct val="20000"/>
              </a:spcBef>
            </a:pPr>
            <a:r>
              <a:rPr lang="en-US" sz="2800" dirty="0" smtClean="0"/>
              <a:t>All users should get fair share of CPU, Memory, and I/O devices without waiting unnecessarily.</a:t>
            </a:r>
            <a:endParaRPr lang="en-US" sz="2800" dirty="0"/>
          </a:p>
          <a:p>
            <a:pPr marL="514350" lvl="1" indent="-514350">
              <a:spcBef>
                <a:spcPct val="20000"/>
              </a:spcBef>
              <a:buAutoNum type="arabicPeriod" startAt="2"/>
            </a:pPr>
            <a:r>
              <a:rPr lang="en-US" sz="2800" dirty="0" smtClean="0">
                <a:solidFill>
                  <a:srgbClr val="0070C0"/>
                </a:solidFill>
              </a:rPr>
              <a:t>Security; </a:t>
            </a:r>
          </a:p>
          <a:p>
            <a:pPr marL="457200" lvl="2">
              <a:spcBef>
                <a:spcPct val="20000"/>
              </a:spcBef>
            </a:pPr>
            <a:r>
              <a:rPr lang="en-US" sz="2800" dirty="0" smtClean="0"/>
              <a:t>Users not interfering with each other data and their private data/ information.</a:t>
            </a:r>
          </a:p>
          <a:p>
            <a:pPr marL="514350" lvl="1" indent="-514350">
              <a:spcBef>
                <a:spcPct val="20000"/>
              </a:spcBef>
              <a:buAutoNum type="arabicPeriod" startAt="2"/>
            </a:pPr>
            <a:r>
              <a:rPr lang="en-US" sz="2800" dirty="0">
                <a:solidFill>
                  <a:srgbClr val="0070C0"/>
                </a:solidFill>
              </a:rPr>
              <a:t>Optimal Utilization of </a:t>
            </a:r>
            <a:r>
              <a:rPr lang="en-US" sz="2800" dirty="0" smtClean="0">
                <a:solidFill>
                  <a:srgbClr val="0070C0"/>
                </a:solidFill>
              </a:rPr>
              <a:t>resources</a:t>
            </a:r>
          </a:p>
          <a:p>
            <a:pPr marL="457200" lvl="2">
              <a:spcBef>
                <a:spcPct val="20000"/>
              </a:spcBef>
            </a:pPr>
            <a:r>
              <a:rPr lang="en-US" sz="2800" dirty="0" smtClean="0"/>
              <a:t>The </a:t>
            </a:r>
            <a:r>
              <a:rPr lang="en-US" sz="2800" dirty="0"/>
              <a:t>resources of </a:t>
            </a:r>
            <a:r>
              <a:rPr lang="en-US" sz="2800" dirty="0" smtClean="0"/>
              <a:t>a computer system should be utilized Optimally.</a:t>
            </a:r>
            <a:endParaRPr lang="en-US" sz="2800" dirty="0"/>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11687108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304800" y="152400"/>
            <a:ext cx="8669594"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600" dirty="0">
                <a:solidFill>
                  <a:srgbClr val="FF0000"/>
                </a:solidFill>
                <a:latin typeface="Arial" charset="0"/>
              </a:rPr>
              <a:t>History of Operating Systems</a:t>
            </a:r>
          </a:p>
        </p:txBody>
      </p:sp>
      <p:sp>
        <p:nvSpPr>
          <p:cNvPr id="25603" name="Rectangle 3"/>
          <p:cNvSpPr>
            <a:spLocks noChangeArrowheads="1"/>
          </p:cNvSpPr>
          <p:nvPr/>
        </p:nvSpPr>
        <p:spPr bwMode="auto">
          <a:xfrm>
            <a:off x="457200" y="1017639"/>
            <a:ext cx="8382000" cy="5154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r>
              <a:rPr lang="en-US" sz="2800" dirty="0" smtClean="0">
                <a:solidFill>
                  <a:srgbClr val="0070C0"/>
                </a:solidFill>
              </a:rPr>
              <a:t>History:</a:t>
            </a:r>
          </a:p>
          <a:p>
            <a:pPr marL="342900" indent="-342900">
              <a:buFont typeface="Arial" pitchFamily="34" charset="0"/>
              <a:buChar char="•"/>
            </a:pPr>
            <a:r>
              <a:rPr lang="en-US" sz="2800" dirty="0" smtClean="0"/>
              <a:t>The </a:t>
            </a:r>
            <a:r>
              <a:rPr lang="en-US" sz="2800" dirty="0"/>
              <a:t>first true digital computer was designed by the English mathematician Charles Babbage (1792–1871</a:t>
            </a:r>
            <a:r>
              <a:rPr lang="en-US" sz="2800" dirty="0" smtClean="0"/>
              <a:t>).</a:t>
            </a:r>
          </a:p>
          <a:p>
            <a:r>
              <a:rPr lang="en-US" sz="2800" dirty="0" smtClean="0"/>
              <a:t>    Purely </a:t>
            </a:r>
            <a:r>
              <a:rPr lang="en-US" sz="2800" dirty="0"/>
              <a:t>Mechanical, called  </a:t>
            </a:r>
            <a:r>
              <a:rPr lang="en-US" sz="2800" dirty="0" smtClean="0"/>
              <a:t>“Analytical </a:t>
            </a:r>
            <a:r>
              <a:rPr lang="en-US" sz="2800" dirty="0"/>
              <a:t>E</a:t>
            </a:r>
            <a:r>
              <a:rPr lang="en-US" sz="2800" dirty="0" smtClean="0"/>
              <a:t>ngine”</a:t>
            </a:r>
            <a:endParaRPr lang="en-US" sz="2800" dirty="0"/>
          </a:p>
          <a:p>
            <a:pPr marL="342900" indent="-342900">
              <a:buFont typeface="Arial" pitchFamily="34" charset="0"/>
              <a:buChar char="•"/>
            </a:pPr>
            <a:r>
              <a:rPr lang="en-US" sz="2800" dirty="0"/>
              <a:t>Never got it working as </a:t>
            </a:r>
            <a:r>
              <a:rPr lang="en-US" sz="2800" dirty="0" smtClean="0"/>
              <a:t>the </a:t>
            </a:r>
            <a:r>
              <a:rPr lang="en-US" sz="2800" dirty="0"/>
              <a:t>required Precision was not </a:t>
            </a:r>
            <a:r>
              <a:rPr lang="en-US" sz="2800" dirty="0" smtClean="0"/>
              <a:t>supported by the technology</a:t>
            </a:r>
            <a:endParaRPr lang="en-US" sz="2800" dirty="0"/>
          </a:p>
          <a:p>
            <a:pPr marL="342900" indent="-342900">
              <a:buFont typeface="Arial" pitchFamily="34" charset="0"/>
              <a:buChar char="•"/>
            </a:pPr>
            <a:r>
              <a:rPr lang="en-US" sz="2800" dirty="0"/>
              <a:t>D</a:t>
            </a:r>
            <a:r>
              <a:rPr lang="en-US" sz="2800" dirty="0" smtClean="0"/>
              <a:t>id </a:t>
            </a:r>
            <a:r>
              <a:rPr lang="en-US" sz="2800" dirty="0"/>
              <a:t>not have an operating system but Charles Babbage </a:t>
            </a:r>
            <a:r>
              <a:rPr lang="en-US" sz="2800" dirty="0" smtClean="0"/>
              <a:t>identified the need of supporting Software.</a:t>
            </a:r>
          </a:p>
          <a:p>
            <a:pPr marL="342900" indent="-342900">
              <a:buFont typeface="Arial" pitchFamily="34" charset="0"/>
              <a:buChar char="•"/>
            </a:pPr>
            <a:r>
              <a:rPr lang="en-US" sz="2800" dirty="0" smtClean="0"/>
              <a:t>Hired </a:t>
            </a:r>
            <a:r>
              <a:rPr lang="en-US" sz="2800" dirty="0"/>
              <a:t>Ada Lovelace, the daughter of British poet Lord </a:t>
            </a:r>
            <a:r>
              <a:rPr lang="en-US" sz="2800" dirty="0" smtClean="0"/>
              <a:t>Byron to develop software for AE.  </a:t>
            </a:r>
          </a:p>
          <a:p>
            <a:pPr marL="342900" indent="-342900">
              <a:buFont typeface="Arial" pitchFamily="34" charset="0"/>
              <a:buChar char="•"/>
            </a:pPr>
            <a:r>
              <a:rPr lang="en-US" sz="2800" dirty="0" smtClean="0"/>
              <a:t>The </a:t>
            </a:r>
            <a:r>
              <a:rPr lang="en-US" sz="2800" dirty="0"/>
              <a:t>programming language Ada® is named after her.</a:t>
            </a:r>
          </a:p>
          <a:p>
            <a:r>
              <a:rPr lang="en-US" sz="2800" dirty="0"/>
              <a:t> </a:t>
            </a: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15063133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304800" y="152400"/>
            <a:ext cx="8669594"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600" dirty="0">
                <a:solidFill>
                  <a:srgbClr val="FF0000"/>
                </a:solidFill>
                <a:latin typeface="Arial" charset="0"/>
              </a:rPr>
              <a:t>History of Operating Systems</a:t>
            </a:r>
          </a:p>
        </p:txBody>
      </p:sp>
      <p:sp>
        <p:nvSpPr>
          <p:cNvPr id="25603" name="Rectangle 3"/>
          <p:cNvSpPr>
            <a:spLocks noChangeArrowheads="1"/>
          </p:cNvSpPr>
          <p:nvPr/>
        </p:nvSpPr>
        <p:spPr bwMode="auto">
          <a:xfrm>
            <a:off x="634334" y="1295400"/>
            <a:ext cx="8010525" cy="24010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609600" indent="-609600" algn="l">
              <a:spcBef>
                <a:spcPct val="20000"/>
              </a:spcBef>
            </a:pPr>
            <a:r>
              <a:rPr lang="en-US" sz="2400" dirty="0" smtClean="0">
                <a:latin typeface="Arial" charset="0"/>
              </a:rPr>
              <a:t>Generations</a:t>
            </a:r>
            <a:r>
              <a:rPr lang="en-US" sz="2400" dirty="0">
                <a:latin typeface="Arial" charset="0"/>
              </a:rPr>
              <a:t>:</a:t>
            </a:r>
          </a:p>
          <a:p>
            <a:pPr algn="l">
              <a:spcBef>
                <a:spcPct val="20000"/>
              </a:spcBef>
              <a:buClr>
                <a:schemeClr val="accent2"/>
              </a:buClr>
            </a:pPr>
            <a:r>
              <a:rPr lang="en-US" sz="2400" dirty="0" smtClean="0">
                <a:latin typeface="Arial" charset="0"/>
              </a:rPr>
              <a:t>(</a:t>
            </a:r>
            <a:r>
              <a:rPr lang="en-US" sz="2400" dirty="0">
                <a:latin typeface="Arial" charset="0"/>
              </a:rPr>
              <a:t>1945–55) Vacuum Tubes</a:t>
            </a:r>
          </a:p>
          <a:p>
            <a:pPr algn="l">
              <a:spcBef>
                <a:spcPct val="20000"/>
              </a:spcBef>
              <a:buClr>
                <a:schemeClr val="accent2"/>
              </a:buClr>
            </a:pPr>
            <a:r>
              <a:rPr lang="en-US" sz="2400" dirty="0">
                <a:latin typeface="Arial" charset="0"/>
              </a:rPr>
              <a:t>(1955–65) Transistors and Batch Systems</a:t>
            </a:r>
          </a:p>
          <a:p>
            <a:pPr algn="l">
              <a:spcBef>
                <a:spcPct val="20000"/>
              </a:spcBef>
              <a:buClr>
                <a:schemeClr val="accent2"/>
              </a:buClr>
            </a:pPr>
            <a:r>
              <a:rPr lang="en-US" sz="2400" dirty="0">
                <a:latin typeface="Arial" charset="0"/>
              </a:rPr>
              <a:t>(1965–1980) ICs and Multiprogramming</a:t>
            </a:r>
          </a:p>
          <a:p>
            <a:pPr algn="l">
              <a:spcBef>
                <a:spcPct val="20000"/>
              </a:spcBef>
              <a:buClr>
                <a:schemeClr val="accent2"/>
              </a:buClr>
            </a:pPr>
            <a:r>
              <a:rPr lang="en-US" sz="2400" dirty="0">
                <a:latin typeface="Arial" charset="0"/>
              </a:rPr>
              <a:t>(1980–Present) Personal Computers, Tablets, Phones</a:t>
            </a: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24811254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304800" y="152400"/>
            <a:ext cx="8669594"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200" dirty="0">
                <a:solidFill>
                  <a:srgbClr val="FF0000"/>
                </a:solidFill>
              </a:rPr>
              <a:t>The First Generation (1945–55) Vacuum Tubes</a:t>
            </a:r>
          </a:p>
        </p:txBody>
      </p:sp>
      <p:sp>
        <p:nvSpPr>
          <p:cNvPr id="25603" name="Rectangle 3"/>
          <p:cNvSpPr>
            <a:spLocks noChangeArrowheads="1"/>
          </p:cNvSpPr>
          <p:nvPr/>
        </p:nvSpPr>
        <p:spPr bwMode="auto">
          <a:xfrm>
            <a:off x="334297" y="1066800"/>
            <a:ext cx="8352503" cy="541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342900" indent="-342900">
              <a:buFont typeface="Arial" pitchFamily="34" charset="0"/>
              <a:buChar char="•"/>
            </a:pPr>
            <a:r>
              <a:rPr lang="en-US" sz="2800" dirty="0"/>
              <a:t>Prof. John </a:t>
            </a:r>
            <a:r>
              <a:rPr lang="en-US" sz="2800" dirty="0" err="1"/>
              <a:t>Atanasoff</a:t>
            </a:r>
            <a:r>
              <a:rPr lang="en-US" sz="2800" dirty="0"/>
              <a:t> </a:t>
            </a:r>
            <a:r>
              <a:rPr lang="en-US" sz="2800" dirty="0" smtClean="0"/>
              <a:t>built </a:t>
            </a:r>
            <a:r>
              <a:rPr lang="en-US" sz="2800" dirty="0"/>
              <a:t>first functioning digital computer at Iowa State University.  It used 300 vacuum tubes. </a:t>
            </a:r>
          </a:p>
          <a:p>
            <a:pPr marL="342900" indent="-342900">
              <a:buFont typeface="Arial" pitchFamily="34" charset="0"/>
              <a:buChar char="•"/>
            </a:pPr>
            <a:r>
              <a:rPr lang="en-US" sz="2800" dirty="0"/>
              <a:t>Same time, </a:t>
            </a:r>
            <a:r>
              <a:rPr lang="en-US" sz="2800" dirty="0" err="1"/>
              <a:t>Konrad</a:t>
            </a:r>
            <a:r>
              <a:rPr lang="en-US" sz="2800" dirty="0"/>
              <a:t> </a:t>
            </a:r>
            <a:r>
              <a:rPr lang="en-US" sz="2800" dirty="0" err="1" smtClean="0"/>
              <a:t>Zuse</a:t>
            </a:r>
            <a:r>
              <a:rPr lang="en-US" sz="2800" dirty="0" smtClean="0"/>
              <a:t> </a:t>
            </a:r>
            <a:r>
              <a:rPr lang="en-US" sz="2800" dirty="0"/>
              <a:t>in Berlin built the Z3 computer </a:t>
            </a:r>
            <a:r>
              <a:rPr lang="en-US" sz="2800" dirty="0" smtClean="0"/>
              <a:t>with relays</a:t>
            </a:r>
            <a:r>
              <a:rPr lang="en-US" sz="2800" dirty="0"/>
              <a:t>. </a:t>
            </a:r>
          </a:p>
          <a:p>
            <a:pPr marL="342900" indent="-342900">
              <a:buFont typeface="Arial" pitchFamily="34" charset="0"/>
              <a:buChar char="•"/>
            </a:pPr>
            <a:r>
              <a:rPr lang="en-US" sz="2800" dirty="0" smtClean="0"/>
              <a:t>In </a:t>
            </a:r>
            <a:r>
              <a:rPr lang="en-US" sz="2800" dirty="0"/>
              <a:t>1944, the Colossus was built by a group at Bletchley Park, </a:t>
            </a:r>
            <a:r>
              <a:rPr lang="en-US" sz="2800" dirty="0" smtClean="0"/>
              <a:t>England.</a:t>
            </a:r>
          </a:p>
          <a:p>
            <a:pPr marL="342900" indent="-342900">
              <a:buFont typeface="Arial" pitchFamily="34" charset="0"/>
              <a:buChar char="•"/>
            </a:pPr>
            <a:r>
              <a:rPr lang="en-US" sz="2800" dirty="0" smtClean="0"/>
              <a:t>Mark </a:t>
            </a:r>
            <a:r>
              <a:rPr lang="en-US" sz="2800" dirty="0"/>
              <a:t>I was built by Howard Aiken at </a:t>
            </a:r>
            <a:r>
              <a:rPr lang="en-US" sz="2800" dirty="0" smtClean="0"/>
              <a:t>Harvard.</a:t>
            </a:r>
          </a:p>
          <a:p>
            <a:pPr marL="342900" indent="-342900">
              <a:buFont typeface="Arial" pitchFamily="34" charset="0"/>
              <a:buChar char="•"/>
            </a:pPr>
            <a:r>
              <a:rPr lang="en-US" sz="2800" dirty="0" smtClean="0"/>
              <a:t>The </a:t>
            </a:r>
            <a:r>
              <a:rPr lang="en-US" sz="2800" dirty="0"/>
              <a:t>ENIAC was built by William </a:t>
            </a:r>
            <a:r>
              <a:rPr lang="en-US" sz="2800" dirty="0" err="1"/>
              <a:t>Mauchley</a:t>
            </a:r>
            <a:r>
              <a:rPr lang="en-US" sz="2800" dirty="0"/>
              <a:t> and his graduate student J. </a:t>
            </a:r>
            <a:r>
              <a:rPr lang="en-US" sz="2800" dirty="0" err="1"/>
              <a:t>Presper</a:t>
            </a:r>
            <a:r>
              <a:rPr lang="en-US" sz="2800" dirty="0"/>
              <a:t> Eckert at the University of Pennsylvania.  </a:t>
            </a:r>
          </a:p>
          <a:p>
            <a:endParaRPr lang="en-US" sz="2400" dirty="0"/>
          </a:p>
          <a:p>
            <a:pPr marL="609600" indent="-609600" algn="l">
              <a:spcBef>
                <a:spcPct val="20000"/>
              </a:spcBef>
            </a:pPr>
            <a:endParaRPr lang="en-US" sz="2400" dirty="0">
              <a:latin typeface="Arial" charset="0"/>
            </a:endParaRP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12939581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304800" y="152400"/>
            <a:ext cx="8669594"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200" dirty="0">
                <a:solidFill>
                  <a:srgbClr val="FF0000"/>
                </a:solidFill>
              </a:rPr>
              <a:t>The First Generation (1945–55) Vacuum Tubes</a:t>
            </a:r>
          </a:p>
        </p:txBody>
      </p:sp>
      <p:sp>
        <p:nvSpPr>
          <p:cNvPr id="25603" name="Rectangle 3"/>
          <p:cNvSpPr>
            <a:spLocks noChangeArrowheads="1"/>
          </p:cNvSpPr>
          <p:nvPr/>
        </p:nvSpPr>
        <p:spPr bwMode="auto">
          <a:xfrm>
            <a:off x="304800" y="914400"/>
            <a:ext cx="8534400" cy="563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r>
              <a:rPr lang="en-US" sz="2800" dirty="0">
                <a:solidFill>
                  <a:srgbClr val="0070C0"/>
                </a:solidFill>
              </a:rPr>
              <a:t>Features:</a:t>
            </a:r>
          </a:p>
          <a:p>
            <a:pPr marL="342900" indent="-342900" algn="just">
              <a:buFont typeface="Arial" pitchFamily="34" charset="0"/>
              <a:buChar char="•"/>
            </a:pPr>
            <a:r>
              <a:rPr lang="en-US" sz="2800" dirty="0" smtClean="0"/>
              <a:t>A </a:t>
            </a:r>
            <a:r>
              <a:rPr lang="en-US" sz="2800" dirty="0"/>
              <a:t>single </a:t>
            </a:r>
            <a:r>
              <a:rPr lang="en-US" sz="2800" dirty="0" smtClean="0"/>
              <a:t>team designed</a:t>
            </a:r>
            <a:r>
              <a:rPr lang="en-US" sz="2800" dirty="0"/>
              <a:t>, built, programmed, operated, and maintained each machine.  </a:t>
            </a:r>
          </a:p>
          <a:p>
            <a:pPr marL="342900" indent="-342900" algn="just">
              <a:buFont typeface="Arial" pitchFamily="34" charset="0"/>
              <a:buChar char="•"/>
            </a:pPr>
            <a:r>
              <a:rPr lang="en-US" sz="2800" dirty="0"/>
              <a:t>All programming was done in </a:t>
            </a:r>
            <a:r>
              <a:rPr lang="en-US" sz="2800" dirty="0" smtClean="0"/>
              <a:t>machine </a:t>
            </a:r>
            <a:r>
              <a:rPr lang="en-US" sz="2800" dirty="0"/>
              <a:t>language, or by wiring up electrical circuits </a:t>
            </a:r>
            <a:r>
              <a:rPr lang="en-US" sz="2800" dirty="0" smtClean="0"/>
              <a:t>(Plug boards) </a:t>
            </a:r>
          </a:p>
          <a:p>
            <a:pPr marL="342900" indent="-342900" algn="just">
              <a:buFont typeface="Arial" pitchFamily="34" charset="0"/>
              <a:buChar char="•"/>
            </a:pPr>
            <a:r>
              <a:rPr lang="en-US" sz="2800" dirty="0" smtClean="0"/>
              <a:t>OS and Programming </a:t>
            </a:r>
            <a:r>
              <a:rPr lang="en-US" sz="2800" dirty="0"/>
              <a:t>languages were unknown </a:t>
            </a:r>
            <a:endParaRPr lang="en-US" sz="2800" dirty="0" smtClean="0"/>
          </a:p>
          <a:p>
            <a:pPr marL="342900" indent="-342900" algn="just">
              <a:buFont typeface="Arial" pitchFamily="34" charset="0"/>
              <a:buChar char="•"/>
            </a:pPr>
            <a:r>
              <a:rPr lang="en-US" sz="2800" dirty="0" smtClean="0"/>
              <a:t>Programmer </a:t>
            </a:r>
            <a:r>
              <a:rPr lang="en-US" sz="2800" dirty="0"/>
              <a:t>to sign up for </a:t>
            </a:r>
            <a:r>
              <a:rPr lang="en-US" sz="2800" dirty="0" smtClean="0"/>
              <a:t>some time, insert their plug </a:t>
            </a:r>
            <a:r>
              <a:rPr lang="en-US" sz="2800" dirty="0"/>
              <a:t>board into the computer, and spend </a:t>
            </a:r>
            <a:r>
              <a:rPr lang="en-US" sz="2800" dirty="0" smtClean="0"/>
              <a:t>hours </a:t>
            </a:r>
            <a:r>
              <a:rPr lang="en-US" sz="2800" dirty="0"/>
              <a:t>hoping that none of the 20,000 </a:t>
            </a:r>
            <a:r>
              <a:rPr lang="en-US" sz="2800" dirty="0" smtClean="0"/>
              <a:t>vacuum </a:t>
            </a:r>
            <a:r>
              <a:rPr lang="en-US" sz="2800" dirty="0"/>
              <a:t>tubes would burn </a:t>
            </a:r>
            <a:r>
              <a:rPr lang="en-US" sz="2800" dirty="0" smtClean="0"/>
              <a:t>out.  </a:t>
            </a:r>
            <a:endParaRPr lang="en-US" sz="2800" dirty="0"/>
          </a:p>
          <a:p>
            <a:pPr marL="342900" indent="-342900" algn="just">
              <a:buFont typeface="Arial" pitchFamily="34" charset="0"/>
              <a:buChar char="•"/>
            </a:pPr>
            <a:r>
              <a:rPr lang="en-US" sz="2800" dirty="0" smtClean="0"/>
              <a:t>Early 1950s</a:t>
            </a:r>
            <a:r>
              <a:rPr lang="en-US" sz="2800" dirty="0"/>
              <a:t>;</a:t>
            </a:r>
            <a:r>
              <a:rPr lang="en-US" sz="2800" dirty="0" smtClean="0"/>
              <a:t> punched cards were introduced.  </a:t>
            </a:r>
            <a:r>
              <a:rPr lang="en-US" sz="2800" dirty="0"/>
              <a:t>It was </a:t>
            </a:r>
            <a:r>
              <a:rPr lang="en-US" sz="2800" dirty="0" smtClean="0"/>
              <a:t>possible </a:t>
            </a:r>
            <a:r>
              <a:rPr lang="en-US" sz="2800" dirty="0"/>
              <a:t>to write programs on cards and read them in instead of </a:t>
            </a:r>
            <a:r>
              <a:rPr lang="en-US" sz="2800" dirty="0" smtClean="0"/>
              <a:t>plug boards</a:t>
            </a:r>
            <a:r>
              <a:rPr lang="en-US" sz="2800" dirty="0"/>
              <a:t>.</a:t>
            </a:r>
          </a:p>
          <a:p>
            <a:r>
              <a:rPr lang="en-US" sz="2400" dirty="0"/>
              <a:t> </a:t>
            </a:r>
          </a:p>
          <a:p>
            <a:endParaRPr lang="en-US" sz="2400" dirty="0"/>
          </a:p>
          <a:p>
            <a:pPr marL="609600" indent="-609600" algn="l">
              <a:spcBef>
                <a:spcPct val="20000"/>
              </a:spcBef>
            </a:pPr>
            <a:endParaRPr lang="en-US" sz="2400" dirty="0">
              <a:latin typeface="Arial" charset="0"/>
            </a:endParaRP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13294611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spcBef>
                <a:spcPct val="20000"/>
              </a:spcBef>
              <a:buClr>
                <a:schemeClr val="accent2"/>
              </a:buClr>
            </a:pPr>
            <a:r>
              <a:rPr lang="en-US" sz="3200" dirty="0" smtClean="0">
                <a:solidFill>
                  <a:srgbClr val="FF0000"/>
                </a:solidFill>
                <a:latin typeface="Arial" charset="0"/>
              </a:rPr>
              <a:t>Transistors </a:t>
            </a:r>
            <a:r>
              <a:rPr lang="en-US" sz="3200" dirty="0">
                <a:solidFill>
                  <a:srgbClr val="FF0000"/>
                </a:solidFill>
                <a:latin typeface="Arial" charset="0"/>
              </a:rPr>
              <a:t>and Batch </a:t>
            </a:r>
            <a:r>
              <a:rPr lang="en-US" sz="3200" dirty="0" smtClean="0">
                <a:solidFill>
                  <a:srgbClr val="FF0000"/>
                </a:solidFill>
                <a:latin typeface="Arial" charset="0"/>
              </a:rPr>
              <a:t>Systems (</a:t>
            </a:r>
            <a:r>
              <a:rPr lang="en-US" sz="3200" dirty="0">
                <a:solidFill>
                  <a:srgbClr val="FF0000"/>
                </a:solidFill>
                <a:latin typeface="Arial" charset="0"/>
              </a:rPr>
              <a:t>1955–65) </a:t>
            </a:r>
            <a:endParaRPr lang="en-US" sz="3200" dirty="0" smtClean="0">
              <a:solidFill>
                <a:srgbClr val="FF0000"/>
              </a:solidFill>
              <a:latin typeface="Arial" charset="0"/>
            </a:endParaRPr>
          </a:p>
          <a:p>
            <a:pPr algn="ctr">
              <a:spcBef>
                <a:spcPct val="20000"/>
              </a:spcBef>
              <a:buClr>
                <a:schemeClr val="accent2"/>
              </a:buClr>
            </a:pPr>
            <a:r>
              <a:rPr lang="en-US" sz="3200" dirty="0">
                <a:solidFill>
                  <a:srgbClr val="0070C0"/>
                </a:solidFill>
                <a:latin typeface="Arial" charset="0"/>
              </a:rPr>
              <a:t>2</a:t>
            </a:r>
            <a:r>
              <a:rPr lang="en-US" sz="3200" baseline="30000" dirty="0">
                <a:solidFill>
                  <a:srgbClr val="0070C0"/>
                </a:solidFill>
                <a:latin typeface="Arial" charset="0"/>
              </a:rPr>
              <a:t>nd</a:t>
            </a:r>
            <a:r>
              <a:rPr lang="en-US" sz="3200" dirty="0">
                <a:solidFill>
                  <a:srgbClr val="0070C0"/>
                </a:solidFill>
                <a:latin typeface="Arial" charset="0"/>
              </a:rPr>
              <a:t> Generation;</a:t>
            </a:r>
          </a:p>
        </p:txBody>
      </p:sp>
      <p:sp>
        <p:nvSpPr>
          <p:cNvPr id="2" name="TextBox 1"/>
          <p:cNvSpPr txBox="1"/>
          <p:nvPr/>
        </p:nvSpPr>
        <p:spPr>
          <a:xfrm>
            <a:off x="381000" y="1143000"/>
            <a:ext cx="8382000" cy="4678204"/>
          </a:xfrm>
          <a:prstGeom prst="rect">
            <a:avLst/>
          </a:prstGeom>
          <a:noFill/>
        </p:spPr>
        <p:txBody>
          <a:bodyPr wrap="square" rtlCol="0">
            <a:spAutoFit/>
          </a:bodyPr>
          <a:lstStyle/>
          <a:p>
            <a:pPr marL="457200" indent="-457200">
              <a:buFont typeface="Arial" pitchFamily="34" charset="0"/>
              <a:buChar char="•"/>
            </a:pPr>
            <a:r>
              <a:rPr lang="en-US" sz="2800" dirty="0"/>
              <a:t>Computers became reliable and could be manufactured and </a:t>
            </a:r>
            <a:r>
              <a:rPr lang="en-US" sz="2800" dirty="0" smtClean="0"/>
              <a:t>sold. </a:t>
            </a:r>
          </a:p>
          <a:p>
            <a:endParaRPr lang="en-US" sz="2800" dirty="0"/>
          </a:p>
          <a:p>
            <a:pPr marL="457200" indent="-457200">
              <a:buFont typeface="Arial" pitchFamily="34" charset="0"/>
              <a:buChar char="•"/>
            </a:pPr>
            <a:r>
              <a:rPr lang="en-US" sz="2800" dirty="0"/>
              <a:t>There was a clear separation between designers, builders, operators, programmers, and maintenance personnel</a:t>
            </a:r>
            <a:r>
              <a:rPr lang="en-US" sz="2800" dirty="0" smtClean="0"/>
              <a:t>.</a:t>
            </a:r>
          </a:p>
          <a:p>
            <a:endParaRPr lang="en-US" sz="2800" dirty="0"/>
          </a:p>
          <a:p>
            <a:pPr marL="457200" indent="-457200">
              <a:buFont typeface="Arial" pitchFamily="34" charset="0"/>
              <a:buChar char="•"/>
            </a:pPr>
            <a:r>
              <a:rPr lang="en-US" sz="2800" dirty="0"/>
              <a:t>These machines, now called </a:t>
            </a:r>
            <a:r>
              <a:rPr lang="en-US" sz="2800" b="1" i="1" dirty="0"/>
              <a:t>mainframes</a:t>
            </a:r>
            <a:r>
              <a:rPr lang="en-US" sz="2800" dirty="0"/>
              <a:t>, operated by professional operators </a:t>
            </a:r>
            <a:r>
              <a:rPr lang="en-US" sz="2800" dirty="0" smtClean="0"/>
              <a:t>. Only </a:t>
            </a:r>
            <a:r>
              <a:rPr lang="en-US" sz="2800" dirty="0"/>
              <a:t>big corporations or universities could afford the </a:t>
            </a:r>
            <a:r>
              <a:rPr lang="en-US" sz="2800" dirty="0" smtClean="0"/>
              <a:t>multimillion $ price</a:t>
            </a:r>
            <a:r>
              <a:rPr lang="en-US" sz="2800" dirty="0"/>
              <a:t>.  </a:t>
            </a:r>
          </a:p>
          <a:p>
            <a:r>
              <a:rPr lang="en-US" dirty="0"/>
              <a:t> </a:t>
            </a:r>
          </a:p>
        </p:txBody>
      </p:sp>
      <p:sp>
        <p:nvSpPr>
          <p:cNvPr id="3" name="Footer Placeholder 2"/>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40258666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spcBef>
                <a:spcPct val="20000"/>
              </a:spcBef>
              <a:buClr>
                <a:schemeClr val="accent2"/>
              </a:buClr>
            </a:pPr>
            <a:r>
              <a:rPr lang="en-US" sz="3600" dirty="0">
                <a:solidFill>
                  <a:srgbClr val="FF0000"/>
                </a:solidFill>
                <a:latin typeface="Arial" charset="0"/>
              </a:rPr>
              <a:t>Transistors and Batch Systems (1955–65) </a:t>
            </a:r>
          </a:p>
          <a:p>
            <a:pPr algn="ctr">
              <a:spcBef>
                <a:spcPct val="20000"/>
              </a:spcBef>
              <a:buClr>
                <a:schemeClr val="accent2"/>
              </a:buClr>
            </a:pPr>
            <a:r>
              <a:rPr lang="en-US" sz="3600" dirty="0">
                <a:solidFill>
                  <a:srgbClr val="0070C0"/>
                </a:solidFill>
                <a:latin typeface="Arial" charset="0"/>
              </a:rPr>
              <a:t>2</a:t>
            </a:r>
            <a:r>
              <a:rPr lang="en-US" sz="3600" baseline="30000" dirty="0">
                <a:solidFill>
                  <a:srgbClr val="0070C0"/>
                </a:solidFill>
                <a:latin typeface="Arial" charset="0"/>
              </a:rPr>
              <a:t>nd</a:t>
            </a:r>
            <a:r>
              <a:rPr lang="en-US" sz="3600" dirty="0">
                <a:solidFill>
                  <a:srgbClr val="0070C0"/>
                </a:solidFill>
                <a:latin typeface="Arial" charset="0"/>
              </a:rPr>
              <a:t> Generation;</a:t>
            </a:r>
          </a:p>
        </p:txBody>
      </p:sp>
      <p:sp>
        <p:nvSpPr>
          <p:cNvPr id="2" name="TextBox 1"/>
          <p:cNvSpPr txBox="1"/>
          <p:nvPr/>
        </p:nvSpPr>
        <p:spPr>
          <a:xfrm>
            <a:off x="398206" y="1295400"/>
            <a:ext cx="8382000" cy="5293757"/>
          </a:xfrm>
          <a:prstGeom prst="rect">
            <a:avLst/>
          </a:prstGeom>
          <a:noFill/>
        </p:spPr>
        <p:txBody>
          <a:bodyPr wrap="square" rtlCol="0">
            <a:spAutoFit/>
          </a:bodyPr>
          <a:lstStyle/>
          <a:p>
            <a:r>
              <a:rPr lang="en-US" dirty="0"/>
              <a:t> </a:t>
            </a:r>
            <a:r>
              <a:rPr lang="en-US" sz="2800" dirty="0" smtClean="0">
                <a:solidFill>
                  <a:srgbClr val="0070C0"/>
                </a:solidFill>
              </a:rPr>
              <a:t>To </a:t>
            </a:r>
            <a:r>
              <a:rPr lang="en-US" sz="2800" dirty="0">
                <a:solidFill>
                  <a:srgbClr val="0070C0"/>
                </a:solidFill>
              </a:rPr>
              <a:t>run a job (i.e., a program):</a:t>
            </a:r>
          </a:p>
          <a:p>
            <a:pPr marL="457200" indent="-457200">
              <a:buFont typeface="Arial" pitchFamily="34" charset="0"/>
              <a:buChar char="•"/>
            </a:pPr>
            <a:r>
              <a:rPr lang="en-US" sz="2800" dirty="0" smtClean="0"/>
              <a:t>Write </a:t>
            </a:r>
            <a:r>
              <a:rPr lang="en-US" sz="2800" dirty="0"/>
              <a:t>the program on paper, punch it on cards, submit card deck to input room., when the computer finished the  job an operator would </a:t>
            </a:r>
            <a:r>
              <a:rPr lang="en-US" sz="2800" dirty="0" smtClean="0"/>
              <a:t>tear </a:t>
            </a:r>
            <a:r>
              <a:rPr lang="en-US" sz="2800" dirty="0"/>
              <a:t>off the output,  put it  over to the output room, for  the programmer.</a:t>
            </a:r>
          </a:p>
          <a:p>
            <a:endParaRPr lang="en-US" sz="2000" dirty="0"/>
          </a:p>
          <a:p>
            <a:pPr marL="457200" indent="-457200">
              <a:buFont typeface="Arial" pitchFamily="34" charset="0"/>
              <a:buChar char="•"/>
            </a:pPr>
            <a:r>
              <a:rPr lang="en-US" sz="2800" dirty="0"/>
              <a:t>If the FORTRAN compiler was needed, the operator would have to get it from a file cabinet and read it in</a:t>
            </a:r>
            <a:r>
              <a:rPr lang="en-US" sz="2800" dirty="0" smtClean="0"/>
              <a:t>.</a:t>
            </a:r>
          </a:p>
          <a:p>
            <a:endParaRPr lang="en-US" sz="2000" dirty="0" smtClean="0"/>
          </a:p>
          <a:p>
            <a:pPr marL="457200" indent="-457200">
              <a:buFont typeface="Arial" pitchFamily="34" charset="0"/>
              <a:buChar char="•"/>
            </a:pPr>
            <a:r>
              <a:rPr lang="en-US" sz="2800" dirty="0" smtClean="0"/>
              <a:t> Much </a:t>
            </a:r>
            <a:r>
              <a:rPr lang="en-US" sz="2800" dirty="0"/>
              <a:t>computer time was </a:t>
            </a:r>
            <a:r>
              <a:rPr lang="en-US" sz="2800" dirty="0" smtClean="0"/>
              <a:t>wasted</a:t>
            </a:r>
            <a:r>
              <a:rPr lang="en-US" sz="2800" dirty="0"/>
              <a:t> </a:t>
            </a:r>
            <a:r>
              <a:rPr lang="en-US" sz="2800" dirty="0" smtClean="0"/>
              <a:t>that was to be optimized</a:t>
            </a:r>
            <a:endParaRPr lang="en-US" sz="2800" dirty="0"/>
          </a:p>
          <a:p>
            <a:endParaRPr lang="en-US" dirty="0"/>
          </a:p>
        </p:txBody>
      </p:sp>
      <p:sp>
        <p:nvSpPr>
          <p:cNvPr id="3" name="Footer Placeholder 2"/>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31449234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spcBef>
                <a:spcPct val="20000"/>
              </a:spcBef>
              <a:buClr>
                <a:schemeClr val="accent2"/>
              </a:buClr>
            </a:pPr>
            <a:r>
              <a:rPr lang="en-US" sz="3600" dirty="0">
                <a:solidFill>
                  <a:srgbClr val="FF0000"/>
                </a:solidFill>
                <a:latin typeface="Arial" charset="0"/>
              </a:rPr>
              <a:t>Transistors and Batch Systems (1955–65) </a:t>
            </a:r>
          </a:p>
          <a:p>
            <a:pPr algn="ctr">
              <a:spcBef>
                <a:spcPct val="20000"/>
              </a:spcBef>
              <a:buClr>
                <a:schemeClr val="accent2"/>
              </a:buClr>
            </a:pPr>
            <a:r>
              <a:rPr lang="en-US" sz="3600" dirty="0">
                <a:solidFill>
                  <a:srgbClr val="0070C0"/>
                </a:solidFill>
                <a:latin typeface="Arial" charset="0"/>
              </a:rPr>
              <a:t>2</a:t>
            </a:r>
            <a:r>
              <a:rPr lang="en-US" sz="3600" baseline="30000" dirty="0">
                <a:solidFill>
                  <a:srgbClr val="0070C0"/>
                </a:solidFill>
                <a:latin typeface="Arial" charset="0"/>
              </a:rPr>
              <a:t>nd</a:t>
            </a:r>
            <a:r>
              <a:rPr lang="en-US" sz="3600" dirty="0">
                <a:solidFill>
                  <a:srgbClr val="0070C0"/>
                </a:solidFill>
                <a:latin typeface="Arial" charset="0"/>
              </a:rPr>
              <a:t> Generation;</a:t>
            </a:r>
          </a:p>
        </p:txBody>
      </p:sp>
      <p:sp>
        <p:nvSpPr>
          <p:cNvPr id="29699" name="Rectangle 3"/>
          <p:cNvSpPr>
            <a:spLocks noChangeArrowheads="1"/>
          </p:cNvSpPr>
          <p:nvPr/>
        </p:nvSpPr>
        <p:spPr bwMode="auto">
          <a:xfrm>
            <a:off x="152400" y="3733800"/>
            <a:ext cx="853440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609600" indent="-609600">
              <a:spcBef>
                <a:spcPct val="20000"/>
              </a:spcBef>
            </a:pPr>
            <a:r>
              <a:rPr lang="en-US" sz="2400" dirty="0" smtClean="0">
                <a:solidFill>
                  <a:srgbClr val="0070C0"/>
                </a:solidFill>
                <a:latin typeface="Arial" charset="0"/>
              </a:rPr>
              <a:t>How an early Batch System worked:</a:t>
            </a:r>
          </a:p>
          <a:p>
            <a:r>
              <a:rPr lang="en-US" sz="2800" dirty="0" smtClean="0"/>
              <a:t>(</a:t>
            </a:r>
            <a:r>
              <a:rPr lang="en-US" sz="2800" dirty="0"/>
              <a:t>a) Programmers bring cards to 1401.  (</a:t>
            </a:r>
            <a:r>
              <a:rPr lang="en-US" sz="2800" dirty="0" smtClean="0"/>
              <a:t>b)1401 </a:t>
            </a:r>
            <a:r>
              <a:rPr lang="en-US" sz="2800" dirty="0"/>
              <a:t>reads batch of jobs onto tape.  (c) Operator carries input tape to 7094.  (d</a:t>
            </a:r>
            <a:r>
              <a:rPr lang="en-US" sz="2800" dirty="0" smtClean="0"/>
              <a:t>) 7094 </a:t>
            </a:r>
            <a:r>
              <a:rPr lang="en-US" sz="2800" dirty="0"/>
              <a:t>does computing.  (e) Operator carries output tape to 1401.  (f) 1401 prints output.</a:t>
            </a:r>
          </a:p>
        </p:txBody>
      </p:sp>
      <p:pic>
        <p:nvPicPr>
          <p:cNvPr id="29701" name="Picture 5" descr="D:\b\b4\IBM\01-03.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1254125"/>
            <a:ext cx="6778625" cy="217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29022737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spcBef>
                <a:spcPct val="20000"/>
              </a:spcBef>
              <a:buClr>
                <a:schemeClr val="accent2"/>
              </a:buClr>
            </a:pPr>
            <a:r>
              <a:rPr lang="en-US" sz="3600" dirty="0">
                <a:solidFill>
                  <a:srgbClr val="FF0000"/>
                </a:solidFill>
                <a:latin typeface="Arial" charset="0"/>
              </a:rPr>
              <a:t>Transistors and Batch Systems (1955–65) </a:t>
            </a:r>
          </a:p>
          <a:p>
            <a:pPr algn="ctr">
              <a:spcBef>
                <a:spcPct val="20000"/>
              </a:spcBef>
              <a:buClr>
                <a:schemeClr val="accent2"/>
              </a:buClr>
            </a:pPr>
            <a:r>
              <a:rPr lang="en-US" sz="3600" dirty="0">
                <a:solidFill>
                  <a:srgbClr val="0070C0"/>
                </a:solidFill>
                <a:latin typeface="Arial" charset="0"/>
              </a:rPr>
              <a:t>2</a:t>
            </a:r>
            <a:r>
              <a:rPr lang="en-US" sz="3600" baseline="30000" dirty="0">
                <a:solidFill>
                  <a:srgbClr val="0070C0"/>
                </a:solidFill>
                <a:latin typeface="Arial" charset="0"/>
              </a:rPr>
              <a:t>nd</a:t>
            </a:r>
            <a:r>
              <a:rPr lang="en-US" sz="3600" dirty="0">
                <a:solidFill>
                  <a:srgbClr val="0070C0"/>
                </a:solidFill>
                <a:latin typeface="Arial" charset="0"/>
              </a:rPr>
              <a:t> Generation;</a:t>
            </a:r>
          </a:p>
        </p:txBody>
      </p:sp>
      <p:sp>
        <p:nvSpPr>
          <p:cNvPr id="31747" name="Rectangle 3"/>
          <p:cNvSpPr>
            <a:spLocks noChangeArrowheads="1"/>
          </p:cNvSpPr>
          <p:nvPr/>
        </p:nvSpPr>
        <p:spPr bwMode="auto">
          <a:xfrm>
            <a:off x="0" y="5208179"/>
            <a:ext cx="9144000" cy="681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609600" indent="-609600">
              <a:spcBef>
                <a:spcPct val="20000"/>
              </a:spcBef>
            </a:pPr>
            <a:r>
              <a:rPr lang="en-US" sz="2400" dirty="0" smtClean="0">
                <a:latin typeface="Arial" charset="0"/>
              </a:rPr>
              <a:t>Structure </a:t>
            </a:r>
            <a:r>
              <a:rPr lang="en-US" sz="2400" dirty="0">
                <a:latin typeface="Arial" charset="0"/>
              </a:rPr>
              <a:t>of a typical </a:t>
            </a:r>
            <a:r>
              <a:rPr lang="en-US" sz="2400" dirty="0" smtClean="0">
                <a:latin typeface="Arial" charset="0"/>
              </a:rPr>
              <a:t>File Management system (FMS)  </a:t>
            </a:r>
            <a:r>
              <a:rPr lang="en-US" sz="2400" dirty="0">
                <a:latin typeface="Arial" charset="0"/>
              </a:rPr>
              <a:t>job.</a:t>
            </a:r>
          </a:p>
        </p:txBody>
      </p:sp>
      <p:pic>
        <p:nvPicPr>
          <p:cNvPr id="31749" name="Picture 5" descr="D:\b\b4\IBM\01-04.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76399" y="1371600"/>
            <a:ext cx="5962021" cy="3549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4847176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spcBef>
                <a:spcPct val="20000"/>
              </a:spcBef>
              <a:buClr>
                <a:schemeClr val="accent2"/>
              </a:buClr>
            </a:pPr>
            <a:r>
              <a:rPr lang="en-US" sz="3600" dirty="0">
                <a:solidFill>
                  <a:srgbClr val="FF0000"/>
                </a:solidFill>
                <a:latin typeface="Arial" charset="0"/>
              </a:rPr>
              <a:t>Transistors and Batch Systems (1955–65) </a:t>
            </a:r>
          </a:p>
          <a:p>
            <a:pPr algn="ctr">
              <a:spcBef>
                <a:spcPct val="20000"/>
              </a:spcBef>
              <a:buClr>
                <a:schemeClr val="accent2"/>
              </a:buClr>
            </a:pPr>
            <a:r>
              <a:rPr lang="en-US" sz="3600" dirty="0">
                <a:solidFill>
                  <a:srgbClr val="0070C0"/>
                </a:solidFill>
                <a:latin typeface="Arial" charset="0"/>
              </a:rPr>
              <a:t>2</a:t>
            </a:r>
            <a:r>
              <a:rPr lang="en-US" sz="3600" baseline="30000" dirty="0">
                <a:solidFill>
                  <a:srgbClr val="0070C0"/>
                </a:solidFill>
                <a:latin typeface="Arial" charset="0"/>
              </a:rPr>
              <a:t>nd</a:t>
            </a:r>
            <a:r>
              <a:rPr lang="en-US" sz="3600" dirty="0">
                <a:solidFill>
                  <a:srgbClr val="0070C0"/>
                </a:solidFill>
                <a:latin typeface="Arial" charset="0"/>
              </a:rPr>
              <a:t> Generation;</a:t>
            </a:r>
          </a:p>
        </p:txBody>
      </p:sp>
      <p:sp>
        <p:nvSpPr>
          <p:cNvPr id="31747" name="Rectangle 3"/>
          <p:cNvSpPr>
            <a:spLocks noChangeArrowheads="1"/>
          </p:cNvSpPr>
          <p:nvPr/>
        </p:nvSpPr>
        <p:spPr bwMode="auto">
          <a:xfrm>
            <a:off x="152400" y="1143000"/>
            <a:ext cx="8305800"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609600" indent="-609600">
              <a:spcBef>
                <a:spcPct val="20000"/>
              </a:spcBef>
            </a:pPr>
            <a:r>
              <a:rPr lang="en-US" sz="2400" dirty="0" smtClean="0">
                <a:solidFill>
                  <a:srgbClr val="0070C0"/>
                </a:solidFill>
                <a:latin typeface="Arial" charset="0"/>
              </a:rPr>
              <a:t>Structure </a:t>
            </a:r>
            <a:r>
              <a:rPr lang="en-US" sz="2400" dirty="0">
                <a:solidFill>
                  <a:srgbClr val="0070C0"/>
                </a:solidFill>
                <a:latin typeface="Arial" charset="0"/>
              </a:rPr>
              <a:t>of a typical </a:t>
            </a:r>
            <a:r>
              <a:rPr lang="en-US" sz="2400" dirty="0" smtClean="0">
                <a:solidFill>
                  <a:srgbClr val="0070C0"/>
                </a:solidFill>
                <a:latin typeface="Arial" charset="0"/>
              </a:rPr>
              <a:t>File Management system (FMS)  </a:t>
            </a:r>
            <a:r>
              <a:rPr lang="en-US" sz="2400" dirty="0">
                <a:solidFill>
                  <a:srgbClr val="0070C0"/>
                </a:solidFill>
                <a:latin typeface="Arial" charset="0"/>
              </a:rPr>
              <a:t>job</a:t>
            </a:r>
            <a:r>
              <a:rPr lang="en-US" sz="2400" dirty="0" smtClean="0">
                <a:solidFill>
                  <a:srgbClr val="0070C0"/>
                </a:solidFill>
                <a:latin typeface="Arial" charset="0"/>
              </a:rPr>
              <a:t>.</a:t>
            </a:r>
          </a:p>
          <a:p>
            <a:pPr marL="457200" indent="-457200">
              <a:buFont typeface="Arial" pitchFamily="34" charset="0"/>
              <a:buChar char="•"/>
            </a:pPr>
            <a:r>
              <a:rPr lang="en-US" sz="2800" dirty="0">
                <a:solidFill>
                  <a:srgbClr val="0070C0"/>
                </a:solidFill>
              </a:rPr>
              <a:t>A $JOB card;  </a:t>
            </a:r>
            <a:r>
              <a:rPr lang="en-US" sz="2800" dirty="0"/>
              <a:t>S</a:t>
            </a:r>
            <a:r>
              <a:rPr lang="en-US" sz="2800" dirty="0" smtClean="0"/>
              <a:t>pecifying </a:t>
            </a:r>
            <a:r>
              <a:rPr lang="en-US" sz="2800" dirty="0"/>
              <a:t>the maximum run </a:t>
            </a:r>
            <a:r>
              <a:rPr lang="en-US" sz="2800" dirty="0" smtClean="0"/>
              <a:t>time, </a:t>
            </a:r>
            <a:r>
              <a:rPr lang="en-US" sz="2800" dirty="0"/>
              <a:t>the account number to be charged, and </a:t>
            </a:r>
            <a:r>
              <a:rPr lang="en-US" sz="2800" dirty="0" smtClean="0"/>
              <a:t>the user name. </a:t>
            </a:r>
          </a:p>
          <a:p>
            <a:pPr marL="457200" indent="-457200">
              <a:buFont typeface="Arial" pitchFamily="34" charset="0"/>
              <a:buChar char="•"/>
            </a:pPr>
            <a:r>
              <a:rPr lang="en-US" sz="2800" dirty="0" smtClean="0">
                <a:solidFill>
                  <a:srgbClr val="0070C0"/>
                </a:solidFill>
              </a:rPr>
              <a:t>$</a:t>
            </a:r>
            <a:r>
              <a:rPr lang="en-US" sz="2800" dirty="0">
                <a:solidFill>
                  <a:srgbClr val="0070C0"/>
                </a:solidFill>
              </a:rPr>
              <a:t>FORTRAN card:  </a:t>
            </a:r>
            <a:r>
              <a:rPr lang="en-US" sz="2800" dirty="0"/>
              <a:t>Tells the operating system to load the FORTRAN compiler from the system tape.  </a:t>
            </a:r>
          </a:p>
          <a:p>
            <a:pPr marL="457200" indent="-457200">
              <a:buFont typeface="Arial" pitchFamily="34" charset="0"/>
              <a:buChar char="•"/>
            </a:pPr>
            <a:r>
              <a:rPr lang="en-US" sz="2800" dirty="0"/>
              <a:t> </a:t>
            </a:r>
            <a:r>
              <a:rPr lang="en-US" sz="2800" dirty="0" smtClean="0">
                <a:solidFill>
                  <a:srgbClr val="0070C0"/>
                </a:solidFill>
              </a:rPr>
              <a:t>A </a:t>
            </a:r>
            <a:r>
              <a:rPr lang="en-US" sz="2800" dirty="0">
                <a:solidFill>
                  <a:srgbClr val="0070C0"/>
                </a:solidFill>
              </a:rPr>
              <a:t>$LOAD card:  </a:t>
            </a:r>
            <a:r>
              <a:rPr lang="en-US" sz="2800" dirty="0" smtClean="0"/>
              <a:t>Directing </a:t>
            </a:r>
            <a:r>
              <a:rPr lang="en-US" sz="2800" dirty="0"/>
              <a:t>the operating system to load the object program just compiled. </a:t>
            </a:r>
            <a:endParaRPr lang="en-US" sz="2800" dirty="0" smtClean="0"/>
          </a:p>
          <a:p>
            <a:pPr marL="457200" indent="-457200">
              <a:buFont typeface="Arial" pitchFamily="34" charset="0"/>
              <a:buChar char="•"/>
            </a:pPr>
            <a:r>
              <a:rPr lang="en-US" sz="2800" dirty="0">
                <a:solidFill>
                  <a:srgbClr val="0070C0"/>
                </a:solidFill>
              </a:rPr>
              <a:t> </a:t>
            </a:r>
            <a:r>
              <a:rPr lang="en-US" sz="2800" dirty="0" smtClean="0">
                <a:solidFill>
                  <a:srgbClr val="0070C0"/>
                </a:solidFill>
              </a:rPr>
              <a:t>$</a:t>
            </a:r>
            <a:r>
              <a:rPr lang="en-US" sz="2800" dirty="0">
                <a:solidFill>
                  <a:srgbClr val="0070C0"/>
                </a:solidFill>
              </a:rPr>
              <a:t>RUN card:  </a:t>
            </a:r>
            <a:r>
              <a:rPr lang="en-US" sz="2800" dirty="0"/>
              <a:t>T</a:t>
            </a:r>
            <a:r>
              <a:rPr lang="en-US" sz="2800" dirty="0" smtClean="0"/>
              <a:t>elling </a:t>
            </a:r>
            <a:r>
              <a:rPr lang="en-US" sz="2800" dirty="0"/>
              <a:t>the operating system to run the program with the data following it.  </a:t>
            </a:r>
          </a:p>
          <a:p>
            <a:pPr marL="457200" indent="-457200">
              <a:buFont typeface="Arial" pitchFamily="34" charset="0"/>
              <a:buChar char="•"/>
            </a:pPr>
            <a:r>
              <a:rPr lang="en-US" sz="2800" dirty="0"/>
              <a:t> </a:t>
            </a:r>
            <a:r>
              <a:rPr lang="en-US" sz="2800" dirty="0" smtClean="0">
                <a:solidFill>
                  <a:srgbClr val="0070C0"/>
                </a:solidFill>
              </a:rPr>
              <a:t>The </a:t>
            </a:r>
            <a:r>
              <a:rPr lang="en-US" sz="2800" dirty="0">
                <a:solidFill>
                  <a:srgbClr val="0070C0"/>
                </a:solidFill>
              </a:rPr>
              <a:t>$END </a:t>
            </a:r>
            <a:r>
              <a:rPr lang="en-US" sz="2800" dirty="0" smtClean="0">
                <a:solidFill>
                  <a:srgbClr val="0070C0"/>
                </a:solidFill>
              </a:rPr>
              <a:t>card: </a:t>
            </a:r>
            <a:r>
              <a:rPr lang="en-US" sz="2800" dirty="0"/>
              <a:t>M</a:t>
            </a:r>
            <a:r>
              <a:rPr lang="en-US" sz="2800" dirty="0" smtClean="0"/>
              <a:t>arked </a:t>
            </a:r>
            <a:r>
              <a:rPr lang="en-US" sz="2800" dirty="0"/>
              <a:t>the end of the job.  </a:t>
            </a:r>
          </a:p>
          <a:p>
            <a:pPr marL="609600" indent="-609600">
              <a:spcBef>
                <a:spcPct val="20000"/>
              </a:spcBef>
            </a:pPr>
            <a:endParaRPr lang="en-US" sz="2400" dirty="0">
              <a:solidFill>
                <a:srgbClr val="0070C0"/>
              </a:solidFill>
              <a:latin typeface="Arial" charset="0"/>
            </a:endParaRP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23153066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228600" y="1371600"/>
            <a:ext cx="8686800" cy="434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609600" indent="-609600" eaLnBrk="0" hangingPunct="0">
              <a:spcBef>
                <a:spcPct val="20000"/>
              </a:spcBef>
            </a:pPr>
            <a:endParaRPr lang="en-US" sz="2400" dirty="0">
              <a:latin typeface="Arial" charset="0"/>
            </a:endParaRPr>
          </a:p>
        </p:txBody>
      </p:sp>
      <p:sp>
        <p:nvSpPr>
          <p:cNvPr id="33795"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spcBef>
                <a:spcPct val="20000"/>
              </a:spcBef>
              <a:buClr>
                <a:schemeClr val="accent2"/>
              </a:buClr>
            </a:pPr>
            <a:r>
              <a:rPr lang="en-US" sz="3200" dirty="0" smtClean="0">
                <a:solidFill>
                  <a:srgbClr val="FF0000"/>
                </a:solidFill>
                <a:latin typeface="Arial" charset="0"/>
              </a:rPr>
              <a:t>ICs </a:t>
            </a:r>
            <a:r>
              <a:rPr lang="en-US" sz="3200" dirty="0">
                <a:solidFill>
                  <a:srgbClr val="FF0000"/>
                </a:solidFill>
                <a:latin typeface="Arial" charset="0"/>
              </a:rPr>
              <a:t>and </a:t>
            </a:r>
            <a:r>
              <a:rPr lang="en-US" sz="3200" dirty="0" smtClean="0">
                <a:solidFill>
                  <a:srgbClr val="FF0000"/>
                </a:solidFill>
                <a:latin typeface="Arial" charset="0"/>
              </a:rPr>
              <a:t>Multiprogramming (</a:t>
            </a:r>
            <a:r>
              <a:rPr lang="en-US" sz="3200" dirty="0">
                <a:solidFill>
                  <a:srgbClr val="FF0000"/>
                </a:solidFill>
                <a:latin typeface="Arial" charset="0"/>
              </a:rPr>
              <a:t>1965–1980</a:t>
            </a:r>
            <a:r>
              <a:rPr lang="en-US" sz="3200" dirty="0" smtClean="0">
                <a:solidFill>
                  <a:srgbClr val="FF0000"/>
                </a:solidFill>
                <a:latin typeface="Arial" charset="0"/>
              </a:rPr>
              <a:t>)</a:t>
            </a:r>
          </a:p>
          <a:p>
            <a:pPr algn="ctr">
              <a:spcBef>
                <a:spcPct val="20000"/>
              </a:spcBef>
              <a:buClr>
                <a:schemeClr val="accent2"/>
              </a:buClr>
            </a:pPr>
            <a:r>
              <a:rPr lang="en-US" sz="3200" dirty="0" smtClean="0">
                <a:solidFill>
                  <a:srgbClr val="0070C0"/>
                </a:solidFill>
                <a:latin typeface="Arial" charset="0"/>
              </a:rPr>
              <a:t>3</a:t>
            </a:r>
            <a:r>
              <a:rPr lang="en-US" sz="3200" baseline="30000" dirty="0" smtClean="0">
                <a:solidFill>
                  <a:srgbClr val="0070C0"/>
                </a:solidFill>
                <a:latin typeface="Arial" charset="0"/>
              </a:rPr>
              <a:t>rd</a:t>
            </a:r>
            <a:r>
              <a:rPr lang="en-US" sz="3200" dirty="0" smtClean="0">
                <a:solidFill>
                  <a:srgbClr val="0070C0"/>
                </a:solidFill>
                <a:latin typeface="Arial" charset="0"/>
              </a:rPr>
              <a:t> Generation </a:t>
            </a:r>
            <a:endParaRPr lang="en-US" sz="3200" dirty="0">
              <a:solidFill>
                <a:srgbClr val="0070C0"/>
              </a:solidFill>
              <a:latin typeface="Arial" charset="0"/>
            </a:endParaRPr>
          </a:p>
        </p:txBody>
      </p:sp>
      <p:sp>
        <p:nvSpPr>
          <p:cNvPr id="5" name="TextBox 4"/>
          <p:cNvSpPr txBox="1"/>
          <p:nvPr/>
        </p:nvSpPr>
        <p:spPr>
          <a:xfrm>
            <a:off x="228600" y="1164134"/>
            <a:ext cx="8686800" cy="5262979"/>
          </a:xfrm>
          <a:prstGeom prst="rect">
            <a:avLst/>
          </a:prstGeom>
          <a:noFill/>
        </p:spPr>
        <p:txBody>
          <a:bodyPr wrap="square" rtlCol="0">
            <a:spAutoFit/>
          </a:bodyPr>
          <a:lstStyle/>
          <a:p>
            <a:r>
              <a:rPr lang="en-US" sz="2800" dirty="0" smtClean="0"/>
              <a:t>Early 1960s, There were 2 incompatible products: </a:t>
            </a:r>
          </a:p>
          <a:p>
            <a:pPr marL="342900" indent="-342900">
              <a:buFont typeface="Arial" pitchFamily="34" charset="0"/>
              <a:buChar char="•"/>
            </a:pPr>
            <a:r>
              <a:rPr lang="en-US" sz="2800" dirty="0" smtClean="0">
                <a:solidFill>
                  <a:srgbClr val="0070C0"/>
                </a:solidFill>
              </a:rPr>
              <a:t>7094: </a:t>
            </a:r>
            <a:r>
              <a:rPr lang="en-US" sz="2800" dirty="0" smtClean="0"/>
              <a:t>Word oriented, large-scale scientific computers. </a:t>
            </a:r>
          </a:p>
          <a:p>
            <a:pPr marL="342900" indent="-342900">
              <a:buFont typeface="Arial" pitchFamily="34" charset="0"/>
              <a:buChar char="•"/>
            </a:pPr>
            <a:r>
              <a:rPr lang="en-US" sz="2800" dirty="0" smtClean="0">
                <a:solidFill>
                  <a:srgbClr val="0070C0"/>
                </a:solidFill>
              </a:rPr>
              <a:t>1401:  </a:t>
            </a:r>
            <a:r>
              <a:rPr lang="en-US" sz="2800" dirty="0" smtClean="0"/>
              <a:t>tape sorting, printing by banks and insurance Co.</a:t>
            </a:r>
          </a:p>
          <a:p>
            <a:pPr marL="342900" indent="-342900"/>
            <a:r>
              <a:rPr lang="en-US" sz="2800" dirty="0" smtClean="0">
                <a:solidFill>
                  <a:srgbClr val="0070C0"/>
                </a:solidFill>
              </a:rPr>
              <a:t>IBM introduced </a:t>
            </a:r>
          </a:p>
          <a:p>
            <a:pPr marL="342900" indent="-342900">
              <a:buFont typeface="Arial" pitchFamily="34" charset="0"/>
              <a:buChar char="•"/>
            </a:pPr>
            <a:r>
              <a:rPr lang="en-US" sz="2800" dirty="0" smtClean="0"/>
              <a:t>IBM360 series of software compatible machines had the compatibility with both 1401 and 7094</a:t>
            </a:r>
          </a:p>
          <a:p>
            <a:pPr marL="342900" indent="-342900"/>
            <a:endParaRPr lang="en-US" sz="2800" dirty="0" smtClean="0"/>
          </a:p>
          <a:p>
            <a:pPr marL="342900" indent="-342900">
              <a:buFont typeface="Arial" pitchFamily="34" charset="0"/>
              <a:buChar char="•"/>
            </a:pPr>
            <a:r>
              <a:rPr lang="en-US" sz="2800" dirty="0" smtClean="0"/>
              <a:t>The360 was the first major computer line to use (small scale) Integrated Circuits( ICs), providing a major Price/performance advantage over the second generation machines.</a:t>
            </a:r>
          </a:p>
          <a:p>
            <a:pPr marL="342900" indent="-342900"/>
            <a:endParaRPr lang="en-US" sz="2800" dirty="0" smtClean="0"/>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16964395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228600" y="1371600"/>
            <a:ext cx="8686800" cy="434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609600" indent="-609600" eaLnBrk="0" hangingPunct="0">
              <a:spcBef>
                <a:spcPct val="20000"/>
              </a:spcBef>
            </a:pPr>
            <a:endParaRPr lang="en-US" sz="2400" dirty="0">
              <a:latin typeface="Arial" charset="0"/>
            </a:endParaRPr>
          </a:p>
        </p:txBody>
      </p:sp>
      <p:sp>
        <p:nvSpPr>
          <p:cNvPr id="33795"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spcBef>
                <a:spcPct val="20000"/>
              </a:spcBef>
              <a:buClr>
                <a:schemeClr val="accent2"/>
              </a:buClr>
            </a:pPr>
            <a:r>
              <a:rPr lang="en-US" sz="3200" dirty="0" smtClean="0">
                <a:solidFill>
                  <a:srgbClr val="FF0000"/>
                </a:solidFill>
                <a:latin typeface="Arial" charset="0"/>
              </a:rPr>
              <a:t>ICs </a:t>
            </a:r>
            <a:r>
              <a:rPr lang="en-US" sz="3200" dirty="0">
                <a:solidFill>
                  <a:srgbClr val="FF0000"/>
                </a:solidFill>
                <a:latin typeface="Arial" charset="0"/>
              </a:rPr>
              <a:t>and </a:t>
            </a:r>
            <a:r>
              <a:rPr lang="en-US" sz="3200" dirty="0" smtClean="0">
                <a:solidFill>
                  <a:srgbClr val="FF0000"/>
                </a:solidFill>
                <a:latin typeface="Arial" charset="0"/>
              </a:rPr>
              <a:t>Multiprogramming (</a:t>
            </a:r>
            <a:r>
              <a:rPr lang="en-US" sz="3200" dirty="0">
                <a:solidFill>
                  <a:srgbClr val="FF0000"/>
                </a:solidFill>
                <a:latin typeface="Arial" charset="0"/>
              </a:rPr>
              <a:t>1965–1980</a:t>
            </a:r>
            <a:r>
              <a:rPr lang="en-US" sz="3200" dirty="0" smtClean="0">
                <a:solidFill>
                  <a:srgbClr val="FF0000"/>
                </a:solidFill>
                <a:latin typeface="Arial" charset="0"/>
              </a:rPr>
              <a:t>)</a:t>
            </a:r>
          </a:p>
          <a:p>
            <a:pPr algn="ctr">
              <a:spcBef>
                <a:spcPct val="20000"/>
              </a:spcBef>
              <a:buClr>
                <a:schemeClr val="accent2"/>
              </a:buClr>
            </a:pPr>
            <a:r>
              <a:rPr lang="en-US" sz="3200" dirty="0" smtClean="0">
                <a:solidFill>
                  <a:srgbClr val="0070C0"/>
                </a:solidFill>
                <a:latin typeface="Arial" charset="0"/>
              </a:rPr>
              <a:t>3</a:t>
            </a:r>
            <a:r>
              <a:rPr lang="en-US" sz="3200" baseline="30000" dirty="0" smtClean="0">
                <a:solidFill>
                  <a:srgbClr val="0070C0"/>
                </a:solidFill>
                <a:latin typeface="Arial" charset="0"/>
              </a:rPr>
              <a:t>rd</a:t>
            </a:r>
            <a:r>
              <a:rPr lang="en-US" sz="3200" dirty="0" smtClean="0">
                <a:solidFill>
                  <a:srgbClr val="0070C0"/>
                </a:solidFill>
                <a:latin typeface="Arial" charset="0"/>
              </a:rPr>
              <a:t> Generation </a:t>
            </a:r>
            <a:endParaRPr lang="en-US" sz="3200" dirty="0">
              <a:solidFill>
                <a:srgbClr val="0070C0"/>
              </a:solidFill>
              <a:latin typeface="Arial" charset="0"/>
            </a:endParaRPr>
          </a:p>
        </p:txBody>
      </p:sp>
      <p:sp>
        <p:nvSpPr>
          <p:cNvPr id="5" name="TextBox 4"/>
          <p:cNvSpPr txBox="1"/>
          <p:nvPr/>
        </p:nvSpPr>
        <p:spPr>
          <a:xfrm>
            <a:off x="228600" y="1164134"/>
            <a:ext cx="8686800" cy="5262979"/>
          </a:xfrm>
          <a:prstGeom prst="rect">
            <a:avLst/>
          </a:prstGeom>
          <a:noFill/>
        </p:spPr>
        <p:txBody>
          <a:bodyPr wrap="square" rtlCol="0">
            <a:spAutoFit/>
          </a:bodyPr>
          <a:lstStyle/>
          <a:p>
            <a:pPr marL="342900" indent="-342900">
              <a:buFont typeface="Arial" pitchFamily="34" charset="0"/>
              <a:buChar char="•"/>
            </a:pPr>
            <a:r>
              <a:rPr lang="en-US" sz="2800" dirty="0" smtClean="0"/>
              <a:t>All machines had same architecture and instruction set, hence programs written for one machine could run on all the others.</a:t>
            </a:r>
          </a:p>
          <a:p>
            <a:pPr marL="342900" indent="-342900">
              <a:buFont typeface="Arial" pitchFamily="34" charset="0"/>
              <a:buChar char="•"/>
            </a:pPr>
            <a:r>
              <a:rPr lang="en-US" sz="2800" dirty="0" smtClean="0"/>
              <a:t>360 was designed to handle both scientific and commercial computing. </a:t>
            </a:r>
          </a:p>
          <a:p>
            <a:pPr marL="342900" indent="-342900">
              <a:buFont typeface="Arial" pitchFamily="34" charset="0"/>
              <a:buChar char="•"/>
            </a:pPr>
            <a:r>
              <a:rPr lang="en-US" sz="2800" dirty="0" smtClean="0"/>
              <a:t> In subsequent years, IBM introduced  compatible successors to the 360 lines, such as the 370, 4300, 3080, and 3090</a:t>
            </a:r>
          </a:p>
          <a:p>
            <a:pPr marL="342900" indent="-342900">
              <a:buFont typeface="Arial" pitchFamily="34" charset="0"/>
              <a:buChar char="•"/>
            </a:pPr>
            <a:r>
              <a:rPr lang="en-US" sz="2800" dirty="0" smtClean="0"/>
              <a:t>The descendants of these machines are still in use for managing huge databases (e.g., for airline reservation systems) or as servers for World Wide Web sites that must process thousands of requests per second.</a:t>
            </a: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16964395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228600" y="1371600"/>
            <a:ext cx="8686800" cy="434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609600" indent="-609600" eaLnBrk="0" hangingPunct="0">
              <a:spcBef>
                <a:spcPct val="20000"/>
              </a:spcBef>
            </a:pPr>
            <a:endParaRPr lang="en-US" sz="2400" dirty="0">
              <a:latin typeface="Arial" charset="0"/>
            </a:endParaRPr>
          </a:p>
        </p:txBody>
      </p:sp>
      <p:sp>
        <p:nvSpPr>
          <p:cNvPr id="33795"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spcBef>
                <a:spcPct val="20000"/>
              </a:spcBef>
              <a:buClr>
                <a:schemeClr val="accent2"/>
              </a:buClr>
            </a:pPr>
            <a:r>
              <a:rPr lang="en-US" sz="3200" dirty="0" smtClean="0">
                <a:solidFill>
                  <a:srgbClr val="FF0000"/>
                </a:solidFill>
                <a:latin typeface="Arial" charset="0"/>
              </a:rPr>
              <a:t>ICs </a:t>
            </a:r>
            <a:r>
              <a:rPr lang="en-US" sz="3200" dirty="0">
                <a:solidFill>
                  <a:srgbClr val="FF0000"/>
                </a:solidFill>
                <a:latin typeface="Arial" charset="0"/>
              </a:rPr>
              <a:t>and </a:t>
            </a:r>
            <a:r>
              <a:rPr lang="en-US" sz="3200" dirty="0" smtClean="0">
                <a:solidFill>
                  <a:srgbClr val="FF0000"/>
                </a:solidFill>
                <a:latin typeface="Arial" charset="0"/>
              </a:rPr>
              <a:t>Multiprogramming (</a:t>
            </a:r>
            <a:r>
              <a:rPr lang="en-US" sz="3200" dirty="0">
                <a:solidFill>
                  <a:srgbClr val="FF0000"/>
                </a:solidFill>
                <a:latin typeface="Arial" charset="0"/>
              </a:rPr>
              <a:t>1965–1980</a:t>
            </a:r>
            <a:r>
              <a:rPr lang="en-US" sz="3200" dirty="0" smtClean="0">
                <a:solidFill>
                  <a:srgbClr val="FF0000"/>
                </a:solidFill>
                <a:latin typeface="Arial" charset="0"/>
              </a:rPr>
              <a:t>)</a:t>
            </a:r>
          </a:p>
          <a:p>
            <a:pPr algn="ctr">
              <a:spcBef>
                <a:spcPct val="20000"/>
              </a:spcBef>
              <a:buClr>
                <a:schemeClr val="accent2"/>
              </a:buClr>
            </a:pPr>
            <a:r>
              <a:rPr lang="en-US" sz="3200" dirty="0" smtClean="0">
                <a:solidFill>
                  <a:srgbClr val="0070C0"/>
                </a:solidFill>
                <a:latin typeface="Arial" charset="0"/>
              </a:rPr>
              <a:t>3</a:t>
            </a:r>
            <a:r>
              <a:rPr lang="en-US" sz="3200" baseline="30000" dirty="0" smtClean="0">
                <a:solidFill>
                  <a:srgbClr val="0070C0"/>
                </a:solidFill>
                <a:latin typeface="Arial" charset="0"/>
              </a:rPr>
              <a:t>rd</a:t>
            </a:r>
            <a:r>
              <a:rPr lang="en-US" sz="3200" dirty="0" smtClean="0">
                <a:solidFill>
                  <a:srgbClr val="0070C0"/>
                </a:solidFill>
                <a:latin typeface="Arial" charset="0"/>
              </a:rPr>
              <a:t> Generation </a:t>
            </a:r>
            <a:endParaRPr lang="en-US" sz="3200" dirty="0">
              <a:solidFill>
                <a:srgbClr val="0070C0"/>
              </a:solidFill>
              <a:latin typeface="Arial" charset="0"/>
            </a:endParaRPr>
          </a:p>
        </p:txBody>
      </p:sp>
      <p:sp>
        <p:nvSpPr>
          <p:cNvPr id="5" name="TextBox 4"/>
          <p:cNvSpPr txBox="1"/>
          <p:nvPr/>
        </p:nvSpPr>
        <p:spPr>
          <a:xfrm>
            <a:off x="228600" y="1164134"/>
            <a:ext cx="8686800" cy="4832092"/>
          </a:xfrm>
          <a:prstGeom prst="rect">
            <a:avLst/>
          </a:prstGeom>
          <a:noFill/>
        </p:spPr>
        <p:txBody>
          <a:bodyPr wrap="square" rtlCol="0">
            <a:spAutoFit/>
          </a:bodyPr>
          <a:lstStyle/>
          <a:p>
            <a:pPr marL="342900" indent="-342900">
              <a:buFont typeface="Arial" pitchFamily="34" charset="0"/>
              <a:buChar char="•"/>
            </a:pPr>
            <a:r>
              <a:rPr lang="en-US" sz="2800" dirty="0" smtClean="0"/>
              <a:t>The greatest strength of the “one family” idea was simultaneously its greatest weakness.  OS Compatibility the attempt  failed miserable.</a:t>
            </a:r>
          </a:p>
          <a:p>
            <a:pPr marL="342900" indent="-342900">
              <a:buFont typeface="Arial" pitchFamily="34" charset="0"/>
              <a:buChar char="•"/>
            </a:pPr>
            <a:r>
              <a:rPr lang="en-US" sz="2800" dirty="0" smtClean="0"/>
              <a:t>There was no way that IBM (or anybody else) could write a piece of software to meet all those conflicting requirements. </a:t>
            </a:r>
          </a:p>
          <a:p>
            <a:pPr marL="342900" indent="-342900">
              <a:buFont typeface="Arial" pitchFamily="34" charset="0"/>
              <a:buChar char="•"/>
            </a:pPr>
            <a:r>
              <a:rPr lang="en-US" sz="2800" dirty="0" smtClean="0"/>
              <a:t>The result was an enormous and extraordinarily complex operating system, probably two to three orders of magnitude larger than FMS. </a:t>
            </a:r>
          </a:p>
          <a:p>
            <a:pPr marL="342900" indent="-342900">
              <a:buFont typeface="Arial" pitchFamily="34" charset="0"/>
              <a:buChar char="•"/>
            </a:pPr>
            <a:r>
              <a:rPr lang="en-US" sz="2800" dirty="0" smtClean="0"/>
              <a:t>Each new release fixed some bugs and introduced new ones.</a:t>
            </a: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16964395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spcBef>
                <a:spcPct val="20000"/>
              </a:spcBef>
              <a:buClr>
                <a:schemeClr val="accent2"/>
              </a:buClr>
            </a:pPr>
            <a:r>
              <a:rPr lang="en-US" sz="3200" dirty="0" smtClean="0">
                <a:solidFill>
                  <a:srgbClr val="FF0000"/>
                </a:solidFill>
                <a:latin typeface="Arial" charset="0"/>
              </a:rPr>
              <a:t>Third Generation: Major Achievements</a:t>
            </a:r>
          </a:p>
          <a:p>
            <a:pPr algn="ctr">
              <a:spcBef>
                <a:spcPct val="20000"/>
              </a:spcBef>
              <a:buClr>
                <a:schemeClr val="accent2"/>
              </a:buClr>
            </a:pPr>
            <a:r>
              <a:rPr lang="en-US" sz="3200" dirty="0" smtClean="0">
                <a:solidFill>
                  <a:srgbClr val="FF0000"/>
                </a:solidFill>
                <a:latin typeface="Arial" charset="0"/>
              </a:rPr>
              <a:t>Multiprogramming</a:t>
            </a:r>
          </a:p>
        </p:txBody>
      </p:sp>
      <p:sp>
        <p:nvSpPr>
          <p:cNvPr id="5" name="TextBox 4"/>
          <p:cNvSpPr txBox="1"/>
          <p:nvPr/>
        </p:nvSpPr>
        <p:spPr>
          <a:xfrm>
            <a:off x="609600" y="1143000"/>
            <a:ext cx="7924800" cy="2523768"/>
          </a:xfrm>
          <a:prstGeom prst="rect">
            <a:avLst/>
          </a:prstGeom>
          <a:noFill/>
        </p:spPr>
        <p:txBody>
          <a:bodyPr wrap="square" rtlCol="0">
            <a:spAutoFit/>
          </a:bodyPr>
          <a:lstStyle/>
          <a:p>
            <a:pPr indent="60325"/>
            <a:r>
              <a:rPr lang="en-US" sz="2800" dirty="0" smtClean="0"/>
              <a:t>This generation introduced a  popular key techniques Called </a:t>
            </a:r>
            <a:r>
              <a:rPr lang="en-US" sz="2800" dirty="0" smtClean="0">
                <a:solidFill>
                  <a:srgbClr val="0070C0"/>
                </a:solidFill>
              </a:rPr>
              <a:t>multiprogramming</a:t>
            </a:r>
            <a:r>
              <a:rPr lang="en-US" sz="2800" dirty="0" smtClean="0"/>
              <a:t>, which was absent in Second generation operating systems.</a:t>
            </a:r>
          </a:p>
          <a:p>
            <a:pPr indent="60325"/>
            <a:endParaRPr lang="en-US" sz="2800" dirty="0" smtClean="0"/>
          </a:p>
          <a:p>
            <a:pPr indent="60325"/>
            <a:endParaRPr lang="en-US" sz="2800" dirty="0" smtClean="0"/>
          </a:p>
          <a:p>
            <a:pPr marL="342900" indent="-342900">
              <a:buFont typeface="Arial" pitchFamily="34" charset="0"/>
              <a:buChar char="•"/>
            </a:pPr>
            <a:endParaRPr lang="en-US" dirty="0"/>
          </a:p>
        </p:txBody>
      </p:sp>
      <p:pic>
        <p:nvPicPr>
          <p:cNvPr id="4" name="Picture 5" descr="D:\b\b4\IBM\01-05.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362200" y="2590800"/>
            <a:ext cx="3152775" cy="2324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6"/>
          <p:cNvSpPr txBox="1"/>
          <p:nvPr/>
        </p:nvSpPr>
        <p:spPr>
          <a:xfrm>
            <a:off x="685800" y="5011341"/>
            <a:ext cx="7315200" cy="523220"/>
          </a:xfrm>
          <a:prstGeom prst="rect">
            <a:avLst/>
          </a:prstGeom>
          <a:noFill/>
        </p:spPr>
        <p:txBody>
          <a:bodyPr wrap="square" rtlCol="0">
            <a:spAutoFit/>
          </a:bodyPr>
          <a:lstStyle/>
          <a:p>
            <a:pPr marL="342900" indent="-342900">
              <a:buFont typeface="Arial" pitchFamily="34" charset="0"/>
              <a:buChar char="•"/>
            </a:pPr>
            <a:r>
              <a:rPr lang="en-US" sz="2800" dirty="0" smtClean="0"/>
              <a:t>Partition memory into several pieces</a:t>
            </a: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16964395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3795"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spcBef>
                <a:spcPct val="20000"/>
              </a:spcBef>
              <a:buClr>
                <a:schemeClr val="accent2"/>
              </a:buClr>
            </a:pPr>
            <a:r>
              <a:rPr lang="en-US" sz="3200" dirty="0" smtClean="0">
                <a:solidFill>
                  <a:srgbClr val="FF0000"/>
                </a:solidFill>
                <a:latin typeface="Arial" charset="0"/>
              </a:rPr>
              <a:t>Third Generation: Multiprogramming</a:t>
            </a:r>
          </a:p>
        </p:txBody>
      </p:sp>
      <p:sp>
        <p:nvSpPr>
          <p:cNvPr id="5" name="TextBox 4"/>
          <p:cNvSpPr txBox="1"/>
          <p:nvPr/>
        </p:nvSpPr>
        <p:spPr>
          <a:xfrm>
            <a:off x="457200" y="914400"/>
            <a:ext cx="8305800" cy="5847755"/>
          </a:xfrm>
          <a:prstGeom prst="rect">
            <a:avLst/>
          </a:prstGeom>
          <a:noFill/>
        </p:spPr>
        <p:txBody>
          <a:bodyPr wrap="square" rtlCol="0">
            <a:spAutoFit/>
          </a:bodyPr>
          <a:lstStyle/>
          <a:p>
            <a:pPr marL="342900" indent="-342900">
              <a:buFont typeface="Arial" pitchFamily="34" charset="0"/>
              <a:buChar char="•"/>
            </a:pPr>
            <a:r>
              <a:rPr lang="en-US" sz="2800" dirty="0" smtClean="0"/>
              <a:t>A different job in each partition, while one job is waiting for I/O completion, CPU is allocated to another job.  </a:t>
            </a:r>
          </a:p>
          <a:p>
            <a:pPr marL="342900" indent="-342900"/>
            <a:endParaRPr lang="en-US" sz="2400" dirty="0" smtClean="0"/>
          </a:p>
          <a:p>
            <a:pPr marL="342900" indent="-342900">
              <a:buFont typeface="Arial" pitchFamily="34" charset="0"/>
              <a:buChar char="•"/>
            </a:pPr>
            <a:r>
              <a:rPr lang="en-US" sz="2800" dirty="0" smtClean="0"/>
              <a:t>If enough jobs are held in the main memory at one time, the CPU utilization could be 100 percent.</a:t>
            </a:r>
          </a:p>
          <a:p>
            <a:pPr marL="342900" indent="-342900"/>
            <a:endParaRPr lang="en-US" sz="2400" dirty="0" smtClean="0"/>
          </a:p>
          <a:p>
            <a:pPr marL="342900" indent="-342900">
              <a:buFont typeface="Arial" pitchFamily="34" charset="0"/>
              <a:buChar char="•"/>
            </a:pPr>
            <a:r>
              <a:rPr lang="en-US" sz="2800" dirty="0" smtClean="0"/>
              <a:t>The system required special hardware to protect each job from the others.</a:t>
            </a:r>
          </a:p>
          <a:p>
            <a:pPr marL="342900" indent="-342900"/>
            <a:endParaRPr lang="en-US" sz="2400" dirty="0" smtClean="0"/>
          </a:p>
          <a:p>
            <a:pPr marL="342900" indent="-342900">
              <a:buFont typeface="Arial" pitchFamily="34" charset="0"/>
              <a:buChar char="•"/>
            </a:pPr>
            <a:r>
              <a:rPr lang="en-US" sz="2800" b="1" dirty="0" smtClean="0">
                <a:solidFill>
                  <a:srgbClr val="0070C0"/>
                </a:solidFill>
              </a:rPr>
              <a:t>Spooling</a:t>
            </a:r>
            <a:r>
              <a:rPr lang="en-US" sz="2800" b="1" dirty="0" smtClean="0"/>
              <a:t> : </a:t>
            </a:r>
            <a:r>
              <a:rPr lang="en-US" sz="2800" dirty="0" smtClean="0"/>
              <a:t>The ability of the system to read the jobs from cards to the disk, called (Simultaneous Peripheral Operation On Line) </a:t>
            </a:r>
          </a:p>
          <a:p>
            <a:endParaRPr lang="en-US" dirty="0"/>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16964395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eaLnBrk="0" hangingPunct="0"/>
            <a:r>
              <a:rPr lang="en-US" sz="3200" dirty="0" smtClean="0">
                <a:solidFill>
                  <a:srgbClr val="FF0000"/>
                </a:solidFill>
                <a:latin typeface="Arial" charset="0"/>
              </a:rPr>
              <a:t>Third generation: Timesharing</a:t>
            </a:r>
            <a:endParaRPr lang="en-US" sz="3200" dirty="0">
              <a:solidFill>
                <a:srgbClr val="FF0000"/>
              </a:solidFill>
              <a:latin typeface="Arial" charset="0"/>
            </a:endParaRPr>
          </a:p>
        </p:txBody>
      </p:sp>
      <p:sp>
        <p:nvSpPr>
          <p:cNvPr id="35845" name="Rectangle 6"/>
          <p:cNvSpPr>
            <a:spLocks noChangeArrowheads="1"/>
          </p:cNvSpPr>
          <p:nvPr/>
        </p:nvSpPr>
        <p:spPr bwMode="auto">
          <a:xfrm>
            <a:off x="228600" y="914400"/>
            <a:ext cx="8534400" cy="56938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sz="2800" i="1" dirty="0" smtClean="0">
                <a:solidFill>
                  <a:srgbClr val="0070C0"/>
                </a:solidFill>
                <a:effectLst>
                  <a:outerShdw blurRad="38100" dist="38100" dir="2700000" algn="tl">
                    <a:srgbClr val="000000">
                      <a:alpha val="43137"/>
                    </a:srgbClr>
                  </a:outerShdw>
                </a:effectLst>
              </a:rPr>
              <a:t>Timesharing;   </a:t>
            </a:r>
            <a:r>
              <a:rPr lang="en-US" sz="2800" dirty="0" smtClean="0"/>
              <a:t>A variant of multiprogramming called timesharing, in which each user has an online terminal. </a:t>
            </a:r>
          </a:p>
          <a:p>
            <a:r>
              <a:rPr lang="en-US" sz="2800" dirty="0" smtClean="0"/>
              <a:t>(</a:t>
            </a:r>
            <a:r>
              <a:rPr lang="en-US" sz="2800" dirty="0" smtClean="0">
                <a:solidFill>
                  <a:srgbClr val="0070C0"/>
                </a:solidFill>
              </a:rPr>
              <a:t>Interactive users</a:t>
            </a:r>
            <a:r>
              <a:rPr lang="en-US" sz="2800" dirty="0" smtClean="0"/>
              <a:t>).</a:t>
            </a:r>
          </a:p>
          <a:p>
            <a:pPr marL="344488" indent="-284163">
              <a:buFont typeface="Arial" pitchFamily="34" charset="0"/>
              <a:buChar char="•"/>
            </a:pPr>
            <a:r>
              <a:rPr lang="en-US" sz="2800" dirty="0" smtClean="0"/>
              <a:t>Timesharing system, CTSS (Compatible Time Sharing System), was developed at M.I.T. on a specially modified 7094  but did not become popular until the necessary protection hardware made available during the third generation.</a:t>
            </a:r>
          </a:p>
          <a:p>
            <a:pPr marL="344488" indent="-284163"/>
            <a:endParaRPr lang="en-US" sz="2000" dirty="0" smtClean="0"/>
          </a:p>
          <a:p>
            <a:pPr marL="342900" indent="-342900">
              <a:buFont typeface="Arial" pitchFamily="34" charset="0"/>
              <a:buChar char="•"/>
            </a:pPr>
            <a:r>
              <a:rPr lang="en-US" sz="2800" dirty="0" smtClean="0"/>
              <a:t>After the success of the CTSS system, major computer manufacturer decided to develop a computer as a utility, a machine that should support hundreds of simultaneous timesharing users.</a:t>
            </a: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2749308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5843"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eaLnBrk="0" hangingPunct="0"/>
            <a:r>
              <a:rPr lang="en-US" sz="3200" dirty="0" smtClean="0">
                <a:solidFill>
                  <a:srgbClr val="FF0000"/>
                </a:solidFill>
                <a:latin typeface="Arial" charset="0"/>
              </a:rPr>
              <a:t>Third generation: MULTICS</a:t>
            </a:r>
            <a:endParaRPr lang="en-US" sz="3200" dirty="0">
              <a:solidFill>
                <a:srgbClr val="FF0000"/>
              </a:solidFill>
              <a:latin typeface="Arial" charset="0"/>
            </a:endParaRPr>
          </a:p>
        </p:txBody>
      </p:sp>
      <p:sp>
        <p:nvSpPr>
          <p:cNvPr id="35845" name="Rectangle 6"/>
          <p:cNvSpPr>
            <a:spLocks noChangeArrowheads="1"/>
          </p:cNvSpPr>
          <p:nvPr/>
        </p:nvSpPr>
        <p:spPr bwMode="auto">
          <a:xfrm>
            <a:off x="228600" y="1066800"/>
            <a:ext cx="8686800" cy="56938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buFont typeface="Arial" pitchFamily="34" charset="0"/>
              <a:buChar char="•"/>
            </a:pPr>
            <a:r>
              <a:rPr lang="en-US" sz="2600" dirty="0" smtClean="0"/>
              <a:t>Another system, introduced  in that era was MULTICS (</a:t>
            </a:r>
            <a:r>
              <a:rPr lang="en-US" sz="2600" dirty="0" err="1" smtClean="0"/>
              <a:t>MULTiplexed</a:t>
            </a:r>
            <a:r>
              <a:rPr lang="en-US" sz="2600" dirty="0" smtClean="0"/>
              <a:t> Information and Computing Service), one huge machine for everyone in the Boston.</a:t>
            </a:r>
          </a:p>
          <a:p>
            <a:pPr marL="342900" indent="-342900"/>
            <a:endParaRPr lang="en-US" sz="1400" dirty="0" smtClean="0"/>
          </a:p>
          <a:p>
            <a:pPr marL="342900" indent="-342900">
              <a:buFont typeface="Arial" pitchFamily="34" charset="0"/>
              <a:buChar char="•"/>
            </a:pPr>
            <a:r>
              <a:rPr lang="en-US" sz="2600" dirty="0" smtClean="0"/>
              <a:t>It was a mixed success. There were many reasons that MULTICS did not take over the world. (It was enormously ambitious,  written in PL/I,  size was too big,  High price )</a:t>
            </a:r>
          </a:p>
          <a:p>
            <a:pPr marL="342900" indent="-342900"/>
            <a:endParaRPr lang="en-US" sz="1400" dirty="0" smtClean="0"/>
          </a:p>
          <a:p>
            <a:pPr marL="342900" indent="-342900">
              <a:buFont typeface="Arial" pitchFamily="34" charset="0"/>
              <a:buChar char="•"/>
            </a:pPr>
            <a:r>
              <a:rPr lang="en-US" sz="2600" dirty="0" smtClean="0"/>
              <a:t>MULTICS introduced many ideas into the computer literature, despite its lack of commercial success, MULTICS had a huge influence on subsequent operating systems. </a:t>
            </a:r>
          </a:p>
          <a:p>
            <a:pPr marL="342900" indent="-342900"/>
            <a:endParaRPr lang="en-US" sz="2600" dirty="0" smtClean="0"/>
          </a:p>
          <a:p>
            <a:pPr marL="342900" indent="-342900">
              <a:buFont typeface="Arial" pitchFamily="34" charset="0"/>
              <a:buChar char="•"/>
            </a:pPr>
            <a:r>
              <a:rPr lang="en-US" sz="2600" dirty="0" smtClean="0"/>
              <a:t>The concept of a computer utility had fizzled out but came back in the form of massive centralized Internet servers.</a:t>
            </a:r>
          </a:p>
          <a:p>
            <a:pPr marL="342900" indent="-342900"/>
            <a:endParaRPr lang="en-US" sz="2400" dirty="0" smtClean="0"/>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2749308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5843"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eaLnBrk="0" hangingPunct="0"/>
            <a:r>
              <a:rPr lang="en-US" sz="3200" dirty="0" smtClean="0">
                <a:solidFill>
                  <a:srgbClr val="FF0000"/>
                </a:solidFill>
                <a:latin typeface="Arial" charset="0"/>
              </a:rPr>
              <a:t>Third generation: UNIX and LINUX</a:t>
            </a:r>
            <a:endParaRPr lang="en-US" sz="3200" dirty="0">
              <a:solidFill>
                <a:srgbClr val="FF0000"/>
              </a:solidFill>
              <a:latin typeface="Arial" charset="0"/>
            </a:endParaRPr>
          </a:p>
        </p:txBody>
      </p:sp>
      <p:sp>
        <p:nvSpPr>
          <p:cNvPr id="35845" name="Rectangle 6"/>
          <p:cNvSpPr>
            <a:spLocks noChangeArrowheads="1"/>
          </p:cNvSpPr>
          <p:nvPr/>
        </p:nvSpPr>
        <p:spPr bwMode="auto">
          <a:xfrm>
            <a:off x="228600" y="1066800"/>
            <a:ext cx="8686800" cy="5201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buFont typeface="Arial" pitchFamily="34" charset="0"/>
              <a:buChar char="•"/>
            </a:pPr>
            <a:r>
              <a:rPr lang="en-US" sz="2600" dirty="0" smtClean="0"/>
              <a:t>Ken Thompson, found a small PDP-7 minicomputer wrote a stripped-down, single-user version of MULTICS. </a:t>
            </a:r>
          </a:p>
          <a:p>
            <a:pPr marL="342900" indent="-342900"/>
            <a:endParaRPr lang="en-US" sz="1400" dirty="0" smtClean="0"/>
          </a:p>
          <a:p>
            <a:pPr marL="342900" indent="-342900">
              <a:buFont typeface="Arial" pitchFamily="34" charset="0"/>
              <a:buChar char="•"/>
            </a:pPr>
            <a:r>
              <a:rPr lang="en-US" sz="2600" dirty="0" smtClean="0"/>
              <a:t>That work later developed into the UNIX operating system, which became popular in the academic world, with government agencies, and with many companies.</a:t>
            </a:r>
          </a:p>
          <a:p>
            <a:pPr marL="342900" indent="-342900"/>
            <a:endParaRPr lang="en-US" sz="1600" dirty="0" smtClean="0"/>
          </a:p>
          <a:p>
            <a:pPr marL="342900" indent="-342900">
              <a:buFont typeface="Arial" pitchFamily="34" charset="0"/>
              <a:buChar char="•"/>
            </a:pPr>
            <a:r>
              <a:rPr lang="en-US" sz="2600" dirty="0" smtClean="0"/>
              <a:t>The source code was widely available, various organizations developed their own (incompatible) versions, which led to chaos. </a:t>
            </a:r>
          </a:p>
          <a:p>
            <a:pPr marL="342900" indent="-342900"/>
            <a:endParaRPr lang="en-US" sz="1600" dirty="0" smtClean="0"/>
          </a:p>
          <a:p>
            <a:pPr marL="342900" indent="-342900">
              <a:buFont typeface="Arial" pitchFamily="34" charset="0"/>
              <a:buChar char="•"/>
            </a:pPr>
            <a:r>
              <a:rPr lang="en-US" sz="2600" dirty="0" smtClean="0"/>
              <a:t>Two major versions developed, System V , from AT&amp;T, and BSD, (Berkeley Software Distribution) from the University of California at Berkeley. </a:t>
            </a: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2749308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eaLnBrk="0" hangingPunct="0"/>
            <a:r>
              <a:rPr lang="en-US" sz="3200" dirty="0" smtClean="0">
                <a:solidFill>
                  <a:srgbClr val="FF0000"/>
                </a:solidFill>
                <a:latin typeface="Arial" charset="0"/>
              </a:rPr>
              <a:t>Third generation: UNIX and LINUX</a:t>
            </a:r>
            <a:endParaRPr lang="en-US" sz="3200" dirty="0">
              <a:solidFill>
                <a:srgbClr val="FF0000"/>
              </a:solidFill>
              <a:latin typeface="Arial" charset="0"/>
            </a:endParaRPr>
          </a:p>
        </p:txBody>
      </p:sp>
      <p:sp>
        <p:nvSpPr>
          <p:cNvPr id="35845" name="Rectangle 6"/>
          <p:cNvSpPr>
            <a:spLocks noChangeArrowheads="1"/>
          </p:cNvSpPr>
          <p:nvPr/>
        </p:nvSpPr>
        <p:spPr bwMode="auto">
          <a:xfrm>
            <a:off x="228600" y="914400"/>
            <a:ext cx="8686800" cy="5539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342900" indent="-342900" algn="just">
              <a:buFont typeface="Arial" pitchFamily="34" charset="0"/>
              <a:buChar char="•"/>
            </a:pPr>
            <a:r>
              <a:rPr lang="en-US" sz="2600" dirty="0" smtClean="0"/>
              <a:t>To make a compatible UNIX system, IEEE developed a standard for UNIX, called POSIX, that most versions of UNIX now support. </a:t>
            </a:r>
          </a:p>
          <a:p>
            <a:pPr marL="342900" indent="-342900" algn="just"/>
            <a:endParaRPr lang="en-US" sz="1600" dirty="0" smtClean="0"/>
          </a:p>
          <a:p>
            <a:pPr marL="342900" indent="-342900" algn="just">
              <a:buFont typeface="Arial" pitchFamily="34" charset="0"/>
              <a:buChar char="•"/>
            </a:pPr>
            <a:r>
              <a:rPr lang="en-US" sz="2600" dirty="0" smtClean="0"/>
              <a:t>POSIX defines a minimal system call interface conformant to UNIX systems must follow that. In fact, some other operating systems now also support the POSIX interface.</a:t>
            </a:r>
          </a:p>
          <a:p>
            <a:pPr marL="342900" indent="-342900" algn="just"/>
            <a:endParaRPr lang="en-US" sz="2600" dirty="0" smtClean="0"/>
          </a:p>
          <a:p>
            <a:pPr marL="342900" indent="-342900" algn="just">
              <a:buFont typeface="Arial" pitchFamily="34" charset="0"/>
              <a:buChar char="•"/>
            </a:pPr>
            <a:r>
              <a:rPr lang="en-US" sz="2600" dirty="0" smtClean="0"/>
              <a:t>A student, </a:t>
            </a:r>
            <a:r>
              <a:rPr lang="en-US" sz="2600" dirty="0" err="1" smtClean="0"/>
              <a:t>Linus</a:t>
            </a:r>
            <a:r>
              <a:rPr lang="en-US" sz="2600" dirty="0" smtClean="0"/>
              <a:t> </a:t>
            </a:r>
            <a:r>
              <a:rPr lang="en-US" sz="2600" dirty="0" err="1" smtClean="0"/>
              <a:t>Torvalds</a:t>
            </a:r>
            <a:r>
              <a:rPr lang="en-US" sz="2600" dirty="0" smtClean="0"/>
              <a:t>, to write Linux. This system was developed on MINIX and originally supported various MINIX features (e.g., the MINIX file system). </a:t>
            </a:r>
          </a:p>
          <a:p>
            <a:pPr marL="342900" indent="-342900" algn="just">
              <a:buFont typeface="Arial" pitchFamily="34" charset="0"/>
              <a:buChar char="•"/>
            </a:pPr>
            <a:endParaRPr lang="en-US" sz="2600" dirty="0" smtClean="0"/>
          </a:p>
          <a:p>
            <a:pPr marL="342900" indent="-342900" algn="just">
              <a:buFont typeface="Arial" pitchFamily="34" charset="0"/>
              <a:buChar char="•"/>
            </a:pPr>
            <a:r>
              <a:rPr lang="en-US" sz="2600" dirty="0" smtClean="0"/>
              <a:t>LINUX is now owned by world called GNU (Gnu is Not UNIX) but highly compatible with UNIX.</a:t>
            </a:r>
          </a:p>
        </p:txBody>
      </p:sp>
      <p:sp>
        <p:nvSpPr>
          <p:cNvPr id="2" name="Footer Placeholder 1"/>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2749308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1858</TotalTime>
  <Words>2781</Words>
  <Application>Microsoft Office PowerPoint</Application>
  <PresentationFormat>On-screen Show (4:3)</PresentationFormat>
  <Paragraphs>365</Paragraphs>
  <Slides>40</Slides>
  <Notes>36</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Slide 1</vt:lpstr>
      <vt:lpstr>Slide 2</vt:lpstr>
      <vt:lpstr>Slide 3</vt:lpstr>
      <vt:lpstr>Slide 4</vt:lpstr>
      <vt:lpstr>Recommended books:</vt:lpstr>
      <vt:lpstr>Recommended Books:</vt:lpstr>
      <vt:lpstr>Delivery:</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NTS</cp:lastModifiedBy>
  <cp:revision>63</cp:revision>
  <dcterms:created xsi:type="dcterms:W3CDTF">2008-12-31T19:07:28Z</dcterms:created>
  <dcterms:modified xsi:type="dcterms:W3CDTF">2013-04-20T11:31:23Z</dcterms:modified>
</cp:coreProperties>
</file>