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8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3F662-D5F2-437C-9FD7-26EE9ED49B20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5C290-F6FB-4A6D-A562-0D8E1E0846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</a:t>
            </a:r>
            <a:r>
              <a:rPr lang="en-US" sz="4000" dirty="0" smtClean="0"/>
              <a:t>32</a:t>
            </a:r>
            <a:endParaRPr lang="en-US" sz="4000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499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31 </a:t>
            </a:r>
            <a:r>
              <a:rPr lang="en-US" dirty="0" smtClean="0"/>
              <a:t>at a glance..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 Context Free Languages</a:t>
            </a:r>
          </a:p>
          <a:p>
            <a:r>
              <a:rPr lang="en-US" dirty="0" smtClean="0"/>
              <a:t>How to determine Non Context Free languages</a:t>
            </a:r>
          </a:p>
          <a:p>
            <a:r>
              <a:rPr lang="en-US" dirty="0" smtClean="0"/>
              <a:t>Pumping Lemma for Non Context Free Languages</a:t>
            </a:r>
          </a:p>
          <a:p>
            <a:r>
              <a:rPr lang="en-US" dirty="0" smtClean="0"/>
              <a:t>JFLAP For Pumping Lemma for Non Context Free Languages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71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JFLAP for Context Free Pumping Lemma Repeat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Decidability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3000" dirty="0" smtClean="0"/>
              <a:t>In this chapter, we will focus on three problems</a:t>
            </a:r>
            <a:endParaRPr lang="en-US" sz="3000" dirty="0"/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sz="3000" dirty="0"/>
              <a:t>Whether or not the given CFG generates any word? Problem of emptiness of CFL.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sz="3200" dirty="0"/>
              <a:t>To determine whether the nonterminal X is ever used in the derivation of word from the given CFG? Problem of usefulness.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sz="3000" dirty="0" smtClean="0"/>
              <a:t>Whether </a:t>
            </a:r>
            <a:r>
              <a:rPr lang="en-US" sz="3000" dirty="0"/>
              <a:t>or not the given CFG generates the finite language? Problem of </a:t>
            </a:r>
            <a:r>
              <a:rPr lang="en-US" sz="3000" dirty="0" smtClean="0"/>
              <a:t>finiteness.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276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n-US" sz="3000" dirty="0" smtClean="0"/>
              <a:t>Whether or not the given CFG generates any word? Problem of emptiness of CFL.</a:t>
            </a:r>
            <a:br>
              <a:rPr lang="en-US" sz="3000" dirty="0" smtClean="0"/>
            </a:b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Consider the following Example:</a:t>
            </a:r>
            <a:r>
              <a:rPr lang="en-US" dirty="0"/>
              <a:t>	</a:t>
            </a: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S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AB</a:t>
            </a:r>
            <a:r>
              <a:rPr lang="en-US" dirty="0">
                <a:sym typeface="Math1" pitchFamily="2" charset="2"/>
              </a:rPr>
              <a:t>, A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BSB</a:t>
            </a:r>
            <a:r>
              <a:rPr lang="en-US" dirty="0">
                <a:sym typeface="Math1" pitchFamily="2" charset="2"/>
              </a:rPr>
              <a:t>,</a:t>
            </a:r>
            <a:r>
              <a:rPr lang="en-US" dirty="0"/>
              <a:t> </a:t>
            </a:r>
            <a:r>
              <a:rPr lang="en-US" dirty="0" smtClean="0"/>
              <a:t>B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CC</a:t>
            </a:r>
            <a:endParaRPr lang="en-US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Math1" pitchFamily="2" charset="2"/>
              </a:rPr>
              <a:t>	 </a:t>
            </a:r>
            <a:r>
              <a:rPr lang="en-US" dirty="0" smtClean="0"/>
              <a:t>C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SS</a:t>
            </a:r>
            <a:endParaRPr lang="en-US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Math1" pitchFamily="2" charset="2"/>
              </a:rPr>
              <a:t>	 </a:t>
            </a:r>
            <a:r>
              <a:rPr lang="en-US" dirty="0" err="1" smtClean="0"/>
              <a:t>A</a:t>
            </a:r>
            <a:r>
              <a:rPr lang="en-US" dirty="0" err="1" smtClean="0">
                <a:sym typeface="Wingdings" pitchFamily="2" charset="2"/>
              </a:rPr>
              <a:t></a:t>
            </a:r>
            <a:r>
              <a:rPr lang="en-US" dirty="0" err="1" smtClean="0">
                <a:sym typeface="Math1" pitchFamily="2" charset="2"/>
              </a:rPr>
              <a:t>a</a:t>
            </a:r>
            <a:r>
              <a:rPr lang="en-US" sz="3600" b="1" dirty="0" err="1" smtClean="0">
                <a:sym typeface="Math1" pitchFamily="2" charset="2"/>
              </a:rPr>
              <a:t>|</a:t>
            </a:r>
            <a:r>
              <a:rPr lang="en-US" dirty="0" err="1" smtClean="0">
                <a:sym typeface="Math1" pitchFamily="2" charset="2"/>
              </a:rPr>
              <a:t>b</a:t>
            </a:r>
            <a:endParaRPr lang="en-US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Math1" pitchFamily="2" charset="2"/>
              </a:rPr>
              <a:t>	C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err="1" smtClean="0">
                <a:sym typeface="Math1" pitchFamily="2" charset="2"/>
              </a:rPr>
              <a:t>b</a:t>
            </a:r>
            <a:r>
              <a:rPr lang="en-US" sz="3600" b="1" dirty="0" err="1" smtClean="0">
                <a:sym typeface="Math1" pitchFamily="2" charset="2"/>
              </a:rPr>
              <a:t>|</a:t>
            </a:r>
            <a:r>
              <a:rPr lang="en-US" dirty="0" err="1" smtClean="0">
                <a:sym typeface="Math1" pitchFamily="2" charset="2"/>
              </a:rPr>
              <a:t>bb</a:t>
            </a:r>
            <a:endParaRPr lang="en-US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Math1" pitchFamily="2" charset="2"/>
              </a:rPr>
              <a:t>	</a:t>
            </a:r>
            <a:endParaRPr lang="en-US" dirty="0" smtClean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err="1" smtClean="0"/>
              <a:t>A</a:t>
            </a:r>
            <a:r>
              <a:rPr lang="en-US" dirty="0" err="1" smtClean="0">
                <a:sym typeface="Wingdings" pitchFamily="2" charset="2"/>
              </a:rPr>
              <a:t></a:t>
            </a:r>
            <a:r>
              <a:rPr lang="en-US" dirty="0" err="1" smtClean="0">
                <a:sym typeface="Math1" pitchFamily="2" charset="2"/>
              </a:rPr>
              <a:t>a</a:t>
            </a:r>
            <a:r>
              <a:rPr lang="en-US" dirty="0">
                <a:sym typeface="Math1" pitchFamily="2" charset="2"/>
              </a:rPr>
              <a:t>, C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b</a:t>
            </a:r>
            <a:r>
              <a:rPr lang="en-US" dirty="0">
                <a:sym typeface="Math1" pitchFamily="2" charset="2"/>
              </a:rPr>
              <a:t>, it can be written 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933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000" dirty="0">
                <a:sym typeface="Math1" pitchFamily="2" charset="2"/>
              </a:rPr>
              <a:t>	 </a:t>
            </a:r>
            <a:r>
              <a:rPr lang="en-US" sz="3000" dirty="0" err="1" smtClean="0"/>
              <a:t>S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aB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/>
              <a:t>	 </a:t>
            </a:r>
            <a:r>
              <a:rPr lang="en-US" sz="3000" dirty="0" smtClean="0"/>
              <a:t>A</a:t>
            </a:r>
            <a:r>
              <a:rPr lang="en-US" sz="3000" dirty="0" smtClean="0">
                <a:sym typeface="Wingdings" pitchFamily="2" charset="2"/>
              </a:rPr>
              <a:t></a:t>
            </a:r>
            <a:r>
              <a:rPr lang="en-US" sz="3000" dirty="0" smtClean="0">
                <a:sym typeface="Math1" pitchFamily="2" charset="2"/>
              </a:rPr>
              <a:t>BSB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>
                <a:sym typeface="Math1" pitchFamily="2" charset="2"/>
              </a:rPr>
              <a:t>	 </a:t>
            </a:r>
            <a:r>
              <a:rPr lang="en-US" sz="3000" dirty="0" err="1" smtClean="0"/>
              <a:t>A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bb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>
                <a:sym typeface="Math1" pitchFamily="2" charset="2"/>
              </a:rPr>
              <a:t>	 </a:t>
            </a:r>
            <a:r>
              <a:rPr lang="en-US" sz="3000" dirty="0" err="1" smtClean="0"/>
              <a:t>B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aaS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>
                <a:sym typeface="Math1" pitchFamily="2" charset="2"/>
              </a:rPr>
              <a:t>	 </a:t>
            </a:r>
            <a:r>
              <a:rPr lang="en-US" sz="3000" dirty="0" err="1" smtClean="0"/>
              <a:t>B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bb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>
                <a:sym typeface="Math1" pitchFamily="2" charset="2"/>
              </a:rPr>
              <a:t>	 </a:t>
            </a:r>
            <a:r>
              <a:rPr lang="en-US" sz="3000" dirty="0" smtClean="0"/>
              <a:t>C</a:t>
            </a:r>
            <a:r>
              <a:rPr lang="en-US" sz="3000" dirty="0" smtClean="0">
                <a:sym typeface="Wingdings" pitchFamily="2" charset="2"/>
              </a:rPr>
              <a:t></a:t>
            </a:r>
            <a:r>
              <a:rPr lang="en-US" sz="3000" dirty="0" smtClean="0">
                <a:sym typeface="Math1" pitchFamily="2" charset="2"/>
              </a:rPr>
              <a:t>SS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 err="1" smtClean="0"/>
              <a:t>B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bb</a:t>
            </a:r>
            <a:r>
              <a:rPr lang="en-US" sz="3000" dirty="0" smtClean="0">
                <a:sym typeface="Math1" pitchFamily="2" charset="2"/>
              </a:rPr>
              <a:t> </a:t>
            </a:r>
            <a:r>
              <a:rPr lang="en-US" sz="3000" dirty="0">
                <a:sym typeface="Math1" pitchFamily="2" charset="2"/>
              </a:rPr>
              <a:t>and </a:t>
            </a:r>
            <a:r>
              <a:rPr lang="en-US" sz="3000" dirty="0" err="1" smtClean="0"/>
              <a:t>A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bb</a:t>
            </a:r>
            <a:r>
              <a:rPr lang="en-US" sz="3000" dirty="0">
                <a:sym typeface="Math1" pitchFamily="2" charset="2"/>
              </a:rPr>
              <a:t>, it can be written </a:t>
            </a:r>
            <a:r>
              <a:rPr lang="en-US" sz="3000" dirty="0" smtClean="0">
                <a:sym typeface="Math1" pitchFamily="2" charset="2"/>
              </a:rPr>
              <a:t>as:</a:t>
            </a:r>
            <a:endParaRPr lang="en-US" sz="3000" dirty="0">
              <a:sym typeface="Math1" pitchFamily="2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67200" y="1676400"/>
            <a:ext cx="4572000" cy="11449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S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AB, A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BSB,</a:t>
            </a:r>
            <a:r>
              <a:rPr lang="en-US" dirty="0" smtClean="0"/>
              <a:t> B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CC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sym typeface="Math1" pitchFamily="2" charset="2"/>
              </a:rPr>
              <a:t>	 </a:t>
            </a:r>
            <a:r>
              <a:rPr lang="en-US" dirty="0" smtClean="0"/>
              <a:t>C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SS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sym typeface="Math1" pitchFamily="2" charset="2"/>
              </a:rPr>
              <a:t>	 </a:t>
            </a:r>
            <a:r>
              <a:rPr lang="en-US" dirty="0" err="1" smtClean="0"/>
              <a:t>A</a:t>
            </a:r>
            <a:r>
              <a:rPr lang="en-US" dirty="0" err="1" smtClean="0">
                <a:sym typeface="Wingdings" pitchFamily="2" charset="2"/>
              </a:rPr>
              <a:t></a:t>
            </a:r>
            <a:r>
              <a:rPr lang="en-US" dirty="0" err="1" smtClean="0">
                <a:sym typeface="Math1" pitchFamily="2" charset="2"/>
              </a:rPr>
              <a:t>a</a:t>
            </a:r>
            <a:r>
              <a:rPr lang="en-US" sz="2000" b="1" dirty="0" err="1" smtClean="0">
                <a:sym typeface="Math1" pitchFamily="2" charset="2"/>
              </a:rPr>
              <a:t>|</a:t>
            </a:r>
            <a:r>
              <a:rPr lang="en-US" dirty="0" err="1" smtClean="0">
                <a:sym typeface="Math1" pitchFamily="2" charset="2"/>
              </a:rPr>
              <a:t>b</a:t>
            </a:r>
            <a:endParaRPr lang="en-US" dirty="0" smtClean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sym typeface="Math1" pitchFamily="2" charset="2"/>
              </a:rPr>
              <a:t>	C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err="1" smtClean="0">
                <a:sym typeface="Math1" pitchFamily="2" charset="2"/>
              </a:rPr>
              <a:t>b</a:t>
            </a:r>
            <a:r>
              <a:rPr lang="en-US" sz="2000" b="1" dirty="0" err="1" smtClean="0">
                <a:sym typeface="Math1" pitchFamily="2" charset="2"/>
              </a:rPr>
              <a:t>|</a:t>
            </a:r>
            <a:r>
              <a:rPr lang="en-US" dirty="0" err="1" smtClean="0">
                <a:sym typeface="Math1" pitchFamily="2" charset="2"/>
              </a:rPr>
              <a:t>bb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142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	 </a:t>
            </a:r>
            <a:r>
              <a:rPr lang="en-US" dirty="0" err="1" smtClean="0"/>
              <a:t>S</a:t>
            </a:r>
            <a:r>
              <a:rPr lang="en-US" dirty="0" err="1" smtClean="0">
                <a:sym typeface="Wingdings" pitchFamily="2" charset="2"/>
              </a:rPr>
              <a:t></a:t>
            </a:r>
            <a:r>
              <a:rPr lang="en-US" dirty="0" err="1" smtClean="0">
                <a:sym typeface="Math1" pitchFamily="2" charset="2"/>
              </a:rPr>
              <a:t>abb</a:t>
            </a:r>
            <a:endParaRPr lang="en-US" dirty="0">
              <a:sym typeface="Math1" pitchFamily="2" charset="2"/>
            </a:endParaRPr>
          </a:p>
          <a:p>
            <a:pPr>
              <a:buFontTx/>
              <a:buNone/>
            </a:pPr>
            <a:r>
              <a:rPr lang="en-US" dirty="0">
                <a:sym typeface="Math1" pitchFamily="2" charset="2"/>
              </a:rPr>
              <a:t>	 </a:t>
            </a:r>
            <a:r>
              <a:rPr lang="en-US" dirty="0" err="1" smtClean="0"/>
              <a:t>A</a:t>
            </a:r>
            <a:r>
              <a:rPr lang="en-US" dirty="0" err="1" smtClean="0">
                <a:sym typeface="Wingdings" pitchFamily="2" charset="2"/>
              </a:rPr>
              <a:t></a:t>
            </a:r>
            <a:r>
              <a:rPr lang="en-US" dirty="0" err="1" smtClean="0">
                <a:sym typeface="Math1" pitchFamily="2" charset="2"/>
              </a:rPr>
              <a:t>bbSbb</a:t>
            </a:r>
            <a:endParaRPr lang="en-US" dirty="0">
              <a:sym typeface="Math1" pitchFamily="2" charset="2"/>
            </a:endParaRPr>
          </a:p>
          <a:p>
            <a:pPr>
              <a:buFontTx/>
              <a:buNone/>
            </a:pPr>
            <a:r>
              <a:rPr lang="en-US" dirty="0">
                <a:sym typeface="Math1" pitchFamily="2" charset="2"/>
              </a:rPr>
              <a:t>	 </a:t>
            </a:r>
            <a:r>
              <a:rPr lang="en-US" dirty="0" err="1" smtClean="0"/>
              <a:t>B</a:t>
            </a:r>
            <a:r>
              <a:rPr lang="en-US" dirty="0" err="1" smtClean="0">
                <a:sym typeface="Wingdings" pitchFamily="2" charset="2"/>
              </a:rPr>
              <a:t></a:t>
            </a:r>
            <a:r>
              <a:rPr lang="en-US" dirty="0" err="1" smtClean="0">
                <a:sym typeface="Math1" pitchFamily="2" charset="2"/>
              </a:rPr>
              <a:t>aaS</a:t>
            </a:r>
            <a:endParaRPr lang="en-US" dirty="0">
              <a:sym typeface="Math1" pitchFamily="2" charset="2"/>
            </a:endParaRPr>
          </a:p>
          <a:p>
            <a:pPr>
              <a:buFontTx/>
              <a:buNone/>
            </a:pPr>
            <a:r>
              <a:rPr lang="en-US" dirty="0">
                <a:sym typeface="Math1" pitchFamily="2" charset="2"/>
              </a:rPr>
              <a:t>	 </a:t>
            </a:r>
            <a:r>
              <a:rPr lang="en-US" dirty="0" smtClean="0"/>
              <a:t>C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SS</a:t>
            </a:r>
            <a:endParaRPr lang="en-US" dirty="0">
              <a:sym typeface="Math1" pitchFamily="2" charset="2"/>
            </a:endParaRPr>
          </a:p>
          <a:p>
            <a:pPr>
              <a:buFontTx/>
              <a:buNone/>
            </a:pPr>
            <a:r>
              <a:rPr lang="en-US" dirty="0">
                <a:sym typeface="Math1" pitchFamily="2" charset="2"/>
              </a:rPr>
              <a:t>	Since </a:t>
            </a:r>
            <a:r>
              <a:rPr lang="en-US" dirty="0" err="1" smtClean="0"/>
              <a:t>S</a:t>
            </a:r>
            <a:r>
              <a:rPr lang="en-US" dirty="0" err="1" smtClean="0">
                <a:sym typeface="Wingdings" pitchFamily="2" charset="2"/>
              </a:rPr>
              <a:t></a:t>
            </a:r>
            <a:r>
              <a:rPr lang="en-US" dirty="0" err="1" smtClean="0">
                <a:sym typeface="Math1" pitchFamily="2" charset="2"/>
              </a:rPr>
              <a:t>abb</a:t>
            </a:r>
            <a:r>
              <a:rPr lang="en-US" dirty="0" smtClean="0">
                <a:sym typeface="Math1" pitchFamily="2" charset="2"/>
              </a:rPr>
              <a:t> </a:t>
            </a:r>
            <a:r>
              <a:rPr lang="en-US" dirty="0">
                <a:sym typeface="Math1" pitchFamily="2" charset="2"/>
              </a:rPr>
              <a:t>has been obtained so, </a:t>
            </a:r>
            <a:r>
              <a:rPr lang="en-US" dirty="0" err="1">
                <a:sym typeface="Math1" pitchFamily="2" charset="2"/>
              </a:rPr>
              <a:t>abb</a:t>
            </a:r>
            <a:r>
              <a:rPr lang="en-US" dirty="0">
                <a:sym typeface="Math1" pitchFamily="2" charset="2"/>
              </a:rPr>
              <a:t> is a word in the corresponding CFL.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105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To determine whether the nonterminal X is ever used in the derivation of word from the given CFG? Problem of usefulness.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229600" cy="4525963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800" dirty="0" smtClean="0"/>
              <a:t>Consider </a:t>
            </a:r>
            <a:r>
              <a:rPr lang="en-US" sz="2800" dirty="0"/>
              <a:t>the following CFG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800" dirty="0"/>
              <a:t>	</a:t>
            </a:r>
            <a:r>
              <a:rPr lang="en-US" sz="2800" dirty="0" err="1" smtClean="0"/>
              <a:t>S</a:t>
            </a:r>
            <a:r>
              <a:rPr lang="en-US" sz="2800" dirty="0" err="1" smtClean="0">
                <a:sym typeface="Wingdings" pitchFamily="2" charset="2"/>
              </a:rPr>
              <a:t></a:t>
            </a:r>
            <a:r>
              <a:rPr lang="en-US" sz="2800" dirty="0" err="1" smtClean="0">
                <a:sym typeface="Math1" pitchFamily="2" charset="2"/>
              </a:rPr>
              <a:t>Aba</a:t>
            </a:r>
            <a:r>
              <a:rPr lang="en-US" sz="2800" dirty="0" smtClean="0">
                <a:sym typeface="Math1" pitchFamily="2" charset="2"/>
              </a:rPr>
              <a:t> </a:t>
            </a:r>
            <a:r>
              <a:rPr lang="en-US" b="1" dirty="0">
                <a:sym typeface="Math1" pitchFamily="2" charset="2"/>
              </a:rPr>
              <a:t>|</a:t>
            </a:r>
            <a:r>
              <a:rPr lang="en-US" sz="2800" dirty="0">
                <a:sym typeface="Math1" pitchFamily="2" charset="2"/>
              </a:rPr>
              <a:t> </a:t>
            </a:r>
            <a:r>
              <a:rPr lang="en-US" sz="2800" dirty="0" err="1">
                <a:sym typeface="Math1" pitchFamily="2" charset="2"/>
              </a:rPr>
              <a:t>bAZ</a:t>
            </a:r>
            <a:r>
              <a:rPr lang="en-US" sz="2800" dirty="0">
                <a:sym typeface="Math1" pitchFamily="2" charset="2"/>
              </a:rPr>
              <a:t> </a:t>
            </a:r>
            <a:r>
              <a:rPr lang="en-US" b="1" dirty="0">
                <a:sym typeface="Math1" pitchFamily="2" charset="2"/>
              </a:rPr>
              <a:t>|</a:t>
            </a:r>
            <a:r>
              <a:rPr lang="en-US" sz="2800" dirty="0">
                <a:sym typeface="Math1" pitchFamily="2" charset="2"/>
              </a:rPr>
              <a:t> b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800" dirty="0">
                <a:sym typeface="Math1" pitchFamily="2" charset="2"/>
              </a:rPr>
              <a:t>	</a:t>
            </a:r>
            <a:r>
              <a:rPr lang="en-US" sz="2800" dirty="0" err="1" smtClean="0"/>
              <a:t>A</a:t>
            </a:r>
            <a:r>
              <a:rPr lang="en-US" sz="2800" dirty="0" err="1" smtClean="0">
                <a:sym typeface="Wingdings" pitchFamily="2" charset="2"/>
              </a:rPr>
              <a:t></a:t>
            </a:r>
            <a:r>
              <a:rPr lang="en-US" sz="2800" dirty="0" err="1" smtClean="0">
                <a:sym typeface="Math1" pitchFamily="2" charset="2"/>
              </a:rPr>
              <a:t>Xb</a:t>
            </a:r>
            <a:r>
              <a:rPr lang="en-US" sz="2800" dirty="0" smtClean="0">
                <a:sym typeface="Math1" pitchFamily="2" charset="2"/>
              </a:rPr>
              <a:t> </a:t>
            </a:r>
            <a:r>
              <a:rPr lang="en-US" b="1" dirty="0">
                <a:sym typeface="Math1" pitchFamily="2" charset="2"/>
              </a:rPr>
              <a:t>|</a:t>
            </a:r>
            <a:r>
              <a:rPr lang="en-US" sz="2800" dirty="0">
                <a:sym typeface="Math1" pitchFamily="2" charset="2"/>
              </a:rPr>
              <a:t> </a:t>
            </a:r>
            <a:r>
              <a:rPr lang="en-US" sz="2800" dirty="0" err="1">
                <a:sym typeface="Math1" pitchFamily="2" charset="2"/>
              </a:rPr>
              <a:t>bZa</a:t>
            </a:r>
            <a:endParaRPr lang="en-US" sz="2800" dirty="0">
              <a:sym typeface="Math1" pitchFamily="2" charset="2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800" dirty="0"/>
              <a:t>	</a:t>
            </a:r>
            <a:r>
              <a:rPr lang="en-US" sz="2800" dirty="0" err="1" smtClean="0"/>
              <a:t>B</a:t>
            </a:r>
            <a:r>
              <a:rPr lang="en-US" sz="2800" dirty="0" err="1" smtClean="0">
                <a:sym typeface="Wingdings" pitchFamily="2" charset="2"/>
              </a:rPr>
              <a:t></a:t>
            </a:r>
            <a:r>
              <a:rPr lang="en-US" sz="2800" dirty="0" err="1" smtClean="0">
                <a:sym typeface="Math1" pitchFamily="2" charset="2"/>
              </a:rPr>
              <a:t>bAA</a:t>
            </a:r>
            <a:endParaRPr lang="en-US" sz="2800" dirty="0">
              <a:sym typeface="Math1" pitchFamily="2" charset="2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800" dirty="0">
                <a:sym typeface="Math1" pitchFamily="2" charset="2"/>
              </a:rPr>
              <a:t>	</a:t>
            </a:r>
            <a:r>
              <a:rPr lang="en-US" sz="2800" dirty="0" err="1" smtClean="0"/>
              <a:t>X</a:t>
            </a:r>
            <a:r>
              <a:rPr lang="en-US" sz="2800" dirty="0" err="1" smtClean="0">
                <a:sym typeface="Wingdings" pitchFamily="2" charset="2"/>
              </a:rPr>
              <a:t></a:t>
            </a:r>
            <a:r>
              <a:rPr lang="en-US" sz="2800" dirty="0" err="1" smtClean="0">
                <a:sym typeface="Math1" pitchFamily="2" charset="2"/>
              </a:rPr>
              <a:t>aZa</a:t>
            </a:r>
            <a:r>
              <a:rPr lang="en-US" b="1" dirty="0" err="1" smtClean="0">
                <a:sym typeface="Math1" pitchFamily="2" charset="2"/>
              </a:rPr>
              <a:t>|</a:t>
            </a:r>
            <a:r>
              <a:rPr lang="en-US" sz="2800" dirty="0" err="1" smtClean="0">
                <a:sym typeface="Math1" pitchFamily="2" charset="2"/>
              </a:rPr>
              <a:t>aaa</a:t>
            </a:r>
            <a:endParaRPr lang="en-US" sz="2800" dirty="0">
              <a:sym typeface="Math1" pitchFamily="2" charset="2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800" dirty="0">
                <a:sym typeface="Math1" pitchFamily="2" charset="2"/>
              </a:rPr>
              <a:t>	</a:t>
            </a:r>
            <a:r>
              <a:rPr lang="en-US" sz="2800" dirty="0" err="1" smtClean="0"/>
              <a:t>Z</a:t>
            </a:r>
            <a:r>
              <a:rPr lang="en-US" sz="2800" dirty="0" err="1" smtClean="0">
                <a:sym typeface="Wingdings" pitchFamily="2" charset="2"/>
              </a:rPr>
              <a:t></a:t>
            </a:r>
            <a:r>
              <a:rPr lang="en-US" sz="2800" dirty="0" err="1" smtClean="0">
                <a:sym typeface="Math1" pitchFamily="2" charset="2"/>
              </a:rPr>
              <a:t>ZAbA</a:t>
            </a:r>
            <a:endParaRPr lang="en-US" sz="2800" dirty="0">
              <a:sym typeface="Math1" pitchFamily="2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879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4419600" cy="6049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000" dirty="0"/>
              <a:t>	</a:t>
            </a:r>
            <a:r>
              <a:rPr lang="en-US" sz="2800" dirty="0"/>
              <a:t>To determine whether X is ever used to generate some words, unproductive </a:t>
            </a:r>
            <a:r>
              <a:rPr lang="en-US" sz="2800" dirty="0" err="1"/>
              <a:t>nonterminals</a:t>
            </a:r>
            <a:r>
              <a:rPr lang="en-US" sz="2800" dirty="0"/>
              <a:t> are determined. Z is unproductive </a:t>
            </a:r>
            <a:r>
              <a:rPr lang="en-US" sz="2800" dirty="0" err="1"/>
              <a:t>nonterminal</a:t>
            </a:r>
            <a:r>
              <a:rPr lang="en-US" sz="2800" dirty="0"/>
              <a:t>, so eliminating the productions involving Z.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/>
              <a:t>	</a:t>
            </a:r>
            <a:r>
              <a:rPr lang="en-US" sz="3000" dirty="0" err="1" smtClean="0"/>
              <a:t>S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Aba</a:t>
            </a:r>
            <a:r>
              <a:rPr lang="en-US" sz="3400" b="1" dirty="0" err="1" smtClean="0">
                <a:sym typeface="Math1" pitchFamily="2" charset="2"/>
              </a:rPr>
              <a:t>|</a:t>
            </a:r>
            <a:r>
              <a:rPr lang="en-US" sz="3000" dirty="0" err="1" smtClean="0">
                <a:sym typeface="Math1" pitchFamily="2" charset="2"/>
              </a:rPr>
              <a:t>b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>
                <a:sym typeface="Math1" pitchFamily="2" charset="2"/>
              </a:rPr>
              <a:t>	</a:t>
            </a:r>
            <a:r>
              <a:rPr lang="en-US" sz="3000" dirty="0" err="1" smtClean="0"/>
              <a:t>A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Xb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/>
              <a:t>	</a:t>
            </a:r>
            <a:r>
              <a:rPr lang="en-US" sz="3000" dirty="0" err="1" smtClean="0"/>
              <a:t>B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bAA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>
                <a:sym typeface="Math1" pitchFamily="2" charset="2"/>
              </a:rPr>
              <a:t>	</a:t>
            </a:r>
            <a:r>
              <a:rPr lang="en-US" sz="3000" dirty="0" err="1" smtClean="0"/>
              <a:t>X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aaa</a:t>
            </a:r>
            <a:endParaRPr lang="en-US" sz="3000" dirty="0">
              <a:sym typeface="Math1" pitchFamily="2" charset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486400" y="1828800"/>
            <a:ext cx="34290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dirty="0" smtClean="0"/>
              <a:t>	</a:t>
            </a:r>
            <a:r>
              <a:rPr lang="en-US" dirty="0" err="1" smtClean="0"/>
              <a:t>S</a:t>
            </a:r>
            <a:r>
              <a:rPr lang="en-US" dirty="0" err="1">
                <a:sym typeface="Wingdings" pitchFamily="2" charset="2"/>
              </a:rPr>
              <a:t></a:t>
            </a:r>
            <a:r>
              <a:rPr lang="en-US" dirty="0" err="1">
                <a:sym typeface="Math1" pitchFamily="2" charset="2"/>
              </a:rPr>
              <a:t>Aba</a:t>
            </a:r>
            <a:r>
              <a:rPr lang="en-US" dirty="0">
                <a:sym typeface="Math1" pitchFamily="2" charset="2"/>
              </a:rPr>
              <a:t> </a:t>
            </a:r>
            <a:r>
              <a:rPr lang="en-US" b="1" dirty="0">
                <a:sym typeface="Math1" pitchFamily="2" charset="2"/>
              </a:rPr>
              <a:t>|</a:t>
            </a:r>
            <a:r>
              <a:rPr lang="en-US" dirty="0">
                <a:sym typeface="Math1" pitchFamily="2" charset="2"/>
              </a:rPr>
              <a:t> </a:t>
            </a:r>
            <a:r>
              <a:rPr lang="en-US" dirty="0" err="1">
                <a:sym typeface="Math1" pitchFamily="2" charset="2"/>
              </a:rPr>
              <a:t>bAZ</a:t>
            </a:r>
            <a:r>
              <a:rPr lang="en-US" dirty="0">
                <a:sym typeface="Math1" pitchFamily="2" charset="2"/>
              </a:rPr>
              <a:t> </a:t>
            </a:r>
            <a:r>
              <a:rPr lang="en-US" b="1" dirty="0">
                <a:sym typeface="Math1" pitchFamily="2" charset="2"/>
              </a:rPr>
              <a:t>|</a:t>
            </a:r>
            <a:r>
              <a:rPr lang="en-US" dirty="0">
                <a:sym typeface="Math1" pitchFamily="2" charset="2"/>
              </a:rPr>
              <a:t> b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dirty="0">
                <a:sym typeface="Math1" pitchFamily="2" charset="2"/>
              </a:rPr>
              <a:t>	</a:t>
            </a:r>
            <a:r>
              <a:rPr lang="en-US" dirty="0" err="1"/>
              <a:t>A</a:t>
            </a:r>
            <a:r>
              <a:rPr lang="en-US" dirty="0" err="1">
                <a:sym typeface="Wingdings" pitchFamily="2" charset="2"/>
              </a:rPr>
              <a:t></a:t>
            </a:r>
            <a:r>
              <a:rPr lang="en-US" dirty="0" err="1">
                <a:sym typeface="Math1" pitchFamily="2" charset="2"/>
              </a:rPr>
              <a:t>Xb</a:t>
            </a:r>
            <a:r>
              <a:rPr lang="en-US" dirty="0">
                <a:sym typeface="Math1" pitchFamily="2" charset="2"/>
              </a:rPr>
              <a:t> </a:t>
            </a:r>
            <a:r>
              <a:rPr lang="en-US" b="1" dirty="0">
                <a:sym typeface="Math1" pitchFamily="2" charset="2"/>
              </a:rPr>
              <a:t>|</a:t>
            </a:r>
            <a:r>
              <a:rPr lang="en-US" dirty="0">
                <a:sym typeface="Math1" pitchFamily="2" charset="2"/>
              </a:rPr>
              <a:t> </a:t>
            </a:r>
            <a:r>
              <a:rPr lang="en-US" dirty="0" err="1">
                <a:sym typeface="Math1" pitchFamily="2" charset="2"/>
              </a:rPr>
              <a:t>bZa</a:t>
            </a:r>
            <a:endParaRPr lang="en-US" dirty="0">
              <a:sym typeface="Math1" pitchFamily="2" charset="2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dirty="0"/>
              <a:t>	</a:t>
            </a:r>
            <a:r>
              <a:rPr lang="en-US" dirty="0" err="1"/>
              <a:t>B</a:t>
            </a:r>
            <a:r>
              <a:rPr lang="en-US" dirty="0" err="1">
                <a:sym typeface="Wingdings" pitchFamily="2" charset="2"/>
              </a:rPr>
              <a:t></a:t>
            </a:r>
            <a:r>
              <a:rPr lang="en-US" dirty="0" err="1">
                <a:sym typeface="Math1" pitchFamily="2" charset="2"/>
              </a:rPr>
              <a:t>bAA</a:t>
            </a:r>
            <a:endParaRPr lang="en-US" dirty="0">
              <a:sym typeface="Math1" pitchFamily="2" charset="2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dirty="0">
                <a:sym typeface="Math1" pitchFamily="2" charset="2"/>
              </a:rPr>
              <a:t>	</a:t>
            </a:r>
            <a:r>
              <a:rPr lang="en-US" dirty="0" err="1"/>
              <a:t>X</a:t>
            </a:r>
            <a:r>
              <a:rPr lang="en-US" dirty="0" err="1">
                <a:sym typeface="Wingdings" pitchFamily="2" charset="2"/>
              </a:rPr>
              <a:t></a:t>
            </a:r>
            <a:r>
              <a:rPr lang="en-US" dirty="0" err="1">
                <a:sym typeface="Math1" pitchFamily="2" charset="2"/>
              </a:rPr>
              <a:t>aZa</a:t>
            </a:r>
            <a:r>
              <a:rPr lang="en-US" b="1" dirty="0" err="1">
                <a:sym typeface="Math1" pitchFamily="2" charset="2"/>
              </a:rPr>
              <a:t>|</a:t>
            </a:r>
            <a:r>
              <a:rPr lang="en-US" dirty="0" err="1">
                <a:sym typeface="Math1" pitchFamily="2" charset="2"/>
              </a:rPr>
              <a:t>aaa</a:t>
            </a:r>
            <a:endParaRPr lang="en-US" dirty="0">
              <a:sym typeface="Math1" pitchFamily="2" charset="2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dirty="0">
                <a:sym typeface="Math1" pitchFamily="2" charset="2"/>
              </a:rPr>
              <a:t>	</a:t>
            </a:r>
            <a:r>
              <a:rPr lang="en-US" dirty="0" err="1"/>
              <a:t>Z</a:t>
            </a:r>
            <a:r>
              <a:rPr lang="en-US" dirty="0" err="1">
                <a:sym typeface="Wingdings" pitchFamily="2" charset="2"/>
              </a:rPr>
              <a:t></a:t>
            </a:r>
            <a:r>
              <a:rPr lang="en-US" dirty="0" err="1">
                <a:sym typeface="Math1" pitchFamily="2" charset="2"/>
              </a:rPr>
              <a:t>ZAbA</a:t>
            </a:r>
            <a:endParaRPr lang="en-US" dirty="0">
              <a:sym typeface="Math1" pitchFamily="2" charset="2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316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dirty="0"/>
              <a:t>	X </a:t>
            </a:r>
            <a:r>
              <a:rPr lang="en-US" sz="2800" dirty="0" smtClean="0"/>
              <a:t>points to non terminal, </a:t>
            </a:r>
            <a:r>
              <a:rPr lang="en-US" sz="2800" dirty="0"/>
              <a:t>so A </a:t>
            </a:r>
            <a:r>
              <a:rPr lang="en-US" sz="2800" dirty="0" smtClean="0"/>
              <a:t>also. </a:t>
            </a:r>
            <a:r>
              <a:rPr lang="en-US" sz="2800" dirty="0"/>
              <a:t>Thus B and S </a:t>
            </a:r>
            <a:r>
              <a:rPr lang="en-US" sz="2800" dirty="0" smtClean="0"/>
              <a:t>also point to non terminal. </a:t>
            </a:r>
          </a:p>
          <a:p>
            <a:pPr>
              <a:buFontTx/>
              <a:buNone/>
            </a:pPr>
            <a:endParaRPr lang="en-US" sz="2800" dirty="0" smtClean="0"/>
          </a:p>
          <a:p>
            <a:pPr>
              <a:buFontTx/>
              <a:buNone/>
            </a:pPr>
            <a:r>
              <a:rPr lang="en-US" sz="2800" dirty="0"/>
              <a:t> </a:t>
            </a:r>
            <a:r>
              <a:rPr lang="en-US" sz="2800" dirty="0" smtClean="0"/>
              <a:t>   So only useful productions shall be used. </a:t>
            </a:r>
            <a:endParaRPr lang="en-US" sz="2800" dirty="0"/>
          </a:p>
          <a:p>
            <a:pPr>
              <a:buFontTx/>
              <a:buNone/>
            </a:pPr>
            <a:r>
              <a:rPr lang="en-US" sz="2800" dirty="0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910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n-US" sz="3000" dirty="0" smtClean="0"/>
              <a:t>Whether or not the given CFG generates the finite language? Problem of finiteness.</a:t>
            </a:r>
            <a:br>
              <a:rPr lang="en-US" sz="3000" dirty="0" smtClean="0"/>
            </a:b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b="1" u="sng" dirty="0"/>
              <a:t>Example</a:t>
            </a:r>
            <a:r>
              <a:rPr lang="en-US" sz="2800" dirty="0"/>
              <a:t>: Consider the CFG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err="1" smtClean="0"/>
              <a:t>S</a:t>
            </a:r>
            <a:r>
              <a:rPr lang="en-US" sz="2800" dirty="0" err="1" smtClean="0">
                <a:sym typeface="Wingdings" pitchFamily="2" charset="2"/>
              </a:rPr>
              <a:t></a:t>
            </a:r>
            <a:r>
              <a:rPr lang="en-US" sz="2800" dirty="0" err="1" smtClean="0">
                <a:sym typeface="Math1" pitchFamily="2" charset="2"/>
              </a:rPr>
              <a:t>ABa</a:t>
            </a:r>
            <a:r>
              <a:rPr lang="en-US" b="1" dirty="0" err="1" smtClean="0">
                <a:sym typeface="Math1" pitchFamily="2" charset="2"/>
              </a:rPr>
              <a:t>|</a:t>
            </a:r>
            <a:r>
              <a:rPr lang="en-US" sz="2800" dirty="0" err="1" smtClean="0">
                <a:sym typeface="Math1" pitchFamily="2" charset="2"/>
              </a:rPr>
              <a:t>bAZ</a:t>
            </a:r>
            <a:r>
              <a:rPr lang="en-US" b="1" dirty="0" err="1" smtClean="0">
                <a:sym typeface="Math1" pitchFamily="2" charset="2"/>
              </a:rPr>
              <a:t>|</a:t>
            </a:r>
            <a:r>
              <a:rPr lang="en-US" sz="2800" dirty="0" err="1" smtClean="0">
                <a:sym typeface="Math1" pitchFamily="2" charset="2"/>
              </a:rPr>
              <a:t>b</a:t>
            </a:r>
            <a:endParaRPr lang="en-US" sz="28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err="1" smtClean="0"/>
              <a:t>A</a:t>
            </a:r>
            <a:r>
              <a:rPr lang="en-US" sz="2800" dirty="0" err="1" smtClean="0">
                <a:sym typeface="Wingdings" pitchFamily="2" charset="2"/>
              </a:rPr>
              <a:t></a:t>
            </a:r>
            <a:r>
              <a:rPr lang="en-US" sz="2800" dirty="0" err="1" smtClean="0">
                <a:sym typeface="Math1" pitchFamily="2" charset="2"/>
              </a:rPr>
              <a:t>Xb</a:t>
            </a:r>
            <a:r>
              <a:rPr lang="en-US" b="1" dirty="0" err="1" smtClean="0">
                <a:sym typeface="Math1" pitchFamily="2" charset="2"/>
              </a:rPr>
              <a:t>|</a:t>
            </a:r>
            <a:r>
              <a:rPr lang="en-US" sz="2800" dirty="0" err="1" smtClean="0">
                <a:sym typeface="Math1" pitchFamily="2" charset="2"/>
              </a:rPr>
              <a:t>bZa</a:t>
            </a:r>
            <a:endParaRPr lang="en-US" sz="28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err="1" smtClean="0"/>
              <a:t>B</a:t>
            </a:r>
            <a:r>
              <a:rPr lang="en-US" sz="2800" dirty="0" err="1" smtClean="0">
                <a:sym typeface="Wingdings" pitchFamily="2" charset="2"/>
              </a:rPr>
              <a:t></a:t>
            </a:r>
            <a:r>
              <a:rPr lang="en-US" sz="2800" dirty="0" err="1" smtClean="0">
                <a:sym typeface="Math1" pitchFamily="2" charset="2"/>
              </a:rPr>
              <a:t>bAA</a:t>
            </a:r>
            <a:endParaRPr lang="en-US" sz="28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err="1" smtClean="0"/>
              <a:t>X</a:t>
            </a:r>
            <a:r>
              <a:rPr lang="en-US" sz="2800" dirty="0" err="1" smtClean="0">
                <a:sym typeface="Wingdings" pitchFamily="2" charset="2"/>
              </a:rPr>
              <a:t></a:t>
            </a:r>
            <a:r>
              <a:rPr lang="en-US" sz="2800" dirty="0" err="1" smtClean="0">
                <a:sym typeface="Math1" pitchFamily="2" charset="2"/>
              </a:rPr>
              <a:t>aZa</a:t>
            </a:r>
            <a:r>
              <a:rPr lang="en-US" b="1" dirty="0" err="1" smtClean="0">
                <a:sym typeface="Math1" pitchFamily="2" charset="2"/>
              </a:rPr>
              <a:t>|</a:t>
            </a:r>
            <a:r>
              <a:rPr lang="en-US" sz="2800" dirty="0" err="1" smtClean="0">
                <a:sym typeface="Math1" pitchFamily="2" charset="2"/>
              </a:rPr>
              <a:t>bA</a:t>
            </a:r>
            <a:r>
              <a:rPr lang="en-US" b="1" dirty="0" err="1" smtClean="0">
                <a:sym typeface="Math1" pitchFamily="2" charset="2"/>
              </a:rPr>
              <a:t>|</a:t>
            </a:r>
            <a:r>
              <a:rPr lang="en-US" sz="2800" dirty="0" err="1" smtClean="0">
                <a:sym typeface="Math1" pitchFamily="2" charset="2"/>
              </a:rPr>
              <a:t>aaa</a:t>
            </a:r>
            <a:endParaRPr lang="en-US" sz="28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err="1" smtClean="0">
                <a:sym typeface="Math1" pitchFamily="2" charset="2"/>
              </a:rPr>
              <a:t>Z</a:t>
            </a:r>
            <a:r>
              <a:rPr lang="en-US" sz="2800" dirty="0" err="1" smtClean="0">
                <a:sym typeface="Wingdings" pitchFamily="2" charset="2"/>
              </a:rPr>
              <a:t></a:t>
            </a:r>
            <a:r>
              <a:rPr lang="en-US" sz="2800" dirty="0" err="1" smtClean="0">
                <a:sym typeface="Math1" pitchFamily="2" charset="2"/>
              </a:rPr>
              <a:t>ZAbA</a:t>
            </a:r>
            <a:endParaRPr lang="en-US" sz="28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800" dirty="0" smtClean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ym typeface="Math1" pitchFamily="2" charset="2"/>
              </a:rPr>
              <a:t>Here </a:t>
            </a:r>
            <a:r>
              <a:rPr lang="en-US" sz="2800" dirty="0">
                <a:sym typeface="Math1" pitchFamily="2" charset="2"/>
              </a:rPr>
              <a:t>the nonterminal Z is useless, </a:t>
            </a:r>
            <a:r>
              <a:rPr lang="en-US" sz="2800" dirty="0" smtClean="0">
                <a:sym typeface="Math1" pitchFamily="2" charset="2"/>
              </a:rPr>
              <a:t>so by eliminating we get the following grammar:</a:t>
            </a:r>
            <a:endParaRPr lang="en-US" sz="2800" dirty="0">
              <a:sym typeface="Math1" pitchFamily="2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11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077200" cy="4800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000" dirty="0" err="1" smtClean="0"/>
              <a:t>S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ABa|b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 err="1" smtClean="0"/>
              <a:t>A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Xb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 err="1" smtClean="0"/>
              <a:t>B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bAA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 err="1" smtClean="0"/>
              <a:t>X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bA</a:t>
            </a:r>
            <a:r>
              <a:rPr lang="en-US" sz="3400" b="1" dirty="0" err="1" smtClean="0">
                <a:sym typeface="Math1" pitchFamily="2" charset="2"/>
              </a:rPr>
              <a:t>|</a:t>
            </a:r>
            <a:r>
              <a:rPr lang="en-US" sz="3000" dirty="0" err="1" smtClean="0">
                <a:sym typeface="Math1" pitchFamily="2" charset="2"/>
              </a:rPr>
              <a:t>aaa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3000" dirty="0" smtClean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 smtClean="0">
                <a:sym typeface="Math1" pitchFamily="2" charset="2"/>
              </a:rPr>
              <a:t>Starting </a:t>
            </a:r>
            <a:r>
              <a:rPr lang="en-US" sz="3000" dirty="0">
                <a:sym typeface="Math1" pitchFamily="2" charset="2"/>
              </a:rPr>
              <a:t>with nonterminal X</a:t>
            </a:r>
            <a:r>
              <a:rPr lang="en-US" sz="3000" dirty="0" smtClean="0">
                <a:sym typeface="Math1" pitchFamily="2" charset="2"/>
              </a:rPr>
              <a:t>. It is self-embedded, therefore, the grammar creates an infinite language.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 err="1" smtClean="0"/>
              <a:t>S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ABa</a:t>
            </a:r>
            <a:r>
              <a:rPr lang="en-US" sz="3400" b="1" dirty="0" err="1" smtClean="0">
                <a:sym typeface="Math1" pitchFamily="2" charset="2"/>
              </a:rPr>
              <a:t>|</a:t>
            </a:r>
            <a:r>
              <a:rPr lang="en-US" sz="3000" dirty="0" err="1" smtClean="0">
                <a:sym typeface="Math1" pitchFamily="2" charset="2"/>
              </a:rPr>
              <a:t>b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 err="1" smtClean="0"/>
              <a:t>A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Xb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 err="1" smtClean="0"/>
              <a:t>B</a:t>
            </a:r>
            <a:r>
              <a:rPr lang="en-US" sz="3000" dirty="0" err="1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bAA</a:t>
            </a:r>
            <a:endParaRPr lang="en-US" sz="3000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 smtClean="0"/>
              <a:t>X </a:t>
            </a:r>
            <a:r>
              <a:rPr lang="en-US" sz="3000" dirty="0" smtClean="0">
                <a:sym typeface="Wingdings" pitchFamily="2" charset="2"/>
              </a:rPr>
              <a:t></a:t>
            </a:r>
            <a:r>
              <a:rPr lang="en-US" sz="3000" dirty="0" err="1" smtClean="0">
                <a:sym typeface="Math1" pitchFamily="2" charset="2"/>
              </a:rPr>
              <a:t>bA</a:t>
            </a:r>
            <a:r>
              <a:rPr lang="en-US" sz="3400" b="1" dirty="0" err="1" smtClean="0">
                <a:sym typeface="Math1" pitchFamily="2" charset="2"/>
              </a:rPr>
              <a:t>|</a:t>
            </a:r>
            <a:r>
              <a:rPr lang="en-US" sz="3000" dirty="0" err="1" smtClean="0">
                <a:sym typeface="Math1" pitchFamily="2" charset="2"/>
              </a:rPr>
              <a:t>aaa</a:t>
            </a:r>
            <a:endParaRPr lang="en-US" sz="3000" dirty="0">
              <a:sym typeface="Math1" pitchFamily="2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780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u="sng" dirty="0"/>
              <a:t>Example</a:t>
            </a:r>
            <a:r>
              <a:rPr lang="en-US" dirty="0"/>
              <a:t>: Consider the following CFG in CNF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S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AA</a:t>
            </a:r>
            <a:endParaRPr lang="en-US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A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AA</a:t>
            </a:r>
            <a:endParaRPr lang="en-US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err="1" smtClean="0"/>
              <a:t>A</a:t>
            </a:r>
            <a:r>
              <a:rPr lang="en-US" dirty="0" err="1" smtClean="0">
                <a:sym typeface="Wingdings" pitchFamily="2" charset="2"/>
              </a:rPr>
              <a:t></a:t>
            </a:r>
            <a:r>
              <a:rPr lang="en-US" dirty="0" err="1" smtClean="0">
                <a:sym typeface="Math1" pitchFamily="2" charset="2"/>
              </a:rPr>
              <a:t>a</a:t>
            </a:r>
            <a:endParaRPr lang="en-US" dirty="0">
              <a:sym typeface="Math1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sym typeface="Math1" pitchFamily="2" charset="2"/>
              </a:rPr>
              <a:t>Let x=</a:t>
            </a:r>
            <a:r>
              <a:rPr lang="en-US" dirty="0" err="1">
                <a:sym typeface="Math1" pitchFamily="2" charset="2"/>
              </a:rPr>
              <a:t>aaa</a:t>
            </a:r>
            <a:r>
              <a:rPr lang="en-US" dirty="0">
                <a:sym typeface="Math1" pitchFamily="2" charset="2"/>
              </a:rPr>
              <a:t>. To determine whether x can be generated from the given CFG let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x=x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2</a:t>
            </a:r>
            <a:r>
              <a:rPr lang="en-US" dirty="0"/>
              <a:t>x</a:t>
            </a:r>
            <a:r>
              <a:rPr lang="en-US" baseline="-25000" dirty="0"/>
              <a:t>3</a:t>
            </a:r>
            <a:r>
              <a:rPr lang="en-US" dirty="0"/>
              <a:t> where x</a:t>
            </a:r>
            <a:r>
              <a:rPr lang="en-US" baseline="-25000" dirty="0"/>
              <a:t>1 </a:t>
            </a:r>
            <a:r>
              <a:rPr lang="en-US" dirty="0"/>
              <a:t>=</a:t>
            </a:r>
            <a:r>
              <a:rPr lang="en-US" baseline="-25000" dirty="0"/>
              <a:t> </a:t>
            </a:r>
            <a:r>
              <a:rPr lang="en-US" dirty="0"/>
              <a:t>x</a:t>
            </a:r>
            <a:r>
              <a:rPr lang="en-US" baseline="-25000" dirty="0"/>
              <a:t>2</a:t>
            </a:r>
            <a:r>
              <a:rPr lang="en-US" dirty="0"/>
              <a:t>=x</a:t>
            </a:r>
            <a:r>
              <a:rPr lang="en-US" baseline="-25000" dirty="0"/>
              <a:t>3 </a:t>
            </a:r>
            <a:r>
              <a:rPr lang="en-US" dirty="0"/>
              <a:t>=a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054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According to CYK algorithm, the list of </a:t>
            </a:r>
            <a:r>
              <a:rPr lang="en-US" dirty="0" err="1"/>
              <a:t>nonterminals</a:t>
            </a:r>
            <a:r>
              <a:rPr lang="en-US" dirty="0"/>
              <a:t> producing single letter double letter substrings of x and the string x itself, can be determined as follows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164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30723" name="Group 3"/>
          <p:cNvGraphicFramePr>
            <a:graphicFrameLocks noGrp="1"/>
          </p:cNvGraphicFramePr>
          <p:nvPr/>
        </p:nvGraphicFramePr>
        <p:xfrm>
          <a:off x="304800" y="2035175"/>
          <a:ext cx="8534400" cy="3992880"/>
        </p:xfrm>
        <a:graphic>
          <a:graphicData uri="http://schemas.openxmlformats.org/drawingml/2006/table">
            <a:tbl>
              <a:tblPr/>
              <a:tblGrid>
                <a:gridCol w="4267200"/>
                <a:gridCol w="4267200"/>
              </a:tblGrid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Substring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All producing nonterminals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1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=a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2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=a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3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=a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1 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2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S,A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2 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3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S,A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x= x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1 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2 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x</a:t>
                      </a:r>
                      <a:r>
                        <a:rPr kumimoji="0" lang="en-US" sz="3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S,A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43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Since S is in the list of producing </a:t>
            </a:r>
            <a:r>
              <a:rPr lang="en-US" dirty="0" err="1"/>
              <a:t>nonterminals</a:t>
            </a:r>
            <a:r>
              <a:rPr lang="en-US" dirty="0"/>
              <a:t>, so </a:t>
            </a:r>
            <a:r>
              <a:rPr lang="en-US" dirty="0" err="1"/>
              <a:t>aaa</a:t>
            </a:r>
            <a:r>
              <a:rPr lang="en-US" dirty="0"/>
              <a:t> can be generated by the given CFG.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106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</a:t>
            </a:r>
            <a:r>
              <a:rPr lang="en-US" dirty="0" smtClean="0"/>
              <a:t>machine Components</a:t>
            </a:r>
            <a:endParaRPr lang="en-US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en-US" sz="3000" dirty="0" smtClean="0"/>
              <a:t>A </a:t>
            </a:r>
            <a:r>
              <a:rPr lang="en-US" sz="3000" dirty="0"/>
              <a:t>Turing machine (TM) consists of the following</a:t>
            </a:r>
          </a:p>
          <a:p>
            <a:pPr marL="609600" indent="-609600">
              <a:buFontTx/>
              <a:buAutoNum type="arabicPeriod"/>
            </a:pPr>
            <a:r>
              <a:rPr lang="en-US" sz="3000" dirty="0"/>
              <a:t>An alphabet </a:t>
            </a:r>
            <a:r>
              <a:rPr lang="en-US" sz="3000" dirty="0" smtClean="0">
                <a:sym typeface="Math1" pitchFamily="2" charset="2"/>
              </a:rPr>
              <a:t>Σ </a:t>
            </a:r>
            <a:r>
              <a:rPr lang="en-US" sz="3000" dirty="0">
                <a:sym typeface="Math1" pitchFamily="2" charset="2"/>
              </a:rPr>
              <a:t>of input letters.</a:t>
            </a:r>
          </a:p>
          <a:p>
            <a:pPr marL="609600" indent="-609600">
              <a:buFontTx/>
              <a:buAutoNum type="arabicPeriod"/>
            </a:pPr>
            <a:r>
              <a:rPr lang="en-US" sz="3000" dirty="0"/>
              <a:t>An input TAPE </a:t>
            </a:r>
            <a:r>
              <a:rPr lang="en-US" sz="3000" dirty="0" smtClean="0"/>
              <a:t>is partitioned </a:t>
            </a:r>
            <a:r>
              <a:rPr lang="en-US" sz="3000" dirty="0"/>
              <a:t>into </a:t>
            </a:r>
            <a:r>
              <a:rPr lang="en-US" sz="3000" dirty="0" smtClean="0"/>
              <a:t>cells</a:t>
            </a:r>
          </a:p>
          <a:p>
            <a:pPr marL="609600" indent="-609600">
              <a:buFontTx/>
              <a:buAutoNum type="arabicPeriod"/>
            </a:pPr>
            <a:r>
              <a:rPr lang="en-US" sz="3000" dirty="0" smtClean="0"/>
              <a:t>Having </a:t>
            </a:r>
            <a:r>
              <a:rPr lang="en-US" sz="3000" dirty="0"/>
              <a:t>infinite many locations in one direction. </a:t>
            </a:r>
            <a:endParaRPr lang="en-US" sz="3000" dirty="0" smtClean="0"/>
          </a:p>
          <a:p>
            <a:pPr marL="609600" indent="-609600">
              <a:buFontTx/>
              <a:buAutoNum type="arabicPeriod"/>
            </a:pPr>
            <a:r>
              <a:rPr lang="en-US" sz="3000" dirty="0" smtClean="0"/>
              <a:t>initially tape is filled </a:t>
            </a:r>
            <a:r>
              <a:rPr lang="en-US" sz="3000" dirty="0"/>
              <a:t>with blanks </a:t>
            </a:r>
            <a:r>
              <a:rPr lang="en-US" sz="3000" dirty="0" smtClean="0"/>
              <a:t>(</a:t>
            </a:r>
            <a:r>
              <a:rPr lang="en-US" sz="3000" dirty="0">
                <a:latin typeface="Arial Unicode MS"/>
                <a:ea typeface="Arial Unicode MS"/>
                <a:cs typeface="Arial Unicode MS"/>
              </a:rPr>
              <a:t>￭</a:t>
            </a:r>
            <a:r>
              <a:rPr lang="en-US" sz="3000" dirty="0" smtClean="0">
                <a:sym typeface="Math1" pitchFamily="2" charset="2"/>
              </a:rPr>
              <a:t>’s).</a:t>
            </a:r>
            <a:endParaRPr lang="en-US" sz="3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175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machine continued …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endParaRPr lang="en-US" sz="3000" dirty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3000" dirty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3000" dirty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3000" dirty="0"/>
          </a:p>
          <a:p>
            <a:pPr marL="609600" indent="-609600">
              <a:lnSpc>
                <a:spcPct val="90000"/>
              </a:lnSpc>
              <a:buFontTx/>
              <a:buAutoNum type="arabicPeriod" startAt="3"/>
            </a:pPr>
            <a:endParaRPr lang="en-US" sz="3000" dirty="0" smtClean="0"/>
          </a:p>
          <a:p>
            <a:pPr marL="609600" indent="-609600">
              <a:lnSpc>
                <a:spcPct val="90000"/>
              </a:lnSpc>
              <a:buFontTx/>
              <a:buAutoNum type="arabicPeriod" startAt="3"/>
            </a:pPr>
            <a:r>
              <a:rPr lang="en-US" sz="3000" dirty="0" smtClean="0"/>
              <a:t>A </a:t>
            </a:r>
            <a:r>
              <a:rPr lang="en-US" sz="3000" dirty="0"/>
              <a:t>tape Head can </a:t>
            </a:r>
            <a:r>
              <a:rPr lang="en-US" sz="3000" dirty="0" smtClean="0"/>
              <a:t>read and replace the character at </a:t>
            </a:r>
            <a:r>
              <a:rPr lang="en-US" sz="3000" dirty="0"/>
              <a:t>any cell and </a:t>
            </a:r>
            <a:r>
              <a:rPr lang="en-US" sz="3000" dirty="0" smtClean="0"/>
              <a:t>afterwards, reposition </a:t>
            </a:r>
            <a:r>
              <a:rPr lang="en-US" sz="3000" dirty="0"/>
              <a:t>itself </a:t>
            </a:r>
            <a:r>
              <a:rPr lang="en-US" sz="3000" dirty="0" smtClean="0"/>
              <a:t>to the left or to the right. </a:t>
            </a:r>
            <a:endParaRPr lang="en-US" sz="3000" dirty="0"/>
          </a:p>
        </p:txBody>
      </p: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933450" y="1319213"/>
            <a:ext cx="6858000" cy="2433638"/>
            <a:chOff x="588" y="831"/>
            <a:chExt cx="4320" cy="1533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636" y="1357"/>
              <a:ext cx="4272" cy="656"/>
              <a:chOff x="960" y="2784"/>
              <a:chExt cx="4272" cy="656"/>
            </a:xfrm>
          </p:grpSpPr>
          <p:sp>
            <p:nvSpPr>
              <p:cNvPr id="58373" name="Rectangle 5"/>
              <p:cNvSpPr>
                <a:spLocks noChangeArrowheads="1"/>
              </p:cNvSpPr>
              <p:nvPr/>
            </p:nvSpPr>
            <p:spPr bwMode="auto">
              <a:xfrm>
                <a:off x="3808" y="3072"/>
                <a:ext cx="1424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 sz="2800"/>
                  <a:t>. . .</a:t>
                </a:r>
              </a:p>
            </p:txBody>
          </p:sp>
          <p:sp>
            <p:nvSpPr>
              <p:cNvPr id="58374" name="Rectangle 6"/>
              <p:cNvSpPr>
                <a:spLocks noChangeArrowheads="1"/>
              </p:cNvSpPr>
              <p:nvPr/>
            </p:nvSpPr>
            <p:spPr bwMode="auto">
              <a:xfrm>
                <a:off x="3096" y="3072"/>
                <a:ext cx="712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 dirty="0">
                    <a:latin typeface="Arial Unicode MS"/>
                    <a:ea typeface="Arial Unicode MS"/>
                    <a:cs typeface="Arial Unicode MS"/>
                  </a:rPr>
                  <a:t>￭</a:t>
                </a:r>
                <a:endParaRPr lang="en-US" dirty="0">
                  <a:sym typeface="Math1" pitchFamily="2" charset="2"/>
                </a:endParaRPr>
              </a:p>
            </p:txBody>
          </p:sp>
          <p:sp>
            <p:nvSpPr>
              <p:cNvPr id="58375" name="Rectangle 7"/>
              <p:cNvSpPr>
                <a:spLocks noChangeArrowheads="1"/>
              </p:cNvSpPr>
              <p:nvPr/>
            </p:nvSpPr>
            <p:spPr bwMode="auto">
              <a:xfrm>
                <a:off x="2384" y="3072"/>
                <a:ext cx="712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/>
                  <a:t>a</a:t>
                </a:r>
              </a:p>
            </p:txBody>
          </p:sp>
          <p:sp>
            <p:nvSpPr>
              <p:cNvPr id="58376" name="Rectangle 8"/>
              <p:cNvSpPr>
                <a:spLocks noChangeArrowheads="1"/>
              </p:cNvSpPr>
              <p:nvPr/>
            </p:nvSpPr>
            <p:spPr bwMode="auto">
              <a:xfrm>
                <a:off x="1672" y="3072"/>
                <a:ext cx="712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/>
                  <a:t>b</a:t>
                </a:r>
              </a:p>
            </p:txBody>
          </p:sp>
          <p:sp>
            <p:nvSpPr>
              <p:cNvPr id="58377" name="Rectangle 9"/>
              <p:cNvSpPr>
                <a:spLocks noChangeArrowheads="1"/>
              </p:cNvSpPr>
              <p:nvPr/>
            </p:nvSpPr>
            <p:spPr bwMode="auto">
              <a:xfrm>
                <a:off x="960" y="3072"/>
                <a:ext cx="712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/>
                  <a:t>a</a:t>
                </a:r>
              </a:p>
            </p:txBody>
          </p:sp>
          <p:sp>
            <p:nvSpPr>
              <p:cNvPr id="58378" name="Line 10"/>
              <p:cNvSpPr>
                <a:spLocks noChangeShapeType="1"/>
              </p:cNvSpPr>
              <p:nvPr/>
            </p:nvSpPr>
            <p:spPr bwMode="auto">
              <a:xfrm>
                <a:off x="960" y="3072"/>
                <a:ext cx="4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79" name="Line 11"/>
              <p:cNvSpPr>
                <a:spLocks noChangeShapeType="1"/>
              </p:cNvSpPr>
              <p:nvPr/>
            </p:nvSpPr>
            <p:spPr bwMode="auto">
              <a:xfrm>
                <a:off x="960" y="3440"/>
                <a:ext cx="4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0" name="Line 12"/>
              <p:cNvSpPr>
                <a:spLocks noChangeShapeType="1"/>
              </p:cNvSpPr>
              <p:nvPr/>
            </p:nvSpPr>
            <p:spPr bwMode="auto">
              <a:xfrm>
                <a:off x="960" y="3072"/>
                <a:ext cx="0" cy="3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1" name="Line 13"/>
              <p:cNvSpPr>
                <a:spLocks noChangeShapeType="1"/>
              </p:cNvSpPr>
              <p:nvPr/>
            </p:nvSpPr>
            <p:spPr bwMode="auto">
              <a:xfrm>
                <a:off x="1672" y="3072"/>
                <a:ext cx="0" cy="3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2" name="Line 14"/>
              <p:cNvSpPr>
                <a:spLocks noChangeShapeType="1"/>
              </p:cNvSpPr>
              <p:nvPr/>
            </p:nvSpPr>
            <p:spPr bwMode="auto">
              <a:xfrm>
                <a:off x="2384" y="3072"/>
                <a:ext cx="0" cy="3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3" name="Line 15"/>
              <p:cNvSpPr>
                <a:spLocks noChangeShapeType="1"/>
              </p:cNvSpPr>
              <p:nvPr/>
            </p:nvSpPr>
            <p:spPr bwMode="auto">
              <a:xfrm>
                <a:off x="3096" y="3072"/>
                <a:ext cx="0" cy="3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4" name="Line 16"/>
              <p:cNvSpPr>
                <a:spLocks noChangeShapeType="1"/>
              </p:cNvSpPr>
              <p:nvPr/>
            </p:nvSpPr>
            <p:spPr bwMode="auto">
              <a:xfrm>
                <a:off x="3808" y="3072"/>
                <a:ext cx="0" cy="3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5" name="Line 17"/>
              <p:cNvSpPr>
                <a:spLocks noChangeShapeType="1"/>
              </p:cNvSpPr>
              <p:nvPr/>
            </p:nvSpPr>
            <p:spPr bwMode="auto">
              <a:xfrm>
                <a:off x="5232" y="3072"/>
                <a:ext cx="0" cy="368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6" name="Rectangle 18"/>
              <p:cNvSpPr>
                <a:spLocks noChangeArrowheads="1"/>
              </p:cNvSpPr>
              <p:nvPr/>
            </p:nvSpPr>
            <p:spPr bwMode="auto">
              <a:xfrm>
                <a:off x="3120" y="2784"/>
                <a:ext cx="720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 dirty="0" smtClean="0"/>
                  <a:t>Cell iv</a:t>
                </a:r>
                <a:endParaRPr lang="en-US" dirty="0"/>
              </a:p>
            </p:txBody>
          </p:sp>
          <p:sp>
            <p:nvSpPr>
              <p:cNvPr id="58387" name="Rectangle 19"/>
              <p:cNvSpPr>
                <a:spLocks noChangeArrowheads="1"/>
              </p:cNvSpPr>
              <p:nvPr/>
            </p:nvSpPr>
            <p:spPr bwMode="auto">
              <a:xfrm>
                <a:off x="2400" y="2784"/>
                <a:ext cx="720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 dirty="0" smtClean="0"/>
                  <a:t>Cell iii</a:t>
                </a:r>
                <a:endParaRPr lang="en-US" dirty="0"/>
              </a:p>
            </p:txBody>
          </p:sp>
          <p:sp>
            <p:nvSpPr>
              <p:cNvPr id="58388" name="Rectangle 20"/>
              <p:cNvSpPr>
                <a:spLocks noChangeArrowheads="1"/>
              </p:cNvSpPr>
              <p:nvPr/>
            </p:nvSpPr>
            <p:spPr bwMode="auto">
              <a:xfrm>
                <a:off x="1680" y="2784"/>
                <a:ext cx="720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 dirty="0" smtClean="0"/>
                  <a:t>Cell ii</a:t>
                </a:r>
                <a:endParaRPr lang="en-US" dirty="0"/>
              </a:p>
            </p:txBody>
          </p:sp>
          <p:sp>
            <p:nvSpPr>
              <p:cNvPr id="58389" name="Rectangle 21"/>
              <p:cNvSpPr>
                <a:spLocks noChangeArrowheads="1"/>
              </p:cNvSpPr>
              <p:nvPr/>
            </p:nvSpPr>
            <p:spPr bwMode="auto">
              <a:xfrm>
                <a:off x="960" y="2784"/>
                <a:ext cx="720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 dirty="0" smtClean="0"/>
                  <a:t>Cell i</a:t>
                </a:r>
                <a:endParaRPr lang="en-US" dirty="0"/>
              </a:p>
            </p:txBody>
          </p:sp>
          <p:sp>
            <p:nvSpPr>
              <p:cNvPr id="58390" name="Line 22"/>
              <p:cNvSpPr>
                <a:spLocks noChangeShapeType="1"/>
              </p:cNvSpPr>
              <p:nvPr/>
            </p:nvSpPr>
            <p:spPr bwMode="auto">
              <a:xfrm>
                <a:off x="960" y="2784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1" name="Line 23"/>
              <p:cNvSpPr>
                <a:spLocks noChangeShapeType="1"/>
              </p:cNvSpPr>
              <p:nvPr/>
            </p:nvSpPr>
            <p:spPr bwMode="auto">
              <a:xfrm>
                <a:off x="960" y="3110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2" name="Line 24"/>
              <p:cNvSpPr>
                <a:spLocks noChangeShapeType="1"/>
              </p:cNvSpPr>
              <p:nvPr/>
            </p:nvSpPr>
            <p:spPr bwMode="auto">
              <a:xfrm>
                <a:off x="960" y="2784"/>
                <a:ext cx="0" cy="326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3" name="Line 25"/>
              <p:cNvSpPr>
                <a:spLocks noChangeShapeType="1"/>
              </p:cNvSpPr>
              <p:nvPr/>
            </p:nvSpPr>
            <p:spPr bwMode="auto">
              <a:xfrm>
                <a:off x="3840" y="2784"/>
                <a:ext cx="0" cy="326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4" name="Line 26"/>
              <p:cNvSpPr>
                <a:spLocks noChangeShapeType="1"/>
              </p:cNvSpPr>
              <p:nvPr/>
            </p:nvSpPr>
            <p:spPr bwMode="auto">
              <a:xfrm>
                <a:off x="1680" y="2784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5" name="Line 27"/>
              <p:cNvSpPr>
                <a:spLocks noChangeShapeType="1"/>
              </p:cNvSpPr>
              <p:nvPr/>
            </p:nvSpPr>
            <p:spPr bwMode="auto">
              <a:xfrm>
                <a:off x="1680" y="3110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6" name="Line 28"/>
              <p:cNvSpPr>
                <a:spLocks noChangeShapeType="1"/>
              </p:cNvSpPr>
              <p:nvPr/>
            </p:nvSpPr>
            <p:spPr bwMode="auto">
              <a:xfrm>
                <a:off x="2400" y="2784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7" name="Line 29"/>
              <p:cNvSpPr>
                <a:spLocks noChangeShapeType="1"/>
              </p:cNvSpPr>
              <p:nvPr/>
            </p:nvSpPr>
            <p:spPr bwMode="auto">
              <a:xfrm>
                <a:off x="2400" y="3110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8" name="Line 30"/>
              <p:cNvSpPr>
                <a:spLocks noChangeShapeType="1"/>
              </p:cNvSpPr>
              <p:nvPr/>
            </p:nvSpPr>
            <p:spPr bwMode="auto">
              <a:xfrm>
                <a:off x="3120" y="2784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9" name="Line 31"/>
              <p:cNvSpPr>
                <a:spLocks noChangeShapeType="1"/>
              </p:cNvSpPr>
              <p:nvPr/>
            </p:nvSpPr>
            <p:spPr bwMode="auto">
              <a:xfrm>
                <a:off x="3120" y="3110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8400" name="AutoShape 32"/>
            <p:cNvSpPr>
              <a:spLocks noChangeArrowheads="1"/>
            </p:cNvSpPr>
            <p:nvPr/>
          </p:nvSpPr>
          <p:spPr bwMode="auto">
            <a:xfrm rot="10800000">
              <a:off x="924" y="2037"/>
              <a:ext cx="192" cy="240"/>
            </a:xfrm>
            <a:prstGeom prst="flowChartOffpageConnector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02" name="Text Box 34"/>
            <p:cNvSpPr txBox="1">
              <a:spLocks noChangeArrowheads="1"/>
            </p:cNvSpPr>
            <p:nvPr/>
          </p:nvSpPr>
          <p:spPr bwMode="auto">
            <a:xfrm>
              <a:off x="1765" y="2037"/>
              <a:ext cx="13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/>
                <a:t>TAPE Head</a:t>
              </a:r>
            </a:p>
          </p:txBody>
        </p:sp>
        <p:sp>
          <p:nvSpPr>
            <p:cNvPr id="58403" name="Text Box 35"/>
            <p:cNvSpPr txBox="1">
              <a:spLocks noChangeArrowheads="1"/>
            </p:cNvSpPr>
            <p:nvPr/>
          </p:nvSpPr>
          <p:spPr bwMode="auto">
            <a:xfrm>
              <a:off x="588" y="831"/>
              <a:ext cx="13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/>
                <a:t>Input TAPE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163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machine continued …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CCFFCC"/>
                </a:solidFill>
              </a14:hiddenFill>
            </a:ext>
          </a:extLst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 startAt="5"/>
            </a:pPr>
            <a:r>
              <a:rPr lang="en-US" sz="3000" dirty="0">
                <a:sym typeface="Math1" pitchFamily="2" charset="2"/>
              </a:rPr>
              <a:t>Finite set of states </a:t>
            </a:r>
            <a:r>
              <a:rPr lang="en-US" sz="3000" dirty="0" smtClean="0">
                <a:sym typeface="Math1" pitchFamily="2" charset="2"/>
              </a:rPr>
              <a:t>-- exactly </a:t>
            </a:r>
            <a:r>
              <a:rPr lang="en-US" sz="3000" dirty="0">
                <a:sym typeface="Math1" pitchFamily="2" charset="2"/>
              </a:rPr>
              <a:t>one START state and some (may be none) HALT </a:t>
            </a:r>
            <a:r>
              <a:rPr lang="en-US" sz="3000" dirty="0" smtClean="0">
                <a:sym typeface="Math1" pitchFamily="2" charset="2"/>
              </a:rPr>
              <a:t>states. Halt is similar to Accept. </a:t>
            </a:r>
            <a:endParaRPr lang="en-US" sz="3000" dirty="0">
              <a:sym typeface="Math1" pitchFamily="2" charset="2"/>
            </a:endParaRPr>
          </a:p>
          <a:p>
            <a:pPr marL="609600" indent="-609600">
              <a:lnSpc>
                <a:spcPct val="90000"/>
              </a:lnSpc>
              <a:buFontTx/>
              <a:buAutoNum type="arabicPeriod" startAt="5"/>
            </a:pPr>
            <a:r>
              <a:rPr lang="en-US" sz="3000" dirty="0">
                <a:sym typeface="Math1" pitchFamily="2" charset="2"/>
              </a:rPr>
              <a:t>A </a:t>
            </a:r>
            <a:r>
              <a:rPr lang="en-US" sz="3000" b="1" dirty="0" smtClean="0">
                <a:sym typeface="Math1" pitchFamily="2" charset="2"/>
              </a:rPr>
              <a:t>Function </a:t>
            </a:r>
            <a:r>
              <a:rPr lang="en-US" sz="3000" dirty="0" smtClean="0">
                <a:sym typeface="Math1" pitchFamily="2" charset="2"/>
              </a:rPr>
              <a:t>which </a:t>
            </a:r>
            <a:r>
              <a:rPr lang="en-US" sz="3000" dirty="0">
                <a:sym typeface="Math1" pitchFamily="2" charset="2"/>
              </a:rPr>
              <a:t>is the set of rules, which show that which state is to be entered when a letter is read form the TAPE and what character is to be printed. This </a:t>
            </a:r>
            <a:r>
              <a:rPr lang="en-US" sz="3000" dirty="0" smtClean="0">
                <a:sym typeface="Math1" pitchFamily="2" charset="2"/>
              </a:rPr>
              <a:t>function has the format:</a:t>
            </a:r>
            <a:endParaRPr lang="en-US" sz="3000" dirty="0">
              <a:sym typeface="Math1" pitchFamily="2" charset="2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3000" dirty="0">
                <a:sym typeface="Math1" pitchFamily="2" charset="2"/>
              </a:rPr>
              <a:t>	(letter, letter, direction)</a:t>
            </a:r>
            <a:endParaRPr lang="en-US" sz="3000" b="1" dirty="0">
              <a:sym typeface="Math1" pitchFamily="2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096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Consider the following Turing machine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Let the input string </a:t>
            </a:r>
            <a:r>
              <a:rPr lang="en-US" dirty="0" err="1"/>
              <a:t>aba</a:t>
            </a:r>
            <a:r>
              <a:rPr lang="en-US" dirty="0"/>
              <a:t> be run over this TM</a:t>
            </a:r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304800" y="2819400"/>
            <a:ext cx="7848600" cy="2286000"/>
            <a:chOff x="192" y="1776"/>
            <a:chExt cx="4944" cy="1440"/>
          </a:xfrm>
        </p:grpSpPr>
        <p:grpSp>
          <p:nvGrpSpPr>
            <p:cNvPr id="4" name="Group 5"/>
            <p:cNvGrpSpPr>
              <a:grpSpLocks/>
            </p:cNvGrpSpPr>
            <p:nvPr/>
          </p:nvGrpSpPr>
          <p:grpSpPr bwMode="auto">
            <a:xfrm>
              <a:off x="2208" y="2558"/>
              <a:ext cx="530" cy="387"/>
              <a:chOff x="726" y="2634"/>
              <a:chExt cx="566" cy="413"/>
            </a:xfrm>
          </p:grpSpPr>
          <p:sp>
            <p:nvSpPr>
              <p:cNvPr id="64518" name="Oval 6"/>
              <p:cNvSpPr>
                <a:spLocks noChangeArrowheads="1"/>
              </p:cNvSpPr>
              <p:nvPr/>
            </p:nvSpPr>
            <p:spPr bwMode="auto">
              <a:xfrm>
                <a:off x="804" y="2644"/>
                <a:ext cx="403" cy="40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4519" name="Text Box 7"/>
              <p:cNvSpPr txBox="1">
                <a:spLocks noChangeArrowheads="1"/>
              </p:cNvSpPr>
              <p:nvPr/>
            </p:nvSpPr>
            <p:spPr bwMode="auto">
              <a:xfrm>
                <a:off x="726" y="2634"/>
                <a:ext cx="566" cy="3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r>
                  <a:rPr lang="en-US">
                    <a:solidFill>
                      <a:srgbClr val="000000"/>
                    </a:solidFill>
                  </a:rPr>
                  <a:t>    </a:t>
                </a:r>
              </a:p>
              <a:p>
                <a:pPr algn="ctr" eaLnBrk="0" hangingPunct="0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8"/>
            <p:cNvGrpSpPr>
              <a:grpSpLocks/>
            </p:cNvGrpSpPr>
            <p:nvPr/>
          </p:nvGrpSpPr>
          <p:grpSpPr bwMode="auto">
            <a:xfrm rot="21300000">
              <a:off x="3240" y="2232"/>
              <a:ext cx="404" cy="350"/>
              <a:chOff x="2880" y="3312"/>
              <a:chExt cx="408" cy="336"/>
            </a:xfrm>
          </p:grpSpPr>
          <p:sp>
            <p:nvSpPr>
              <p:cNvPr id="64521" name="Freeform 9"/>
              <p:cNvSpPr>
                <a:spLocks/>
              </p:cNvSpPr>
              <p:nvPr/>
            </p:nvSpPr>
            <p:spPr bwMode="auto">
              <a:xfrm rot="600000">
                <a:off x="2880" y="3312"/>
                <a:ext cx="408" cy="328"/>
              </a:xfrm>
              <a:custGeom>
                <a:avLst/>
                <a:gdLst>
                  <a:gd name="T0" fmla="*/ 196 w 408"/>
                  <a:gd name="T1" fmla="*/ 378 h 378"/>
                  <a:gd name="T2" fmla="*/ 300 w 408"/>
                  <a:gd name="T3" fmla="*/ 37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08" h="378">
                    <a:moveTo>
                      <a:pt x="196" y="378"/>
                    </a:moveTo>
                    <a:cubicBezTo>
                      <a:pt x="0" y="79"/>
                      <a:pt x="408" y="0"/>
                      <a:pt x="300" y="370"/>
                    </a:cubicBezTo>
                  </a:path>
                </a:pathLst>
              </a:custGeom>
              <a:noFill/>
              <a:ln w="7620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522" name="Freeform 10"/>
              <p:cNvSpPr>
                <a:spLocks/>
              </p:cNvSpPr>
              <p:nvPr/>
            </p:nvSpPr>
            <p:spPr bwMode="auto">
              <a:xfrm>
                <a:off x="3156" y="3603"/>
                <a:ext cx="36" cy="42"/>
              </a:xfrm>
              <a:custGeom>
                <a:avLst/>
                <a:gdLst>
                  <a:gd name="T0" fmla="*/ 0 w 36"/>
                  <a:gd name="T1" fmla="*/ 42 h 42"/>
                  <a:gd name="T2" fmla="*/ 36 w 36"/>
                  <a:gd name="T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6" h="42">
                    <a:moveTo>
                      <a:pt x="0" y="42"/>
                    </a:moveTo>
                    <a:lnTo>
                      <a:pt x="3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523" name="Freeform 11"/>
              <p:cNvSpPr>
                <a:spLocks/>
              </p:cNvSpPr>
              <p:nvPr/>
            </p:nvSpPr>
            <p:spPr bwMode="auto">
              <a:xfrm>
                <a:off x="3150" y="3600"/>
                <a:ext cx="3" cy="48"/>
              </a:xfrm>
              <a:custGeom>
                <a:avLst/>
                <a:gdLst>
                  <a:gd name="T0" fmla="*/ 0 w 3"/>
                  <a:gd name="T1" fmla="*/ 0 h 48"/>
                  <a:gd name="T2" fmla="*/ 3 w 3"/>
                  <a:gd name="T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48">
                    <a:moveTo>
                      <a:pt x="0" y="0"/>
                    </a:moveTo>
                    <a:lnTo>
                      <a:pt x="3" y="4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4524" name="Freeform 12"/>
            <p:cNvSpPr>
              <a:spLocks/>
            </p:cNvSpPr>
            <p:nvPr/>
          </p:nvSpPr>
          <p:spPr bwMode="auto">
            <a:xfrm flipH="1" flipV="1">
              <a:off x="1009" y="2816"/>
              <a:ext cx="1267" cy="322"/>
            </a:xfrm>
            <a:custGeom>
              <a:avLst/>
              <a:gdLst>
                <a:gd name="T0" fmla="*/ 0 w 2176"/>
                <a:gd name="T1" fmla="*/ 336 h 336"/>
                <a:gd name="T2" fmla="*/ 2176 w 2176"/>
                <a:gd name="T3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76" h="336">
                  <a:moveTo>
                    <a:pt x="0" y="336"/>
                  </a:moveTo>
                  <a:cubicBezTo>
                    <a:pt x="558" y="66"/>
                    <a:pt x="1458" y="0"/>
                    <a:pt x="2176" y="336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arrow" w="lg" len="lg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5" name="Text Box 13"/>
            <p:cNvSpPr txBox="1">
              <a:spLocks noChangeArrowheads="1"/>
            </p:cNvSpPr>
            <p:nvPr/>
          </p:nvSpPr>
          <p:spPr bwMode="auto">
            <a:xfrm flipH="1">
              <a:off x="1281" y="2220"/>
              <a:ext cx="98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US"/>
                <a:t>(a,a,R)</a:t>
              </a:r>
            </a:p>
          </p:txBody>
        </p:sp>
        <p:sp>
          <p:nvSpPr>
            <p:cNvPr id="64526" name="Freeform 14"/>
            <p:cNvSpPr>
              <a:spLocks/>
            </p:cNvSpPr>
            <p:nvPr/>
          </p:nvSpPr>
          <p:spPr bwMode="auto">
            <a:xfrm>
              <a:off x="1021" y="2412"/>
              <a:ext cx="1267" cy="322"/>
            </a:xfrm>
            <a:custGeom>
              <a:avLst/>
              <a:gdLst>
                <a:gd name="T0" fmla="*/ 0 w 2176"/>
                <a:gd name="T1" fmla="*/ 336 h 336"/>
                <a:gd name="T2" fmla="*/ 2176 w 2176"/>
                <a:gd name="T3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76" h="336">
                  <a:moveTo>
                    <a:pt x="0" y="336"/>
                  </a:moveTo>
                  <a:cubicBezTo>
                    <a:pt x="558" y="66"/>
                    <a:pt x="1458" y="0"/>
                    <a:pt x="2176" y="336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arrow" w="lg" len="lg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3202" y="2565"/>
              <a:ext cx="566" cy="413"/>
              <a:chOff x="726" y="2634"/>
              <a:chExt cx="566" cy="413"/>
            </a:xfrm>
          </p:grpSpPr>
          <p:sp>
            <p:nvSpPr>
              <p:cNvPr id="64528" name="Oval 16"/>
              <p:cNvSpPr>
                <a:spLocks noChangeArrowheads="1"/>
              </p:cNvSpPr>
              <p:nvPr/>
            </p:nvSpPr>
            <p:spPr bwMode="auto">
              <a:xfrm>
                <a:off x="804" y="2644"/>
                <a:ext cx="403" cy="40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4529" name="Text Box 17"/>
              <p:cNvSpPr txBox="1">
                <a:spLocks noChangeArrowheads="1"/>
              </p:cNvSpPr>
              <p:nvPr/>
            </p:nvSpPr>
            <p:spPr bwMode="auto">
              <a:xfrm>
                <a:off x="726" y="2634"/>
                <a:ext cx="566" cy="3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r>
                  <a:rPr lang="en-US">
                    <a:solidFill>
                      <a:srgbClr val="000000"/>
                    </a:solidFill>
                  </a:rPr>
                  <a:t>    </a:t>
                </a:r>
              </a:p>
              <a:p>
                <a:pPr algn="ctr" eaLnBrk="0" hangingPunct="0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4530" name="Text Box 18"/>
            <p:cNvSpPr txBox="1">
              <a:spLocks noChangeArrowheads="1"/>
            </p:cNvSpPr>
            <p:nvPr/>
          </p:nvSpPr>
          <p:spPr bwMode="auto">
            <a:xfrm flipH="1">
              <a:off x="3374" y="2625"/>
              <a:ext cx="239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US"/>
                <a:t>3</a:t>
              </a:r>
            </a:p>
          </p:txBody>
        </p:sp>
        <p:sp>
          <p:nvSpPr>
            <p:cNvPr id="64531" name="AutoShape 19"/>
            <p:cNvSpPr>
              <a:spLocks noChangeArrowheads="1"/>
            </p:cNvSpPr>
            <p:nvPr/>
          </p:nvSpPr>
          <p:spPr bwMode="auto">
            <a:xfrm>
              <a:off x="192" y="2664"/>
              <a:ext cx="816" cy="240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1 START</a:t>
              </a:r>
            </a:p>
          </p:txBody>
        </p:sp>
        <p:sp>
          <p:nvSpPr>
            <p:cNvPr id="64532" name="AutoShape 20"/>
            <p:cNvSpPr>
              <a:spLocks noChangeArrowheads="1"/>
            </p:cNvSpPr>
            <p:nvPr/>
          </p:nvSpPr>
          <p:spPr bwMode="auto">
            <a:xfrm>
              <a:off x="4320" y="2640"/>
              <a:ext cx="816" cy="240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4 HALT</a:t>
              </a:r>
            </a:p>
          </p:txBody>
        </p:sp>
        <p:sp>
          <p:nvSpPr>
            <p:cNvPr id="64533" name="Line 21"/>
            <p:cNvSpPr>
              <a:spLocks noChangeShapeType="1"/>
            </p:cNvSpPr>
            <p:nvPr/>
          </p:nvSpPr>
          <p:spPr bwMode="auto">
            <a:xfrm>
              <a:off x="2652" y="277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34" name="Line 22"/>
            <p:cNvSpPr>
              <a:spLocks noChangeShapeType="1"/>
            </p:cNvSpPr>
            <p:nvPr/>
          </p:nvSpPr>
          <p:spPr bwMode="auto">
            <a:xfrm>
              <a:off x="3684" y="277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35" name="Text Box 23"/>
            <p:cNvSpPr txBox="1">
              <a:spLocks noChangeArrowheads="1"/>
            </p:cNvSpPr>
            <p:nvPr/>
          </p:nvSpPr>
          <p:spPr bwMode="auto">
            <a:xfrm flipH="1">
              <a:off x="1296" y="2952"/>
              <a:ext cx="98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US"/>
                <a:t>(b,b,R)</a:t>
              </a:r>
            </a:p>
          </p:txBody>
        </p:sp>
        <p:sp>
          <p:nvSpPr>
            <p:cNvPr id="64536" name="Text Box 24"/>
            <p:cNvSpPr txBox="1">
              <a:spLocks noChangeArrowheads="1"/>
            </p:cNvSpPr>
            <p:nvPr/>
          </p:nvSpPr>
          <p:spPr bwMode="auto">
            <a:xfrm flipH="1">
              <a:off x="2589" y="2400"/>
              <a:ext cx="98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US"/>
                <a:t>(b,b,R)</a:t>
              </a:r>
            </a:p>
          </p:txBody>
        </p:sp>
        <p:sp>
          <p:nvSpPr>
            <p:cNvPr id="64537" name="Text Box 25"/>
            <p:cNvSpPr txBox="1">
              <a:spLocks noChangeArrowheads="1"/>
            </p:cNvSpPr>
            <p:nvPr/>
          </p:nvSpPr>
          <p:spPr bwMode="auto">
            <a:xfrm flipH="1">
              <a:off x="3153" y="2028"/>
              <a:ext cx="98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US"/>
                <a:t>(b,b,R)</a:t>
              </a:r>
            </a:p>
          </p:txBody>
        </p:sp>
        <p:sp>
          <p:nvSpPr>
            <p:cNvPr id="64538" name="Text Box 26"/>
            <p:cNvSpPr txBox="1">
              <a:spLocks noChangeArrowheads="1"/>
            </p:cNvSpPr>
            <p:nvPr/>
          </p:nvSpPr>
          <p:spPr bwMode="auto">
            <a:xfrm flipH="1">
              <a:off x="3168" y="1776"/>
              <a:ext cx="98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US"/>
                <a:t>(a,a,R)</a:t>
              </a:r>
            </a:p>
          </p:txBody>
        </p:sp>
        <p:sp>
          <p:nvSpPr>
            <p:cNvPr id="64539" name="Text Box 27"/>
            <p:cNvSpPr txBox="1">
              <a:spLocks noChangeArrowheads="1"/>
            </p:cNvSpPr>
            <p:nvPr/>
          </p:nvSpPr>
          <p:spPr bwMode="auto">
            <a:xfrm flipH="1">
              <a:off x="3573" y="2376"/>
              <a:ext cx="98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US" dirty="0" smtClean="0"/>
                <a:t>(</a:t>
              </a:r>
              <a:r>
                <a:rPr lang="en-US" dirty="0" smtClean="0">
                  <a:latin typeface="Arial Unicode MS"/>
                  <a:ea typeface="Arial Unicode MS"/>
                  <a:cs typeface="Arial Unicode MS"/>
                </a:rPr>
                <a:t>￭, </a:t>
              </a:r>
              <a:r>
                <a:rPr lang="en-US" dirty="0">
                  <a:latin typeface="Arial Unicode MS"/>
                  <a:ea typeface="Arial Unicode MS"/>
                  <a:cs typeface="Arial Unicode MS"/>
                </a:rPr>
                <a:t>￭</a:t>
              </a:r>
              <a:r>
                <a:rPr lang="en-US" dirty="0" smtClean="0"/>
                <a:t>,</a:t>
              </a:r>
              <a:r>
                <a:rPr lang="en-US" dirty="0"/>
                <a:t>R)</a:t>
              </a:r>
            </a:p>
          </p:txBody>
        </p:sp>
        <p:sp>
          <p:nvSpPr>
            <p:cNvPr id="64540" name="Text Box 28"/>
            <p:cNvSpPr txBox="1">
              <a:spLocks noChangeArrowheads="1"/>
            </p:cNvSpPr>
            <p:nvPr/>
          </p:nvSpPr>
          <p:spPr bwMode="auto">
            <a:xfrm>
              <a:off x="2376" y="261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56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90" name="Rectangle 11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400">
                <a:solidFill>
                  <a:schemeClr val="tx2"/>
                </a:solidFill>
              </a:rPr>
              <a:t>Example continued …</a:t>
            </a:r>
          </a:p>
        </p:txBody>
      </p:sp>
      <p:sp>
        <p:nvSpPr>
          <p:cNvPr id="50291" name="Rectangle 115"/>
          <p:cNvSpPr>
            <a:spLocks noChangeArrowheads="1"/>
          </p:cNvSpPr>
          <p:nvPr/>
        </p:nvSpPr>
        <p:spPr bwMode="auto">
          <a:xfrm>
            <a:off x="685800" y="17907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 dirty="0"/>
          </a:p>
          <a:p>
            <a:pPr marL="342900" indent="-342900">
              <a:spcBef>
                <a:spcPct val="20000"/>
              </a:spcBef>
            </a:pPr>
            <a:endParaRPr lang="en-US" sz="3200" dirty="0"/>
          </a:p>
          <a:p>
            <a:pPr marL="342900" indent="-342900">
              <a:spcBef>
                <a:spcPct val="20000"/>
              </a:spcBef>
            </a:pPr>
            <a:endParaRPr lang="en-US" sz="3200" dirty="0"/>
          </a:p>
          <a:p>
            <a:pPr marL="342900" indent="-342900">
              <a:spcBef>
                <a:spcPct val="20000"/>
              </a:spcBef>
            </a:pPr>
            <a:endParaRPr lang="en-US" sz="3200" dirty="0"/>
          </a:p>
          <a:p>
            <a:pPr marL="342900" indent="-342900">
              <a:spcBef>
                <a:spcPct val="20000"/>
              </a:spcBef>
            </a:pPr>
            <a:r>
              <a:rPr lang="en-US" sz="3200" dirty="0"/>
              <a:t>Starting from the START state, reading a form the TAPE and according to the TM program, a will be printed </a:t>
            </a:r>
            <a:r>
              <a:rPr lang="en-US" sz="3200" i="1" dirty="0"/>
              <a:t>i.e.</a:t>
            </a:r>
            <a:r>
              <a:rPr lang="en-US" sz="3200" dirty="0"/>
              <a:t> a will be replaced by a and the TAPE Head will be moved one cell to the right.</a:t>
            </a:r>
            <a:endParaRPr lang="en-US" sz="3200" i="1" dirty="0"/>
          </a:p>
        </p:txBody>
      </p:sp>
      <p:grpSp>
        <p:nvGrpSpPr>
          <p:cNvPr id="3" name="Group 120"/>
          <p:cNvGrpSpPr>
            <a:grpSpLocks/>
          </p:cNvGrpSpPr>
          <p:nvPr/>
        </p:nvGrpSpPr>
        <p:grpSpPr bwMode="auto">
          <a:xfrm>
            <a:off x="1447800" y="1857375"/>
            <a:ext cx="6858000" cy="2238375"/>
            <a:chOff x="912" y="894"/>
            <a:chExt cx="4320" cy="1410"/>
          </a:xfrm>
        </p:grpSpPr>
        <p:grpSp>
          <p:nvGrpSpPr>
            <p:cNvPr id="4" name="Group 111"/>
            <p:cNvGrpSpPr>
              <a:grpSpLocks/>
            </p:cNvGrpSpPr>
            <p:nvPr/>
          </p:nvGrpSpPr>
          <p:grpSpPr bwMode="auto">
            <a:xfrm>
              <a:off x="960" y="1120"/>
              <a:ext cx="4272" cy="656"/>
              <a:chOff x="960" y="2784"/>
              <a:chExt cx="4272" cy="656"/>
            </a:xfrm>
          </p:grpSpPr>
          <p:sp>
            <p:nvSpPr>
              <p:cNvPr id="50228" name="Rectangle 52"/>
              <p:cNvSpPr>
                <a:spLocks noChangeArrowheads="1"/>
              </p:cNvSpPr>
              <p:nvPr/>
            </p:nvSpPr>
            <p:spPr bwMode="auto">
              <a:xfrm>
                <a:off x="3808" y="3072"/>
                <a:ext cx="1424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 sz="2800"/>
                  <a:t>. . .</a:t>
                </a:r>
              </a:p>
            </p:txBody>
          </p:sp>
          <p:sp>
            <p:nvSpPr>
              <p:cNvPr id="50227" name="Rectangle 51"/>
              <p:cNvSpPr>
                <a:spLocks noChangeArrowheads="1"/>
              </p:cNvSpPr>
              <p:nvPr/>
            </p:nvSpPr>
            <p:spPr bwMode="auto">
              <a:xfrm>
                <a:off x="3096" y="3072"/>
                <a:ext cx="712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 dirty="0">
                    <a:latin typeface="Arial Unicode MS"/>
                    <a:ea typeface="Arial Unicode MS"/>
                    <a:cs typeface="Arial Unicode MS"/>
                  </a:rPr>
                  <a:t>￭</a:t>
                </a:r>
                <a:endParaRPr lang="en-US" dirty="0">
                  <a:sym typeface="Math1" pitchFamily="2" charset="2"/>
                </a:endParaRPr>
              </a:p>
            </p:txBody>
          </p:sp>
          <p:sp>
            <p:nvSpPr>
              <p:cNvPr id="50226" name="Rectangle 50"/>
              <p:cNvSpPr>
                <a:spLocks noChangeArrowheads="1"/>
              </p:cNvSpPr>
              <p:nvPr/>
            </p:nvSpPr>
            <p:spPr bwMode="auto">
              <a:xfrm>
                <a:off x="2384" y="3072"/>
                <a:ext cx="712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/>
                  <a:t>a</a:t>
                </a:r>
              </a:p>
            </p:txBody>
          </p:sp>
          <p:sp>
            <p:nvSpPr>
              <p:cNvPr id="50225" name="Rectangle 49"/>
              <p:cNvSpPr>
                <a:spLocks noChangeArrowheads="1"/>
              </p:cNvSpPr>
              <p:nvPr/>
            </p:nvSpPr>
            <p:spPr bwMode="auto">
              <a:xfrm>
                <a:off x="1672" y="3072"/>
                <a:ext cx="712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/>
                  <a:t>b</a:t>
                </a:r>
              </a:p>
            </p:txBody>
          </p:sp>
          <p:sp>
            <p:nvSpPr>
              <p:cNvPr id="50224" name="Rectangle 48"/>
              <p:cNvSpPr>
                <a:spLocks noChangeArrowheads="1"/>
              </p:cNvSpPr>
              <p:nvPr/>
            </p:nvSpPr>
            <p:spPr bwMode="auto">
              <a:xfrm>
                <a:off x="960" y="3072"/>
                <a:ext cx="712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/>
                  <a:t>a</a:t>
                </a:r>
              </a:p>
            </p:txBody>
          </p:sp>
          <p:sp>
            <p:nvSpPr>
              <p:cNvPr id="50230" name="Line 54"/>
              <p:cNvSpPr>
                <a:spLocks noChangeShapeType="1"/>
              </p:cNvSpPr>
              <p:nvPr/>
            </p:nvSpPr>
            <p:spPr bwMode="auto">
              <a:xfrm>
                <a:off x="960" y="3072"/>
                <a:ext cx="4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1" name="Line 55"/>
              <p:cNvSpPr>
                <a:spLocks noChangeShapeType="1"/>
              </p:cNvSpPr>
              <p:nvPr/>
            </p:nvSpPr>
            <p:spPr bwMode="auto">
              <a:xfrm>
                <a:off x="960" y="3440"/>
                <a:ext cx="4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2" name="Line 56"/>
              <p:cNvSpPr>
                <a:spLocks noChangeShapeType="1"/>
              </p:cNvSpPr>
              <p:nvPr/>
            </p:nvSpPr>
            <p:spPr bwMode="auto">
              <a:xfrm>
                <a:off x="960" y="3072"/>
                <a:ext cx="0" cy="3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3" name="Line 57"/>
              <p:cNvSpPr>
                <a:spLocks noChangeShapeType="1"/>
              </p:cNvSpPr>
              <p:nvPr/>
            </p:nvSpPr>
            <p:spPr bwMode="auto">
              <a:xfrm>
                <a:off x="1672" y="3072"/>
                <a:ext cx="0" cy="3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4" name="Line 58"/>
              <p:cNvSpPr>
                <a:spLocks noChangeShapeType="1"/>
              </p:cNvSpPr>
              <p:nvPr/>
            </p:nvSpPr>
            <p:spPr bwMode="auto">
              <a:xfrm>
                <a:off x="2384" y="3072"/>
                <a:ext cx="0" cy="3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5" name="Line 59"/>
              <p:cNvSpPr>
                <a:spLocks noChangeShapeType="1"/>
              </p:cNvSpPr>
              <p:nvPr/>
            </p:nvSpPr>
            <p:spPr bwMode="auto">
              <a:xfrm>
                <a:off x="3096" y="3072"/>
                <a:ext cx="0" cy="3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6" name="Line 60"/>
              <p:cNvSpPr>
                <a:spLocks noChangeShapeType="1"/>
              </p:cNvSpPr>
              <p:nvPr/>
            </p:nvSpPr>
            <p:spPr bwMode="auto">
              <a:xfrm>
                <a:off x="3808" y="3072"/>
                <a:ext cx="0" cy="3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38" name="Line 62"/>
              <p:cNvSpPr>
                <a:spLocks noChangeShapeType="1"/>
              </p:cNvSpPr>
              <p:nvPr/>
            </p:nvSpPr>
            <p:spPr bwMode="auto">
              <a:xfrm>
                <a:off x="5232" y="3072"/>
                <a:ext cx="0" cy="368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3" name="Rectangle 87"/>
              <p:cNvSpPr>
                <a:spLocks noChangeArrowheads="1"/>
              </p:cNvSpPr>
              <p:nvPr/>
            </p:nvSpPr>
            <p:spPr bwMode="auto">
              <a:xfrm>
                <a:off x="3120" y="2784"/>
                <a:ext cx="720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/>
                  <a:t>iv</a:t>
                </a:r>
              </a:p>
            </p:txBody>
          </p:sp>
          <p:sp>
            <p:nvSpPr>
              <p:cNvPr id="50262" name="Rectangle 86"/>
              <p:cNvSpPr>
                <a:spLocks noChangeArrowheads="1"/>
              </p:cNvSpPr>
              <p:nvPr/>
            </p:nvSpPr>
            <p:spPr bwMode="auto">
              <a:xfrm>
                <a:off x="2400" y="2784"/>
                <a:ext cx="720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/>
                  <a:t>iii</a:t>
                </a:r>
              </a:p>
            </p:txBody>
          </p:sp>
          <p:sp>
            <p:nvSpPr>
              <p:cNvPr id="50261" name="Rectangle 85"/>
              <p:cNvSpPr>
                <a:spLocks noChangeArrowheads="1"/>
              </p:cNvSpPr>
              <p:nvPr/>
            </p:nvSpPr>
            <p:spPr bwMode="auto">
              <a:xfrm>
                <a:off x="1680" y="2784"/>
                <a:ext cx="720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/>
                  <a:t>ii</a:t>
                </a:r>
              </a:p>
            </p:txBody>
          </p:sp>
          <p:sp>
            <p:nvSpPr>
              <p:cNvPr id="50260" name="Rectangle 84"/>
              <p:cNvSpPr>
                <a:spLocks noChangeArrowheads="1"/>
              </p:cNvSpPr>
              <p:nvPr/>
            </p:nvSpPr>
            <p:spPr bwMode="auto">
              <a:xfrm>
                <a:off x="960" y="2784"/>
                <a:ext cx="720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US"/>
                  <a:t>i</a:t>
                </a:r>
              </a:p>
            </p:txBody>
          </p:sp>
          <p:sp>
            <p:nvSpPr>
              <p:cNvPr id="50264" name="Line 88"/>
              <p:cNvSpPr>
                <a:spLocks noChangeShapeType="1"/>
              </p:cNvSpPr>
              <p:nvPr/>
            </p:nvSpPr>
            <p:spPr bwMode="auto">
              <a:xfrm>
                <a:off x="960" y="2784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5" name="Line 89"/>
              <p:cNvSpPr>
                <a:spLocks noChangeShapeType="1"/>
              </p:cNvSpPr>
              <p:nvPr/>
            </p:nvSpPr>
            <p:spPr bwMode="auto">
              <a:xfrm>
                <a:off x="960" y="3110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66" name="Line 90"/>
              <p:cNvSpPr>
                <a:spLocks noChangeShapeType="1"/>
              </p:cNvSpPr>
              <p:nvPr/>
            </p:nvSpPr>
            <p:spPr bwMode="auto">
              <a:xfrm>
                <a:off x="960" y="2784"/>
                <a:ext cx="0" cy="326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70" name="Line 94"/>
              <p:cNvSpPr>
                <a:spLocks noChangeShapeType="1"/>
              </p:cNvSpPr>
              <p:nvPr/>
            </p:nvSpPr>
            <p:spPr bwMode="auto">
              <a:xfrm>
                <a:off x="3840" y="2784"/>
                <a:ext cx="0" cy="326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0" name="Line 104"/>
              <p:cNvSpPr>
                <a:spLocks noChangeShapeType="1"/>
              </p:cNvSpPr>
              <p:nvPr/>
            </p:nvSpPr>
            <p:spPr bwMode="auto">
              <a:xfrm>
                <a:off x="1680" y="2784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1" name="Line 105"/>
              <p:cNvSpPr>
                <a:spLocks noChangeShapeType="1"/>
              </p:cNvSpPr>
              <p:nvPr/>
            </p:nvSpPr>
            <p:spPr bwMode="auto">
              <a:xfrm>
                <a:off x="1680" y="3110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2" name="Line 106"/>
              <p:cNvSpPr>
                <a:spLocks noChangeShapeType="1"/>
              </p:cNvSpPr>
              <p:nvPr/>
            </p:nvSpPr>
            <p:spPr bwMode="auto">
              <a:xfrm>
                <a:off x="2400" y="2784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3" name="Line 107"/>
              <p:cNvSpPr>
                <a:spLocks noChangeShapeType="1"/>
              </p:cNvSpPr>
              <p:nvPr/>
            </p:nvSpPr>
            <p:spPr bwMode="auto">
              <a:xfrm>
                <a:off x="2400" y="3110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4" name="Line 108"/>
              <p:cNvSpPr>
                <a:spLocks noChangeShapeType="1"/>
              </p:cNvSpPr>
              <p:nvPr/>
            </p:nvSpPr>
            <p:spPr bwMode="auto">
              <a:xfrm>
                <a:off x="3120" y="2784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85" name="Line 109"/>
              <p:cNvSpPr>
                <a:spLocks noChangeShapeType="1"/>
              </p:cNvSpPr>
              <p:nvPr/>
            </p:nvSpPr>
            <p:spPr bwMode="auto">
              <a:xfrm>
                <a:off x="3120" y="3110"/>
                <a:ext cx="720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28575" cap="sq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292" name="Text Box 116"/>
            <p:cNvSpPr txBox="1">
              <a:spLocks noChangeArrowheads="1"/>
            </p:cNvSpPr>
            <p:nvPr/>
          </p:nvSpPr>
          <p:spPr bwMode="auto">
            <a:xfrm>
              <a:off x="912" y="1977"/>
              <a:ext cx="13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/>
                <a:t>TAPE Head</a:t>
              </a:r>
            </a:p>
          </p:txBody>
        </p:sp>
        <p:sp>
          <p:nvSpPr>
            <p:cNvPr id="50293" name="Text Box 117"/>
            <p:cNvSpPr txBox="1">
              <a:spLocks noChangeArrowheads="1"/>
            </p:cNvSpPr>
            <p:nvPr/>
          </p:nvSpPr>
          <p:spPr bwMode="auto">
            <a:xfrm>
              <a:off x="1020" y="894"/>
              <a:ext cx="13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/>
                <a:t>Input TAPE</a:t>
              </a:r>
            </a:p>
          </p:txBody>
        </p:sp>
        <p:sp>
          <p:nvSpPr>
            <p:cNvPr id="50295" name="AutoShape 119"/>
            <p:cNvSpPr>
              <a:spLocks noChangeArrowheads="1"/>
            </p:cNvSpPr>
            <p:nvPr/>
          </p:nvSpPr>
          <p:spPr bwMode="auto">
            <a:xfrm rot="10800000">
              <a:off x="1248" y="1812"/>
              <a:ext cx="192" cy="240"/>
            </a:xfrm>
            <a:prstGeom prst="flowChartOffpageConnector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920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Which can be seen as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This process can be expressed as </a:t>
            </a:r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990600" y="2921000"/>
            <a:ext cx="6781800" cy="1041400"/>
            <a:chOff x="960" y="2784"/>
            <a:chExt cx="4272" cy="656"/>
          </a:xfrm>
        </p:grpSpPr>
        <p:sp>
          <p:nvSpPr>
            <p:cNvPr id="65542" name="Rectangle 6"/>
            <p:cNvSpPr>
              <a:spLocks noChangeArrowheads="1"/>
            </p:cNvSpPr>
            <p:nvPr/>
          </p:nvSpPr>
          <p:spPr bwMode="auto">
            <a:xfrm>
              <a:off x="3808" y="3072"/>
              <a:ext cx="1424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sz="2800"/>
                <a:t>. . .</a:t>
              </a:r>
            </a:p>
          </p:txBody>
        </p:sp>
        <p:sp>
          <p:nvSpPr>
            <p:cNvPr id="65543" name="Rectangle 7"/>
            <p:cNvSpPr>
              <a:spLocks noChangeArrowheads="1"/>
            </p:cNvSpPr>
            <p:nvPr/>
          </p:nvSpPr>
          <p:spPr bwMode="auto">
            <a:xfrm>
              <a:off x="3096" y="3072"/>
              <a:ext cx="71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dirty="0">
                  <a:latin typeface="Arial Unicode MS"/>
                  <a:ea typeface="Arial Unicode MS"/>
                  <a:cs typeface="Arial Unicode MS"/>
                </a:rPr>
                <a:t>￭</a:t>
              </a:r>
              <a:endParaRPr lang="en-US" dirty="0">
                <a:sym typeface="Math1" pitchFamily="2" charset="2"/>
              </a:endParaRPr>
            </a:p>
          </p:txBody>
        </p:sp>
        <p:sp>
          <p:nvSpPr>
            <p:cNvPr id="65544" name="Rectangle 8"/>
            <p:cNvSpPr>
              <a:spLocks noChangeArrowheads="1"/>
            </p:cNvSpPr>
            <p:nvPr/>
          </p:nvSpPr>
          <p:spPr bwMode="auto">
            <a:xfrm>
              <a:off x="2384" y="3072"/>
              <a:ext cx="71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/>
                <a:t>a</a:t>
              </a:r>
            </a:p>
          </p:txBody>
        </p:sp>
        <p:sp>
          <p:nvSpPr>
            <p:cNvPr id="65545" name="Rectangle 9"/>
            <p:cNvSpPr>
              <a:spLocks noChangeArrowheads="1"/>
            </p:cNvSpPr>
            <p:nvPr/>
          </p:nvSpPr>
          <p:spPr bwMode="auto">
            <a:xfrm>
              <a:off x="1672" y="3072"/>
              <a:ext cx="71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/>
                <a:t>b</a:t>
              </a:r>
            </a:p>
          </p:txBody>
        </p:sp>
        <p:sp>
          <p:nvSpPr>
            <p:cNvPr id="65546" name="Rectangle 10"/>
            <p:cNvSpPr>
              <a:spLocks noChangeArrowheads="1"/>
            </p:cNvSpPr>
            <p:nvPr/>
          </p:nvSpPr>
          <p:spPr bwMode="auto">
            <a:xfrm>
              <a:off x="960" y="3072"/>
              <a:ext cx="71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/>
                <a:t>a</a:t>
              </a:r>
            </a:p>
          </p:txBody>
        </p:sp>
        <p:sp>
          <p:nvSpPr>
            <p:cNvPr id="65547" name="Line 11"/>
            <p:cNvSpPr>
              <a:spLocks noChangeShapeType="1"/>
            </p:cNvSpPr>
            <p:nvPr/>
          </p:nvSpPr>
          <p:spPr bwMode="auto">
            <a:xfrm>
              <a:off x="960" y="3072"/>
              <a:ext cx="42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8" name="Line 12"/>
            <p:cNvSpPr>
              <a:spLocks noChangeShapeType="1"/>
            </p:cNvSpPr>
            <p:nvPr/>
          </p:nvSpPr>
          <p:spPr bwMode="auto">
            <a:xfrm>
              <a:off x="960" y="3440"/>
              <a:ext cx="42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9" name="Line 13"/>
            <p:cNvSpPr>
              <a:spLocks noChangeShapeType="1"/>
            </p:cNvSpPr>
            <p:nvPr/>
          </p:nvSpPr>
          <p:spPr bwMode="auto">
            <a:xfrm>
              <a:off x="960" y="3072"/>
              <a:ext cx="0" cy="3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0" name="Line 14"/>
            <p:cNvSpPr>
              <a:spLocks noChangeShapeType="1"/>
            </p:cNvSpPr>
            <p:nvPr/>
          </p:nvSpPr>
          <p:spPr bwMode="auto">
            <a:xfrm>
              <a:off x="1672" y="3072"/>
              <a:ext cx="0" cy="3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1" name="Line 15"/>
            <p:cNvSpPr>
              <a:spLocks noChangeShapeType="1"/>
            </p:cNvSpPr>
            <p:nvPr/>
          </p:nvSpPr>
          <p:spPr bwMode="auto">
            <a:xfrm>
              <a:off x="2384" y="3072"/>
              <a:ext cx="0" cy="3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2" name="Line 16"/>
            <p:cNvSpPr>
              <a:spLocks noChangeShapeType="1"/>
            </p:cNvSpPr>
            <p:nvPr/>
          </p:nvSpPr>
          <p:spPr bwMode="auto">
            <a:xfrm>
              <a:off x="3096" y="3072"/>
              <a:ext cx="0" cy="3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3" name="Line 17"/>
            <p:cNvSpPr>
              <a:spLocks noChangeShapeType="1"/>
            </p:cNvSpPr>
            <p:nvPr/>
          </p:nvSpPr>
          <p:spPr bwMode="auto">
            <a:xfrm>
              <a:off x="3808" y="3072"/>
              <a:ext cx="0" cy="3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4" name="Line 18"/>
            <p:cNvSpPr>
              <a:spLocks noChangeShapeType="1"/>
            </p:cNvSpPr>
            <p:nvPr/>
          </p:nvSpPr>
          <p:spPr bwMode="auto">
            <a:xfrm>
              <a:off x="5232" y="3072"/>
              <a:ext cx="0" cy="368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5" name="Rectangle 19"/>
            <p:cNvSpPr>
              <a:spLocks noChangeArrowheads="1"/>
            </p:cNvSpPr>
            <p:nvPr/>
          </p:nvSpPr>
          <p:spPr bwMode="auto">
            <a:xfrm>
              <a:off x="3120" y="2784"/>
              <a:ext cx="72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/>
                <a:t>iv</a:t>
              </a:r>
            </a:p>
          </p:txBody>
        </p:sp>
        <p:sp>
          <p:nvSpPr>
            <p:cNvPr id="65556" name="Rectangle 20"/>
            <p:cNvSpPr>
              <a:spLocks noChangeArrowheads="1"/>
            </p:cNvSpPr>
            <p:nvPr/>
          </p:nvSpPr>
          <p:spPr bwMode="auto">
            <a:xfrm>
              <a:off x="2400" y="2784"/>
              <a:ext cx="72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/>
                <a:t>iii</a:t>
              </a:r>
            </a:p>
          </p:txBody>
        </p:sp>
        <p:sp>
          <p:nvSpPr>
            <p:cNvPr id="65557" name="Rectangle 21"/>
            <p:cNvSpPr>
              <a:spLocks noChangeArrowheads="1"/>
            </p:cNvSpPr>
            <p:nvPr/>
          </p:nvSpPr>
          <p:spPr bwMode="auto">
            <a:xfrm>
              <a:off x="1680" y="2784"/>
              <a:ext cx="72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/>
                <a:t>ii</a:t>
              </a:r>
            </a:p>
          </p:txBody>
        </p:sp>
        <p:sp>
          <p:nvSpPr>
            <p:cNvPr id="65558" name="Rectangle 22"/>
            <p:cNvSpPr>
              <a:spLocks noChangeArrowheads="1"/>
            </p:cNvSpPr>
            <p:nvPr/>
          </p:nvSpPr>
          <p:spPr bwMode="auto">
            <a:xfrm>
              <a:off x="960" y="2784"/>
              <a:ext cx="72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/>
                <a:t>i</a:t>
              </a:r>
            </a:p>
          </p:txBody>
        </p:sp>
        <p:sp>
          <p:nvSpPr>
            <p:cNvPr id="65559" name="Line 23"/>
            <p:cNvSpPr>
              <a:spLocks noChangeShapeType="1"/>
            </p:cNvSpPr>
            <p:nvPr/>
          </p:nvSpPr>
          <p:spPr bwMode="auto">
            <a:xfrm>
              <a:off x="960" y="2784"/>
              <a:ext cx="720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0" name="Line 24"/>
            <p:cNvSpPr>
              <a:spLocks noChangeShapeType="1"/>
            </p:cNvSpPr>
            <p:nvPr/>
          </p:nvSpPr>
          <p:spPr bwMode="auto">
            <a:xfrm>
              <a:off x="960" y="3110"/>
              <a:ext cx="720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1" name="Line 25"/>
            <p:cNvSpPr>
              <a:spLocks noChangeShapeType="1"/>
            </p:cNvSpPr>
            <p:nvPr/>
          </p:nvSpPr>
          <p:spPr bwMode="auto">
            <a:xfrm>
              <a:off x="960" y="2784"/>
              <a:ext cx="0" cy="326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2" name="Line 26"/>
            <p:cNvSpPr>
              <a:spLocks noChangeShapeType="1"/>
            </p:cNvSpPr>
            <p:nvPr/>
          </p:nvSpPr>
          <p:spPr bwMode="auto">
            <a:xfrm>
              <a:off x="3840" y="2784"/>
              <a:ext cx="0" cy="326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3" name="Line 27"/>
            <p:cNvSpPr>
              <a:spLocks noChangeShapeType="1"/>
            </p:cNvSpPr>
            <p:nvPr/>
          </p:nvSpPr>
          <p:spPr bwMode="auto">
            <a:xfrm>
              <a:off x="1680" y="2784"/>
              <a:ext cx="720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4" name="Line 28"/>
            <p:cNvSpPr>
              <a:spLocks noChangeShapeType="1"/>
            </p:cNvSpPr>
            <p:nvPr/>
          </p:nvSpPr>
          <p:spPr bwMode="auto">
            <a:xfrm>
              <a:off x="1680" y="3110"/>
              <a:ext cx="720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5" name="Line 29"/>
            <p:cNvSpPr>
              <a:spLocks noChangeShapeType="1"/>
            </p:cNvSpPr>
            <p:nvPr/>
          </p:nvSpPr>
          <p:spPr bwMode="auto">
            <a:xfrm>
              <a:off x="2400" y="2784"/>
              <a:ext cx="720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6" name="Line 30"/>
            <p:cNvSpPr>
              <a:spLocks noChangeShapeType="1"/>
            </p:cNvSpPr>
            <p:nvPr/>
          </p:nvSpPr>
          <p:spPr bwMode="auto">
            <a:xfrm>
              <a:off x="2400" y="3110"/>
              <a:ext cx="720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7" name="Line 31"/>
            <p:cNvSpPr>
              <a:spLocks noChangeShapeType="1"/>
            </p:cNvSpPr>
            <p:nvPr/>
          </p:nvSpPr>
          <p:spPr bwMode="auto">
            <a:xfrm>
              <a:off x="3120" y="2784"/>
              <a:ext cx="720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8" name="Line 32"/>
            <p:cNvSpPr>
              <a:spLocks noChangeShapeType="1"/>
            </p:cNvSpPr>
            <p:nvPr/>
          </p:nvSpPr>
          <p:spPr bwMode="auto">
            <a:xfrm>
              <a:off x="3120" y="3110"/>
              <a:ext cx="720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5569" name="Text Box 33"/>
          <p:cNvSpPr txBox="1">
            <a:spLocks noChangeArrowheads="1"/>
          </p:cNvSpPr>
          <p:nvPr/>
        </p:nvSpPr>
        <p:spPr bwMode="auto">
          <a:xfrm>
            <a:off x="1676400" y="4281488"/>
            <a:ext cx="2133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TAPE Head</a:t>
            </a:r>
          </a:p>
        </p:txBody>
      </p:sp>
      <p:sp>
        <p:nvSpPr>
          <p:cNvPr id="65570" name="Text Box 34"/>
          <p:cNvSpPr txBox="1">
            <a:spLocks noChangeArrowheads="1"/>
          </p:cNvSpPr>
          <p:nvPr/>
        </p:nvSpPr>
        <p:spPr bwMode="auto">
          <a:xfrm>
            <a:off x="1085850" y="2562225"/>
            <a:ext cx="213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Input TAPE</a:t>
            </a:r>
          </a:p>
        </p:txBody>
      </p:sp>
      <p:sp>
        <p:nvSpPr>
          <p:cNvPr id="65571" name="AutoShape 35"/>
          <p:cNvSpPr>
            <a:spLocks noChangeArrowheads="1"/>
          </p:cNvSpPr>
          <p:nvPr/>
        </p:nvSpPr>
        <p:spPr bwMode="auto">
          <a:xfrm rot="10800000">
            <a:off x="2495550" y="4019550"/>
            <a:ext cx="304800" cy="381000"/>
          </a:xfrm>
          <a:prstGeom prst="flowChartOffpageConnector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85"/>
          <p:cNvGrpSpPr>
            <a:grpSpLocks/>
          </p:cNvGrpSpPr>
          <p:nvPr/>
        </p:nvGrpSpPr>
        <p:grpSpPr bwMode="auto">
          <a:xfrm>
            <a:off x="1524000" y="5543550"/>
            <a:ext cx="3048000" cy="1155700"/>
            <a:chOff x="960" y="3492"/>
            <a:chExt cx="1920" cy="728"/>
          </a:xfrm>
        </p:grpSpPr>
        <p:sp>
          <p:nvSpPr>
            <p:cNvPr id="65604" name="Rectangle 68"/>
            <p:cNvSpPr>
              <a:spLocks noChangeArrowheads="1"/>
            </p:cNvSpPr>
            <p:nvPr/>
          </p:nvSpPr>
          <p:spPr bwMode="auto">
            <a:xfrm>
              <a:off x="2240" y="3856"/>
              <a:ext cx="640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sz="3200"/>
                <a:t>a</a:t>
              </a:r>
              <a:r>
                <a:rPr lang="en-US" sz="3200" u="sng"/>
                <a:t>b</a:t>
              </a:r>
              <a:r>
                <a:rPr lang="en-US" sz="3200"/>
                <a:t>a</a:t>
              </a:r>
            </a:p>
          </p:txBody>
        </p:sp>
        <p:sp>
          <p:nvSpPr>
            <p:cNvPr id="65602" name="Rectangle 66"/>
            <p:cNvSpPr>
              <a:spLocks noChangeArrowheads="1"/>
            </p:cNvSpPr>
            <p:nvPr/>
          </p:nvSpPr>
          <p:spPr bwMode="auto">
            <a:xfrm>
              <a:off x="960" y="3856"/>
              <a:ext cx="640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sz="3200" u="sng"/>
                <a:t>a</a:t>
              </a:r>
              <a:r>
                <a:rPr lang="en-US" sz="3200"/>
                <a:t>ba</a:t>
              </a:r>
            </a:p>
          </p:txBody>
        </p:sp>
        <p:sp>
          <p:nvSpPr>
            <p:cNvPr id="65601" name="Rectangle 65"/>
            <p:cNvSpPr>
              <a:spLocks noChangeArrowheads="1"/>
            </p:cNvSpPr>
            <p:nvPr/>
          </p:nvSpPr>
          <p:spPr bwMode="auto">
            <a:xfrm>
              <a:off x="2240" y="3492"/>
              <a:ext cx="640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sz="3200"/>
                <a:t>2</a:t>
              </a:r>
            </a:p>
          </p:txBody>
        </p:sp>
        <p:sp>
          <p:nvSpPr>
            <p:cNvPr id="65600" name="Rectangle 64"/>
            <p:cNvSpPr>
              <a:spLocks noChangeArrowheads="1"/>
            </p:cNvSpPr>
            <p:nvPr/>
          </p:nvSpPr>
          <p:spPr bwMode="auto">
            <a:xfrm>
              <a:off x="1600" y="3492"/>
              <a:ext cx="640" cy="7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endParaRPr lang="en-US" sz="1400" dirty="0">
                <a:sym typeface="Math1" pitchFamily="2" charset="2"/>
              </a:endParaRPr>
            </a:p>
            <a:p>
              <a:pPr algn="ctr">
                <a:spcBef>
                  <a:spcPct val="20000"/>
                </a:spcBef>
              </a:pPr>
              <a:r>
                <a:rPr lang="en-US" sz="3200" dirty="0" smtClean="0">
                  <a:sym typeface="Wingdings" pitchFamily="2" charset="2"/>
                </a:rPr>
                <a:t></a:t>
              </a:r>
              <a:endParaRPr lang="en-US" sz="3200" dirty="0"/>
            </a:p>
          </p:txBody>
        </p:sp>
        <p:sp>
          <p:nvSpPr>
            <p:cNvPr id="65599" name="Rectangle 63"/>
            <p:cNvSpPr>
              <a:spLocks noChangeArrowheads="1"/>
            </p:cNvSpPr>
            <p:nvPr/>
          </p:nvSpPr>
          <p:spPr bwMode="auto">
            <a:xfrm>
              <a:off x="960" y="3492"/>
              <a:ext cx="640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US" sz="3200"/>
                <a:t>1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008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	At state 2 reading b, state 3 is entered and the letter b is replaced by b, </a:t>
            </a:r>
            <a:r>
              <a:rPr lang="en-US" i="1" dirty="0"/>
              <a:t>i.e.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i="1" dirty="0"/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	At state 3 reading a, will keep the state of the TM unchanged. Lastly, the blank </a:t>
            </a:r>
            <a:r>
              <a:rPr lang="en-US" dirty="0">
                <a:latin typeface="Arial Unicode MS"/>
                <a:ea typeface="Arial Unicode MS"/>
                <a:cs typeface="Arial Unicode MS"/>
              </a:rPr>
              <a:t>￭</a:t>
            </a:r>
            <a:r>
              <a:rPr lang="en-US" dirty="0" smtClean="0">
                <a:sym typeface="Math1" pitchFamily="2" charset="2"/>
              </a:rPr>
              <a:t> </a:t>
            </a:r>
            <a:r>
              <a:rPr lang="en-US" dirty="0">
                <a:sym typeface="Math1" pitchFamily="2" charset="2"/>
              </a:rPr>
              <a:t>is read and </a:t>
            </a:r>
            <a:r>
              <a:rPr lang="en-US" dirty="0">
                <a:latin typeface="Arial Unicode MS"/>
                <a:ea typeface="Arial Unicode MS"/>
                <a:cs typeface="Arial Unicode MS"/>
              </a:rPr>
              <a:t>￭</a:t>
            </a:r>
            <a:r>
              <a:rPr lang="en-US" dirty="0" smtClean="0">
                <a:sym typeface="Math1" pitchFamily="2" charset="2"/>
              </a:rPr>
              <a:t> </a:t>
            </a:r>
            <a:r>
              <a:rPr lang="en-US" dirty="0">
                <a:sym typeface="Math1" pitchFamily="2" charset="2"/>
              </a:rPr>
              <a:t>is replaced by </a:t>
            </a:r>
            <a:r>
              <a:rPr lang="en-US" dirty="0">
                <a:latin typeface="Arial Unicode MS"/>
                <a:ea typeface="Arial Unicode MS"/>
                <a:cs typeface="Arial Unicode MS"/>
              </a:rPr>
              <a:t>￭</a:t>
            </a:r>
            <a:r>
              <a:rPr lang="en-US" dirty="0" smtClean="0">
                <a:sym typeface="Math1" pitchFamily="2" charset="2"/>
              </a:rPr>
              <a:t> </a:t>
            </a:r>
            <a:r>
              <a:rPr lang="en-US" dirty="0">
                <a:sym typeface="Math1" pitchFamily="2" charset="2"/>
              </a:rPr>
              <a:t>and the HALT state is entered. Which can be expressed 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26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3306763"/>
          </a:xfrm>
        </p:spPr>
        <p:txBody>
          <a:bodyPr/>
          <a:lstStyle/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 smtClean="0"/>
              <a:t>The machine accepts aba. It is obvious that </a:t>
            </a:r>
            <a:r>
              <a:rPr lang="en-US" dirty="0"/>
              <a:t>the machine accepts the language expressed by (</a:t>
            </a:r>
            <a:r>
              <a:rPr lang="en-US" dirty="0" err="1"/>
              <a:t>a+b</a:t>
            </a:r>
            <a:r>
              <a:rPr lang="en-US" dirty="0"/>
              <a:t>)b(</a:t>
            </a:r>
            <a:r>
              <a:rPr lang="en-US" dirty="0" err="1"/>
              <a:t>a+b</a:t>
            </a:r>
            <a:r>
              <a:rPr lang="en-US" dirty="0"/>
              <a:t>)</a:t>
            </a:r>
            <a:r>
              <a:rPr lang="en-US" baseline="30000" dirty="0"/>
              <a:t>*</a:t>
            </a:r>
            <a:r>
              <a:rPr lang="en-US" dirty="0"/>
              <a:t>.</a:t>
            </a:r>
          </a:p>
        </p:txBody>
      </p:sp>
      <p:graphicFrame>
        <p:nvGraphicFramePr>
          <p:cNvPr id="67689" name="Group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18313442"/>
              </p:ext>
            </p:extLst>
          </p:nvPr>
        </p:nvGraphicFramePr>
        <p:xfrm>
          <a:off x="914400" y="1905000"/>
          <a:ext cx="7391400" cy="1036320"/>
        </p:xfrm>
        <a:graphic>
          <a:graphicData uri="http://schemas.openxmlformats.org/drawingml/2006/table">
            <a:tbl>
              <a:tblPr/>
              <a:tblGrid>
                <a:gridCol w="779463"/>
                <a:gridCol w="779462"/>
                <a:gridCol w="779463"/>
                <a:gridCol w="700087"/>
                <a:gridCol w="779463"/>
                <a:gridCol w="701675"/>
                <a:gridCol w="1090612"/>
                <a:gridCol w="781050"/>
                <a:gridCol w="1000125"/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sym typeface="Math1" pitchFamily="2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Wingdings" pitchFamily="2" charset="2"/>
                        </a:rPr>
                        <a:t>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sym typeface="Math1" pitchFamily="2" charset="2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sym typeface="Math1" pitchFamily="2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Wingdings" pitchFamily="2" charset="2"/>
                        </a:rPr>
                        <a:t>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sym typeface="Math1" pitchFamily="2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Wingdings" pitchFamily="2" charset="2"/>
                        </a:rPr>
                        <a:t>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sym typeface="Math1" pitchFamily="2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Wingdings" pitchFamily="2" charset="2"/>
                        </a:rPr>
                        <a:t>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HALT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  <a:r>
                        <a:rPr kumimoji="0" lang="en-US" sz="2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ab</a:t>
                      </a:r>
                      <a:r>
                        <a:rPr kumimoji="0" lang="en-US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aba</a:t>
                      </a:r>
                      <a:r>
                        <a:rPr lang="en-US" sz="2800" dirty="0" smtClean="0">
                          <a:latin typeface="Arial Unicode MS"/>
                          <a:ea typeface="Arial Unicode MS"/>
                          <a:cs typeface="Arial Unicode MS"/>
                        </a:rPr>
                        <a:t>￭</a:t>
                      </a:r>
                      <a:endParaRPr kumimoji="0" lang="en-US" sz="28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6030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Turing Machine in JFLAP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32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Decidability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Whether or not the given CFG generates any word? Problem of emptiness of CFL.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Whether or not the given CFG generates the finite language? Problem of finiteness.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To determine whether the </a:t>
            </a:r>
            <a:r>
              <a:rPr lang="en-US" dirty="0" err="1" smtClean="0"/>
              <a:t>nonterminal</a:t>
            </a:r>
            <a:r>
              <a:rPr lang="en-US" dirty="0" smtClean="0"/>
              <a:t> X is ever used in the derivation of word from the given CFG? Problem of usefulness.</a:t>
            </a:r>
          </a:p>
          <a:p>
            <a:r>
              <a:rPr lang="en-US" dirty="0" smtClean="0"/>
              <a:t>Turing </a:t>
            </a:r>
            <a:r>
              <a:rPr lang="en-US" dirty="0" smtClean="0"/>
              <a:t>Machines</a:t>
            </a:r>
          </a:p>
          <a:p>
            <a:r>
              <a:rPr lang="en-US" dirty="0" smtClean="0"/>
              <a:t>Turing Machines in JFLAP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974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802</Words>
  <Application>Microsoft Office PowerPoint</Application>
  <PresentationFormat>On-screen Show (4:3)</PresentationFormat>
  <Paragraphs>246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Lecture # 32</vt:lpstr>
      <vt:lpstr>Lecture 31 at a glance.. </vt:lpstr>
      <vt:lpstr>Slide 3</vt:lpstr>
      <vt:lpstr>Decidability</vt:lpstr>
      <vt:lpstr>Whether or not the given CFG generates any word? Problem of emptiness of CFL. </vt:lpstr>
      <vt:lpstr>Slide 6</vt:lpstr>
      <vt:lpstr>Slide 7</vt:lpstr>
      <vt:lpstr>To determine whether the nonterminal X is ever used in the derivation of word from the given CFG? Problem of usefulness. </vt:lpstr>
      <vt:lpstr>Slide 9</vt:lpstr>
      <vt:lpstr>Slide 10</vt:lpstr>
      <vt:lpstr>Whether or not the given CFG generates the finite language? Problem of finiteness. </vt:lpstr>
      <vt:lpstr>Slide 12</vt:lpstr>
      <vt:lpstr>Slide 13</vt:lpstr>
      <vt:lpstr>Slide 14</vt:lpstr>
      <vt:lpstr>Slide 15</vt:lpstr>
      <vt:lpstr>Slide 16</vt:lpstr>
      <vt:lpstr>Turing machine Components</vt:lpstr>
      <vt:lpstr>Turing machine continued …</vt:lpstr>
      <vt:lpstr>Turing machine continued …</vt:lpstr>
      <vt:lpstr>Example</vt:lpstr>
      <vt:lpstr>Slide 21</vt:lpstr>
      <vt:lpstr>Slide 22</vt:lpstr>
      <vt:lpstr>Slide 23</vt:lpstr>
      <vt:lpstr>Slide 24</vt:lpstr>
      <vt:lpstr>Slide 25</vt:lpstr>
      <vt:lpstr>Lecture 32 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32</dc:title>
  <dc:creator>stdd_lp</dc:creator>
  <cp:lastModifiedBy>Administrator</cp:lastModifiedBy>
  <cp:revision>6</cp:revision>
  <dcterms:created xsi:type="dcterms:W3CDTF">2006-08-16T00:00:00Z</dcterms:created>
  <dcterms:modified xsi:type="dcterms:W3CDTF">2013-01-24T11:08:35Z</dcterms:modified>
</cp:coreProperties>
</file>