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80A19-0799-4BCF-AC50-A5617A74DE46}" type="datetimeFigureOut">
              <a:rPr lang="en-US" smtClean="0"/>
              <a:t>1/24/2013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DC1FC-5FAB-4579-A8AD-A89EF7EFD6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</a:t>
            </a:r>
            <a:r>
              <a:rPr lang="en-US" sz="4000" dirty="0" smtClean="0"/>
              <a:t>31</a:t>
            </a:r>
            <a:endParaRPr lang="en-US" sz="40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176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30 </a:t>
            </a:r>
            <a:r>
              <a:rPr lang="en-US" dirty="0" smtClean="0"/>
              <a:t>at a glance…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JFLAP for PDA</a:t>
            </a:r>
          </a:p>
          <a:p>
            <a:r>
              <a:rPr lang="en-US" dirty="0" smtClean="0"/>
              <a:t>PDA Conversion to </a:t>
            </a:r>
            <a:r>
              <a:rPr lang="en-US" dirty="0" smtClean="0"/>
              <a:t>CFG</a:t>
            </a:r>
          </a:p>
          <a:p>
            <a:r>
              <a:rPr lang="en-US" dirty="0" smtClean="0"/>
              <a:t>Chomsky Normal Form Conversion in JFLAP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92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Non-Context-Free languages</a:t>
            </a:r>
            <a:endParaRPr lang="en-US" dirty="0"/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All </a:t>
            </a:r>
            <a:r>
              <a:rPr lang="en-US" dirty="0"/>
              <a:t>languages are </a:t>
            </a:r>
            <a:r>
              <a:rPr lang="en-US" dirty="0" smtClean="0"/>
              <a:t>not CFL.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Languages </a:t>
            </a:r>
            <a:r>
              <a:rPr lang="en-US" dirty="0"/>
              <a:t>which are not Context-Free, are called Non-CFL</a:t>
            </a:r>
            <a:r>
              <a:rPr lang="en-US" dirty="0" smtClean="0"/>
              <a:t>.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This chapter is about proving that all </a:t>
            </a:r>
            <a:r>
              <a:rPr lang="en-US" dirty="0"/>
              <a:t>languages are not </a:t>
            </a:r>
            <a:r>
              <a:rPr lang="en-US" dirty="0" smtClean="0"/>
              <a:t>Context-Free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We will also use the Pumping Lemma with and without JFLAP for the proof of the aforementioned fact.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103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Live Production VS Dead Production</a:t>
            </a:r>
            <a:endParaRPr lang="en-US" dirty="0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000" b="1" dirty="0" smtClean="0"/>
              <a:t>Definition</a:t>
            </a:r>
          </a:p>
          <a:p>
            <a:pPr>
              <a:lnSpc>
                <a:spcPct val="90000"/>
              </a:lnSpc>
            </a:pPr>
            <a:r>
              <a:rPr lang="en-US" sz="3000" dirty="0" smtClean="0"/>
              <a:t>A </a:t>
            </a:r>
            <a:r>
              <a:rPr lang="en-US" sz="3000" dirty="0"/>
              <a:t>production of the form </a:t>
            </a:r>
            <a:endParaRPr lang="en-US" sz="30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3000" dirty="0"/>
              <a:t> </a:t>
            </a:r>
            <a:r>
              <a:rPr lang="en-US" sz="3000" dirty="0" smtClean="0"/>
              <a:t>	nonterminal </a:t>
            </a:r>
            <a:r>
              <a:rPr lang="en-US" sz="3000" dirty="0" smtClean="0">
                <a:sym typeface="Wingdings" pitchFamily="2" charset="2"/>
              </a:rPr>
              <a:t></a:t>
            </a:r>
            <a:r>
              <a:rPr lang="en-US" sz="3000" dirty="0" smtClean="0">
                <a:sym typeface="Math1" pitchFamily="2" charset="2"/>
              </a:rPr>
              <a:t> </a:t>
            </a:r>
            <a:r>
              <a:rPr lang="en-US" sz="3000" dirty="0">
                <a:sym typeface="Math1" pitchFamily="2" charset="2"/>
              </a:rPr>
              <a:t>string of two </a:t>
            </a:r>
            <a:r>
              <a:rPr lang="en-US" sz="3000" dirty="0" err="1">
                <a:sym typeface="Math1" pitchFamily="2" charset="2"/>
              </a:rPr>
              <a:t>nonterminals</a:t>
            </a:r>
            <a:r>
              <a:rPr lang="en-US" sz="3000" dirty="0">
                <a:sym typeface="Math1" pitchFamily="2" charset="2"/>
              </a:rPr>
              <a:t> </a:t>
            </a:r>
            <a:endParaRPr lang="en-US" sz="3000" dirty="0" smtClean="0">
              <a:sym typeface="Math1" pitchFamily="2" charset="2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3000" dirty="0">
              <a:sym typeface="Math1" pitchFamily="2" charset="2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3000" dirty="0" smtClean="0">
                <a:sym typeface="Math1" pitchFamily="2" charset="2"/>
              </a:rPr>
              <a:t>is </a:t>
            </a:r>
            <a:r>
              <a:rPr lang="en-US" sz="3000" dirty="0">
                <a:sym typeface="Math1" pitchFamily="2" charset="2"/>
              </a:rPr>
              <a:t>called a live production.</a:t>
            </a:r>
          </a:p>
          <a:p>
            <a:pPr>
              <a:lnSpc>
                <a:spcPct val="90000"/>
              </a:lnSpc>
            </a:pPr>
            <a:r>
              <a:rPr lang="en-US" sz="3000" dirty="0" smtClean="0">
                <a:sym typeface="Math1" pitchFamily="2" charset="2"/>
              </a:rPr>
              <a:t>A </a:t>
            </a:r>
            <a:r>
              <a:rPr lang="en-US" sz="3000" dirty="0">
                <a:sym typeface="Math1" pitchFamily="2" charset="2"/>
              </a:rPr>
              <a:t>production of the form nonterminal </a:t>
            </a:r>
            <a:r>
              <a:rPr lang="en-US" sz="3000" dirty="0" smtClean="0">
                <a:sym typeface="Wingdings" pitchFamily="2" charset="2"/>
              </a:rPr>
              <a:t></a:t>
            </a:r>
            <a:r>
              <a:rPr lang="en-US" sz="3000" dirty="0" smtClean="0">
                <a:sym typeface="Math1" pitchFamily="2" charset="2"/>
              </a:rPr>
              <a:t> </a:t>
            </a:r>
            <a:r>
              <a:rPr lang="en-US" sz="3000" dirty="0">
                <a:sym typeface="Math1" pitchFamily="2" charset="2"/>
              </a:rPr>
              <a:t>terminal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>
                <a:sym typeface="Math1" pitchFamily="2" charset="2"/>
              </a:rPr>
              <a:t>	is called a dead production.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dirty="0">
                <a:sym typeface="Math1" pitchFamily="2" charset="2"/>
              </a:rPr>
              <a:t>	</a:t>
            </a:r>
            <a:endParaRPr lang="en-US" sz="3000" dirty="0" smtClean="0">
              <a:sym typeface="Math1" pitchFamily="2" charset="2"/>
            </a:endParaRPr>
          </a:p>
          <a:p>
            <a:pPr>
              <a:lnSpc>
                <a:spcPct val="90000"/>
              </a:lnSpc>
            </a:pPr>
            <a:r>
              <a:rPr lang="en-US" sz="3000" dirty="0" smtClean="0">
                <a:sym typeface="Math1" pitchFamily="2" charset="2"/>
              </a:rPr>
              <a:t>Please keep in mind that every CFG </a:t>
            </a:r>
            <a:r>
              <a:rPr lang="en-US" sz="3000" dirty="0">
                <a:sym typeface="Math1" pitchFamily="2" charset="2"/>
              </a:rPr>
              <a:t>in CNF has only </a:t>
            </a:r>
            <a:r>
              <a:rPr lang="en-US" sz="3000" dirty="0" smtClean="0">
                <a:sym typeface="Math1" pitchFamily="2" charset="2"/>
              </a:rPr>
              <a:t>aforementioned  </a:t>
            </a:r>
            <a:r>
              <a:rPr lang="en-US" sz="3000" dirty="0">
                <a:sym typeface="Math1" pitchFamily="2" charset="2"/>
              </a:rPr>
              <a:t>types of productions. </a:t>
            </a:r>
            <a:endParaRPr lang="en-US" sz="3000" dirty="0" smtClean="0">
              <a:sym typeface="Math1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sz="2600" dirty="0" smtClean="0">
                <a:sym typeface="Math1" pitchFamily="2" charset="2"/>
              </a:rPr>
              <a:t>Guess what, are the rules of CNF?</a:t>
            </a:r>
            <a:endParaRPr lang="en-US" sz="2600" dirty="0">
              <a:sym typeface="Math1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521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 Productions Example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454" y="1447800"/>
            <a:ext cx="822273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60960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Thanks to Daniel I Cohen. The above excerpts have been taken from his Book: Automata Theory, Chapter Non Context Free Languages. 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558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Finite many words can be generated if </a:t>
            </a:r>
            <a:r>
              <a:rPr lang="en-US" dirty="0"/>
              <a:t>a CFG is in CNF and if there is restriction to use the live production at most once </a:t>
            </a:r>
            <a:r>
              <a:rPr lang="en-US" dirty="0" smtClean="0"/>
              <a:t>each.</a:t>
            </a:r>
            <a:endParaRPr lang="en-US" dirty="0"/>
          </a:p>
          <a:p>
            <a:r>
              <a:rPr lang="en-US" dirty="0" smtClean="0"/>
              <a:t>It </a:t>
            </a:r>
            <a:r>
              <a:rPr lang="en-US" dirty="0"/>
              <a:t>may be noted that every time a live production is applied during the derivation of a word it increases the number of </a:t>
            </a:r>
            <a:r>
              <a:rPr lang="en-US" dirty="0" smtClean="0"/>
              <a:t>non-terminals </a:t>
            </a:r>
            <a:r>
              <a:rPr lang="en-US" dirty="0"/>
              <a:t>by </a:t>
            </a:r>
            <a:r>
              <a:rPr lang="en-US" dirty="0" smtClean="0"/>
              <a:t>one, similarly, dead productions are applied, it decreases the number of non-terminals by one.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885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u="sng" dirty="0" smtClean="0"/>
              <a:t>Self Embedded Nonterminal</a:t>
            </a:r>
            <a:r>
              <a:rPr lang="en-US" dirty="0" smtClean="0"/>
              <a:t> 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A </a:t>
            </a:r>
            <a:r>
              <a:rPr lang="en-US" dirty="0"/>
              <a:t>nonterminal is said to be self-embedded, if </a:t>
            </a:r>
            <a:r>
              <a:rPr lang="en-US" dirty="0" smtClean="0"/>
              <a:t>in</a:t>
            </a:r>
          </a:p>
          <a:p>
            <a:pPr>
              <a:buFontTx/>
              <a:buNone/>
            </a:pPr>
            <a:r>
              <a:rPr lang="en-US" dirty="0" smtClean="0"/>
              <a:t>a </a:t>
            </a:r>
            <a:r>
              <a:rPr lang="en-US" dirty="0"/>
              <a:t>given derivation of a word, it ever occurs as </a:t>
            </a:r>
            <a:r>
              <a:rPr lang="en-US" dirty="0" smtClean="0"/>
              <a:t>a</a:t>
            </a:r>
          </a:p>
          <a:p>
            <a:pPr>
              <a:buFontTx/>
              <a:buNone/>
            </a:pPr>
            <a:r>
              <a:rPr lang="en-US" dirty="0" smtClean="0"/>
              <a:t>tree </a:t>
            </a:r>
            <a:r>
              <a:rPr lang="en-US" dirty="0"/>
              <a:t>descendant of </a:t>
            </a:r>
            <a:r>
              <a:rPr lang="en-US" dirty="0" smtClean="0"/>
              <a:t>itself</a:t>
            </a:r>
            <a:endParaRPr lang="en-US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07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000" dirty="0" smtClean="0"/>
              <a:t>Theorem (33)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b="1" dirty="0" smtClean="0"/>
              <a:t>Statement: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0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3000" i="1" dirty="0" smtClean="0"/>
              <a:t>If </a:t>
            </a:r>
            <a:r>
              <a:rPr lang="en-US" sz="3000" i="1" dirty="0"/>
              <a:t>a CFG is in CNF with p live and q dead </a:t>
            </a:r>
            <a:r>
              <a:rPr lang="en-US" sz="3000" i="1" dirty="0" smtClean="0"/>
              <a:t>productions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sz="3000" i="1" dirty="0" smtClean="0"/>
              <a:t>and </a:t>
            </a:r>
            <a:r>
              <a:rPr lang="en-US" sz="3000" i="1" dirty="0"/>
              <a:t>if w is </a:t>
            </a:r>
            <a:r>
              <a:rPr lang="en-US" sz="3000" i="1" dirty="0" smtClean="0"/>
              <a:t>a word </a:t>
            </a:r>
            <a:r>
              <a:rPr lang="en-US" sz="3000" i="1" dirty="0"/>
              <a:t>generated by the CFG, having more </a:t>
            </a:r>
            <a:r>
              <a:rPr lang="en-US" sz="3000" i="1" dirty="0" smtClean="0"/>
              <a:t>than </a:t>
            </a:r>
            <a:r>
              <a:rPr lang="en-US" sz="3000" i="1" dirty="0"/>
              <a:t>2</a:t>
            </a:r>
            <a:r>
              <a:rPr lang="en-US" sz="3000" i="1" baseline="40000" dirty="0"/>
              <a:t>p</a:t>
            </a:r>
            <a:r>
              <a:rPr lang="en-US" sz="3000" i="1" dirty="0"/>
              <a:t> letters then any derivation tree for w has a </a:t>
            </a:r>
            <a:r>
              <a:rPr lang="en-US" sz="3000" i="1" dirty="0" err="1" smtClean="0"/>
              <a:t>nonterminal</a:t>
            </a:r>
            <a:r>
              <a:rPr lang="en-US" sz="3000" i="1" dirty="0" smtClean="0"/>
              <a:t> </a:t>
            </a:r>
            <a:r>
              <a:rPr lang="en-US" sz="3000" i="1" dirty="0"/>
              <a:t>z which is used twice, where the </a:t>
            </a:r>
            <a:r>
              <a:rPr lang="en-US" sz="3000" i="1" dirty="0" smtClean="0"/>
              <a:t>second </a:t>
            </a:r>
            <a:r>
              <a:rPr lang="en-US" sz="3000" i="1" dirty="0"/>
              <a:t>z is the descended from the first z.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475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45890"/>
            <a:ext cx="80772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Isosceles Triangle 4"/>
          <p:cNvSpPr/>
          <p:nvPr/>
        </p:nvSpPr>
        <p:spPr>
          <a:xfrm>
            <a:off x="2286000" y="3200400"/>
            <a:ext cx="5169310" cy="281264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40"/>
          <p:cNvSpPr txBox="1">
            <a:spLocks noChangeArrowheads="1"/>
          </p:cNvSpPr>
          <p:nvPr/>
        </p:nvSpPr>
        <p:spPr bwMode="auto">
          <a:xfrm>
            <a:off x="1371600" y="1295400"/>
            <a:ext cx="655468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/>
              <a:t>The </a:t>
            </a:r>
            <a:r>
              <a:rPr lang="en-US" sz="3200" dirty="0"/>
              <a:t>nonterminal X is </a:t>
            </a:r>
            <a:r>
              <a:rPr lang="en-US" sz="3200" dirty="0" smtClean="0"/>
              <a:t>self-embedded</a:t>
            </a:r>
            <a:endParaRPr lang="en-US" sz="3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385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Grammar: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49558061"/>
              </p:ext>
            </p:extLst>
          </p:nvPr>
        </p:nvGraphicFramePr>
        <p:xfrm>
          <a:off x="2590800" y="1752600"/>
          <a:ext cx="3048000" cy="45259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38200"/>
                <a:gridCol w="914400"/>
                <a:gridCol w="1295400"/>
              </a:tblGrid>
              <a:tr h="452596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AX</a:t>
                      </a:r>
                    </a:p>
                  </a:txBody>
                  <a:tcPr marL="64657" marR="64657" marT="32328" marB="32328" anchor="ctr"/>
                </a:tc>
              </a:tr>
              <a:tr h="452596">
                <a:tc>
                  <a:txBody>
                    <a:bodyPr/>
                    <a:lstStyle/>
                    <a:p>
                      <a:r>
                        <a:rPr lang="en-US" sz="2400"/>
                        <a:t>X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SA</a:t>
                      </a:r>
                    </a:p>
                  </a:txBody>
                  <a:tcPr marL="64657" marR="64657" marT="32328" marB="32328" anchor="ctr"/>
                </a:tc>
              </a:tr>
              <a:tr h="452596">
                <a:tc>
                  <a:txBody>
                    <a:bodyPr/>
                    <a:lstStyle/>
                    <a:p>
                      <a:r>
                        <a:rPr lang="en-US" sz="2400"/>
                        <a:t>S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BY</a:t>
                      </a:r>
                    </a:p>
                  </a:txBody>
                  <a:tcPr marL="64657" marR="64657" marT="32328" marB="32328" anchor="ctr"/>
                </a:tc>
              </a:tr>
              <a:tr h="452596">
                <a:tc>
                  <a:txBody>
                    <a:bodyPr/>
                    <a:lstStyle/>
                    <a:p>
                      <a:r>
                        <a:rPr lang="en-US" sz="2400"/>
                        <a:t>Y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SB</a:t>
                      </a:r>
                    </a:p>
                  </a:txBody>
                  <a:tcPr marL="64657" marR="64657" marT="32328" marB="32328" anchor="ctr"/>
                </a:tc>
              </a:tr>
              <a:tr h="452596">
                <a:tc>
                  <a:txBody>
                    <a:bodyPr/>
                    <a:lstStyle/>
                    <a:p>
                      <a:r>
                        <a:rPr lang="en-US" sz="2400"/>
                        <a:t>S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</a:t>
                      </a:r>
                    </a:p>
                  </a:txBody>
                  <a:tcPr marL="64657" marR="64657" marT="32328" marB="32328" anchor="ctr"/>
                </a:tc>
              </a:tr>
              <a:tr h="452596">
                <a:tc>
                  <a:txBody>
                    <a:bodyPr/>
                    <a:lstStyle/>
                    <a:p>
                      <a:r>
                        <a:rPr lang="en-US" sz="2400"/>
                        <a:t>S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L="64657" marR="64657" marT="32328" marB="32328" anchor="ctr"/>
                </a:tc>
              </a:tr>
              <a:tr h="452596">
                <a:tc>
                  <a:txBody>
                    <a:bodyPr/>
                    <a:lstStyle/>
                    <a:p>
                      <a:r>
                        <a:rPr lang="en-US" sz="2400"/>
                        <a:t>S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AA</a:t>
                      </a:r>
                    </a:p>
                  </a:txBody>
                  <a:tcPr marL="64657" marR="64657" marT="32328" marB="32328" anchor="ctr"/>
                </a:tc>
              </a:tr>
              <a:tr h="452596">
                <a:tc>
                  <a:txBody>
                    <a:bodyPr/>
                    <a:lstStyle/>
                    <a:p>
                      <a:r>
                        <a:rPr lang="en-US" sz="2400"/>
                        <a:t>S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BB</a:t>
                      </a:r>
                    </a:p>
                  </a:txBody>
                  <a:tcPr marL="64657" marR="64657" marT="32328" marB="32328" anchor="ctr"/>
                </a:tc>
              </a:tr>
              <a:tr h="452596">
                <a:tc>
                  <a:txBody>
                    <a:bodyPr/>
                    <a:lstStyle/>
                    <a:p>
                      <a:r>
                        <a:rPr lang="en-US" sz="2400"/>
                        <a:t>A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</a:t>
                      </a:r>
                    </a:p>
                  </a:txBody>
                  <a:tcPr marL="64657" marR="64657" marT="32328" marB="32328" anchor="ctr"/>
                </a:tc>
              </a:tr>
              <a:tr h="452596">
                <a:tc>
                  <a:txBody>
                    <a:bodyPr/>
                    <a:lstStyle/>
                    <a:p>
                      <a:r>
                        <a:rPr lang="en-US" sz="2400"/>
                        <a:t>B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L="64657" marR="64657" marT="32328" marB="32328" anchor="ctr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714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76360272"/>
              </p:ext>
            </p:extLst>
          </p:nvPr>
        </p:nvGraphicFramePr>
        <p:xfrm>
          <a:off x="1981200" y="838200"/>
          <a:ext cx="5105400" cy="53986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637790"/>
                <a:gridCol w="2467610"/>
              </a:tblGrid>
              <a:tr h="384531"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S</a:t>
                      </a:r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 dirty="0"/>
                        <a:t>S→AX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AX</a:t>
                      </a:r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 dirty="0"/>
                        <a:t>X→SA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ASA</a:t>
                      </a:r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 dirty="0"/>
                        <a:t>S→AX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AAXA</a:t>
                      </a:r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 dirty="0"/>
                        <a:t>X→SA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AASAA</a:t>
                      </a:r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 dirty="0"/>
                        <a:t>S→AX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AAAXAA</a:t>
                      </a:r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 dirty="0"/>
                        <a:t>X→SA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AAASAAA</a:t>
                      </a:r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A→a</a:t>
                      </a:r>
                      <a:endParaRPr lang="en-US" sz="2000" b="1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aAASAAA</a:t>
                      </a:r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A→a</a:t>
                      </a:r>
                      <a:endParaRPr lang="en-US" sz="2000" b="1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aaASAAA</a:t>
                      </a:r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A→a</a:t>
                      </a:r>
                      <a:endParaRPr lang="en-US" sz="2000" b="1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aaaSAAA</a:t>
                      </a:r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S→b</a:t>
                      </a:r>
                      <a:endParaRPr lang="en-US" sz="2000" b="1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aaabAAA</a:t>
                      </a:r>
                      <a:endParaRPr lang="en-US" sz="2000" b="1" dirty="0"/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/>
                        <a:t>A→a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aaabaAA</a:t>
                      </a:r>
                      <a:endParaRPr lang="en-US" sz="2000" b="1" dirty="0"/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/>
                        <a:t>A→a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aaabaaA</a:t>
                      </a:r>
                      <a:endParaRPr lang="en-US" sz="2000" b="1" dirty="0"/>
                    </a:p>
                  </a:txBody>
                  <a:tcPr marL="80821" marR="80821" marT="40410" marB="40410" anchor="ctr"/>
                </a:tc>
              </a:tr>
              <a:tr h="384531">
                <a:tc>
                  <a:txBody>
                    <a:bodyPr/>
                    <a:lstStyle/>
                    <a:p>
                      <a:r>
                        <a:rPr lang="en-US" sz="2000" b="1"/>
                        <a:t>A→a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err="1"/>
                        <a:t>aaabaaa</a:t>
                      </a:r>
                      <a:endParaRPr lang="en-US" sz="2000" b="1" dirty="0"/>
                    </a:p>
                  </a:txBody>
                  <a:tcPr marL="80821" marR="80821" marT="40410" marB="40410" anchor="ctr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584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29600" cy="12954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	Consider the following CFG in CNF</a:t>
            </a:r>
          </a:p>
          <a:p>
            <a:pPr>
              <a:buFontTx/>
              <a:buNone/>
            </a:pPr>
            <a:r>
              <a:rPr lang="en-US" dirty="0">
                <a:sym typeface="Math1" pitchFamily="2" charset="2"/>
              </a:rPr>
              <a:t>	and the derivation tree of the word </a:t>
            </a:r>
            <a:r>
              <a:rPr lang="en-US" dirty="0" err="1">
                <a:sym typeface="Math1" pitchFamily="2" charset="2"/>
              </a:rPr>
              <a:t>bbabbb</a:t>
            </a:r>
            <a:endParaRPr lang="en-US" dirty="0">
              <a:sym typeface="Math1" pitchFamily="2" charset="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1617028"/>
              </p:ext>
            </p:extLst>
          </p:nvPr>
        </p:nvGraphicFramePr>
        <p:xfrm>
          <a:off x="2895600" y="2819400"/>
          <a:ext cx="3855720" cy="22860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036320"/>
                <a:gridCol w="1447800"/>
                <a:gridCol w="1371600"/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AB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BC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AB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54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90800"/>
            <a:ext cx="8187401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2339543"/>
              </p:ext>
            </p:extLst>
          </p:nvPr>
        </p:nvGraphicFramePr>
        <p:xfrm>
          <a:off x="182880" y="228600"/>
          <a:ext cx="3855720" cy="22860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036320"/>
                <a:gridCol w="1447800"/>
                <a:gridCol w="1371600"/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AB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BC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AB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40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ym typeface="Wingdings" pitchFamily="2" charset="2"/>
                        </a:rPr>
                        <a:t>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316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9" name="Text Box 19"/>
          <p:cNvSpPr txBox="1">
            <a:spLocks noChangeArrowheads="1"/>
          </p:cNvSpPr>
          <p:nvPr/>
        </p:nvSpPr>
        <p:spPr bwMode="auto">
          <a:xfrm>
            <a:off x="6934200" y="211138"/>
            <a:ext cx="8382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000" b="1">
                <a:solidFill>
                  <a:schemeClr val="accent2"/>
                </a:solidFill>
                <a:latin typeface="Arial" charset="0"/>
              </a:rPr>
              <a:t>S</a:t>
            </a:r>
          </a:p>
        </p:txBody>
      </p:sp>
      <p:sp>
        <p:nvSpPr>
          <p:cNvPr id="143431" name="AutoShape 71"/>
          <p:cNvSpPr>
            <a:spLocks noChangeArrowheads="1"/>
          </p:cNvSpPr>
          <p:nvPr/>
        </p:nvSpPr>
        <p:spPr bwMode="auto">
          <a:xfrm>
            <a:off x="4883150" y="1038225"/>
            <a:ext cx="3124200" cy="2667000"/>
          </a:xfrm>
          <a:prstGeom prst="triangle">
            <a:avLst>
              <a:gd name="adj" fmla="val 50000"/>
            </a:avLst>
          </a:prstGeom>
          <a:noFill/>
          <a:ln>
            <a:headEnd/>
            <a:tailEnd type="none" w="lg" len="lg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>
              <a:solidFill>
                <a:schemeClr val="accent2"/>
              </a:solidFill>
            </a:endParaRPr>
          </a:p>
        </p:txBody>
      </p:sp>
      <p:grpSp>
        <p:nvGrpSpPr>
          <p:cNvPr id="3" name="Group 38"/>
          <p:cNvGrpSpPr/>
          <p:nvPr/>
        </p:nvGrpSpPr>
        <p:grpSpPr>
          <a:xfrm>
            <a:off x="5181600" y="609600"/>
            <a:ext cx="3689350" cy="5984875"/>
            <a:chOff x="5149850" y="668338"/>
            <a:chExt cx="3689350" cy="5984875"/>
          </a:xfrm>
        </p:grpSpPr>
        <p:sp>
          <p:nvSpPr>
            <p:cNvPr id="143380" name="Text Box 20"/>
            <p:cNvSpPr txBox="1">
              <a:spLocks noChangeArrowheads="1"/>
            </p:cNvSpPr>
            <p:nvPr/>
          </p:nvSpPr>
          <p:spPr bwMode="auto">
            <a:xfrm>
              <a:off x="6248400" y="1185863"/>
              <a:ext cx="838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A</a:t>
              </a:r>
            </a:p>
          </p:txBody>
        </p:sp>
        <p:sp>
          <p:nvSpPr>
            <p:cNvPr id="143381" name="Text Box 21"/>
            <p:cNvSpPr txBox="1">
              <a:spLocks noChangeArrowheads="1"/>
            </p:cNvSpPr>
            <p:nvPr/>
          </p:nvSpPr>
          <p:spPr bwMode="auto">
            <a:xfrm>
              <a:off x="7569200" y="1176338"/>
              <a:ext cx="838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3386" name="Line 26"/>
            <p:cNvSpPr>
              <a:spLocks noChangeShapeType="1"/>
            </p:cNvSpPr>
            <p:nvPr/>
          </p:nvSpPr>
          <p:spPr bwMode="auto">
            <a:xfrm flipH="1">
              <a:off x="6553200" y="668338"/>
              <a:ext cx="4572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387" name="Line 27"/>
            <p:cNvSpPr>
              <a:spLocks noChangeShapeType="1"/>
            </p:cNvSpPr>
            <p:nvPr/>
          </p:nvSpPr>
          <p:spPr bwMode="auto">
            <a:xfrm>
              <a:off x="7239000" y="668338"/>
              <a:ext cx="4572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399" name="Line 39"/>
            <p:cNvSpPr>
              <a:spLocks noChangeShapeType="1"/>
            </p:cNvSpPr>
            <p:nvPr/>
          </p:nvSpPr>
          <p:spPr bwMode="auto">
            <a:xfrm flipH="1">
              <a:off x="5943600" y="1665288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00" name="Line 40"/>
            <p:cNvSpPr>
              <a:spLocks noChangeShapeType="1"/>
            </p:cNvSpPr>
            <p:nvPr/>
          </p:nvSpPr>
          <p:spPr bwMode="auto">
            <a:xfrm>
              <a:off x="6553200" y="1665288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01" name="Text Box 41"/>
            <p:cNvSpPr txBox="1">
              <a:spLocks noChangeArrowheads="1"/>
            </p:cNvSpPr>
            <p:nvPr/>
          </p:nvSpPr>
          <p:spPr bwMode="auto">
            <a:xfrm>
              <a:off x="5715000" y="2182813"/>
              <a:ext cx="838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3402" name="Text Box 42"/>
            <p:cNvSpPr txBox="1">
              <a:spLocks noChangeArrowheads="1"/>
            </p:cNvSpPr>
            <p:nvPr/>
          </p:nvSpPr>
          <p:spPr bwMode="auto">
            <a:xfrm>
              <a:off x="6705600" y="2173288"/>
              <a:ext cx="838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C</a:t>
              </a:r>
            </a:p>
          </p:txBody>
        </p:sp>
        <p:sp>
          <p:nvSpPr>
            <p:cNvPr id="143405" name="Line 45"/>
            <p:cNvSpPr>
              <a:spLocks noChangeShapeType="1"/>
            </p:cNvSpPr>
            <p:nvPr/>
          </p:nvSpPr>
          <p:spPr bwMode="auto">
            <a:xfrm flipH="1">
              <a:off x="6456363" y="2630488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06" name="Line 46"/>
            <p:cNvSpPr>
              <a:spLocks noChangeShapeType="1"/>
            </p:cNvSpPr>
            <p:nvPr/>
          </p:nvSpPr>
          <p:spPr bwMode="auto">
            <a:xfrm>
              <a:off x="7065963" y="2630488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07" name="Text Box 47"/>
            <p:cNvSpPr txBox="1">
              <a:spLocks noChangeArrowheads="1"/>
            </p:cNvSpPr>
            <p:nvPr/>
          </p:nvSpPr>
          <p:spPr bwMode="auto">
            <a:xfrm>
              <a:off x="6227763" y="3148013"/>
              <a:ext cx="838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A</a:t>
              </a:r>
            </a:p>
          </p:txBody>
        </p:sp>
        <p:sp>
          <p:nvSpPr>
            <p:cNvPr id="143408" name="Text Box 48"/>
            <p:cNvSpPr txBox="1">
              <a:spLocks noChangeArrowheads="1"/>
            </p:cNvSpPr>
            <p:nvPr/>
          </p:nvSpPr>
          <p:spPr bwMode="auto">
            <a:xfrm>
              <a:off x="7218363" y="3138488"/>
              <a:ext cx="838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3409" name="Line 49"/>
            <p:cNvSpPr>
              <a:spLocks noChangeShapeType="1"/>
            </p:cNvSpPr>
            <p:nvPr/>
          </p:nvSpPr>
          <p:spPr bwMode="auto">
            <a:xfrm flipH="1">
              <a:off x="5937250" y="3565525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10" name="Line 50"/>
            <p:cNvSpPr>
              <a:spLocks noChangeShapeType="1"/>
            </p:cNvSpPr>
            <p:nvPr/>
          </p:nvSpPr>
          <p:spPr bwMode="auto">
            <a:xfrm>
              <a:off x="6546850" y="3565525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11" name="Text Box 51"/>
            <p:cNvSpPr txBox="1">
              <a:spLocks noChangeArrowheads="1"/>
            </p:cNvSpPr>
            <p:nvPr/>
          </p:nvSpPr>
          <p:spPr bwMode="auto">
            <a:xfrm>
              <a:off x="5708650" y="4083050"/>
              <a:ext cx="838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3412" name="Text Box 52"/>
            <p:cNvSpPr txBox="1">
              <a:spLocks noChangeArrowheads="1"/>
            </p:cNvSpPr>
            <p:nvPr/>
          </p:nvSpPr>
          <p:spPr bwMode="auto">
            <a:xfrm>
              <a:off x="6699250" y="4073525"/>
              <a:ext cx="838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C</a:t>
              </a:r>
            </a:p>
          </p:txBody>
        </p:sp>
        <p:sp>
          <p:nvSpPr>
            <p:cNvPr id="143413" name="Line 53"/>
            <p:cNvSpPr>
              <a:spLocks noChangeShapeType="1"/>
            </p:cNvSpPr>
            <p:nvPr/>
          </p:nvSpPr>
          <p:spPr bwMode="auto">
            <a:xfrm flipH="1">
              <a:off x="6456363" y="4535488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14" name="Line 54"/>
            <p:cNvSpPr>
              <a:spLocks noChangeShapeType="1"/>
            </p:cNvSpPr>
            <p:nvPr/>
          </p:nvSpPr>
          <p:spPr bwMode="auto">
            <a:xfrm>
              <a:off x="7065963" y="4535488"/>
              <a:ext cx="381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15" name="Text Box 55"/>
            <p:cNvSpPr txBox="1">
              <a:spLocks noChangeArrowheads="1"/>
            </p:cNvSpPr>
            <p:nvPr/>
          </p:nvSpPr>
          <p:spPr bwMode="auto">
            <a:xfrm>
              <a:off x="6227763" y="5053013"/>
              <a:ext cx="838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A</a:t>
              </a:r>
            </a:p>
          </p:txBody>
        </p:sp>
        <p:sp>
          <p:nvSpPr>
            <p:cNvPr id="143416" name="Text Box 56"/>
            <p:cNvSpPr txBox="1">
              <a:spLocks noChangeArrowheads="1"/>
            </p:cNvSpPr>
            <p:nvPr/>
          </p:nvSpPr>
          <p:spPr bwMode="auto">
            <a:xfrm>
              <a:off x="7218363" y="5043488"/>
              <a:ext cx="838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3417" name="Line 57"/>
            <p:cNvSpPr>
              <a:spLocks noChangeShapeType="1"/>
            </p:cNvSpPr>
            <p:nvPr/>
          </p:nvSpPr>
          <p:spPr bwMode="auto">
            <a:xfrm>
              <a:off x="5948363" y="2646363"/>
              <a:ext cx="0" cy="752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18" name="Text Box 58"/>
            <p:cNvSpPr txBox="1">
              <a:spLocks noChangeArrowheads="1"/>
            </p:cNvSpPr>
            <p:nvPr/>
          </p:nvSpPr>
          <p:spPr bwMode="auto">
            <a:xfrm>
              <a:off x="5770563" y="3230563"/>
              <a:ext cx="1219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3419" name="Line 59"/>
            <p:cNvSpPr>
              <a:spLocks noChangeShapeType="1"/>
            </p:cNvSpPr>
            <p:nvPr/>
          </p:nvSpPr>
          <p:spPr bwMode="auto">
            <a:xfrm>
              <a:off x="7797800" y="1674813"/>
              <a:ext cx="0" cy="752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20" name="Text Box 60"/>
            <p:cNvSpPr txBox="1">
              <a:spLocks noChangeArrowheads="1"/>
            </p:cNvSpPr>
            <p:nvPr/>
          </p:nvSpPr>
          <p:spPr bwMode="auto">
            <a:xfrm>
              <a:off x="7620000" y="2259013"/>
              <a:ext cx="1219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3422" name="Line 62"/>
            <p:cNvSpPr>
              <a:spLocks noChangeShapeType="1"/>
            </p:cNvSpPr>
            <p:nvPr/>
          </p:nvSpPr>
          <p:spPr bwMode="auto">
            <a:xfrm>
              <a:off x="7434263" y="3579813"/>
              <a:ext cx="0" cy="752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23" name="Text Box 63"/>
            <p:cNvSpPr txBox="1">
              <a:spLocks noChangeArrowheads="1"/>
            </p:cNvSpPr>
            <p:nvPr/>
          </p:nvSpPr>
          <p:spPr bwMode="auto">
            <a:xfrm>
              <a:off x="7256463" y="4164013"/>
              <a:ext cx="1219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3424" name="Line 64"/>
            <p:cNvSpPr>
              <a:spLocks noChangeShapeType="1"/>
            </p:cNvSpPr>
            <p:nvPr/>
          </p:nvSpPr>
          <p:spPr bwMode="auto">
            <a:xfrm>
              <a:off x="5913438" y="4537075"/>
              <a:ext cx="0" cy="752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25" name="Text Box 65"/>
            <p:cNvSpPr txBox="1">
              <a:spLocks noChangeArrowheads="1"/>
            </p:cNvSpPr>
            <p:nvPr/>
          </p:nvSpPr>
          <p:spPr bwMode="auto">
            <a:xfrm>
              <a:off x="5735638" y="5121275"/>
              <a:ext cx="1219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3426" name="Line 66"/>
            <p:cNvSpPr>
              <a:spLocks noChangeShapeType="1"/>
            </p:cNvSpPr>
            <p:nvPr/>
          </p:nvSpPr>
          <p:spPr bwMode="auto">
            <a:xfrm>
              <a:off x="6427788" y="5519738"/>
              <a:ext cx="0" cy="752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27" name="Text Box 67"/>
            <p:cNvSpPr txBox="1">
              <a:spLocks noChangeArrowheads="1"/>
            </p:cNvSpPr>
            <p:nvPr/>
          </p:nvSpPr>
          <p:spPr bwMode="auto">
            <a:xfrm>
              <a:off x="6249988" y="6103938"/>
              <a:ext cx="1219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a</a:t>
              </a:r>
            </a:p>
          </p:txBody>
        </p:sp>
        <p:sp>
          <p:nvSpPr>
            <p:cNvPr id="143428" name="Line 68"/>
            <p:cNvSpPr>
              <a:spLocks noChangeShapeType="1"/>
            </p:cNvSpPr>
            <p:nvPr/>
          </p:nvSpPr>
          <p:spPr bwMode="auto">
            <a:xfrm>
              <a:off x="7434263" y="5510213"/>
              <a:ext cx="0" cy="752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3429" name="Text Box 69"/>
            <p:cNvSpPr txBox="1">
              <a:spLocks noChangeArrowheads="1"/>
            </p:cNvSpPr>
            <p:nvPr/>
          </p:nvSpPr>
          <p:spPr bwMode="auto">
            <a:xfrm>
              <a:off x="7256463" y="6094413"/>
              <a:ext cx="1219200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3432" name="AutoShape 72"/>
            <p:cNvSpPr>
              <a:spLocks noChangeArrowheads="1"/>
            </p:cNvSpPr>
            <p:nvPr/>
          </p:nvSpPr>
          <p:spPr bwMode="auto">
            <a:xfrm>
              <a:off x="5149850" y="2846388"/>
              <a:ext cx="2616200" cy="2743200"/>
            </a:xfrm>
            <a:prstGeom prst="triangle">
              <a:avLst>
                <a:gd name="adj" fmla="val 50000"/>
              </a:avLst>
            </a:prstGeom>
            <a:noFill/>
            <a:ln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38" name="Rectangle 3"/>
          <p:cNvSpPr txBox="1">
            <a:spLocks noChangeArrowheads="1"/>
          </p:cNvSpPr>
          <p:nvPr/>
        </p:nvSpPr>
        <p:spPr>
          <a:xfrm>
            <a:off x="152400" y="762000"/>
            <a:ext cx="4267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Non-terminal A is self embedded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Look at the triangle – upper one and lower one identified in the lower.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Guess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what – Pumping Lemma for CFG in CNF?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Math1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329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/>
              <a:t>Pumping lemma </a:t>
            </a:r>
            <a:r>
              <a:rPr lang="en-US" dirty="0" smtClean="0"/>
              <a:t>for CFL in CNF</a:t>
            </a:r>
            <a:endParaRPr lang="en-US" dirty="0"/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/>
              <a:t>	</a:t>
            </a:r>
          </a:p>
          <a:p>
            <a:pPr>
              <a:buFontTx/>
              <a:buNone/>
            </a:pPr>
            <a:r>
              <a:rPr lang="en-US" dirty="0" smtClean="0"/>
              <a:t>If </a:t>
            </a:r>
            <a:r>
              <a:rPr lang="en-US" dirty="0"/>
              <a:t>G is any CFG in CNF with p live productions, then every word w of length more than 2</a:t>
            </a:r>
            <a:r>
              <a:rPr lang="en-US" sz="3400" baseline="40000" dirty="0"/>
              <a:t>p</a:t>
            </a:r>
            <a:r>
              <a:rPr lang="en-US" dirty="0"/>
              <a:t> </a:t>
            </a:r>
            <a:r>
              <a:rPr lang="en-US" dirty="0" smtClean="0"/>
              <a:t>, then we can break substrings </a:t>
            </a:r>
            <a:r>
              <a:rPr lang="en-US" dirty="0"/>
              <a:t>as w=</a:t>
            </a:r>
            <a:r>
              <a:rPr lang="en-US" dirty="0" err="1"/>
              <a:t>uvxyz</a:t>
            </a:r>
            <a:r>
              <a:rPr lang="en-US" dirty="0"/>
              <a:t>, where x is not null string and v and y are </a:t>
            </a:r>
            <a:r>
              <a:rPr lang="en-US" dirty="0" smtClean="0"/>
              <a:t>both not null </a:t>
            </a:r>
            <a:r>
              <a:rPr lang="en-US" dirty="0"/>
              <a:t>string.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dirty="0" smtClean="0"/>
              <a:t>Thus, </a:t>
            </a:r>
            <a:r>
              <a:rPr lang="en-US" dirty="0"/>
              <a:t>all the words of the form </a:t>
            </a:r>
            <a:r>
              <a:rPr lang="en-US" dirty="0" err="1"/>
              <a:t>uv</a:t>
            </a:r>
            <a:r>
              <a:rPr lang="en-US" sz="3400" baseline="40000" dirty="0" err="1"/>
              <a:t>n</a:t>
            </a:r>
            <a:r>
              <a:rPr lang="en-US" dirty="0" err="1"/>
              <a:t>xy</a:t>
            </a:r>
            <a:r>
              <a:rPr lang="en-US" sz="3400" baseline="40000" dirty="0" err="1"/>
              <a:t>n</a:t>
            </a:r>
            <a:r>
              <a:rPr lang="en-US" dirty="0" err="1"/>
              <a:t>z</a:t>
            </a:r>
            <a:r>
              <a:rPr lang="en-US" dirty="0"/>
              <a:t>, n=1,2,3,… can also be generated by G.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623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Pumping Lemma Example </a:t>
            </a:r>
            <a:endParaRPr lang="en-US" dirty="0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	</a:t>
            </a:r>
            <a:r>
              <a:rPr lang="en-US" dirty="0" smtClean="0"/>
              <a:t>Consider </a:t>
            </a:r>
            <a:r>
              <a:rPr lang="en-US" dirty="0"/>
              <a:t>the following CFG </a:t>
            </a:r>
            <a:r>
              <a:rPr lang="en-US" dirty="0" smtClean="0"/>
              <a:t>in CNF:</a:t>
            </a:r>
            <a:endParaRPr lang="en-US" dirty="0"/>
          </a:p>
          <a:p>
            <a:pPr>
              <a:buFontTx/>
              <a:buNone/>
            </a:pPr>
            <a:r>
              <a:rPr lang="en-US" dirty="0"/>
              <a:t>	S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 </a:t>
            </a:r>
            <a:r>
              <a:rPr lang="en-US" dirty="0">
                <a:sym typeface="Math1" pitchFamily="2" charset="2"/>
              </a:rPr>
              <a:t>PQ</a:t>
            </a:r>
          </a:p>
          <a:p>
            <a:pPr>
              <a:buFontTx/>
              <a:buNone/>
            </a:pPr>
            <a:r>
              <a:rPr lang="en-US" dirty="0">
                <a:sym typeface="Math1" pitchFamily="2" charset="2"/>
              </a:rPr>
              <a:t>	Q</a:t>
            </a:r>
            <a:r>
              <a:rPr lang="en-US" dirty="0"/>
              <a:t> </a:t>
            </a:r>
            <a:r>
              <a:rPr lang="en-US" dirty="0" smtClean="0">
                <a:sym typeface="Math1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err="1" smtClean="0">
                <a:sym typeface="Math1" pitchFamily="2" charset="2"/>
              </a:rPr>
              <a:t>QS|b</a:t>
            </a:r>
            <a:endParaRPr lang="en-US" dirty="0">
              <a:sym typeface="Math1" pitchFamily="2" charset="2"/>
            </a:endParaRPr>
          </a:p>
          <a:p>
            <a:pPr>
              <a:buFontTx/>
              <a:buNone/>
            </a:pPr>
            <a:r>
              <a:rPr lang="en-US" dirty="0">
                <a:sym typeface="Math1" pitchFamily="2" charset="2"/>
              </a:rPr>
              <a:t>	P</a:t>
            </a:r>
            <a:r>
              <a:rPr lang="en-US" dirty="0"/>
              <a:t> </a:t>
            </a:r>
            <a:r>
              <a:rPr lang="en-US" dirty="0" smtClean="0">
                <a:sym typeface="Math1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>
                <a:sym typeface="Math1" pitchFamily="2" charset="2"/>
              </a:rPr>
              <a:t>a </a:t>
            </a:r>
            <a:endParaRPr lang="en-US" dirty="0">
              <a:sym typeface="Math1" pitchFamily="2" charset="2"/>
            </a:endParaRPr>
          </a:p>
          <a:p>
            <a:pPr>
              <a:buFontTx/>
              <a:buNone/>
            </a:pPr>
            <a:r>
              <a:rPr lang="en-US" dirty="0">
                <a:sym typeface="Math1" pitchFamily="2" charset="2"/>
              </a:rPr>
              <a:t>	</a:t>
            </a:r>
            <a:r>
              <a:rPr lang="en-US" dirty="0" smtClean="0">
                <a:sym typeface="Math1" pitchFamily="2" charset="2"/>
              </a:rPr>
              <a:t>we derive the word </a:t>
            </a:r>
            <a:r>
              <a:rPr lang="en-US" b="1" dirty="0" err="1" smtClean="0">
                <a:sym typeface="Math1" pitchFamily="2" charset="2"/>
              </a:rPr>
              <a:t>abab</a:t>
            </a:r>
            <a:r>
              <a:rPr lang="en-US" dirty="0" smtClean="0">
                <a:sym typeface="Math1" pitchFamily="2" charset="2"/>
              </a:rPr>
              <a:t> as follows:</a:t>
            </a:r>
            <a:endParaRPr lang="en-US" dirty="0">
              <a:sym typeface="Math1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365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5334000" y="1863725"/>
            <a:ext cx="3733800" cy="4895850"/>
            <a:chOff x="1776" y="133"/>
            <a:chExt cx="2352" cy="3084"/>
          </a:xfrm>
        </p:grpSpPr>
        <p:sp>
          <p:nvSpPr>
            <p:cNvPr id="147458" name="Text Box 2"/>
            <p:cNvSpPr txBox="1">
              <a:spLocks noChangeArrowheads="1"/>
            </p:cNvSpPr>
            <p:nvPr/>
          </p:nvSpPr>
          <p:spPr bwMode="auto">
            <a:xfrm>
              <a:off x="2254" y="133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 dirty="0">
                  <a:solidFill>
                    <a:schemeClr val="accent2"/>
                  </a:solidFill>
                  <a:latin typeface="Arial" charset="0"/>
                </a:rPr>
                <a:t>S</a:t>
              </a:r>
            </a:p>
          </p:txBody>
        </p:sp>
        <p:sp>
          <p:nvSpPr>
            <p:cNvPr id="147459" name="Text Box 3"/>
            <p:cNvSpPr txBox="1">
              <a:spLocks noChangeArrowheads="1"/>
            </p:cNvSpPr>
            <p:nvPr/>
          </p:nvSpPr>
          <p:spPr bwMode="auto">
            <a:xfrm>
              <a:off x="1822" y="747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 dirty="0">
                  <a:solidFill>
                    <a:schemeClr val="accent2"/>
                  </a:solidFill>
                  <a:latin typeface="Arial" charset="0"/>
                </a:rPr>
                <a:t>P</a:t>
              </a:r>
            </a:p>
          </p:txBody>
        </p:sp>
        <p:sp>
          <p:nvSpPr>
            <p:cNvPr id="147460" name="Text Box 4"/>
            <p:cNvSpPr txBox="1">
              <a:spLocks noChangeArrowheads="1"/>
            </p:cNvSpPr>
            <p:nvPr/>
          </p:nvSpPr>
          <p:spPr bwMode="auto">
            <a:xfrm>
              <a:off x="2654" y="741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Q</a:t>
              </a:r>
            </a:p>
          </p:txBody>
        </p:sp>
        <p:sp>
          <p:nvSpPr>
            <p:cNvPr id="147461" name="Line 5"/>
            <p:cNvSpPr>
              <a:spLocks noChangeShapeType="1"/>
            </p:cNvSpPr>
            <p:nvPr/>
          </p:nvSpPr>
          <p:spPr bwMode="auto">
            <a:xfrm flipH="1">
              <a:off x="2014" y="421"/>
              <a:ext cx="28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7462" name="Line 6"/>
            <p:cNvSpPr>
              <a:spLocks noChangeShapeType="1"/>
            </p:cNvSpPr>
            <p:nvPr/>
          </p:nvSpPr>
          <p:spPr bwMode="auto">
            <a:xfrm>
              <a:off x="2446" y="421"/>
              <a:ext cx="28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7463" name="Line 7"/>
            <p:cNvSpPr>
              <a:spLocks noChangeShapeType="1"/>
            </p:cNvSpPr>
            <p:nvPr/>
          </p:nvSpPr>
          <p:spPr bwMode="auto">
            <a:xfrm flipH="1">
              <a:off x="2533" y="1049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7464" name="Line 8"/>
            <p:cNvSpPr>
              <a:spLocks noChangeShapeType="1"/>
            </p:cNvSpPr>
            <p:nvPr/>
          </p:nvSpPr>
          <p:spPr bwMode="auto">
            <a:xfrm>
              <a:off x="2917" y="1049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7465" name="Text Box 9"/>
            <p:cNvSpPr txBox="1">
              <a:spLocks noChangeArrowheads="1"/>
            </p:cNvSpPr>
            <p:nvPr/>
          </p:nvSpPr>
          <p:spPr bwMode="auto">
            <a:xfrm>
              <a:off x="2389" y="1375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 dirty="0">
                  <a:solidFill>
                    <a:schemeClr val="accent2"/>
                  </a:solidFill>
                  <a:latin typeface="Arial" charset="0"/>
                </a:rPr>
                <a:t>Q</a:t>
              </a:r>
            </a:p>
          </p:txBody>
        </p:sp>
        <p:sp>
          <p:nvSpPr>
            <p:cNvPr id="147466" name="Text Box 10"/>
            <p:cNvSpPr txBox="1">
              <a:spLocks noChangeArrowheads="1"/>
            </p:cNvSpPr>
            <p:nvPr/>
          </p:nvSpPr>
          <p:spPr bwMode="auto">
            <a:xfrm>
              <a:off x="3013" y="1369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S</a:t>
              </a:r>
            </a:p>
          </p:txBody>
        </p:sp>
        <p:sp>
          <p:nvSpPr>
            <p:cNvPr id="147467" name="Line 11"/>
            <p:cNvSpPr>
              <a:spLocks noChangeShapeType="1"/>
            </p:cNvSpPr>
            <p:nvPr/>
          </p:nvSpPr>
          <p:spPr bwMode="auto">
            <a:xfrm flipH="1">
              <a:off x="2856" y="1657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7468" name="Line 12"/>
            <p:cNvSpPr>
              <a:spLocks noChangeShapeType="1"/>
            </p:cNvSpPr>
            <p:nvPr/>
          </p:nvSpPr>
          <p:spPr bwMode="auto">
            <a:xfrm>
              <a:off x="3240" y="1657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7469" name="Text Box 13"/>
            <p:cNvSpPr txBox="1">
              <a:spLocks noChangeArrowheads="1"/>
            </p:cNvSpPr>
            <p:nvPr/>
          </p:nvSpPr>
          <p:spPr bwMode="auto">
            <a:xfrm>
              <a:off x="2712" y="1983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P</a:t>
              </a:r>
            </a:p>
          </p:txBody>
        </p:sp>
        <p:sp>
          <p:nvSpPr>
            <p:cNvPr id="147470" name="Text Box 14"/>
            <p:cNvSpPr txBox="1">
              <a:spLocks noChangeArrowheads="1"/>
            </p:cNvSpPr>
            <p:nvPr/>
          </p:nvSpPr>
          <p:spPr bwMode="auto">
            <a:xfrm>
              <a:off x="3336" y="1977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Q</a:t>
              </a:r>
            </a:p>
          </p:txBody>
        </p:sp>
        <p:sp>
          <p:nvSpPr>
            <p:cNvPr id="147479" name="Line 23"/>
            <p:cNvSpPr>
              <a:spLocks noChangeShapeType="1"/>
            </p:cNvSpPr>
            <p:nvPr/>
          </p:nvSpPr>
          <p:spPr bwMode="auto">
            <a:xfrm>
              <a:off x="2536" y="1667"/>
              <a:ext cx="0" cy="4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7480" name="Text Box 24"/>
            <p:cNvSpPr txBox="1">
              <a:spLocks noChangeArrowheads="1"/>
            </p:cNvSpPr>
            <p:nvPr/>
          </p:nvSpPr>
          <p:spPr bwMode="auto">
            <a:xfrm>
              <a:off x="2463" y="2074"/>
              <a:ext cx="76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7481" name="Line 25"/>
            <p:cNvSpPr>
              <a:spLocks noChangeShapeType="1"/>
            </p:cNvSpPr>
            <p:nvPr/>
          </p:nvSpPr>
          <p:spPr bwMode="auto">
            <a:xfrm>
              <a:off x="1936" y="1055"/>
              <a:ext cx="0" cy="4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7482" name="Text Box 26"/>
            <p:cNvSpPr txBox="1">
              <a:spLocks noChangeArrowheads="1"/>
            </p:cNvSpPr>
            <p:nvPr/>
          </p:nvSpPr>
          <p:spPr bwMode="auto">
            <a:xfrm>
              <a:off x="1811" y="1449"/>
              <a:ext cx="76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a</a:t>
              </a:r>
            </a:p>
          </p:txBody>
        </p:sp>
        <p:sp>
          <p:nvSpPr>
            <p:cNvPr id="147483" name="Line 27"/>
            <p:cNvSpPr>
              <a:spLocks noChangeShapeType="1"/>
            </p:cNvSpPr>
            <p:nvPr/>
          </p:nvSpPr>
          <p:spPr bwMode="auto">
            <a:xfrm>
              <a:off x="3472" y="2255"/>
              <a:ext cx="0" cy="4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7484" name="Text Box 28"/>
            <p:cNvSpPr txBox="1">
              <a:spLocks noChangeArrowheads="1"/>
            </p:cNvSpPr>
            <p:nvPr/>
          </p:nvSpPr>
          <p:spPr bwMode="auto">
            <a:xfrm>
              <a:off x="3360" y="2623"/>
              <a:ext cx="76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47491" name="Line 35"/>
            <p:cNvSpPr>
              <a:spLocks noChangeShapeType="1"/>
            </p:cNvSpPr>
            <p:nvPr/>
          </p:nvSpPr>
          <p:spPr bwMode="auto">
            <a:xfrm>
              <a:off x="2840" y="2278"/>
              <a:ext cx="0" cy="4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47492" name="Text Box 36"/>
            <p:cNvSpPr txBox="1">
              <a:spLocks noChangeArrowheads="1"/>
            </p:cNvSpPr>
            <p:nvPr/>
          </p:nvSpPr>
          <p:spPr bwMode="auto">
            <a:xfrm>
              <a:off x="2728" y="2646"/>
              <a:ext cx="76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a</a:t>
              </a:r>
            </a:p>
          </p:txBody>
        </p:sp>
        <p:sp>
          <p:nvSpPr>
            <p:cNvPr id="147498" name="Text Box 42"/>
            <p:cNvSpPr txBox="1">
              <a:spLocks noChangeArrowheads="1"/>
            </p:cNvSpPr>
            <p:nvPr/>
          </p:nvSpPr>
          <p:spPr bwMode="auto">
            <a:xfrm>
              <a:off x="3063" y="2852"/>
              <a:ext cx="48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chemeClr val="accent2"/>
                  </a:solidFill>
                </a:rPr>
                <a:t>y</a:t>
              </a:r>
            </a:p>
          </p:txBody>
        </p:sp>
        <p:grpSp>
          <p:nvGrpSpPr>
            <p:cNvPr id="4" name="Group 47"/>
            <p:cNvGrpSpPr>
              <a:grpSpLocks/>
            </p:cNvGrpSpPr>
            <p:nvPr/>
          </p:nvGrpSpPr>
          <p:grpSpPr bwMode="auto">
            <a:xfrm>
              <a:off x="2631" y="2880"/>
              <a:ext cx="1056" cy="92"/>
              <a:chOff x="336" y="2976"/>
              <a:chExt cx="1444" cy="384"/>
            </a:xfrm>
          </p:grpSpPr>
          <p:sp>
            <p:nvSpPr>
              <p:cNvPr id="147500" name="Line 44"/>
              <p:cNvSpPr>
                <a:spLocks noChangeShapeType="1"/>
              </p:cNvSpPr>
              <p:nvPr/>
            </p:nvSpPr>
            <p:spPr bwMode="auto">
              <a:xfrm>
                <a:off x="336" y="3360"/>
                <a:ext cx="14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47501" name="Line 45"/>
              <p:cNvSpPr>
                <a:spLocks noChangeShapeType="1"/>
              </p:cNvSpPr>
              <p:nvPr/>
            </p:nvSpPr>
            <p:spPr bwMode="auto">
              <a:xfrm>
                <a:off x="336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47502" name="Line 46"/>
              <p:cNvSpPr>
                <a:spLocks noChangeShapeType="1"/>
              </p:cNvSpPr>
              <p:nvPr/>
            </p:nvSpPr>
            <p:spPr bwMode="auto">
              <a:xfrm>
                <a:off x="1780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147504" name="Text Box 48"/>
            <p:cNvSpPr txBox="1">
              <a:spLocks noChangeArrowheads="1"/>
            </p:cNvSpPr>
            <p:nvPr/>
          </p:nvSpPr>
          <p:spPr bwMode="auto">
            <a:xfrm>
              <a:off x="1856" y="1633"/>
              <a:ext cx="48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chemeClr val="accent2"/>
                  </a:solidFill>
                </a:rPr>
                <a:t>u</a:t>
              </a:r>
            </a:p>
          </p:txBody>
        </p:sp>
        <p:grpSp>
          <p:nvGrpSpPr>
            <p:cNvPr id="5" name="Group 49"/>
            <p:cNvGrpSpPr>
              <a:grpSpLocks/>
            </p:cNvGrpSpPr>
            <p:nvPr/>
          </p:nvGrpSpPr>
          <p:grpSpPr bwMode="auto">
            <a:xfrm>
              <a:off x="1776" y="1680"/>
              <a:ext cx="336" cy="60"/>
              <a:chOff x="336" y="2976"/>
              <a:chExt cx="1444" cy="384"/>
            </a:xfrm>
          </p:grpSpPr>
          <p:sp>
            <p:nvSpPr>
              <p:cNvPr id="147506" name="Line 50"/>
              <p:cNvSpPr>
                <a:spLocks noChangeShapeType="1"/>
              </p:cNvSpPr>
              <p:nvPr/>
            </p:nvSpPr>
            <p:spPr bwMode="auto">
              <a:xfrm>
                <a:off x="336" y="3360"/>
                <a:ext cx="14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47507" name="Line 51"/>
              <p:cNvSpPr>
                <a:spLocks noChangeShapeType="1"/>
              </p:cNvSpPr>
              <p:nvPr/>
            </p:nvSpPr>
            <p:spPr bwMode="auto">
              <a:xfrm>
                <a:off x="336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47508" name="Line 52"/>
              <p:cNvSpPr>
                <a:spLocks noChangeShapeType="1"/>
              </p:cNvSpPr>
              <p:nvPr/>
            </p:nvSpPr>
            <p:spPr bwMode="auto">
              <a:xfrm>
                <a:off x="1780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147509" name="Text Box 53"/>
            <p:cNvSpPr txBox="1">
              <a:spLocks noChangeArrowheads="1"/>
            </p:cNvSpPr>
            <p:nvPr/>
          </p:nvSpPr>
          <p:spPr bwMode="auto">
            <a:xfrm>
              <a:off x="2487" y="2265"/>
              <a:ext cx="48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chemeClr val="accent2"/>
                  </a:solidFill>
                </a:rPr>
                <a:t>x</a:t>
              </a:r>
            </a:p>
          </p:txBody>
        </p:sp>
        <p:grpSp>
          <p:nvGrpSpPr>
            <p:cNvPr id="6" name="Group 54"/>
            <p:cNvGrpSpPr>
              <a:grpSpLocks/>
            </p:cNvGrpSpPr>
            <p:nvPr/>
          </p:nvGrpSpPr>
          <p:grpSpPr bwMode="auto">
            <a:xfrm>
              <a:off x="2407" y="2312"/>
              <a:ext cx="336" cy="60"/>
              <a:chOff x="336" y="2976"/>
              <a:chExt cx="1444" cy="384"/>
            </a:xfrm>
          </p:grpSpPr>
          <p:sp>
            <p:nvSpPr>
              <p:cNvPr id="147511" name="Line 55"/>
              <p:cNvSpPr>
                <a:spLocks noChangeShapeType="1"/>
              </p:cNvSpPr>
              <p:nvPr/>
            </p:nvSpPr>
            <p:spPr bwMode="auto">
              <a:xfrm>
                <a:off x="336" y="3360"/>
                <a:ext cx="14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47512" name="Line 56"/>
              <p:cNvSpPr>
                <a:spLocks noChangeShapeType="1"/>
              </p:cNvSpPr>
              <p:nvPr/>
            </p:nvSpPr>
            <p:spPr bwMode="auto">
              <a:xfrm>
                <a:off x="336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47513" name="Line 57"/>
              <p:cNvSpPr>
                <a:spLocks noChangeShapeType="1"/>
              </p:cNvSpPr>
              <p:nvPr/>
            </p:nvSpPr>
            <p:spPr bwMode="auto">
              <a:xfrm>
                <a:off x="1780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</p:grpSp>
      <p:sp>
        <p:nvSpPr>
          <p:cNvPr id="147515" name="Rectangle 59"/>
          <p:cNvSpPr>
            <a:spLocks noChangeArrowheads="1"/>
          </p:cNvSpPr>
          <p:nvPr/>
        </p:nvSpPr>
        <p:spPr bwMode="auto">
          <a:xfrm>
            <a:off x="228600" y="0"/>
            <a:ext cx="8458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400" dirty="0" smtClean="0">
                <a:solidFill>
                  <a:schemeClr val="tx2"/>
                </a:solidFill>
              </a:rPr>
              <a:t>Pumping Lemma for CFG Example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>
          <a:xfrm>
            <a:off x="381000" y="1219200"/>
            <a:ext cx="3962400" cy="4525963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w=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uvxyz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where u=a, v=</a:t>
            </a:r>
            <a:r>
              <a:rPr lang="en-US" sz="3200" dirty="0"/>
              <a:t> ʎ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, x=b, y=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ab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, z=</a:t>
            </a:r>
            <a:r>
              <a:rPr lang="en-US" sz="3200" dirty="0"/>
              <a:t> ʎ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Math1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Left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 most is u, within the triangle, the left most is x and remaining part is y, since the v part can also be null.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Math1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565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3"/>
          <p:cNvGrpSpPr>
            <a:grpSpLocks/>
          </p:cNvGrpSpPr>
          <p:nvPr/>
        </p:nvGrpSpPr>
        <p:grpSpPr bwMode="auto">
          <a:xfrm>
            <a:off x="4757737" y="685800"/>
            <a:ext cx="4081463" cy="5867400"/>
            <a:chOff x="1776" y="384"/>
            <a:chExt cx="2571" cy="3696"/>
          </a:xfrm>
        </p:grpSpPr>
        <p:sp>
          <p:nvSpPr>
            <p:cNvPr id="150531" name="Text Box 3"/>
            <p:cNvSpPr txBox="1">
              <a:spLocks noChangeArrowheads="1"/>
            </p:cNvSpPr>
            <p:nvPr/>
          </p:nvSpPr>
          <p:spPr bwMode="auto">
            <a:xfrm>
              <a:off x="2254" y="384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S</a:t>
              </a:r>
            </a:p>
          </p:txBody>
        </p:sp>
        <p:sp>
          <p:nvSpPr>
            <p:cNvPr id="150532" name="Text Box 4"/>
            <p:cNvSpPr txBox="1">
              <a:spLocks noChangeArrowheads="1"/>
            </p:cNvSpPr>
            <p:nvPr/>
          </p:nvSpPr>
          <p:spPr bwMode="auto">
            <a:xfrm>
              <a:off x="1822" y="998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P</a:t>
              </a:r>
            </a:p>
          </p:txBody>
        </p:sp>
        <p:sp>
          <p:nvSpPr>
            <p:cNvPr id="150533" name="Text Box 5"/>
            <p:cNvSpPr txBox="1">
              <a:spLocks noChangeArrowheads="1"/>
            </p:cNvSpPr>
            <p:nvPr/>
          </p:nvSpPr>
          <p:spPr bwMode="auto">
            <a:xfrm>
              <a:off x="2654" y="992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S</a:t>
              </a:r>
            </a:p>
          </p:txBody>
        </p:sp>
        <p:sp>
          <p:nvSpPr>
            <p:cNvPr id="150534" name="Line 6"/>
            <p:cNvSpPr>
              <a:spLocks noChangeShapeType="1"/>
            </p:cNvSpPr>
            <p:nvPr/>
          </p:nvSpPr>
          <p:spPr bwMode="auto">
            <a:xfrm flipH="1">
              <a:off x="2014" y="672"/>
              <a:ext cx="28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35" name="Line 7"/>
            <p:cNvSpPr>
              <a:spLocks noChangeShapeType="1"/>
            </p:cNvSpPr>
            <p:nvPr/>
          </p:nvSpPr>
          <p:spPr bwMode="auto">
            <a:xfrm>
              <a:off x="2446" y="672"/>
              <a:ext cx="28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40" name="Line 12"/>
            <p:cNvSpPr>
              <a:spLocks noChangeShapeType="1"/>
            </p:cNvSpPr>
            <p:nvPr/>
          </p:nvSpPr>
          <p:spPr bwMode="auto">
            <a:xfrm flipH="1">
              <a:off x="3038" y="1921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41" name="Line 13"/>
            <p:cNvSpPr>
              <a:spLocks noChangeShapeType="1"/>
            </p:cNvSpPr>
            <p:nvPr/>
          </p:nvSpPr>
          <p:spPr bwMode="auto">
            <a:xfrm>
              <a:off x="3357" y="1908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42" name="Text Box 14"/>
            <p:cNvSpPr txBox="1">
              <a:spLocks noChangeArrowheads="1"/>
            </p:cNvSpPr>
            <p:nvPr/>
          </p:nvSpPr>
          <p:spPr bwMode="auto">
            <a:xfrm>
              <a:off x="2920" y="2234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P</a:t>
              </a:r>
            </a:p>
          </p:txBody>
        </p:sp>
        <p:sp>
          <p:nvSpPr>
            <p:cNvPr id="150543" name="Text Box 15"/>
            <p:cNvSpPr txBox="1">
              <a:spLocks noChangeArrowheads="1"/>
            </p:cNvSpPr>
            <p:nvPr/>
          </p:nvSpPr>
          <p:spPr bwMode="auto">
            <a:xfrm>
              <a:off x="3453" y="2228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Q</a:t>
              </a:r>
            </a:p>
          </p:txBody>
        </p:sp>
        <p:sp>
          <p:nvSpPr>
            <p:cNvPr id="150546" name="Line 18"/>
            <p:cNvSpPr>
              <a:spLocks noChangeShapeType="1"/>
            </p:cNvSpPr>
            <p:nvPr/>
          </p:nvSpPr>
          <p:spPr bwMode="auto">
            <a:xfrm>
              <a:off x="1936" y="1306"/>
              <a:ext cx="0" cy="4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47" name="Text Box 19"/>
            <p:cNvSpPr txBox="1">
              <a:spLocks noChangeArrowheads="1"/>
            </p:cNvSpPr>
            <p:nvPr/>
          </p:nvSpPr>
          <p:spPr bwMode="auto">
            <a:xfrm>
              <a:off x="1811" y="1700"/>
              <a:ext cx="76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a</a:t>
              </a:r>
            </a:p>
          </p:txBody>
        </p:sp>
        <p:sp>
          <p:nvSpPr>
            <p:cNvPr id="150557" name="Text Box 29"/>
            <p:cNvSpPr txBox="1">
              <a:spLocks noChangeArrowheads="1"/>
            </p:cNvSpPr>
            <p:nvPr/>
          </p:nvSpPr>
          <p:spPr bwMode="auto">
            <a:xfrm>
              <a:off x="1856" y="1884"/>
              <a:ext cx="48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chemeClr val="accent2"/>
                  </a:solidFill>
                </a:rPr>
                <a:t>u</a:t>
              </a:r>
            </a:p>
          </p:txBody>
        </p:sp>
        <p:grpSp>
          <p:nvGrpSpPr>
            <p:cNvPr id="4" name="Group 30"/>
            <p:cNvGrpSpPr>
              <a:grpSpLocks/>
            </p:cNvGrpSpPr>
            <p:nvPr/>
          </p:nvGrpSpPr>
          <p:grpSpPr bwMode="auto">
            <a:xfrm>
              <a:off x="1776" y="1931"/>
              <a:ext cx="336" cy="60"/>
              <a:chOff x="336" y="2976"/>
              <a:chExt cx="1444" cy="384"/>
            </a:xfrm>
          </p:grpSpPr>
          <p:sp>
            <p:nvSpPr>
              <p:cNvPr id="150559" name="Line 31"/>
              <p:cNvSpPr>
                <a:spLocks noChangeShapeType="1"/>
              </p:cNvSpPr>
              <p:nvPr/>
            </p:nvSpPr>
            <p:spPr bwMode="auto">
              <a:xfrm>
                <a:off x="336" y="3360"/>
                <a:ext cx="14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0560" name="Line 32"/>
              <p:cNvSpPr>
                <a:spLocks noChangeShapeType="1"/>
              </p:cNvSpPr>
              <p:nvPr/>
            </p:nvSpPr>
            <p:spPr bwMode="auto">
              <a:xfrm>
                <a:off x="336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0561" name="Line 33"/>
              <p:cNvSpPr>
                <a:spLocks noChangeShapeType="1"/>
              </p:cNvSpPr>
              <p:nvPr/>
            </p:nvSpPr>
            <p:spPr bwMode="auto">
              <a:xfrm>
                <a:off x="1780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150567" name="Text Box 39"/>
            <p:cNvSpPr txBox="1">
              <a:spLocks noChangeArrowheads="1"/>
            </p:cNvSpPr>
            <p:nvPr/>
          </p:nvSpPr>
          <p:spPr bwMode="auto">
            <a:xfrm>
              <a:off x="2256" y="1612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Q</a:t>
              </a:r>
            </a:p>
          </p:txBody>
        </p:sp>
        <p:sp>
          <p:nvSpPr>
            <p:cNvPr id="150568" name="Text Box 40"/>
            <p:cNvSpPr txBox="1">
              <a:spLocks noChangeArrowheads="1"/>
            </p:cNvSpPr>
            <p:nvPr/>
          </p:nvSpPr>
          <p:spPr bwMode="auto">
            <a:xfrm>
              <a:off x="3140" y="1606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 dirty="0">
                  <a:solidFill>
                    <a:schemeClr val="accent2"/>
                  </a:solidFill>
                  <a:latin typeface="Arial" charset="0"/>
                </a:rPr>
                <a:t>S</a:t>
              </a:r>
            </a:p>
          </p:txBody>
        </p:sp>
        <p:sp>
          <p:nvSpPr>
            <p:cNvPr id="150569" name="Line 41"/>
            <p:cNvSpPr>
              <a:spLocks noChangeShapeType="1"/>
            </p:cNvSpPr>
            <p:nvPr/>
          </p:nvSpPr>
          <p:spPr bwMode="auto">
            <a:xfrm flipH="1">
              <a:off x="2448" y="1286"/>
              <a:ext cx="28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70" name="Line 42"/>
            <p:cNvSpPr>
              <a:spLocks noChangeShapeType="1"/>
            </p:cNvSpPr>
            <p:nvPr/>
          </p:nvSpPr>
          <p:spPr bwMode="auto">
            <a:xfrm>
              <a:off x="2880" y="1286"/>
              <a:ext cx="28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71" name="Line 43"/>
            <p:cNvSpPr>
              <a:spLocks noChangeShapeType="1"/>
            </p:cNvSpPr>
            <p:nvPr/>
          </p:nvSpPr>
          <p:spPr bwMode="auto">
            <a:xfrm flipH="1">
              <a:off x="2077" y="1906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72" name="Line 44"/>
            <p:cNvSpPr>
              <a:spLocks noChangeShapeType="1"/>
            </p:cNvSpPr>
            <p:nvPr/>
          </p:nvSpPr>
          <p:spPr bwMode="auto">
            <a:xfrm>
              <a:off x="2461" y="1906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73" name="Text Box 45"/>
            <p:cNvSpPr txBox="1">
              <a:spLocks noChangeArrowheads="1"/>
            </p:cNvSpPr>
            <p:nvPr/>
          </p:nvSpPr>
          <p:spPr bwMode="auto">
            <a:xfrm>
              <a:off x="1933" y="2232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Q</a:t>
              </a:r>
            </a:p>
          </p:txBody>
        </p:sp>
        <p:sp>
          <p:nvSpPr>
            <p:cNvPr id="150574" name="Text Box 46"/>
            <p:cNvSpPr txBox="1">
              <a:spLocks noChangeArrowheads="1"/>
            </p:cNvSpPr>
            <p:nvPr/>
          </p:nvSpPr>
          <p:spPr bwMode="auto">
            <a:xfrm>
              <a:off x="2557" y="2226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S</a:t>
              </a:r>
            </a:p>
          </p:txBody>
        </p:sp>
        <p:sp>
          <p:nvSpPr>
            <p:cNvPr id="150575" name="Line 47"/>
            <p:cNvSpPr>
              <a:spLocks noChangeShapeType="1"/>
            </p:cNvSpPr>
            <p:nvPr/>
          </p:nvSpPr>
          <p:spPr bwMode="auto">
            <a:xfrm flipH="1">
              <a:off x="2430" y="2538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76" name="Line 48"/>
            <p:cNvSpPr>
              <a:spLocks noChangeShapeType="1"/>
            </p:cNvSpPr>
            <p:nvPr/>
          </p:nvSpPr>
          <p:spPr bwMode="auto">
            <a:xfrm>
              <a:off x="2749" y="2525"/>
              <a:ext cx="24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77" name="Text Box 49"/>
            <p:cNvSpPr txBox="1">
              <a:spLocks noChangeArrowheads="1"/>
            </p:cNvSpPr>
            <p:nvPr/>
          </p:nvSpPr>
          <p:spPr bwMode="auto">
            <a:xfrm>
              <a:off x="2312" y="2851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P</a:t>
              </a:r>
            </a:p>
          </p:txBody>
        </p:sp>
        <p:sp>
          <p:nvSpPr>
            <p:cNvPr id="150578" name="Text Box 50"/>
            <p:cNvSpPr txBox="1">
              <a:spLocks noChangeArrowheads="1"/>
            </p:cNvSpPr>
            <p:nvPr/>
          </p:nvSpPr>
          <p:spPr bwMode="auto">
            <a:xfrm>
              <a:off x="2845" y="2845"/>
              <a:ext cx="52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Q</a:t>
              </a:r>
            </a:p>
          </p:txBody>
        </p:sp>
        <p:sp>
          <p:nvSpPr>
            <p:cNvPr id="150579" name="Line 51"/>
            <p:cNvSpPr>
              <a:spLocks noChangeShapeType="1"/>
            </p:cNvSpPr>
            <p:nvPr/>
          </p:nvSpPr>
          <p:spPr bwMode="auto">
            <a:xfrm>
              <a:off x="2096" y="2547"/>
              <a:ext cx="0" cy="4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80" name="Text Box 52"/>
            <p:cNvSpPr txBox="1">
              <a:spLocks noChangeArrowheads="1"/>
            </p:cNvSpPr>
            <p:nvPr/>
          </p:nvSpPr>
          <p:spPr bwMode="auto">
            <a:xfrm>
              <a:off x="2016" y="3125"/>
              <a:ext cx="48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chemeClr val="accent2"/>
                  </a:solidFill>
                </a:rPr>
                <a:t>x</a:t>
              </a:r>
            </a:p>
          </p:txBody>
        </p:sp>
        <p:grpSp>
          <p:nvGrpSpPr>
            <p:cNvPr id="5" name="Group 53"/>
            <p:cNvGrpSpPr>
              <a:grpSpLocks/>
            </p:cNvGrpSpPr>
            <p:nvPr/>
          </p:nvGrpSpPr>
          <p:grpSpPr bwMode="auto">
            <a:xfrm>
              <a:off x="1936" y="3172"/>
              <a:ext cx="336" cy="60"/>
              <a:chOff x="336" y="2976"/>
              <a:chExt cx="1444" cy="384"/>
            </a:xfrm>
          </p:grpSpPr>
          <p:sp>
            <p:nvSpPr>
              <p:cNvPr id="150582" name="Line 54"/>
              <p:cNvSpPr>
                <a:spLocks noChangeShapeType="1"/>
              </p:cNvSpPr>
              <p:nvPr/>
            </p:nvSpPr>
            <p:spPr bwMode="auto">
              <a:xfrm>
                <a:off x="336" y="3360"/>
                <a:ext cx="14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0583" name="Line 55"/>
              <p:cNvSpPr>
                <a:spLocks noChangeShapeType="1"/>
              </p:cNvSpPr>
              <p:nvPr/>
            </p:nvSpPr>
            <p:spPr bwMode="auto">
              <a:xfrm>
                <a:off x="336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0584" name="Line 56"/>
              <p:cNvSpPr>
                <a:spLocks noChangeShapeType="1"/>
              </p:cNvSpPr>
              <p:nvPr/>
            </p:nvSpPr>
            <p:spPr bwMode="auto">
              <a:xfrm>
                <a:off x="1780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150585" name="Line 57"/>
            <p:cNvSpPr>
              <a:spLocks noChangeShapeType="1"/>
            </p:cNvSpPr>
            <p:nvPr/>
          </p:nvSpPr>
          <p:spPr bwMode="auto">
            <a:xfrm>
              <a:off x="2432" y="3128"/>
              <a:ext cx="0" cy="4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586" name="Text Box 58"/>
            <p:cNvSpPr txBox="1">
              <a:spLocks noChangeArrowheads="1"/>
            </p:cNvSpPr>
            <p:nvPr/>
          </p:nvSpPr>
          <p:spPr bwMode="auto">
            <a:xfrm>
              <a:off x="2573" y="3706"/>
              <a:ext cx="48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chemeClr val="accent2"/>
                  </a:solidFill>
                </a:rPr>
                <a:t>y</a:t>
              </a:r>
            </a:p>
          </p:txBody>
        </p:sp>
        <p:grpSp>
          <p:nvGrpSpPr>
            <p:cNvPr id="6" name="Group 59"/>
            <p:cNvGrpSpPr>
              <a:grpSpLocks/>
            </p:cNvGrpSpPr>
            <p:nvPr/>
          </p:nvGrpSpPr>
          <p:grpSpPr bwMode="auto">
            <a:xfrm>
              <a:off x="2311" y="3744"/>
              <a:ext cx="800" cy="69"/>
              <a:chOff x="336" y="2976"/>
              <a:chExt cx="1444" cy="384"/>
            </a:xfrm>
          </p:grpSpPr>
          <p:sp>
            <p:nvSpPr>
              <p:cNvPr id="150588" name="Line 60"/>
              <p:cNvSpPr>
                <a:spLocks noChangeShapeType="1"/>
              </p:cNvSpPr>
              <p:nvPr/>
            </p:nvSpPr>
            <p:spPr bwMode="auto">
              <a:xfrm>
                <a:off x="336" y="3360"/>
                <a:ext cx="14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0589" name="Line 61"/>
              <p:cNvSpPr>
                <a:spLocks noChangeShapeType="1"/>
              </p:cNvSpPr>
              <p:nvPr/>
            </p:nvSpPr>
            <p:spPr bwMode="auto">
              <a:xfrm>
                <a:off x="336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0590" name="Line 62"/>
              <p:cNvSpPr>
                <a:spLocks noChangeShapeType="1"/>
              </p:cNvSpPr>
              <p:nvPr/>
            </p:nvSpPr>
            <p:spPr bwMode="auto">
              <a:xfrm>
                <a:off x="1780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150591" name="Line 63"/>
            <p:cNvSpPr>
              <a:spLocks noChangeShapeType="1"/>
            </p:cNvSpPr>
            <p:nvPr/>
          </p:nvSpPr>
          <p:spPr bwMode="auto">
            <a:xfrm>
              <a:off x="3017" y="3151"/>
              <a:ext cx="0" cy="4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604" name="Text Box 76"/>
            <p:cNvSpPr txBox="1">
              <a:spLocks noChangeArrowheads="1"/>
            </p:cNvSpPr>
            <p:nvPr/>
          </p:nvSpPr>
          <p:spPr bwMode="auto">
            <a:xfrm>
              <a:off x="3451" y="3715"/>
              <a:ext cx="48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>
                  <a:solidFill>
                    <a:schemeClr val="accent2"/>
                  </a:solidFill>
                </a:rPr>
                <a:t>y</a:t>
              </a:r>
            </a:p>
          </p:txBody>
        </p:sp>
        <p:sp>
          <p:nvSpPr>
            <p:cNvPr id="150609" name="Text Box 81"/>
            <p:cNvSpPr txBox="1">
              <a:spLocks noChangeArrowheads="1"/>
            </p:cNvSpPr>
            <p:nvPr/>
          </p:nvSpPr>
          <p:spPr bwMode="auto">
            <a:xfrm>
              <a:off x="1968" y="2928"/>
              <a:ext cx="76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50610" name="Text Box 82"/>
            <p:cNvSpPr txBox="1">
              <a:spLocks noChangeArrowheads="1"/>
            </p:cNvSpPr>
            <p:nvPr/>
          </p:nvSpPr>
          <p:spPr bwMode="auto">
            <a:xfrm>
              <a:off x="2304" y="3516"/>
              <a:ext cx="76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 dirty="0">
                  <a:solidFill>
                    <a:schemeClr val="accent2"/>
                  </a:solidFill>
                  <a:latin typeface="Arial" charset="0"/>
                </a:rPr>
                <a:t>a</a:t>
              </a:r>
            </a:p>
          </p:txBody>
        </p:sp>
        <p:sp>
          <p:nvSpPr>
            <p:cNvPr id="150611" name="Text Box 83"/>
            <p:cNvSpPr txBox="1">
              <a:spLocks noChangeArrowheads="1"/>
            </p:cNvSpPr>
            <p:nvPr/>
          </p:nvSpPr>
          <p:spPr bwMode="auto">
            <a:xfrm>
              <a:off x="2893" y="3530"/>
              <a:ext cx="76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50612" name="Text Box 84"/>
            <p:cNvSpPr txBox="1">
              <a:spLocks noChangeArrowheads="1"/>
            </p:cNvSpPr>
            <p:nvPr/>
          </p:nvSpPr>
          <p:spPr bwMode="auto">
            <a:xfrm>
              <a:off x="3312" y="3552"/>
              <a:ext cx="76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a</a:t>
              </a:r>
            </a:p>
          </p:txBody>
        </p:sp>
        <p:sp>
          <p:nvSpPr>
            <p:cNvPr id="150613" name="Text Box 85"/>
            <p:cNvSpPr txBox="1">
              <a:spLocks noChangeArrowheads="1"/>
            </p:cNvSpPr>
            <p:nvPr/>
          </p:nvSpPr>
          <p:spPr bwMode="auto">
            <a:xfrm>
              <a:off x="3579" y="3564"/>
              <a:ext cx="768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000" b="1">
                  <a:solidFill>
                    <a:schemeClr val="accent2"/>
                  </a:solidFill>
                  <a:latin typeface="Arial" charset="0"/>
                </a:rPr>
                <a:t>b</a:t>
              </a:r>
            </a:p>
          </p:txBody>
        </p:sp>
        <p:sp>
          <p:nvSpPr>
            <p:cNvPr id="150615" name="Line 87"/>
            <p:cNvSpPr>
              <a:spLocks noChangeShapeType="1"/>
            </p:cNvSpPr>
            <p:nvPr/>
          </p:nvSpPr>
          <p:spPr bwMode="auto">
            <a:xfrm>
              <a:off x="3072" y="2496"/>
              <a:ext cx="384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50616" name="Line 88"/>
            <p:cNvSpPr>
              <a:spLocks noChangeShapeType="1"/>
            </p:cNvSpPr>
            <p:nvPr/>
          </p:nvSpPr>
          <p:spPr bwMode="auto">
            <a:xfrm>
              <a:off x="3661" y="2496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grpSp>
          <p:nvGrpSpPr>
            <p:cNvPr id="7" name="Group 89"/>
            <p:cNvGrpSpPr>
              <a:grpSpLocks/>
            </p:cNvGrpSpPr>
            <p:nvPr/>
          </p:nvGrpSpPr>
          <p:grpSpPr bwMode="auto">
            <a:xfrm>
              <a:off x="3288" y="3788"/>
              <a:ext cx="578" cy="47"/>
              <a:chOff x="336" y="2976"/>
              <a:chExt cx="1444" cy="384"/>
            </a:xfrm>
          </p:grpSpPr>
          <p:sp>
            <p:nvSpPr>
              <p:cNvPr id="150618" name="Line 90"/>
              <p:cNvSpPr>
                <a:spLocks noChangeShapeType="1"/>
              </p:cNvSpPr>
              <p:nvPr/>
            </p:nvSpPr>
            <p:spPr bwMode="auto">
              <a:xfrm>
                <a:off x="336" y="3360"/>
                <a:ext cx="14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0619" name="Line 91"/>
              <p:cNvSpPr>
                <a:spLocks noChangeShapeType="1"/>
              </p:cNvSpPr>
              <p:nvPr/>
            </p:nvSpPr>
            <p:spPr bwMode="auto">
              <a:xfrm>
                <a:off x="336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0620" name="Line 92"/>
              <p:cNvSpPr>
                <a:spLocks noChangeShapeType="1"/>
              </p:cNvSpPr>
              <p:nvPr/>
            </p:nvSpPr>
            <p:spPr bwMode="auto">
              <a:xfrm>
                <a:off x="1780" y="29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accent2"/>
                  </a:solidFill>
                </a:endParaRPr>
              </a:p>
            </p:txBody>
          </p:sp>
        </p:grpSp>
      </p:grpSp>
      <p:sp>
        <p:nvSpPr>
          <p:cNvPr id="56" name="Rectangle 3"/>
          <p:cNvSpPr txBox="1">
            <a:spLocks noChangeArrowheads="1"/>
          </p:cNvSpPr>
          <p:nvPr/>
        </p:nvSpPr>
        <p:spPr>
          <a:xfrm>
            <a:off x="152400" y="1295400"/>
            <a:ext cx="4343400" cy="37338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uvvxyyz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=a</a:t>
            </a:r>
            <a:r>
              <a:rPr lang="en-US" sz="2400" dirty="0"/>
              <a:t> ʎ </a:t>
            </a:r>
            <a:r>
              <a:rPr lang="en-US" sz="2400" dirty="0" err="1"/>
              <a:t>ʎ</a:t>
            </a:r>
            <a:r>
              <a:rPr lang="en-US" sz="2400" dirty="0"/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babab</a:t>
            </a:r>
            <a:r>
              <a:rPr lang="en-US" sz="2400" dirty="0"/>
              <a:t> ʎ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=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ababab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 belongs to the language generated by the given CFG.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uv</a:t>
            </a:r>
            <a:r>
              <a:rPr kumimoji="0" lang="en-US" sz="2400" b="0" i="0" u="none" strike="noStrike" kern="1200" cap="none" spc="0" normalizeH="0" baseline="4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xy</a:t>
            </a:r>
            <a:r>
              <a:rPr kumimoji="0" lang="en-US" sz="2400" b="0" i="0" u="none" strike="noStrike" kern="1200" cap="none" spc="0" normalizeH="0" baseline="40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Math1" pitchFamily="2" charset="2"/>
              </a:rPr>
              <a:t>, n=1,2,3,… belong to the language generated by the given CFG.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Math1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119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Consider </a:t>
            </a:r>
            <a:r>
              <a:rPr lang="en-US" sz="2800" dirty="0"/>
              <a:t>the language </a:t>
            </a:r>
          </a:p>
          <a:p>
            <a:pPr>
              <a:buFontTx/>
              <a:buNone/>
            </a:pPr>
            <a:r>
              <a:rPr lang="en-US" sz="2800" dirty="0"/>
              <a:t>	L={</a:t>
            </a:r>
            <a:r>
              <a:rPr lang="en-US" sz="2800" dirty="0" err="1"/>
              <a:t>a</a:t>
            </a:r>
            <a:r>
              <a:rPr lang="en-US" sz="2800" baseline="40000" dirty="0" err="1"/>
              <a:t>n</a:t>
            </a:r>
            <a:r>
              <a:rPr lang="en-US" sz="2800" dirty="0" err="1"/>
              <a:t>b</a:t>
            </a:r>
            <a:r>
              <a:rPr lang="en-US" sz="2800" baseline="40000" dirty="0" err="1"/>
              <a:t>n</a:t>
            </a:r>
            <a:r>
              <a:rPr lang="en-US" sz="2800" dirty="0" err="1"/>
              <a:t>c</a:t>
            </a:r>
            <a:r>
              <a:rPr lang="en-US" sz="2800" baseline="40000" dirty="0" err="1"/>
              <a:t>n</a:t>
            </a:r>
            <a:r>
              <a:rPr lang="en-US" sz="2800" dirty="0"/>
              <a:t> :n=1,2,3,…}, let the language L be Context Free language </a:t>
            </a:r>
            <a:endParaRPr lang="en-US" sz="2800" dirty="0" smtClean="0"/>
          </a:p>
          <a:p>
            <a:r>
              <a:rPr lang="en-US" sz="2800" dirty="0" smtClean="0"/>
              <a:t>Let </a:t>
            </a:r>
            <a:r>
              <a:rPr lang="en-US" sz="2800" dirty="0"/>
              <a:t>the word w=a</a:t>
            </a:r>
            <a:r>
              <a:rPr lang="en-US" sz="2800" baseline="40000" dirty="0"/>
              <a:t>200</a:t>
            </a:r>
            <a:r>
              <a:rPr lang="en-US" sz="2800" dirty="0"/>
              <a:t>b</a:t>
            </a:r>
            <a:r>
              <a:rPr lang="en-US" sz="2800" baseline="40000" dirty="0"/>
              <a:t>200</a:t>
            </a:r>
            <a:r>
              <a:rPr lang="en-US" sz="2800" dirty="0"/>
              <a:t>c</a:t>
            </a:r>
            <a:r>
              <a:rPr lang="en-US" sz="2800" baseline="40000" dirty="0"/>
              <a:t>200</a:t>
            </a:r>
            <a:r>
              <a:rPr lang="en-US" sz="2800" dirty="0"/>
              <a:t> of length more than 2</a:t>
            </a:r>
            <a:r>
              <a:rPr lang="en-US" sz="2800" baseline="40000" dirty="0"/>
              <a:t>p</a:t>
            </a:r>
            <a:r>
              <a:rPr lang="en-US" sz="2800" dirty="0"/>
              <a:t>, where p is the number of live productions of its CFG in CNF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Please follow the observations given on the next slide: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316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pPr marL="609600" indent="-609600">
              <a:buNone/>
            </a:pPr>
            <a:r>
              <a:rPr lang="en-US" dirty="0"/>
              <a:t>Only one substring </a:t>
            </a:r>
            <a:r>
              <a:rPr lang="en-US" dirty="0" err="1"/>
              <a:t>ab</a:t>
            </a:r>
            <a:endParaRPr lang="en-US" dirty="0"/>
          </a:p>
          <a:p>
            <a:pPr marL="609600" indent="-609600">
              <a:buNone/>
            </a:pPr>
            <a:r>
              <a:rPr lang="en-US" dirty="0"/>
              <a:t>Only one substring </a:t>
            </a:r>
            <a:r>
              <a:rPr lang="en-US" dirty="0" err="1"/>
              <a:t>bc</a:t>
            </a:r>
            <a:endParaRPr lang="en-US" dirty="0"/>
          </a:p>
          <a:p>
            <a:pPr marL="609600" indent="-609600">
              <a:buNone/>
            </a:pPr>
            <a:r>
              <a:rPr lang="en-US" dirty="0"/>
              <a:t>No substring ac</a:t>
            </a:r>
          </a:p>
          <a:p>
            <a:pPr marL="609600" indent="-609600">
              <a:buNone/>
            </a:pPr>
            <a:r>
              <a:rPr lang="en-US" dirty="0"/>
              <a:t>No substring </a:t>
            </a:r>
            <a:r>
              <a:rPr lang="en-US" dirty="0" err="1"/>
              <a:t>ba</a:t>
            </a:r>
            <a:endParaRPr lang="en-US" dirty="0"/>
          </a:p>
          <a:p>
            <a:pPr marL="609600" indent="-609600">
              <a:buNone/>
            </a:pPr>
            <a:r>
              <a:rPr lang="en-US" dirty="0"/>
              <a:t>No substring ca</a:t>
            </a:r>
          </a:p>
          <a:p>
            <a:pPr marL="609600" indent="-609600">
              <a:buNone/>
            </a:pPr>
            <a:r>
              <a:rPr lang="en-US" dirty="0" smtClean="0"/>
              <a:t>No </a:t>
            </a:r>
            <a:r>
              <a:rPr lang="en-US" dirty="0"/>
              <a:t>substring </a:t>
            </a:r>
            <a:r>
              <a:rPr lang="en-US" dirty="0" err="1"/>
              <a:t>cb</a:t>
            </a:r>
            <a:endParaRPr lang="en-US" dirty="0"/>
          </a:p>
          <a:p>
            <a:pPr marL="609600" indent="-609600">
              <a:buFontTx/>
              <a:buNone/>
            </a:pPr>
            <a:r>
              <a:rPr lang="en-US" dirty="0"/>
              <a:t>For any n=1,2,3,…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228599"/>
            <a:ext cx="75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2400" b="1" dirty="0" smtClean="0"/>
              <a:t>Observations:</a:t>
            </a:r>
          </a:p>
          <a:p>
            <a:pPr>
              <a:buFontTx/>
              <a:buNone/>
            </a:pPr>
            <a:r>
              <a:rPr lang="en-US" sz="2400" b="1" dirty="0" smtClean="0"/>
              <a:t>Substrings </a:t>
            </a:r>
            <a:r>
              <a:rPr lang="en-US" sz="2400" b="1" dirty="0" err="1" smtClean="0"/>
              <a:t>u,v,x,y</a:t>
            </a:r>
            <a:r>
              <a:rPr lang="en-US" sz="2400" b="1" dirty="0" smtClean="0"/>
              <a:t> and z. uv</a:t>
            </a:r>
            <a:r>
              <a:rPr lang="en-US" sz="2400" b="1" baseline="40000" dirty="0" smtClean="0"/>
              <a:t>2</a:t>
            </a:r>
            <a:r>
              <a:rPr lang="en-US" sz="2400" b="1" dirty="0" smtClean="0"/>
              <a:t>xy</a:t>
            </a:r>
            <a:r>
              <a:rPr lang="en-US" sz="2400" b="1" baseline="40000" dirty="0" smtClean="0"/>
              <a:t>2</a:t>
            </a:r>
            <a:r>
              <a:rPr lang="en-US" sz="2400" b="1" dirty="0" smtClean="0"/>
              <a:t>z can’t belong to L, as all the words in </a:t>
            </a:r>
            <a:r>
              <a:rPr lang="en-US" sz="2400" b="1" dirty="0" err="1" smtClean="0"/>
              <a:t>a</a:t>
            </a:r>
            <a:r>
              <a:rPr lang="en-US" sz="2400" b="1" baseline="40000" dirty="0" err="1" smtClean="0"/>
              <a:t>n</a:t>
            </a:r>
            <a:r>
              <a:rPr lang="en-US" sz="2400" b="1" dirty="0" err="1" smtClean="0"/>
              <a:t>b</a:t>
            </a:r>
            <a:r>
              <a:rPr lang="en-US" sz="2400" b="1" baseline="40000" dirty="0" err="1" smtClean="0"/>
              <a:t>n</a:t>
            </a:r>
            <a:r>
              <a:rPr lang="en-US" sz="2400" b="1" dirty="0" err="1" smtClean="0"/>
              <a:t>c</a:t>
            </a:r>
            <a:r>
              <a:rPr lang="en-US" sz="2400" b="1" baseline="40000" dirty="0" err="1" smtClean="0"/>
              <a:t>n</a:t>
            </a:r>
            <a:r>
              <a:rPr lang="en-US" sz="2400" b="1" dirty="0" smtClean="0"/>
              <a:t> have: Think on a</a:t>
            </a:r>
            <a:r>
              <a:rPr lang="en-US" sz="2400" b="1" baseline="30000" dirty="0"/>
              <a:t>3</a:t>
            </a:r>
            <a:r>
              <a:rPr lang="en-US" sz="2400" b="1" dirty="0" smtClean="0"/>
              <a:t>b</a:t>
            </a:r>
            <a:r>
              <a:rPr lang="en-US" sz="2400" b="1" baseline="30000" dirty="0"/>
              <a:t>3</a:t>
            </a:r>
            <a:r>
              <a:rPr lang="en-US" sz="2400" b="1" dirty="0" smtClean="0"/>
              <a:t>c</a:t>
            </a:r>
            <a:r>
              <a:rPr lang="en-US" sz="2400" b="1" baseline="30000" dirty="0" smtClean="0"/>
              <a:t>3</a:t>
            </a:r>
            <a:endParaRPr lang="en-US" sz="2400" b="1" baseline="30000" dirty="0"/>
          </a:p>
        </p:txBody>
      </p:sp>
      <p:sp>
        <p:nvSpPr>
          <p:cNvPr id="5" name="Rectangle 4"/>
          <p:cNvSpPr/>
          <p:nvPr/>
        </p:nvSpPr>
        <p:spPr>
          <a:xfrm>
            <a:off x="4419600" y="274320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It may be noted that the pumping lemma is satisfied by all CFLs and the languages which don’t hold this pumping lemma, can’t be Context Free languages. Such languages are non-CFLs. Following are the examples of non-CFL.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104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	</a:t>
            </a:r>
          </a:p>
          <a:p>
            <a:pPr>
              <a:buFontTx/>
              <a:buNone/>
            </a:pPr>
            <a:r>
              <a:rPr lang="en-US" dirty="0"/>
              <a:t>	“</a:t>
            </a:r>
            <a:r>
              <a:rPr lang="en-US" b="1" dirty="0"/>
              <a:t>If w is a large enough </a:t>
            </a:r>
            <a:r>
              <a:rPr lang="en-US" b="1" dirty="0" smtClean="0"/>
              <a:t>word (2</a:t>
            </a:r>
            <a:r>
              <a:rPr lang="en-US" b="1" baseline="30000" dirty="0" smtClean="0"/>
              <a:t>P</a:t>
            </a:r>
            <a:r>
              <a:rPr lang="en-US" b="1" dirty="0" smtClean="0"/>
              <a:t>) </a:t>
            </a:r>
            <a:r>
              <a:rPr lang="en-US" b="1" dirty="0"/>
              <a:t>in a CF: then, w can be decomposed into w=</a:t>
            </a:r>
            <a:r>
              <a:rPr lang="en-US" b="1" dirty="0" err="1"/>
              <a:t>uvxyz</a:t>
            </a:r>
            <a:r>
              <a:rPr lang="en-US" b="1" dirty="0"/>
              <a:t> such that all words of the form </a:t>
            </a:r>
            <a:r>
              <a:rPr lang="en-US" b="1" dirty="0" err="1"/>
              <a:t>uv</a:t>
            </a:r>
            <a:r>
              <a:rPr lang="en-US" sz="3400" b="1" baseline="40000" dirty="0" err="1"/>
              <a:t>n</a:t>
            </a:r>
            <a:r>
              <a:rPr lang="en-US" b="1" dirty="0" err="1"/>
              <a:t>xy</a:t>
            </a:r>
            <a:r>
              <a:rPr lang="en-US" sz="3400" b="1" baseline="40000" dirty="0" err="1"/>
              <a:t>n</a:t>
            </a:r>
            <a:r>
              <a:rPr lang="en-US" b="1" dirty="0" err="1"/>
              <a:t>z</a:t>
            </a:r>
            <a:r>
              <a:rPr lang="en-US" b="1" dirty="0"/>
              <a:t> belong to L</a:t>
            </a:r>
            <a:r>
              <a:rPr lang="en-US" dirty="0"/>
              <a:t>”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452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JFLAP For Non Context Free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Pumping Lemma in JFLAP</a:t>
            </a:r>
          </a:p>
          <a:p>
            <a:r>
              <a:rPr lang="en-US" dirty="0" smtClean="0"/>
              <a:t>How to list cases</a:t>
            </a:r>
          </a:p>
          <a:p>
            <a:r>
              <a:rPr lang="en-US" dirty="0" smtClean="0"/>
              <a:t>Playing game</a:t>
            </a:r>
          </a:p>
          <a:p>
            <a:pPr lvl="1"/>
            <a:r>
              <a:rPr lang="en-US" dirty="0" smtClean="0"/>
              <a:t>You go first</a:t>
            </a:r>
          </a:p>
          <a:p>
            <a:pPr lvl="1"/>
            <a:r>
              <a:rPr lang="en-US" dirty="0" smtClean="0"/>
              <a:t>Computer go first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990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31 </a:t>
            </a:r>
            <a:r>
              <a:rPr lang="en-US" dirty="0" smtClean="0"/>
              <a:t>Summary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 Context Free Languages</a:t>
            </a:r>
          </a:p>
          <a:p>
            <a:r>
              <a:rPr lang="en-US" dirty="0" smtClean="0"/>
              <a:t>How to determine Non Context Free languages</a:t>
            </a:r>
          </a:p>
          <a:p>
            <a:r>
              <a:rPr lang="en-US" dirty="0" smtClean="0"/>
              <a:t>Pumping Lemma for Non Context Free Languages</a:t>
            </a:r>
          </a:p>
          <a:p>
            <a:r>
              <a:rPr lang="en-US" dirty="0" smtClean="0"/>
              <a:t>JFLAP For Pumping Lemma for Non Context Free Languages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715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671</Words>
  <Application>Microsoft Office PowerPoint</Application>
  <PresentationFormat>On-screen Show (4:3)</PresentationFormat>
  <Paragraphs>252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Lecture # 31</vt:lpstr>
      <vt:lpstr>Lecture 30 at a glance…</vt:lpstr>
      <vt:lpstr>What are Non-Context-Free languages</vt:lpstr>
      <vt:lpstr>Live Production VS Dead Production</vt:lpstr>
      <vt:lpstr>Live Productions Example</vt:lpstr>
      <vt:lpstr>Slide 6</vt:lpstr>
      <vt:lpstr>Slide 7</vt:lpstr>
      <vt:lpstr>Slide 8</vt:lpstr>
      <vt:lpstr>Slide 9</vt:lpstr>
      <vt:lpstr>Example Grammar:</vt:lpstr>
      <vt:lpstr>Slide 11</vt:lpstr>
      <vt:lpstr>Slide 12</vt:lpstr>
      <vt:lpstr>Slide 13</vt:lpstr>
      <vt:lpstr>Slide 14</vt:lpstr>
      <vt:lpstr>Pumping lemma for CFL in CNF</vt:lpstr>
      <vt:lpstr>Pumping Lemma Example </vt:lpstr>
      <vt:lpstr>Slide 17</vt:lpstr>
      <vt:lpstr>Slide 18</vt:lpstr>
      <vt:lpstr>Example</vt:lpstr>
      <vt:lpstr>Slide 20</vt:lpstr>
      <vt:lpstr>Slide 21</vt:lpstr>
      <vt:lpstr>JFLAP For Non Context Free Languages</vt:lpstr>
      <vt:lpstr>Lecture 31 Summary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31</dc:title>
  <dc:creator>stdd_lp</dc:creator>
  <cp:lastModifiedBy>Administrator</cp:lastModifiedBy>
  <cp:revision>3</cp:revision>
  <dcterms:created xsi:type="dcterms:W3CDTF">2006-08-16T00:00:00Z</dcterms:created>
  <dcterms:modified xsi:type="dcterms:W3CDTF">2013-01-24T09:26:38Z</dcterms:modified>
</cp:coreProperties>
</file>