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F9627-300C-4A57-82D2-96C98F9C765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92935-379E-46FC-92B2-1FE3F3B9D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Till</a:t>
            </a:r>
            <a:r>
              <a:rPr lang="en-US" baseline="0" dirty="0" smtClean="0"/>
              <a:t>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97B1D-E731-4155-9FA0-1E523691A9B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29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062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28 at a Glance…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Push Down Automata Definition</a:t>
            </a:r>
          </a:p>
          <a:p>
            <a:r>
              <a:rPr lang="en-US" dirty="0" smtClean="0"/>
              <a:t>PDA Symbols</a:t>
            </a:r>
          </a:p>
          <a:p>
            <a:r>
              <a:rPr lang="en-US" dirty="0" smtClean="0"/>
              <a:t>Deterministic PDA Examples</a:t>
            </a:r>
          </a:p>
          <a:p>
            <a:r>
              <a:rPr lang="en-US" dirty="0" smtClean="0"/>
              <a:t>Non-Deterministic PDA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400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Pushdown Automata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</a:t>
            </a:r>
          </a:p>
          <a:p>
            <a:r>
              <a:rPr lang="en-US" sz="2800" dirty="0" smtClean="0"/>
              <a:t>Consider  the  language  generated  by  the  CFG:</a:t>
            </a:r>
          </a:p>
          <a:p>
            <a:pPr>
              <a:buNone/>
            </a:pPr>
            <a:r>
              <a:rPr lang="en-US" sz="2800" dirty="0" smtClean="0"/>
              <a:t>			S →  </a:t>
            </a:r>
            <a:r>
              <a:rPr lang="en-US" sz="2800" smtClean="0"/>
              <a:t>S + S I S  * S | 4</a:t>
            </a:r>
            <a:endParaRPr lang="en-US" sz="2800" dirty="0" smtClean="0"/>
          </a:p>
          <a:p>
            <a:r>
              <a:rPr lang="en-US" sz="2800" dirty="0" smtClean="0"/>
              <a:t>The  terminals  are  +,  *,  and  4  and  the  only  nonterminal  is 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295400" y="5715000"/>
            <a:ext cx="304800" cy="3048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Pushdown Automata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 following  PDA  accepts  this  language: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295400" y="5715000"/>
            <a:ext cx="304800" cy="3048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example_page309_N1_fi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2133600"/>
            <a:ext cx="6096000" cy="4462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Pushdown Automata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</a:t>
            </a:r>
          </a:p>
          <a:p>
            <a:r>
              <a:rPr lang="en-US" sz="2800" dirty="0" smtClean="0"/>
              <a:t>Trace the acceptance of 4 + 4 * 4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295400" y="5715000"/>
            <a:ext cx="304800" cy="3048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3957320"/>
          <a:ext cx="4572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TAPE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dirty="0" smtClean="0"/>
                        <a:t>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+4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dirty="0" smtClean="0"/>
                        <a:t> 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4 +4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dirty="0" smtClean="0"/>
                        <a:t>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4 +4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 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4 +4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</a:t>
                      </a:r>
                      <a:r>
                        <a:rPr lang="en-US" baseline="-25000" dirty="0" smtClean="0"/>
                        <a:t>3</a:t>
                      </a:r>
                      <a:r>
                        <a:rPr lang="en-US" dirty="0" smtClean="0"/>
                        <a:t>  +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 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4 +4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</a:t>
                      </a:r>
                      <a:r>
                        <a:rPr lang="en-US" baseline="-25000" dirty="0" smtClean="0"/>
                        <a:t>4</a:t>
                      </a:r>
                      <a:r>
                        <a:rPr lang="en-US" dirty="0" smtClean="0"/>
                        <a:t>  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 + 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+4 * 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example_page309_N1_fi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2667000"/>
            <a:ext cx="3538975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Pushdown Automata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</a:t>
            </a:r>
          </a:p>
          <a:p>
            <a:r>
              <a:rPr lang="en-US" sz="2800" dirty="0" smtClean="0"/>
              <a:t>Trace the acceptance of 4 + 4 * 4 (continued)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295400" y="5715000"/>
            <a:ext cx="304800" cy="3048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800" y="2438400"/>
          <a:ext cx="39624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1056640"/>
                <a:gridCol w="1320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TAPE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+S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 +4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+S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dirty="0" smtClean="0"/>
                        <a:t>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/>
                        <a:t>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</a:t>
                      </a:r>
                      <a:r>
                        <a:rPr lang="en-US" baseline="-25000" dirty="0" smtClean="0"/>
                        <a:t>5</a:t>
                      </a:r>
                      <a:r>
                        <a:rPr lang="en-US" dirty="0" smtClean="0"/>
                        <a:t>  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/>
                        <a:t>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</a:t>
                      </a:r>
                      <a:r>
                        <a:rPr lang="en-US" baseline="-25000" dirty="0" smtClean="0"/>
                        <a:t>6</a:t>
                      </a:r>
                      <a:r>
                        <a:rPr lang="en-US" dirty="0" smtClean="0"/>
                        <a:t>  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/>
                        <a:t>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</a:t>
                      </a:r>
                      <a:r>
                        <a:rPr lang="en-US" baseline="-25000" dirty="0" smtClean="0"/>
                        <a:t>7</a:t>
                      </a:r>
                      <a:r>
                        <a:rPr lang="en-US" dirty="0" smtClean="0"/>
                        <a:t>  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S*S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/>
                        <a:t>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 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*S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* 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example_page309_N1_fi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2448174"/>
            <a:ext cx="3733800" cy="27334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Pushdown Automata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</a:t>
            </a:r>
          </a:p>
          <a:p>
            <a:r>
              <a:rPr lang="en-US" sz="2800" dirty="0" smtClean="0"/>
              <a:t>Trace the acceptance  of 4 + 4 * 4 (continued)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295400" y="5715000"/>
            <a:ext cx="304800" cy="3048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514600" y="2819400"/>
          <a:ext cx="3962400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1056640"/>
                <a:gridCol w="13208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*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/>
                        <a:t>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/>
                        <a:t>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/>
                        <a:t>Δ</a:t>
                      </a:r>
                      <a:endParaRPr lang="en-US" dirty="0" smtClean="0"/>
                    </a:p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/>
                        <a:t>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/>
                        <a:t>Δ</a:t>
                      </a:r>
                      <a:endParaRPr lang="en-US" dirty="0" smtClean="0"/>
                    </a:p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/>
                        <a:t>Δ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/>
                        <a:t>Δ</a:t>
                      </a:r>
                      <a:endParaRPr lang="en-US" dirty="0" smtClean="0"/>
                    </a:p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/>
                        <a:t>Δ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/>
                        <a:t>Δ</a:t>
                      </a:r>
                      <a:endParaRPr lang="en-US" dirty="0" smtClean="0"/>
                    </a:p>
                    <a:p>
                      <a:pPr algn="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Theorem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2743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Statement: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Given  a  language  L  generated  by  a  particular  CFG,  there  is  a  PDA  that  accepts exactly  L.</a:t>
            </a:r>
          </a:p>
          <a:p>
            <a:pPr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921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 descr="fig_1_page_3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381000"/>
            <a:ext cx="5200650" cy="4905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0" y="58674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 nondeterministic  PDA.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590800"/>
            <a:ext cx="2209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STACK  alphabet :</a:t>
            </a:r>
          </a:p>
          <a:p>
            <a:r>
              <a:rPr lang="en-GB" dirty="0" smtClean="0">
                <a:solidFill>
                  <a:schemeClr val="accent1"/>
                </a:solidFill>
              </a:rPr>
              <a:t>Γ</a:t>
            </a:r>
            <a:r>
              <a:rPr lang="en-US" dirty="0" smtClean="0">
                <a:solidFill>
                  <a:schemeClr val="accent1"/>
                </a:solidFill>
              </a:rPr>
              <a:t>  =  {S,  A,  B,  C}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TAPE  alphabet: 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 =  {a,  b}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475940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Let us  consider  the  following  CFG  in  CNF</a:t>
            </a:r>
          </a:p>
          <a:p>
            <a:pPr>
              <a:buNone/>
            </a:pPr>
            <a:r>
              <a:rPr lang="en-US" dirty="0"/>
              <a:t>		S → SB</a:t>
            </a:r>
          </a:p>
          <a:p>
            <a:pPr>
              <a:buNone/>
            </a:pPr>
            <a:r>
              <a:rPr lang="en-US" dirty="0"/>
              <a:t>		S → AB</a:t>
            </a:r>
          </a:p>
          <a:p>
            <a:pPr>
              <a:buNone/>
            </a:pPr>
            <a:r>
              <a:rPr lang="en-US" dirty="0"/>
              <a:t>		A → CC</a:t>
            </a:r>
          </a:p>
          <a:p>
            <a:pPr>
              <a:buNone/>
            </a:pPr>
            <a:r>
              <a:rPr lang="en-US" dirty="0"/>
              <a:t>		B → b</a:t>
            </a:r>
          </a:p>
          <a:p>
            <a:pPr>
              <a:buNone/>
            </a:pPr>
            <a:r>
              <a:rPr lang="en-US" dirty="0"/>
              <a:t>		C → a</a:t>
            </a:r>
            <a:r>
              <a:rPr lang="en-US" sz="1400" dirty="0"/>
              <a:t>.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8857" y="76200"/>
            <a:ext cx="37011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PDA Conversion to CFG</a:t>
            </a:r>
          </a:p>
        </p:txBody>
      </p:sp>
    </p:spTree>
    <p:extLst>
      <p:ext uri="{BB962C8B-B14F-4D97-AF65-F5344CB8AC3E}">
        <p14:creationId xmlns:p14="http://schemas.microsoft.com/office/powerpoint/2010/main" xmlns="" val="383209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PDA Conversion to CFG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The  word  </a:t>
            </a:r>
            <a:r>
              <a:rPr lang="en-US" sz="2600" dirty="0" err="1" smtClean="0">
                <a:solidFill>
                  <a:schemeClr val="accent1"/>
                </a:solidFill>
              </a:rPr>
              <a:t>aab</a:t>
            </a:r>
            <a:r>
              <a:rPr lang="en-US" sz="2600" dirty="0" smtClean="0"/>
              <a:t> can  be  generated  by most  derivation  in  this  grammar  as  follows: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Working-String  Generation </a:t>
            </a:r>
            <a:r>
              <a:rPr lang="en-US" sz="2400" dirty="0" smtClean="0"/>
              <a:t>		</a:t>
            </a:r>
            <a:r>
              <a:rPr lang="en-US" sz="2400" dirty="0" smtClean="0">
                <a:solidFill>
                  <a:schemeClr val="accent1"/>
                </a:solidFill>
              </a:rPr>
              <a:t> Production  Used</a:t>
            </a:r>
          </a:p>
          <a:p>
            <a:pPr>
              <a:buNone/>
            </a:pPr>
            <a:r>
              <a:rPr lang="en-US" sz="2400" dirty="0" smtClean="0"/>
              <a:t>   S   =&gt; AB 				 S → AB 	Step  I</a:t>
            </a:r>
          </a:p>
          <a:p>
            <a:pPr>
              <a:buNone/>
            </a:pPr>
            <a:r>
              <a:rPr lang="en-US" sz="2400" dirty="0" smtClean="0"/>
              <a:t>	   =&gt;CCB				 A → CC  	Step  2</a:t>
            </a:r>
          </a:p>
          <a:p>
            <a:pPr>
              <a:buNone/>
            </a:pPr>
            <a:r>
              <a:rPr lang="en-US" sz="2400" dirty="0" smtClean="0"/>
              <a:t>	   =&gt;</a:t>
            </a:r>
            <a:r>
              <a:rPr lang="en-US" sz="2400" dirty="0" err="1" smtClean="0"/>
              <a:t>aCB</a:t>
            </a:r>
            <a:r>
              <a:rPr lang="en-US" sz="2400" dirty="0" smtClean="0"/>
              <a:t> 				 C → a	  	Step  3</a:t>
            </a:r>
          </a:p>
          <a:p>
            <a:pPr>
              <a:buNone/>
            </a:pPr>
            <a:r>
              <a:rPr lang="en-US" sz="2400" dirty="0" smtClean="0"/>
              <a:t>	   =&gt;</a:t>
            </a:r>
            <a:r>
              <a:rPr lang="en-US" sz="2400" dirty="0" err="1" smtClean="0"/>
              <a:t>aaB</a:t>
            </a:r>
            <a:r>
              <a:rPr lang="en-US" sz="2400" dirty="0" smtClean="0"/>
              <a:t>				 C → a  	Step  4</a:t>
            </a:r>
          </a:p>
          <a:p>
            <a:pPr>
              <a:buNone/>
            </a:pPr>
            <a:r>
              <a:rPr lang="en-US" sz="2400" dirty="0" smtClean="0"/>
              <a:t>	   =&gt;  </a:t>
            </a:r>
            <a:r>
              <a:rPr lang="en-US" sz="2400" dirty="0" err="1" smtClean="0"/>
              <a:t>aab</a:t>
            </a:r>
            <a:r>
              <a:rPr lang="en-US" sz="2400" dirty="0" smtClean="0"/>
              <a:t>				 B → b  	Step 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91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We start with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Immediately  we  push  the  symbol  S  onto  the  STACK.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We  pop  the  S  and  then  we  PUSH  B,  PUSH</a:t>
            </a:r>
          </a:p>
          <a:p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3446596"/>
              </p:ext>
            </p:extLst>
          </p:nvPr>
        </p:nvGraphicFramePr>
        <p:xfrm>
          <a:off x="2705100" y="1828800"/>
          <a:ext cx="3086100" cy="941070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∆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aab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352800" y="3657600"/>
          <a:ext cx="3086100" cy="941070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aab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352800" y="5410200"/>
          <a:ext cx="3086100" cy="941070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aab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3810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PDA Conversion to CFG</a:t>
            </a:r>
          </a:p>
        </p:txBody>
      </p:sp>
      <p:pic>
        <p:nvPicPr>
          <p:cNvPr id="10" name="Picture 9" descr="fig_1_page_3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50" y="76200"/>
            <a:ext cx="3067050" cy="289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351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PDA Conversion to CFG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3962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We  again  feed  back  into  the  central  POP.  The  production  we  must  now simulate  is  a  </a:t>
            </a:r>
            <a:r>
              <a:rPr lang="en-US" sz="2600" dirty="0" err="1" smtClean="0"/>
              <a:t>A</a:t>
            </a:r>
            <a:r>
              <a:rPr lang="en-US" sz="2600" dirty="0" smtClean="0"/>
              <a:t> </a:t>
            </a:r>
            <a:r>
              <a:rPr lang="en-US" sz="2800" dirty="0" smtClean="0"/>
              <a:t>→ </a:t>
            </a:r>
            <a:r>
              <a:rPr lang="en-US" sz="2600" dirty="0" smtClean="0"/>
              <a:t>CC.  This  is  done  by  popping  the  A  and  following  the  path PUSH  C,  PUSH  C.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Again  we  feed  back  into  the  central  POP.  This  time  we  must  simulate  the reduction  C </a:t>
            </a:r>
            <a:r>
              <a:rPr lang="en-US" sz="2400" dirty="0" smtClean="0"/>
              <a:t>→ </a:t>
            </a:r>
            <a:r>
              <a:rPr lang="en-US" sz="2600" dirty="0" smtClean="0"/>
              <a:t>a.  POP C  and  then  read  the  a  from the  TAPE.  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pPr>
              <a:buNone/>
            </a:pP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562600" y="2895600"/>
          <a:ext cx="3086100" cy="941070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CCB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aab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15000" y="5486400"/>
          <a:ext cx="3086100" cy="941070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aab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" name="Picture 7" descr="fig_1_page_3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3150" y="76200"/>
            <a:ext cx="2838450" cy="267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686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PDA Conversion to CFG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3657600" cy="5334000"/>
          </a:xfrm>
        </p:spPr>
        <p:txBody>
          <a:bodyPr>
            <a:normAutofit fontScale="85000" lnSpcReduction="10000"/>
          </a:bodyPr>
          <a:lstStyle/>
          <a:p>
            <a:r>
              <a:rPr lang="en-US" sz="2600" dirty="0" smtClean="0"/>
              <a:t>We  again  feed  back  into  the  central  POP.  The  production  we  must  now simulate  is  a  </a:t>
            </a:r>
            <a:r>
              <a:rPr lang="en-US" sz="2600" dirty="0" err="1" smtClean="0"/>
              <a:t>A</a:t>
            </a:r>
            <a:r>
              <a:rPr lang="en-US" sz="2600" dirty="0" smtClean="0"/>
              <a:t> </a:t>
            </a:r>
            <a:r>
              <a:rPr lang="en-US" sz="2800" dirty="0" smtClean="0"/>
              <a:t>→ </a:t>
            </a:r>
            <a:r>
              <a:rPr lang="en-US" sz="2600" dirty="0" smtClean="0"/>
              <a:t>CC.  This  is  done  by  popping  the  A  and  following  the  path PUSH  C,  PUSH  C.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Again  we  feed  back  into  the  central  POP.  This  time  we  must  simulate  the reduction  C </a:t>
            </a:r>
            <a:r>
              <a:rPr lang="en-US" sz="2400" dirty="0" smtClean="0"/>
              <a:t>→ </a:t>
            </a:r>
            <a:r>
              <a:rPr lang="en-US" sz="2600" dirty="0" smtClean="0"/>
              <a:t>a.  POP C  and  then  read  the  a  from the  TAPE.  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pPr>
              <a:buNone/>
            </a:pP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562600" y="2895600"/>
          <a:ext cx="3086100" cy="941070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CCB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aab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15000" y="5486400"/>
          <a:ext cx="3086100" cy="927735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sngStrike" baseline="0" dirty="0" err="1" smtClean="0">
                          <a:solidFill>
                            <a:schemeClr val="accent1"/>
                          </a:solidFill>
                          <a:latin typeface="Calibri"/>
                        </a:rPr>
                        <a:t>a</a:t>
                      </a:r>
                      <a:r>
                        <a:rPr lang="en-US" sz="20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" name="Picture 7" descr="fig_1_page_3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9800" y="152400"/>
            <a:ext cx="2752725" cy="259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824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PDA Conversion to CFG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38862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The  next  production  we  must  simulate  is  another  C </a:t>
            </a:r>
            <a:r>
              <a:rPr lang="en-US" sz="2600" dirty="0" smtClean="0">
                <a:sym typeface="Wingdings" pitchFamily="2" charset="2"/>
              </a:rPr>
              <a:t></a:t>
            </a:r>
            <a:r>
              <a:rPr lang="en-US" sz="2600" dirty="0" smtClean="0"/>
              <a:t> a.  Again  we  POP C  and  READ  a.  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This  time  when  we  enter  the  central  POP  we  simulate  the  last  production in  the  derivation,  B </a:t>
            </a:r>
            <a:r>
              <a:rPr lang="en-US" sz="2800" dirty="0" smtClean="0"/>
              <a:t>→ </a:t>
            </a:r>
            <a:r>
              <a:rPr lang="en-US" sz="2600" dirty="0" smtClean="0"/>
              <a:t>b.  We  pop  the  B  and  read  the  b. </a:t>
            </a:r>
          </a:p>
          <a:p>
            <a:endParaRPr lang="en-US" sz="2600" dirty="0" smtClean="0"/>
          </a:p>
          <a:p>
            <a:pPr>
              <a:buNone/>
            </a:pP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7920361"/>
              </p:ext>
            </p:extLst>
          </p:nvPr>
        </p:nvGraphicFramePr>
        <p:xfrm>
          <a:off x="5486400" y="3124200"/>
          <a:ext cx="3086100" cy="941070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sngStrike" baseline="0" dirty="0">
                          <a:solidFill>
                            <a:schemeClr val="accent1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sngStrike" baseline="0" dirty="0" err="1" smtClean="0">
                          <a:solidFill>
                            <a:schemeClr val="accent1"/>
                          </a:solidFill>
                          <a:latin typeface="Calibri"/>
                        </a:rPr>
                        <a:t>aa</a:t>
                      </a:r>
                      <a:r>
                        <a:rPr lang="en-US" sz="2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b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562600" y="4876800"/>
          <a:ext cx="3086100" cy="1003935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5334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∆</a:t>
                      </a:r>
                      <a:endParaRPr lang="en-US" sz="2000" dirty="0"/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sngStrike" dirty="0">
                          <a:solidFill>
                            <a:srgbClr val="0070C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sngStrike" baseline="0" dirty="0" err="1" smtClean="0">
                          <a:solidFill>
                            <a:srgbClr val="0070C0"/>
                          </a:solidFill>
                          <a:latin typeface="Calibri"/>
                        </a:rPr>
                        <a:t>a</a:t>
                      </a:r>
                      <a:r>
                        <a:rPr lang="en-US" sz="2000" b="0" i="0" u="none" strike="sngStrike" dirty="0" err="1" smtClean="0">
                          <a:solidFill>
                            <a:srgbClr val="0070C0"/>
                          </a:solidFill>
                          <a:latin typeface="Calibri"/>
                        </a:rPr>
                        <a:t>ab</a:t>
                      </a:r>
                      <a:endParaRPr lang="en-US" sz="2000" b="0" i="0" u="none" strike="sng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" name="Picture 7" descr="fig_1_page_3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34124" y="152400"/>
            <a:ext cx="2600325" cy="245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333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PDA Conversion to CFG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3886200" cy="5334000"/>
          </a:xfrm>
        </p:spPr>
        <p:txBody>
          <a:bodyPr>
            <a:normAutofit fontScale="85000" lnSpcReduction="10000"/>
          </a:bodyPr>
          <a:lstStyle/>
          <a:p>
            <a:r>
              <a:rPr lang="en-US" sz="2600" dirty="0" smtClean="0"/>
              <a:t>We  now  reenter  the  POP,  and  we  must  make  sure  that  both  STACK  and TAPE  are  empty.</a:t>
            </a:r>
          </a:p>
          <a:p>
            <a:pPr>
              <a:buNone/>
            </a:pPr>
            <a:r>
              <a:rPr lang="en-US" sz="2600" dirty="0" smtClean="0"/>
              <a:t> 		</a:t>
            </a:r>
            <a:r>
              <a:rPr lang="en-US" sz="2600" dirty="0" smtClean="0">
                <a:solidFill>
                  <a:srgbClr val="0070C0"/>
                </a:solidFill>
              </a:rPr>
              <a:t>POP </a:t>
            </a:r>
            <a:r>
              <a:rPr lang="en-US" sz="2800" dirty="0" smtClean="0">
                <a:solidFill>
                  <a:srgbClr val="0070C0"/>
                </a:solidFill>
              </a:rPr>
              <a:t>∆ </a:t>
            </a:r>
            <a:r>
              <a:rPr lang="en-US" sz="26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→ </a:t>
            </a:r>
            <a:r>
              <a:rPr lang="en-US" sz="2600" dirty="0" smtClean="0">
                <a:solidFill>
                  <a:srgbClr val="0070C0"/>
                </a:solidFill>
              </a:rPr>
              <a:t>READ</a:t>
            </a:r>
            <a:r>
              <a:rPr lang="en-US" sz="2600" baseline="-25000" dirty="0" smtClean="0">
                <a:solidFill>
                  <a:srgbClr val="0070C0"/>
                </a:solidFill>
              </a:rPr>
              <a:t>3</a:t>
            </a:r>
            <a:r>
              <a:rPr lang="en-US" sz="26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→ </a:t>
            </a:r>
            <a:r>
              <a:rPr lang="en-US" sz="2600" dirty="0" smtClean="0">
                <a:solidFill>
                  <a:srgbClr val="0070C0"/>
                </a:solidFill>
              </a:rPr>
              <a:t>ACCEPT</a:t>
            </a:r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To  accept  a  word  we  must  follow  its  left- most  derivation  from  the  CFG.  If  the  word  is 	</a:t>
            </a:r>
            <a:r>
              <a:rPr lang="en-US" sz="2600" dirty="0" err="1" smtClean="0"/>
              <a:t>ababbbaab</a:t>
            </a:r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and  at  some  point  in  its  left-most  Chomsky  derivation  we  have  the  working string </a:t>
            </a:r>
            <a:r>
              <a:rPr lang="en-US" sz="2600" dirty="0" err="1" smtClean="0"/>
              <a:t>ababbZWV</a:t>
            </a:r>
            <a:r>
              <a:rPr lang="en-US" sz="2600" dirty="0" smtClean="0"/>
              <a:t>.</a:t>
            </a:r>
          </a:p>
          <a:p>
            <a:endParaRPr lang="en-US" sz="2600" dirty="0" smtClean="0"/>
          </a:p>
          <a:p>
            <a:pPr>
              <a:buNone/>
            </a:pP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5" descr="fig_1_page_3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381001"/>
            <a:ext cx="3448050" cy="325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548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PDA Conversion to CFG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3733800" cy="53340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Then  at  this  point  in  the  corresponding  PDA-processing  the  status  of the  STACK and  TAPE  should  be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This process  continues  until  we  have  derived  the  entire  word.  We  then  have</a:t>
            </a:r>
          </a:p>
          <a:p>
            <a:pPr>
              <a:buNone/>
            </a:pP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56809682"/>
              </p:ext>
            </p:extLst>
          </p:nvPr>
        </p:nvGraphicFramePr>
        <p:xfrm>
          <a:off x="5410200" y="3200400"/>
          <a:ext cx="3086100" cy="941070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ZWV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sngStrike" baseline="0" dirty="0" err="1" smtClean="0">
                          <a:solidFill>
                            <a:schemeClr val="accent1"/>
                          </a:solidFill>
                          <a:latin typeface="Calibri"/>
                        </a:rPr>
                        <a:t>ababb</a:t>
                      </a:r>
                      <a:r>
                        <a:rPr lang="en-US" sz="2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baab</a:t>
                      </a:r>
                      <a:endParaRPr lang="en-US" sz="20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219700" y="4850130"/>
          <a:ext cx="3086100" cy="941070"/>
        </p:xfrm>
        <a:graphic>
          <a:graphicData uri="http://schemas.openxmlformats.org/drawingml/2006/table">
            <a:tbl>
              <a:tblPr/>
              <a:tblGrid>
                <a:gridCol w="1486172"/>
                <a:gridCol w="1599928"/>
              </a:tblGrid>
              <a:tr h="47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TAPE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∆</a:t>
                      </a:r>
                      <a:endParaRPr lang="en-US" sz="2000" dirty="0"/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sngStrike" baseline="0" dirty="0" err="1" smtClean="0">
                          <a:solidFill>
                            <a:schemeClr val="accent1"/>
                          </a:solidFill>
                          <a:latin typeface="Calibri"/>
                        </a:rPr>
                        <a:t>ababbbaab</a:t>
                      </a:r>
                      <a:endParaRPr lang="en-US" sz="2000" b="0" i="0" u="none" strike="sngStrike" baseline="0" dirty="0">
                        <a:solidFill>
                          <a:schemeClr val="accent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" name="Picture 7" descr="fig_1_page_3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152400"/>
            <a:ext cx="3067050" cy="289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98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PDA Conversion to CFG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458200" cy="5334000"/>
          </a:xfrm>
        </p:spPr>
        <p:txBody>
          <a:bodyPr>
            <a:normAutofit/>
          </a:bodyPr>
          <a:lstStyle/>
          <a:p>
            <a:r>
              <a:rPr lang="pt-BR" sz="2600" dirty="0" smtClean="0"/>
              <a:t>Example</a:t>
            </a:r>
          </a:p>
          <a:p>
            <a:pPr>
              <a:buNone/>
            </a:pPr>
            <a:r>
              <a:rPr lang="pt-BR" sz="2600" dirty="0" smtClean="0"/>
              <a:t>	</a:t>
            </a:r>
          </a:p>
          <a:p>
            <a:pPr>
              <a:buNone/>
            </a:pPr>
            <a:r>
              <a:rPr lang="pt-BR" sz="2600" dirty="0" smtClean="0"/>
              <a:t>	S</a:t>
            </a:r>
            <a:r>
              <a:rPr lang="en-US" sz="2400" dirty="0" smtClean="0"/>
              <a:t> →</a:t>
            </a:r>
            <a:r>
              <a:rPr lang="pt-BR" sz="2600" dirty="0" smtClean="0"/>
              <a:t>  AB  </a:t>
            </a:r>
          </a:p>
          <a:p>
            <a:pPr>
              <a:buNone/>
            </a:pPr>
            <a:r>
              <a:rPr lang="pt-BR" sz="2600" dirty="0" smtClean="0"/>
              <a:t>	B </a:t>
            </a:r>
            <a:r>
              <a:rPr lang="en-US" sz="2400" dirty="0" smtClean="0"/>
              <a:t>→ </a:t>
            </a:r>
            <a:r>
              <a:rPr lang="pt-BR" sz="2600" dirty="0" smtClean="0"/>
              <a:t>AB  </a:t>
            </a:r>
          </a:p>
          <a:p>
            <a:pPr>
              <a:buNone/>
            </a:pPr>
            <a:r>
              <a:rPr lang="pt-BR" sz="2600" dirty="0" smtClean="0"/>
              <a:t>	B </a:t>
            </a:r>
            <a:r>
              <a:rPr lang="en-US" sz="2400" dirty="0" smtClean="0"/>
              <a:t>→ </a:t>
            </a:r>
            <a:r>
              <a:rPr lang="pt-BR" sz="2600" dirty="0" smtClean="0"/>
              <a:t>a</a:t>
            </a:r>
          </a:p>
          <a:p>
            <a:pPr>
              <a:buNone/>
            </a:pPr>
            <a:r>
              <a:rPr lang="pt-BR" sz="2600" dirty="0" smtClean="0"/>
              <a:t>	A </a:t>
            </a:r>
            <a:r>
              <a:rPr lang="en-US" sz="2400" dirty="0" smtClean="0"/>
              <a:t>→ </a:t>
            </a:r>
            <a:r>
              <a:rPr lang="pt-BR" sz="2600" dirty="0" smtClean="0"/>
              <a:t>BB  </a:t>
            </a:r>
          </a:p>
          <a:p>
            <a:pPr>
              <a:buNone/>
            </a:pPr>
            <a:r>
              <a:rPr lang="pt-BR" sz="2600" dirty="0" smtClean="0"/>
              <a:t>	A </a:t>
            </a:r>
            <a:r>
              <a:rPr lang="en-US" sz="2400" dirty="0" smtClean="0"/>
              <a:t>→ </a:t>
            </a:r>
            <a:r>
              <a:rPr lang="pt-BR" sz="2600" dirty="0" smtClean="0"/>
              <a:t>a  </a:t>
            </a:r>
          </a:p>
          <a:p>
            <a:pPr>
              <a:buNone/>
            </a:pPr>
            <a:r>
              <a:rPr lang="pt-BR" sz="2600" dirty="0" smtClean="0"/>
              <a:t>	B </a:t>
            </a:r>
            <a:r>
              <a:rPr lang="en-US" sz="2400" dirty="0" smtClean="0"/>
              <a:t>→ </a:t>
            </a:r>
            <a:r>
              <a:rPr lang="pt-BR" sz="2600" dirty="0" smtClean="0"/>
              <a:t>b</a:t>
            </a: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8" name="Picture 7" descr="example_page_3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7710" y="1828800"/>
            <a:ext cx="586539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125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55677540"/>
              </p:ext>
            </p:extLst>
          </p:nvPr>
        </p:nvGraphicFramePr>
        <p:xfrm>
          <a:off x="228600" y="228600"/>
          <a:ext cx="434340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850"/>
                <a:gridCol w="1085850"/>
                <a:gridCol w="1085850"/>
                <a:gridCol w="1085850"/>
              </a:tblGrid>
              <a:tr h="455033">
                <a:tc>
                  <a:txBody>
                    <a:bodyPr/>
                    <a:lstStyle/>
                    <a:p>
                      <a:r>
                        <a:rPr lang="en-US" dirty="0" smtClean="0"/>
                        <a:t>Left-most</a:t>
                      </a:r>
                      <a:r>
                        <a:rPr lang="en-US" baseline="0" dirty="0" smtClean="0"/>
                        <a:t> derivation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TAPE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PUSH 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 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r>
                        <a:rPr lang="en-US" dirty="0" smtClean="0"/>
                        <a:t>=&gt; 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pPr>
                        <a:buFont typeface="Symbol"/>
                        <a:buChar char="Þ"/>
                      </a:pPr>
                      <a:r>
                        <a:rPr lang="en-US" dirty="0" smtClean="0"/>
                        <a:t>BBB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r>
                        <a:rPr lang="en-US" dirty="0" smtClean="0"/>
                        <a:t>=&gt;</a:t>
                      </a:r>
                      <a:r>
                        <a:rPr lang="en-US" dirty="0" err="1" smtClean="0"/>
                        <a:t>bBB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</a:t>
                      </a:r>
                      <a:r>
                        <a:rPr lang="en-US" dirty="0" err="1" smtClean="0"/>
                        <a:t>aaab</a:t>
                      </a:r>
                      <a:endParaRPr lang="en-US" dirty="0"/>
                    </a:p>
                  </a:txBody>
                  <a:tcPr/>
                </a:tc>
              </a:tr>
              <a:tr h="2636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</a:t>
                      </a:r>
                      <a:r>
                        <a:rPr lang="en-US" dirty="0" err="1" smtClean="0"/>
                        <a:t>aaab</a:t>
                      </a:r>
                      <a:endParaRPr lang="en-US" dirty="0"/>
                    </a:p>
                  </a:txBody>
                  <a:tcPr/>
                </a:tc>
              </a:tr>
              <a:tr h="4550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PUSH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</a:t>
                      </a:r>
                      <a:r>
                        <a:rPr lang="en-US" dirty="0" err="1" smtClean="0"/>
                        <a:t>aaab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example_page_3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38389" y="1828800"/>
            <a:ext cx="4127500" cy="28956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5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8816133"/>
              </p:ext>
            </p:extLst>
          </p:nvPr>
        </p:nvGraphicFramePr>
        <p:xfrm>
          <a:off x="152400" y="1600200"/>
          <a:ext cx="45720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1143000"/>
                <a:gridCol w="1143000"/>
              </a:tblGrid>
              <a:tr h="2833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r>
                        <a:rPr lang="en-US" dirty="0" smtClean="0"/>
                        <a:t>Babb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</a:t>
                      </a:r>
                      <a:r>
                        <a:rPr lang="en-US" dirty="0" err="1" smtClean="0"/>
                        <a:t>aaab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</a:t>
                      </a:r>
                      <a:r>
                        <a:rPr lang="en-US" dirty="0" err="1" smtClean="0"/>
                        <a:t>aaab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PUSH B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</a:t>
                      </a:r>
                      <a:r>
                        <a:rPr lang="en-US" dirty="0" err="1" smtClean="0"/>
                        <a:t>aaab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Push 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</a:t>
                      </a:r>
                      <a:r>
                        <a:rPr lang="en-US" dirty="0" err="1" smtClean="0"/>
                        <a:t>aaab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</a:t>
                      </a:r>
                      <a:r>
                        <a:rPr lang="en-US" dirty="0" err="1" smtClean="0"/>
                        <a:t>aaab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BaBB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</a:t>
                      </a:r>
                      <a:r>
                        <a:rPr lang="en-US" dirty="0" err="1" smtClean="0"/>
                        <a:t>aab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</a:t>
                      </a:r>
                      <a:r>
                        <a:rPr lang="en-US" dirty="0" err="1" smtClean="0"/>
                        <a:t>aab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pPr>
                        <a:buFont typeface="Symbol"/>
                        <a:buChar char="Þ"/>
                      </a:pPr>
                      <a:r>
                        <a:rPr lang="en-US" dirty="0" err="1" smtClean="0"/>
                        <a:t>bAAB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</a:t>
                      </a:r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</a:t>
                      </a:r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-25000" dirty="0" smtClean="0"/>
                        <a:t>PUSH B 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</a:t>
                      </a:r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PUSH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</a:t>
                      </a:r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</a:tr>
              <a:tr h="2833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</a:t>
                      </a:r>
                      <a:r>
                        <a:rPr lang="en-US" dirty="0" err="1" smtClean="0"/>
                        <a:t>ab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example_page_3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828800"/>
            <a:ext cx="4127500" cy="28956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5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498600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baaa</a:t>
                      </a:r>
                      <a:r>
                        <a:rPr lang="en-US" dirty="0" err="1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baaa</a:t>
                      </a:r>
                      <a:r>
                        <a:rPr lang="en-US" dirty="0" err="1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baaab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READ</a:t>
                      </a:r>
                      <a:r>
                        <a:rPr lang="en-US" b="1" baseline="-25000" dirty="0" smtClean="0"/>
                        <a:t>3</a:t>
                      </a:r>
                      <a:endParaRPr lang="en-US" b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baaab</a:t>
                      </a:r>
                      <a:endParaRPr lang="en-US" strike="sngStrike" baseline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baaab</a:t>
                      </a:r>
                      <a:endParaRPr lang="en-US" strike="sngStrike" baseline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ACCEPT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 err="1" smtClean="0">
                          <a:solidFill>
                            <a:schemeClr val="accent1"/>
                          </a:solidFill>
                        </a:rPr>
                        <a:t>baaab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5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 every  stage  we  have  the  following  equivalence: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1600" dirty="0" smtClean="0"/>
              <a:t>Working  string =  (letters  cancelled  from  TAPE)  (string  of  </a:t>
            </a:r>
            <a:r>
              <a:rPr lang="en-US" sz="1600" dirty="0" err="1" smtClean="0"/>
              <a:t>nonterminals</a:t>
            </a:r>
            <a:r>
              <a:rPr lang="en-US" sz="1600" dirty="0" smtClean="0"/>
              <a:t>  from  STACK</a:t>
            </a:r>
            <a:endParaRPr lang="en-US" dirty="0" smtClean="0"/>
          </a:p>
          <a:p>
            <a:r>
              <a:rPr lang="en-US" dirty="0" smtClean="0"/>
              <a:t>At  the  beginning  this  means: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400" dirty="0" smtClean="0"/>
              <a:t>working  string  =  S</a:t>
            </a:r>
          </a:p>
          <a:p>
            <a:pPr>
              <a:buNone/>
            </a:pPr>
            <a:r>
              <a:rPr lang="en-US" sz="2400" dirty="0" smtClean="0"/>
              <a:t>	letters  cancelled  =  none</a:t>
            </a:r>
          </a:p>
          <a:p>
            <a:pPr>
              <a:buNone/>
            </a:pPr>
            <a:r>
              <a:rPr lang="en-US" sz="2400" dirty="0" smtClean="0"/>
              <a:t>	string  of  </a:t>
            </a:r>
            <a:r>
              <a:rPr lang="en-US" sz="2400" dirty="0" err="1" smtClean="0"/>
              <a:t>nonterminals</a:t>
            </a:r>
            <a:r>
              <a:rPr lang="en-US" sz="2400" dirty="0" smtClean="0"/>
              <a:t>  in  STACK  = ∆</a:t>
            </a:r>
          </a:p>
          <a:p>
            <a:pPr>
              <a:buNone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06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 the  end  this  means:</a:t>
            </a:r>
          </a:p>
          <a:p>
            <a:pPr lvl="2">
              <a:buNone/>
            </a:pPr>
            <a:r>
              <a:rPr lang="en-US" dirty="0" smtClean="0"/>
              <a:t>working  string  =  the  whole  word</a:t>
            </a:r>
          </a:p>
          <a:p>
            <a:pPr lvl="2">
              <a:buNone/>
            </a:pPr>
            <a:r>
              <a:rPr lang="en-US" dirty="0" smtClean="0"/>
              <a:t>letters  cancelled  =  all</a:t>
            </a:r>
          </a:p>
          <a:p>
            <a:pPr lvl="2">
              <a:buNone/>
            </a:pPr>
            <a:r>
              <a:rPr lang="en-US" dirty="0" smtClean="0"/>
              <a:t>STACK= 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06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29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57599"/>
          </a:xfrm>
        </p:spPr>
        <p:txBody>
          <a:bodyPr>
            <a:normAutofit/>
          </a:bodyPr>
          <a:lstStyle/>
          <a:p>
            <a:r>
              <a:rPr lang="en-US" dirty="0" smtClean="0"/>
              <a:t>PDA = CFG</a:t>
            </a:r>
          </a:p>
          <a:p>
            <a:r>
              <a:rPr lang="en-US" dirty="0" smtClean="0"/>
              <a:t>PDA to CFG conversion Examples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777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815</Words>
  <Application>Microsoft Office PowerPoint</Application>
  <PresentationFormat>On-screen Show (4:3)</PresentationFormat>
  <Paragraphs>383</Paragraphs>
  <Slides>23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Lecture # 29</vt:lpstr>
      <vt:lpstr>Lecture 28 at a Glance…</vt:lpstr>
      <vt:lpstr>Pushdown Automata</vt:lpstr>
      <vt:lpstr>Pushdown Automata</vt:lpstr>
      <vt:lpstr>Pushdown Automata</vt:lpstr>
      <vt:lpstr>Pushdown Automata</vt:lpstr>
      <vt:lpstr>Pushdown Automata</vt:lpstr>
      <vt:lpstr>Theorem</vt:lpstr>
      <vt:lpstr>Slide 9</vt:lpstr>
      <vt:lpstr>PDA Conversion to CFG</vt:lpstr>
      <vt:lpstr>Slide 11</vt:lpstr>
      <vt:lpstr>PDA Conversion to CFG</vt:lpstr>
      <vt:lpstr>PDA Conversion to CFG</vt:lpstr>
      <vt:lpstr>PDA Conversion to CFG</vt:lpstr>
      <vt:lpstr>PDA Conversion to CFG</vt:lpstr>
      <vt:lpstr>PDA Conversion to CFG</vt:lpstr>
      <vt:lpstr>PDA Conversion to CFG</vt:lpstr>
      <vt:lpstr>Slide 18</vt:lpstr>
      <vt:lpstr>Slide 19</vt:lpstr>
      <vt:lpstr>Slide 20</vt:lpstr>
      <vt:lpstr>Slide 21</vt:lpstr>
      <vt:lpstr>Slide 22</vt:lpstr>
      <vt:lpstr>Lecture 29 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29</dc:title>
  <dc:creator>stdd_lp</dc:creator>
  <cp:lastModifiedBy>Administrator</cp:lastModifiedBy>
  <cp:revision>2</cp:revision>
  <dcterms:created xsi:type="dcterms:W3CDTF">2006-08-16T00:00:00Z</dcterms:created>
  <dcterms:modified xsi:type="dcterms:W3CDTF">2013-01-24T06:33:35Z</dcterms:modified>
</cp:coreProperties>
</file>