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3" r:id="rId2"/>
    <p:sldId id="29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223C8A-8434-4274-967F-3C7AF8B42504}" type="datetimeFigureOut">
              <a:rPr lang="en-US" smtClean="0"/>
              <a:pPr/>
              <a:t>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BD97CF-CA7B-4309-A2F1-EECDB25C3B3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8F1995-B14A-4568-AF40-351F44BCA7BD}"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8F1995-B14A-4568-AF40-351F44BCA7BD}"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8F1995-B14A-4568-AF40-351F44BCA7BD}"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8F1995-B14A-4568-AF40-351F44BCA7BD}"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8F1995-B14A-4568-AF40-351F44BCA7BD}" type="datetimeFigureOut">
              <a:rPr lang="en-US" smtClean="0"/>
              <a:pPr/>
              <a:t>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8F1995-B14A-4568-AF40-351F44BCA7BD}" type="datetimeFigureOut">
              <a:rPr lang="en-US" smtClean="0"/>
              <a:pPr/>
              <a:t>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8F1995-B14A-4568-AF40-351F44BCA7BD}" type="datetimeFigureOut">
              <a:rPr lang="en-US" smtClean="0"/>
              <a:pPr/>
              <a:t>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8F1995-B14A-4568-AF40-351F44BCA7BD}"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8F1995-B14A-4568-AF40-351F44BCA7BD}"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8F1995-B14A-4568-AF40-351F44BCA7BD}"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8F1995-B14A-4568-AF40-351F44BCA7BD}"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948187-6E51-40A5-93E0-1EF0EE5DA2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F1995-B14A-4568-AF40-351F44BCA7BD}" type="datetimeFigureOut">
              <a:rPr lang="en-US" smtClean="0"/>
              <a:pPr/>
              <a:t>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948187-6E51-40A5-93E0-1EF0EE5DA2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28</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a:t>
            </a:fld>
            <a:endParaRPr lang="en-US"/>
          </a:p>
        </p:txBody>
      </p:sp>
    </p:spTree>
    <p:extLst>
      <p:ext uri="{BB962C8B-B14F-4D97-AF65-F5344CB8AC3E}">
        <p14:creationId xmlns="" xmlns:p14="http://schemas.microsoft.com/office/powerpoint/2010/main" val="2050834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27 recap</a:t>
            </a:r>
            <a:endParaRPr lang="en-US" dirty="0"/>
          </a:p>
        </p:txBody>
      </p:sp>
      <p:sp>
        <p:nvSpPr>
          <p:cNvPr id="3" name="Content Placeholder 2"/>
          <p:cNvSpPr>
            <a:spLocks noGrp="1"/>
          </p:cNvSpPr>
          <p:nvPr>
            <p:ph idx="1"/>
          </p:nvPr>
        </p:nvSpPr>
        <p:spPr/>
        <p:txBody>
          <a:bodyPr/>
          <a:lstStyle/>
          <a:p>
            <a:r>
              <a:rPr lang="en-US" dirty="0" smtClean="0"/>
              <a:t>Chomsky Normal Form conversion in JFLAP</a:t>
            </a:r>
          </a:p>
          <a:p>
            <a:r>
              <a:rPr lang="en-US" dirty="0" smtClean="0"/>
              <a:t>Push Down Automata Definition</a:t>
            </a:r>
          </a:p>
          <a:p>
            <a:r>
              <a:rPr lang="en-US" dirty="0" smtClean="0"/>
              <a:t>PDA Symbols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 xmlns:p14="http://schemas.microsoft.com/office/powerpoint/2010/main" val="1703216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5181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A  PUSHDOWN  STACK  is  a  place  where  input  letters can  be  stored  until  we  want  to  refer  to  them  again.  </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It  holds  the  letters  it  has been  fed  in  a  long  line.  The  operation  PUSH adds  a  new  letter  to  the  line. </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 The  new  letter  is  placed  on  top  of  the  STACK, and  all  the  other  letters  are  pushed  back  (or  down)  accordingly.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Before  the machine  begins  to  process  an  input  string  the  STACK  is  presumed  to  be  empty, which  means  that  every  storage  location  in  it  initially  contains  a  blank.  </a:t>
            </a:r>
          </a:p>
          <a:p>
            <a:pPr marL="342900" lvl="0" indent="-342900">
              <a:spcBef>
                <a:spcPct val="20000"/>
              </a:spcBef>
              <a:buFont typeface="Arial" pitchFamily="34" charset="0"/>
              <a:buChar char="•"/>
            </a:pPr>
            <a:endParaRPr lang="en-US" sz="2400" dirty="0" smtClean="0"/>
          </a:p>
        </p:txBody>
      </p:sp>
      <p:sp>
        <p:nvSpPr>
          <p:cNvPr id="3" name="Slide Number Placeholder 2"/>
          <p:cNvSpPr>
            <a:spLocks noGrp="1"/>
          </p:cNvSpPr>
          <p:nvPr>
            <p:ph type="sldNum" sz="quarter" idx="12"/>
          </p:nvPr>
        </p:nvSpPr>
        <p:spPr/>
        <p:txBody>
          <a:bodyPr/>
          <a:lstStyle/>
          <a:p>
            <a:fld id="{0AD2A1D3-94CF-4BE8-B9A0-75EFE4C74F9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518160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fontScale="92500" lnSpcReduction="10000"/>
          </a:bodyPr>
          <a:lstStyle/>
          <a:p>
            <a:pPr marL="342900" indent="-342900">
              <a:spcBef>
                <a:spcPct val="20000"/>
              </a:spcBef>
              <a:buFont typeface="Arial" pitchFamily="34" charset="0"/>
              <a:buChar char="•"/>
            </a:pPr>
            <a:r>
              <a:rPr lang="en-US" sz="2400" dirty="0" smtClean="0"/>
              <a:t>If  the STACK  is  then  fed  the  letters  a,  b,  c,  d  by  this  sequence  of  instructions:</a:t>
            </a:r>
            <a:endParaRPr lang="en-US" sz="2400" dirty="0" smtClean="0">
              <a:solidFill>
                <a:schemeClr val="tx1"/>
              </a:solidFill>
            </a:endParaRPr>
          </a:p>
          <a:p>
            <a:pPr marL="342900" lvl="0" indent="-342900">
              <a:spcBef>
                <a:spcPct val="20000"/>
              </a:spcBef>
            </a:pPr>
            <a:endParaRPr lang="en-US" sz="2400" dirty="0" smtClean="0"/>
          </a:p>
          <a:p>
            <a:pPr marL="342900" lvl="0" indent="-342900">
              <a:spcBef>
                <a:spcPct val="20000"/>
              </a:spcBef>
            </a:pPr>
            <a:r>
              <a:rPr lang="en-US" sz="2400" dirty="0" smtClean="0"/>
              <a:t>	PUSH  a</a:t>
            </a:r>
          </a:p>
          <a:p>
            <a:pPr marL="342900" lvl="0" indent="-342900">
              <a:spcBef>
                <a:spcPct val="20000"/>
              </a:spcBef>
            </a:pPr>
            <a:r>
              <a:rPr lang="en-US" sz="2400" dirty="0" smtClean="0"/>
              <a:t>	PUSH  b</a:t>
            </a:r>
          </a:p>
          <a:p>
            <a:pPr marL="342900" lvl="0" indent="-342900">
              <a:spcBef>
                <a:spcPct val="20000"/>
              </a:spcBef>
            </a:pPr>
            <a:r>
              <a:rPr lang="en-US" sz="2400" dirty="0" smtClean="0"/>
              <a:t>	PUSH  c</a:t>
            </a:r>
          </a:p>
          <a:p>
            <a:pPr marL="342900" lvl="0" indent="-342900">
              <a:spcBef>
                <a:spcPct val="20000"/>
              </a:spcBef>
            </a:pPr>
            <a:r>
              <a:rPr lang="en-US" sz="2400" dirty="0" smtClean="0"/>
              <a:t>	PUSH  d</a:t>
            </a:r>
          </a:p>
          <a:p>
            <a:pPr marL="342900" lvl="0" indent="-342900">
              <a:spcBef>
                <a:spcPct val="20000"/>
              </a:spcBef>
            </a:pPr>
            <a:endParaRPr lang="en-US" sz="2400" dirty="0" smtClean="0"/>
          </a:p>
          <a:p>
            <a:pPr marL="342900" lvl="0" indent="-342900">
              <a:spcBef>
                <a:spcPct val="20000"/>
              </a:spcBef>
              <a:buFont typeface="Arial" pitchFamily="34" charset="0"/>
              <a:buChar char="•"/>
            </a:pPr>
            <a:r>
              <a:rPr lang="en-US" sz="2400" dirty="0" smtClean="0"/>
              <a:t>Then top  letter  in  the  STACK  is  d,  the  second  is  c,  the  third  is  b,  and the  fourth  is  a.  </a:t>
            </a:r>
          </a:p>
          <a:p>
            <a:pPr marL="342900" lvl="0" indent="-342900">
              <a:spcBef>
                <a:spcPct val="20000"/>
              </a:spcBef>
              <a:buFont typeface="Arial" pitchFamily="34" charset="0"/>
              <a:buChar char="•"/>
            </a:pPr>
            <a:r>
              <a:rPr lang="en-US" sz="2400" dirty="0" smtClean="0"/>
              <a:t>If  we  now  execute  the  instruction:</a:t>
            </a:r>
          </a:p>
          <a:p>
            <a:pPr marL="342900" lvl="0" indent="-342900">
              <a:spcBef>
                <a:spcPct val="20000"/>
              </a:spcBef>
              <a:buFont typeface="Arial" pitchFamily="34" charset="0"/>
              <a:buChar char="•"/>
            </a:pPr>
            <a:r>
              <a:rPr lang="en-US" sz="2400" dirty="0" smtClean="0">
                <a:solidFill>
                  <a:schemeClr val="accent1"/>
                </a:solidFill>
              </a:rPr>
              <a:t>PUSH  b</a:t>
            </a:r>
            <a:r>
              <a:rPr lang="en-US" sz="2400" dirty="0" smtClean="0"/>
              <a:t> the  letter  b  will  be  added  to  the  STACK  on  the  top.  The  d  will  be  pushed down  to  position  2,  the  c  to  position  3,  the  other  b  to  position  4,  and  the bottom  a  to  position  5.</a:t>
            </a:r>
          </a:p>
        </p:txBody>
      </p:sp>
      <p:sp>
        <p:nvSpPr>
          <p:cNvPr id="3" name="Slide Number Placeholder 2"/>
          <p:cNvSpPr>
            <a:spLocks noGrp="1"/>
          </p:cNvSpPr>
          <p:nvPr>
            <p:ph type="sldNum" sz="quarter" idx="12"/>
          </p:nvPr>
        </p:nvSpPr>
        <p:spPr/>
        <p:txBody>
          <a:bodyPr/>
          <a:lstStyle/>
          <a:p>
            <a:fld id="{0AD2A1D3-94CF-4BE8-B9A0-75EFE4C74F9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pPr>
            <a:r>
              <a:rPr lang="en-US" sz="2400" dirty="0" smtClean="0"/>
              <a:t>	</a:t>
            </a:r>
          </a:p>
          <a:p>
            <a:pPr marL="342900" lvl="0" indent="-342900">
              <a:spcBef>
                <a:spcPct val="20000"/>
              </a:spcBef>
              <a:buFont typeface="Arial" pitchFamily="34" charset="0"/>
              <a:buChar char="•"/>
            </a:pPr>
            <a:r>
              <a:rPr lang="en-US" sz="2400" dirty="0" smtClean="0"/>
              <a:t>One  pictorial  representation  of  a  STACK  with  these  letters  in  it  is  shown below.  </a:t>
            </a:r>
          </a:p>
          <a:p>
            <a:pPr marL="342900" lvl="0" indent="-342900">
              <a:spcBef>
                <a:spcPct val="20000"/>
              </a:spcBef>
              <a:buFont typeface="Arial" pitchFamily="34" charset="0"/>
              <a:buChar char="•"/>
            </a:pPr>
            <a:r>
              <a:rPr lang="en-US" sz="2400" dirty="0" smtClean="0"/>
              <a:t>Beneath  the  bottom  a  we  presume  that  the  rest  of  the  STACK,  which, like  the  INPUT  TAPE,  has  infinitely  many  storage  locations,  holds  only  blanks.</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p:txBody>
      </p:sp>
      <p:graphicFrame>
        <p:nvGraphicFramePr>
          <p:cNvPr id="14" name="Table 13"/>
          <p:cNvGraphicFramePr>
            <a:graphicFrameLocks noGrp="1"/>
          </p:cNvGraphicFramePr>
          <p:nvPr/>
        </p:nvGraphicFramePr>
        <p:xfrm>
          <a:off x="3810000" y="4191000"/>
          <a:ext cx="1016000" cy="2218055"/>
        </p:xfrm>
        <a:graphic>
          <a:graphicData uri="http://schemas.openxmlformats.org/drawingml/2006/table">
            <a:tbl>
              <a:tblPr/>
              <a:tblGrid>
                <a:gridCol w="1016000"/>
              </a:tblGrid>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b</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d</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c</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b</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a</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l-GR" sz="1600" b="1" i="0" u="none" strike="noStrike" dirty="0" smtClean="0">
                          <a:solidFill>
                            <a:srgbClr val="000000"/>
                          </a:solidFill>
                          <a:latin typeface="Calibri"/>
                        </a:rPr>
                        <a:t>Δ</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2F2F2"/>
                    </a:solidFill>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pPr>
            <a:r>
              <a:rPr lang="en-US" sz="2400" dirty="0" smtClean="0"/>
              <a:t>	</a:t>
            </a:r>
          </a:p>
          <a:p>
            <a:pPr marL="342900" lvl="0" indent="-342900">
              <a:spcBef>
                <a:spcPct val="20000"/>
              </a:spcBef>
              <a:buFont typeface="Arial" pitchFamily="34" charset="0"/>
              <a:buChar char="•"/>
            </a:pPr>
            <a:r>
              <a:rPr lang="en-US" sz="2400" dirty="0" smtClean="0"/>
              <a:t>How </a:t>
            </a:r>
            <a:r>
              <a:rPr lang="en-US" sz="2400" smtClean="0"/>
              <a:t>the following </a:t>
            </a:r>
            <a:r>
              <a:rPr lang="en-US" sz="2400" dirty="0" smtClean="0"/>
              <a:t>PDA is working:</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p:txBody>
      </p:sp>
      <p:sp>
        <p:nvSpPr>
          <p:cNvPr id="3" name="Slide Number Placeholder 2"/>
          <p:cNvSpPr>
            <a:spLocks noGrp="1"/>
          </p:cNvSpPr>
          <p:nvPr>
            <p:ph type="sldNum" sz="quarter" idx="12"/>
          </p:nvPr>
        </p:nvSpPr>
        <p:spPr/>
        <p:txBody>
          <a:bodyPr/>
          <a:lstStyle/>
          <a:p>
            <a:fld id="{0AD2A1D3-94CF-4BE8-B9A0-75EFE4C74F95}" type="slidenum">
              <a:rPr lang="en-US" smtClean="0"/>
              <a:pPr/>
              <a:t>6</a:t>
            </a:fld>
            <a:endParaRPr lang="en-US"/>
          </a:p>
        </p:txBody>
      </p:sp>
      <p:pic>
        <p:nvPicPr>
          <p:cNvPr id="9" name="Picture 8" descr="ffffffff.jpg"/>
          <p:cNvPicPr>
            <a:picLocks noChangeAspect="1"/>
          </p:cNvPicPr>
          <p:nvPr/>
        </p:nvPicPr>
        <p:blipFill>
          <a:blip r:embed="rId4" cstate="print"/>
          <a:stretch>
            <a:fillRect/>
          </a:stretch>
        </p:blipFill>
        <p:spPr>
          <a:xfrm>
            <a:off x="685800" y="2438400"/>
            <a:ext cx="6781800" cy="3834620"/>
          </a:xfrm>
          <a:prstGeom prst="rect">
            <a:avLst/>
          </a:prstGeom>
        </p:spPr>
      </p:pic>
      <p:sp>
        <p:nvSpPr>
          <p:cNvPr id="8" name="TextBox 7"/>
          <p:cNvSpPr txBox="1"/>
          <p:nvPr/>
        </p:nvSpPr>
        <p:spPr>
          <a:xfrm>
            <a:off x="1143000" y="5105400"/>
            <a:ext cx="228600" cy="381000"/>
          </a:xfrm>
          <a:prstGeom prst="rect">
            <a:avLst/>
          </a:prstGeom>
          <a:noFill/>
        </p:spPr>
        <p:txBody>
          <a:bodyPr wrap="square" rtlCol="0">
            <a:spAutoFit/>
          </a:bodyPr>
          <a:lstStyle/>
          <a:p>
            <a:r>
              <a:rPr lang="en-US" b="1" dirty="0" smtClean="0"/>
              <a:t>b</a:t>
            </a:r>
            <a:endParaRPr lang="en-US" b="1" dirty="0"/>
          </a:p>
        </p:txBody>
      </p:sp>
      <p:sp>
        <p:nvSpPr>
          <p:cNvPr id="10" name="TextBox 9"/>
          <p:cNvSpPr txBox="1"/>
          <p:nvPr/>
        </p:nvSpPr>
        <p:spPr>
          <a:xfrm>
            <a:off x="3124200" y="4953000"/>
            <a:ext cx="228600" cy="381000"/>
          </a:xfrm>
          <a:prstGeom prst="rect">
            <a:avLst/>
          </a:prstGeom>
          <a:noFill/>
        </p:spPr>
        <p:txBody>
          <a:bodyPr wrap="square" rtlCol="0">
            <a:spAutoFit/>
          </a:bodyPr>
          <a:lstStyle/>
          <a:p>
            <a:r>
              <a:rPr lang="en-US" b="1" dirty="0" smtClean="0"/>
              <a:t>a</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Its operation on  the </a:t>
            </a:r>
          </a:p>
          <a:p>
            <a:pPr marL="342900" lvl="0" indent="-342900">
              <a:spcBef>
                <a:spcPct val="20000"/>
              </a:spcBef>
              <a:buFont typeface="Arial" pitchFamily="34" charset="0"/>
              <a:buChar char="•"/>
            </a:pPr>
            <a:r>
              <a:rPr lang="en-US" sz="2400" dirty="0" smtClean="0"/>
              <a:t> input  string  </a:t>
            </a:r>
            <a:r>
              <a:rPr lang="en-US" sz="2400" dirty="0" err="1" smtClean="0">
                <a:solidFill>
                  <a:schemeClr val="accent1"/>
                </a:solidFill>
              </a:rPr>
              <a:t>aaabbb</a:t>
            </a:r>
            <a:r>
              <a:rPr lang="en-US" sz="2400" dirty="0" smtClean="0"/>
              <a:t>. </a:t>
            </a:r>
          </a:p>
          <a:p>
            <a:pPr marL="342900" lvl="0" indent="-342900">
              <a:spcBef>
                <a:spcPct val="20000"/>
              </a:spcBef>
              <a:buFont typeface="Arial" pitchFamily="34" charset="0"/>
              <a:buChar char="•"/>
            </a:pPr>
            <a:r>
              <a:rPr lang="en-US" sz="2400" dirty="0" smtClean="0"/>
              <a:t>We  begin  by  assuming </a:t>
            </a:r>
          </a:p>
          <a:p>
            <a:pPr marL="342900" lvl="0" indent="-342900">
              <a:spcBef>
                <a:spcPct val="20000"/>
              </a:spcBef>
              <a:buFont typeface="Arial" pitchFamily="34" charset="0"/>
              <a:buChar char="•"/>
            </a:pPr>
            <a:r>
              <a:rPr lang="en-US" sz="2400" dirty="0" smtClean="0"/>
              <a:t> that  this  string  has </a:t>
            </a:r>
          </a:p>
          <a:p>
            <a:pPr marL="342900" lvl="0" indent="-342900">
              <a:spcBef>
                <a:spcPct val="20000"/>
              </a:spcBef>
              <a:buFont typeface="Arial" pitchFamily="34" charset="0"/>
              <a:buChar char="•"/>
            </a:pPr>
            <a:r>
              <a:rPr lang="en-US" sz="2400" dirty="0" smtClean="0"/>
              <a:t> been put  on  the  TAPE.</a:t>
            </a:r>
          </a:p>
          <a:p>
            <a:pPr marL="342900" lvl="0" indent="-342900">
              <a:spcBef>
                <a:spcPct val="20000"/>
              </a:spcBef>
              <a:buFont typeface="Arial" pitchFamily="34" charset="0"/>
              <a:buChar char="•"/>
            </a:pPr>
            <a:endParaRPr lang="en-US" sz="2400" dirty="0" smtClean="0"/>
          </a:p>
        </p:txBody>
      </p:sp>
      <p:graphicFrame>
        <p:nvGraphicFramePr>
          <p:cNvPr id="12" name="Table 11"/>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l-GR" sz="2400" b="0" i="0" u="none" strike="noStrike" dirty="0" smtClean="0">
                          <a:solidFill>
                            <a:srgbClr val="000000"/>
                          </a:solidFill>
                          <a:latin typeface="+mn-lt"/>
                        </a:rPr>
                        <a:t>Δ</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graphicFrame>
        <p:nvGraphicFramePr>
          <p:cNvPr id="14" name="Table 13"/>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noStrike" baseline="0" dirty="0" smtClean="0">
                          <a:solidFill>
                            <a:schemeClr val="tx1"/>
                          </a:solidFill>
                          <a:latin typeface="Calibri"/>
                        </a:rPr>
                        <a:t>a</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sp>
        <p:nvSpPr>
          <p:cNvPr id="15" name="TextBox 14"/>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17" name="TextBox 16"/>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7</a:t>
            </a:fld>
            <a:endParaRPr lang="en-US"/>
          </a:p>
        </p:txBody>
      </p:sp>
      <p:pic>
        <p:nvPicPr>
          <p:cNvPr id="11" name="Picture 10" descr="ffffffff.jpg"/>
          <p:cNvPicPr>
            <a:picLocks noChangeAspect="1"/>
          </p:cNvPicPr>
          <p:nvPr/>
        </p:nvPicPr>
        <p:blipFill>
          <a:blip r:embed="rId4" cstate="print"/>
          <a:stretch>
            <a:fillRect/>
          </a:stretch>
        </p:blipFill>
        <p:spPr>
          <a:xfrm>
            <a:off x="4343400" y="1295400"/>
            <a:ext cx="4447250" cy="25146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Its operation on  the  </a:t>
            </a:r>
          </a:p>
          <a:p>
            <a:pPr marL="342900" lvl="0" indent="-342900">
              <a:spcBef>
                <a:spcPct val="20000"/>
              </a:spcBef>
              <a:buFont typeface="Arial" pitchFamily="34" charset="0"/>
              <a:buChar char="•"/>
            </a:pPr>
            <a:r>
              <a:rPr lang="en-US" sz="2400" dirty="0" smtClean="0"/>
              <a:t>input  string  </a:t>
            </a:r>
            <a:r>
              <a:rPr lang="en-US" sz="2400" dirty="0" err="1" smtClean="0">
                <a:solidFill>
                  <a:schemeClr val="accent1"/>
                </a:solidFill>
              </a:rPr>
              <a:t>aaabbb</a:t>
            </a:r>
            <a:r>
              <a:rPr lang="en-US" sz="2400" dirty="0" smtClean="0"/>
              <a:t>. </a:t>
            </a:r>
          </a:p>
          <a:p>
            <a:pPr marL="342900" lvl="0" indent="-342900">
              <a:spcBef>
                <a:spcPct val="20000"/>
              </a:spcBef>
              <a:buFont typeface="Arial" pitchFamily="34" charset="0"/>
              <a:buChar char="•"/>
            </a:pPr>
            <a:r>
              <a:rPr lang="en-US" sz="2400" dirty="0" smtClean="0"/>
              <a:t>We  begin  by  assuming  </a:t>
            </a:r>
          </a:p>
          <a:p>
            <a:pPr marL="342900" lvl="0" indent="-342900">
              <a:spcBef>
                <a:spcPct val="20000"/>
              </a:spcBef>
              <a:buFont typeface="Arial" pitchFamily="34" charset="0"/>
              <a:buChar char="•"/>
            </a:pPr>
            <a:r>
              <a:rPr lang="en-US" sz="2400" dirty="0" smtClean="0"/>
              <a:t>that  this  string  has  been</a:t>
            </a:r>
          </a:p>
          <a:p>
            <a:pPr marL="342900" lvl="0" indent="-342900">
              <a:spcBef>
                <a:spcPct val="20000"/>
              </a:spcBef>
              <a:buFont typeface="Arial" pitchFamily="34" charset="0"/>
              <a:buChar char="•"/>
            </a:pPr>
            <a:r>
              <a:rPr lang="en-US" sz="2400" dirty="0" smtClean="0"/>
              <a:t> put  on  the  TAPE.</a:t>
            </a:r>
          </a:p>
          <a:p>
            <a:pPr marL="342900" lvl="0" indent="-342900">
              <a:spcBef>
                <a:spcPct val="20000"/>
              </a:spcBef>
              <a:buFont typeface="Arial" pitchFamily="34" charset="0"/>
              <a:buChar char="•"/>
            </a:pPr>
            <a:endParaRPr lang="en-US" sz="2400" dirty="0" smtClean="0"/>
          </a:p>
        </p:txBody>
      </p:sp>
      <p:graphicFrame>
        <p:nvGraphicFramePr>
          <p:cNvPr id="8" name="Table 7"/>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8</a:t>
            </a:fld>
            <a:endParaRPr lang="en-US"/>
          </a:p>
        </p:txBody>
      </p:sp>
      <p:pic>
        <p:nvPicPr>
          <p:cNvPr id="12" name="Picture 11" descr="ffffffff.jpg"/>
          <p:cNvPicPr>
            <a:picLocks noChangeAspect="1"/>
          </p:cNvPicPr>
          <p:nvPr/>
        </p:nvPicPr>
        <p:blipFill>
          <a:blip r:embed="rId4" cstate="print"/>
          <a:stretch>
            <a:fillRect/>
          </a:stretch>
        </p:blipFill>
        <p:spPr>
          <a:xfrm>
            <a:off x="4343400" y="1295400"/>
            <a:ext cx="4447250" cy="25146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fontScale="85000" lnSpcReduction="20000"/>
          </a:bodyPr>
          <a:lstStyle/>
          <a:p>
            <a:pPr marL="342900" lvl="0" indent="-342900">
              <a:spcBef>
                <a:spcPct val="20000"/>
              </a:spcBef>
              <a:buFont typeface="Arial" pitchFamily="34" charset="0"/>
              <a:buChar char="•"/>
            </a:pPr>
            <a:r>
              <a:rPr lang="en-US" sz="2400" dirty="0" smtClean="0"/>
              <a:t>We  now  read  another  a </a:t>
            </a:r>
          </a:p>
          <a:p>
            <a:pPr marL="342900" lvl="0" indent="-342900">
              <a:spcBef>
                <a:spcPct val="20000"/>
              </a:spcBef>
              <a:buFont typeface="Arial" pitchFamily="34" charset="0"/>
              <a:buChar char="•"/>
            </a:pPr>
            <a:r>
              <a:rPr lang="en-US" sz="2400" dirty="0" smtClean="0"/>
              <a:t> and proceed  as  before  along  </a:t>
            </a:r>
          </a:p>
          <a:p>
            <a:pPr marL="342900" lvl="0" indent="-342900">
              <a:spcBef>
                <a:spcPct val="20000"/>
              </a:spcBef>
              <a:buFont typeface="Arial" pitchFamily="34" charset="0"/>
              <a:buChar char="•"/>
            </a:pPr>
            <a:r>
              <a:rPr lang="en-US" sz="2400" dirty="0" smtClean="0"/>
              <a:t>the  a  edge  to  push  it  into  </a:t>
            </a:r>
          </a:p>
          <a:p>
            <a:pPr marL="342900" lvl="0" indent="-342900">
              <a:spcBef>
                <a:spcPct val="20000"/>
              </a:spcBef>
              <a:buFont typeface="Arial" pitchFamily="34" charset="0"/>
              <a:buChar char="•"/>
            </a:pPr>
            <a:r>
              <a:rPr lang="en-US" sz="2400" dirty="0" smtClean="0"/>
              <a:t>the  STACK.  </a:t>
            </a:r>
          </a:p>
          <a:p>
            <a:pPr marL="342900" lvl="0" indent="-342900">
              <a:spcBef>
                <a:spcPct val="20000"/>
              </a:spcBef>
              <a:buFont typeface="Arial" pitchFamily="34" charset="0"/>
              <a:buChar char="•"/>
            </a:pPr>
            <a:r>
              <a:rPr lang="en-US" sz="2400" dirty="0" smtClean="0"/>
              <a:t>Again  we are  returned </a:t>
            </a:r>
          </a:p>
          <a:p>
            <a:pPr marL="342900" lvl="0" indent="-342900">
              <a:spcBef>
                <a:spcPct val="20000"/>
              </a:spcBef>
              <a:buFont typeface="Arial" pitchFamily="34" charset="0"/>
              <a:buChar char="•"/>
            </a:pPr>
            <a:r>
              <a:rPr lang="en-US" sz="2400" dirty="0" smtClean="0"/>
              <a:t> to  the  READ  box.  </a:t>
            </a:r>
          </a:p>
          <a:p>
            <a:pPr marL="342900" lvl="0" indent="-342900">
              <a:spcBef>
                <a:spcPct val="20000"/>
              </a:spcBef>
              <a:buFont typeface="Arial" pitchFamily="34" charset="0"/>
              <a:buChar char="•"/>
            </a:pPr>
            <a:r>
              <a:rPr lang="en-US" sz="2400" dirty="0" smtClean="0"/>
              <a:t>Again  we  read  an  a  (our  third),  </a:t>
            </a:r>
          </a:p>
          <a:p>
            <a:pPr marL="342900" lvl="0" indent="-342900">
              <a:spcBef>
                <a:spcPct val="20000"/>
              </a:spcBef>
              <a:buFont typeface="Arial" pitchFamily="34" charset="0"/>
              <a:buChar char="•"/>
            </a:pPr>
            <a:r>
              <a:rPr lang="en-US" sz="2400" dirty="0" smtClean="0"/>
              <a:t>and  again this  a  is  pushed  onto  the  STACK. </a:t>
            </a:r>
          </a:p>
        </p:txBody>
      </p:sp>
      <p:graphicFrame>
        <p:nvGraphicFramePr>
          <p:cNvPr id="8" name="Table 7"/>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baseline="0" dirty="0" smtClean="0">
                          <a:solidFill>
                            <a:srgbClr val="000000"/>
                          </a:solidFill>
                          <a:latin typeface="+mn-lt"/>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9</a:t>
            </a:fld>
            <a:endParaRPr lang="en-US"/>
          </a:p>
        </p:txBody>
      </p:sp>
      <p:pic>
        <p:nvPicPr>
          <p:cNvPr id="12" name="Picture 11" descr="ffffffff.jpg"/>
          <p:cNvPicPr>
            <a:picLocks noChangeAspect="1"/>
          </p:cNvPicPr>
          <p:nvPr/>
        </p:nvPicPr>
        <p:blipFill>
          <a:blip r:embed="rId4" cstate="print"/>
          <a:stretch>
            <a:fillRect/>
          </a:stretch>
        </p:blipFill>
        <p:spPr>
          <a:xfrm>
            <a:off x="5153950" y="1371600"/>
            <a:ext cx="3990050" cy="225608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228600" y="1447800"/>
            <a:ext cx="8305800" cy="2590800"/>
          </a:xfrm>
          <a:prstGeom prst="rect">
            <a:avLst/>
          </a:prstGeom>
        </p:spPr>
        <p:txBody>
          <a:bodyPr vert="horz" lIns="91440" tIns="45720" rIns="91440" bIns="45720" rtlCol="0">
            <a:normAutofit fontScale="92500" lnSpcReduction="20000"/>
          </a:bodyPr>
          <a:lstStyle/>
          <a:p>
            <a:pPr marL="342900" lvl="0" indent="-342900">
              <a:spcBef>
                <a:spcPct val="20000"/>
              </a:spcBef>
              <a:buFont typeface="Arial" pitchFamily="34" charset="0"/>
              <a:buChar char="•"/>
            </a:pPr>
            <a:r>
              <a:rPr lang="en-US" sz="2400" dirty="0" smtClean="0"/>
              <a:t>After  the  third  PUSH  a, </a:t>
            </a:r>
          </a:p>
          <a:p>
            <a:pPr marL="342900" lvl="0" indent="-342900">
              <a:spcBef>
                <a:spcPct val="20000"/>
              </a:spcBef>
              <a:buFont typeface="Arial" pitchFamily="34" charset="0"/>
              <a:buChar char="•"/>
            </a:pPr>
            <a:r>
              <a:rPr lang="en-US" sz="2400" dirty="0" smtClean="0"/>
              <a:t> we  are  routed  back  to </a:t>
            </a:r>
          </a:p>
          <a:p>
            <a:pPr marL="342900" lvl="0" indent="-342900">
              <a:spcBef>
                <a:spcPct val="20000"/>
              </a:spcBef>
              <a:buFont typeface="Arial" pitchFamily="34" charset="0"/>
              <a:buChar char="•"/>
            </a:pPr>
            <a:r>
              <a:rPr lang="en-US" sz="2400" dirty="0" smtClean="0"/>
              <a:t> the  same  READ  state  again.</a:t>
            </a:r>
          </a:p>
          <a:p>
            <a:pPr marL="342900" lvl="0" indent="-342900">
              <a:spcBef>
                <a:spcPct val="20000"/>
              </a:spcBef>
              <a:buFont typeface="Arial" pitchFamily="34" charset="0"/>
              <a:buChar char="•"/>
            </a:pPr>
            <a:r>
              <a:rPr lang="en-US" sz="2400" dirty="0" smtClean="0"/>
              <a:t>This  time, we  read  the  letter  b.  </a:t>
            </a:r>
          </a:p>
          <a:p>
            <a:pPr marL="342900" lvl="0" indent="-342900">
              <a:spcBef>
                <a:spcPct val="20000"/>
              </a:spcBef>
              <a:buFont typeface="Arial" pitchFamily="34" charset="0"/>
              <a:buChar char="•"/>
            </a:pPr>
            <a:r>
              <a:rPr lang="en-US" sz="2400" dirty="0" smtClean="0"/>
              <a:t>This  means  that  we  take  the </a:t>
            </a:r>
          </a:p>
          <a:p>
            <a:pPr marL="342900" lvl="0" indent="-342900">
              <a:spcBef>
                <a:spcPct val="20000"/>
              </a:spcBef>
              <a:buFont typeface="Arial" pitchFamily="34" charset="0"/>
              <a:buChar char="•"/>
            </a:pPr>
            <a:r>
              <a:rPr lang="en-US" sz="2400" dirty="0" smtClean="0"/>
              <a:t> b  edge out  of  this  state  down  </a:t>
            </a:r>
          </a:p>
          <a:p>
            <a:pPr marL="342900" lvl="0" indent="-342900">
              <a:spcBef>
                <a:spcPct val="20000"/>
              </a:spcBef>
              <a:buFont typeface="Arial" pitchFamily="34" charset="0"/>
              <a:buChar char="•"/>
            </a:pPr>
            <a:r>
              <a:rPr lang="en-US" sz="2400" dirty="0" smtClean="0"/>
              <a:t>to  the  lower  left  POP.  </a:t>
            </a:r>
          </a:p>
        </p:txBody>
      </p:sp>
      <p:graphicFrame>
        <p:nvGraphicFramePr>
          <p:cNvPr id="8" name="Table 7"/>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10</a:t>
            </a:fld>
            <a:endParaRPr lang="en-US"/>
          </a:p>
        </p:txBody>
      </p:sp>
      <p:pic>
        <p:nvPicPr>
          <p:cNvPr id="12" name="Picture 11" descr="ffffffff.jpg"/>
          <p:cNvPicPr>
            <a:picLocks noChangeAspect="1"/>
          </p:cNvPicPr>
          <p:nvPr/>
        </p:nvPicPr>
        <p:blipFill>
          <a:blip r:embed="rId4" cstate="print"/>
          <a:stretch>
            <a:fillRect/>
          </a:stretch>
        </p:blipFill>
        <p:spPr>
          <a:xfrm>
            <a:off x="4696750" y="1295400"/>
            <a:ext cx="4447250" cy="2514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fontScale="62500" lnSpcReduction="20000"/>
          </a:bodyPr>
          <a:lstStyle/>
          <a:p>
            <a:pPr marL="342900" lvl="0" indent="-342900">
              <a:spcBef>
                <a:spcPct val="20000"/>
              </a:spcBef>
              <a:buFont typeface="Arial" pitchFamily="34" charset="0"/>
              <a:buChar char="•"/>
            </a:pPr>
            <a:r>
              <a:rPr lang="en-US" sz="2400" dirty="0" smtClean="0"/>
              <a:t>The  b  road  from  the  second </a:t>
            </a:r>
          </a:p>
          <a:p>
            <a:pPr marL="342900" lvl="0" indent="-342900">
              <a:spcBef>
                <a:spcPct val="20000"/>
              </a:spcBef>
              <a:buFont typeface="Arial" pitchFamily="34" charset="0"/>
              <a:buChar char="•"/>
            </a:pPr>
            <a:r>
              <a:rPr lang="en-US" sz="2400" dirty="0" smtClean="0"/>
              <a:t> READ  state  now  takes  us  </a:t>
            </a:r>
          </a:p>
          <a:p>
            <a:pPr marL="342900" lvl="0" indent="-342900">
              <a:spcBef>
                <a:spcPct val="20000"/>
              </a:spcBef>
              <a:buFont typeface="Arial" pitchFamily="34" charset="0"/>
              <a:buChar char="•"/>
            </a:pPr>
            <a:r>
              <a:rPr lang="en-US" sz="2400" dirty="0" smtClean="0"/>
              <a:t>back  to  the  edge feeding </a:t>
            </a:r>
          </a:p>
          <a:p>
            <a:pPr marL="342900" lvl="0" indent="-342900">
              <a:spcBef>
                <a:spcPct val="20000"/>
              </a:spcBef>
              <a:buFont typeface="Arial" pitchFamily="34" charset="0"/>
              <a:buChar char="•"/>
            </a:pPr>
            <a:r>
              <a:rPr lang="en-US" sz="2400" dirty="0" smtClean="0"/>
              <a:t> into  the  POP  state.  </a:t>
            </a:r>
          </a:p>
          <a:p>
            <a:pPr marL="342900" lvl="0" indent="-342900">
              <a:spcBef>
                <a:spcPct val="20000"/>
              </a:spcBef>
              <a:buFont typeface="Arial" pitchFamily="34" charset="0"/>
              <a:buChar char="•"/>
            </a:pPr>
            <a:r>
              <a:rPr lang="en-US" sz="2400" dirty="0" smtClean="0"/>
              <a:t>So  we  pop  the  STACK  </a:t>
            </a:r>
          </a:p>
          <a:p>
            <a:pPr marL="342900" lvl="0" indent="-342900">
              <a:spcBef>
                <a:spcPct val="20000"/>
              </a:spcBef>
              <a:buFont typeface="Arial" pitchFamily="34" charset="0"/>
              <a:buChar char="•"/>
            </a:pPr>
            <a:r>
              <a:rPr lang="en-US" sz="2400" dirty="0" smtClean="0"/>
              <a:t>again  and  get  another  a.</a:t>
            </a:r>
          </a:p>
          <a:p>
            <a:pPr marL="342900" lvl="0" indent="-342900">
              <a:spcBef>
                <a:spcPct val="20000"/>
              </a:spcBef>
              <a:buFont typeface="Arial" pitchFamily="34" charset="0"/>
              <a:buChar char="•"/>
            </a:pPr>
            <a:r>
              <a:rPr lang="en-US" sz="2400" dirty="0" smtClean="0"/>
              <a:t>The  STACK  is  now  </a:t>
            </a:r>
          </a:p>
          <a:p>
            <a:pPr marL="342900" lvl="0" indent="-342900">
              <a:spcBef>
                <a:spcPct val="20000"/>
              </a:spcBef>
              <a:buFont typeface="Arial" pitchFamily="34" charset="0"/>
              <a:buChar char="•"/>
            </a:pPr>
            <a:r>
              <a:rPr lang="en-US" sz="2400" dirty="0" smtClean="0"/>
              <a:t>down  to  only  one  a.</a:t>
            </a:r>
          </a:p>
          <a:p>
            <a:pPr marL="342900" lvl="0" indent="-342900">
              <a:spcBef>
                <a:spcPct val="20000"/>
              </a:spcBef>
              <a:buFont typeface="Arial" pitchFamily="34" charset="0"/>
              <a:buChar char="•"/>
            </a:pPr>
            <a:r>
              <a:rPr lang="en-US" sz="2400" dirty="0" smtClean="0"/>
              <a:t>The  a  line  from  POP  </a:t>
            </a:r>
          </a:p>
          <a:p>
            <a:pPr marL="342900" lvl="0" indent="-342900">
              <a:spcBef>
                <a:spcPct val="20000"/>
              </a:spcBef>
              <a:buFont typeface="Arial" pitchFamily="34" charset="0"/>
              <a:buChar char="•"/>
            </a:pPr>
            <a:r>
              <a:rPr lang="en-US" sz="2400" dirty="0" smtClean="0"/>
              <a:t>takes  us  again  to  this  same  READ.  </a:t>
            </a:r>
          </a:p>
          <a:p>
            <a:pPr marL="342900" lvl="0" indent="-342900">
              <a:spcBef>
                <a:spcPct val="20000"/>
              </a:spcBef>
              <a:buFont typeface="Arial" pitchFamily="34" charset="0"/>
              <a:buChar char="•"/>
            </a:pPr>
            <a:r>
              <a:rPr lang="en-US" sz="2400" dirty="0" smtClean="0"/>
              <a:t>There  is  only one  letter  left  on  the  input  TAPE,  a  b.    </a:t>
            </a:r>
          </a:p>
        </p:txBody>
      </p:sp>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8229600" y="6172200"/>
            <a:ext cx="758093" cy="369332"/>
          </a:xfrm>
          <a:prstGeom prst="rect">
            <a:avLst/>
          </a:prstGeom>
          <a:noFill/>
        </p:spPr>
        <p:txBody>
          <a:bodyPr wrap="none" rtlCol="0">
            <a:spAutoFit/>
          </a:bodyPr>
          <a:lstStyle/>
          <a:p>
            <a:r>
              <a:rPr lang="en-US" dirty="0" smtClean="0"/>
              <a:t>STACK</a:t>
            </a:r>
            <a:endParaRPr lang="en-US" dirty="0"/>
          </a:p>
        </p:txBody>
      </p:sp>
      <p:graphicFrame>
        <p:nvGraphicFramePr>
          <p:cNvPr id="12" name="Table 11"/>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11</a:t>
            </a:fld>
            <a:endParaRPr lang="en-US"/>
          </a:p>
        </p:txBody>
      </p:sp>
      <p:pic>
        <p:nvPicPr>
          <p:cNvPr id="14" name="Picture 13" descr="ffffffff.jpg"/>
          <p:cNvPicPr>
            <a:picLocks noChangeAspect="1"/>
          </p:cNvPicPr>
          <p:nvPr/>
        </p:nvPicPr>
        <p:blipFill>
          <a:blip r:embed="rId4" cstate="print"/>
          <a:stretch>
            <a:fillRect/>
          </a:stretch>
        </p:blipFill>
        <p:spPr>
          <a:xfrm>
            <a:off x="4495800" y="1295400"/>
            <a:ext cx="4294850" cy="2428429"/>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fontScale="85000" lnSpcReduction="20000"/>
          </a:bodyPr>
          <a:lstStyle/>
          <a:p>
            <a:pPr marL="342900" lvl="0" indent="-342900">
              <a:spcBef>
                <a:spcPct val="20000"/>
              </a:spcBef>
              <a:buFont typeface="Arial" pitchFamily="34" charset="0"/>
              <a:buChar char="•"/>
            </a:pPr>
            <a:r>
              <a:rPr lang="en-US" sz="2400" dirty="0" smtClean="0"/>
              <a:t>We  read  it  and </a:t>
            </a:r>
          </a:p>
          <a:p>
            <a:pPr marL="342900" lvl="0" indent="-342900">
              <a:spcBef>
                <a:spcPct val="20000"/>
              </a:spcBef>
              <a:buFont typeface="Arial" pitchFamily="34" charset="0"/>
              <a:buChar char="•"/>
            </a:pPr>
            <a:r>
              <a:rPr lang="en-US" sz="2400" dirty="0" smtClean="0"/>
              <a:t> leave  the  TAPE  empty,</a:t>
            </a:r>
          </a:p>
          <a:p>
            <a:pPr marL="342900" lvl="0" indent="-342900">
              <a:spcBef>
                <a:spcPct val="20000"/>
              </a:spcBef>
              <a:buFont typeface="Arial" pitchFamily="34" charset="0"/>
              <a:buChar char="•"/>
            </a:pPr>
            <a:r>
              <a:rPr lang="en-US" sz="2400" dirty="0" smtClean="0"/>
              <a:t> that  is,  all  blanks.  </a:t>
            </a:r>
          </a:p>
          <a:p>
            <a:pPr marL="342900" lvl="0" indent="-342900">
              <a:spcBef>
                <a:spcPct val="20000"/>
              </a:spcBef>
              <a:buFont typeface="Arial" pitchFamily="34" charset="0"/>
              <a:buChar char="•"/>
            </a:pPr>
            <a:r>
              <a:rPr lang="en-US" sz="2400" dirty="0" smtClean="0"/>
              <a:t>However,  the  machine  does </a:t>
            </a:r>
          </a:p>
          <a:p>
            <a:pPr marL="342900" lvl="0" indent="-342900">
              <a:spcBef>
                <a:spcPct val="20000"/>
              </a:spcBef>
              <a:buFont typeface="Arial" pitchFamily="34" charset="0"/>
              <a:buChar char="•"/>
            </a:pPr>
            <a:r>
              <a:rPr lang="en-US" sz="2400" dirty="0" smtClean="0"/>
              <a:t> not  yet  know  that  the  TAPE</a:t>
            </a:r>
          </a:p>
          <a:p>
            <a:pPr marL="342900" lvl="0" indent="-342900">
              <a:spcBef>
                <a:spcPct val="20000"/>
              </a:spcBef>
              <a:buFont typeface="Arial" pitchFamily="34" charset="0"/>
              <a:buChar char="•"/>
            </a:pPr>
            <a:r>
              <a:rPr lang="en-US" sz="2400" dirty="0" smtClean="0"/>
              <a:t>is  empty.  </a:t>
            </a:r>
          </a:p>
          <a:p>
            <a:pPr marL="342900" indent="-342900">
              <a:spcBef>
                <a:spcPct val="20000"/>
              </a:spcBef>
              <a:buFont typeface="Arial" pitchFamily="34" charset="0"/>
              <a:buChar char="•"/>
            </a:pPr>
            <a:r>
              <a:rPr lang="en-US" sz="2400" dirty="0" smtClean="0"/>
              <a:t>It  will  discover  this  only  when </a:t>
            </a:r>
          </a:p>
          <a:p>
            <a:pPr marL="342900" indent="-342900">
              <a:spcBef>
                <a:spcPct val="20000"/>
              </a:spcBef>
              <a:buFont typeface="Arial" pitchFamily="34" charset="0"/>
              <a:buChar char="•"/>
            </a:pPr>
            <a:r>
              <a:rPr lang="en-US" sz="2400" dirty="0" smtClean="0"/>
              <a:t> it  next  tries  to  read  the  TAPE</a:t>
            </a:r>
          </a:p>
          <a:p>
            <a:pPr marL="342900" indent="-342900">
              <a:spcBef>
                <a:spcPct val="20000"/>
              </a:spcBef>
              <a:buFont typeface="Arial" pitchFamily="34" charset="0"/>
              <a:buChar char="•"/>
            </a:pPr>
            <a:r>
              <a:rPr lang="en-US" sz="2400" dirty="0" smtClean="0"/>
              <a:t>  and finds </a:t>
            </a:r>
            <a:r>
              <a:rPr lang="el-GR" sz="2400" dirty="0" smtClean="0">
                <a:solidFill>
                  <a:srgbClr val="000000"/>
                </a:solidFill>
              </a:rPr>
              <a:t>Δ</a:t>
            </a:r>
            <a:r>
              <a:rPr lang="en-US" sz="2400" dirty="0" smtClean="0">
                <a:solidFill>
                  <a:srgbClr val="000000"/>
                </a:solidFill>
              </a:rPr>
              <a:t>.</a:t>
            </a:r>
          </a:p>
          <a:p>
            <a:pPr marL="342900" lvl="0" indent="-342900">
              <a:spcBef>
                <a:spcPct val="20000"/>
              </a:spcBef>
              <a:buFont typeface="Arial" pitchFamily="34" charset="0"/>
              <a:buChar char="•"/>
            </a:pPr>
            <a:endParaRPr lang="en-US" sz="2400" dirty="0" smtClean="0"/>
          </a:p>
        </p:txBody>
      </p:sp>
      <p:graphicFrame>
        <p:nvGraphicFramePr>
          <p:cNvPr id="8" name="Table 7"/>
          <p:cNvGraphicFramePr>
            <a:graphicFrameLocks noGrp="1"/>
          </p:cNvGraphicFramePr>
          <p:nvPr/>
        </p:nvGraphicFramePr>
        <p:xfrm>
          <a:off x="2514600" y="48006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11" name="Table 10"/>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l-GR" sz="2400" b="0" i="0" u="none" strike="noStrike" dirty="0" smtClean="0">
                          <a:solidFill>
                            <a:srgbClr val="000000"/>
                          </a:solidFill>
                          <a:latin typeface="+mn-lt"/>
                        </a:rPr>
                        <a:t>Δ</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9" name="TextBox 8"/>
          <p:cNvSpPr txBox="1"/>
          <p:nvPr/>
        </p:nvSpPr>
        <p:spPr>
          <a:xfrm>
            <a:off x="1676400" y="49530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12</a:t>
            </a:fld>
            <a:endParaRPr lang="en-US"/>
          </a:p>
        </p:txBody>
      </p:sp>
      <p:pic>
        <p:nvPicPr>
          <p:cNvPr id="10" name="Picture 9" descr="ffffffff.jpg"/>
          <p:cNvPicPr>
            <a:picLocks noChangeAspect="1"/>
          </p:cNvPicPr>
          <p:nvPr/>
        </p:nvPicPr>
        <p:blipFill>
          <a:blip r:embed="rId4" cstate="print"/>
          <a:stretch>
            <a:fillRect/>
          </a:stretch>
        </p:blipFill>
        <p:spPr>
          <a:xfrm>
            <a:off x="4343400" y="1295400"/>
            <a:ext cx="4447250" cy="25146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Let</a:t>
            </a:r>
            <a:endParaRPr lang="en-US" sz="2400" dirty="0" smtClean="0">
              <a:solidFill>
                <a:srgbClr val="000000"/>
              </a:solidFill>
            </a:endParaRPr>
          </a:p>
          <a:p>
            <a:pPr marL="342900" lvl="0" indent="-342900">
              <a:spcBef>
                <a:spcPct val="20000"/>
              </a:spcBef>
              <a:buFont typeface="Arial" pitchFamily="34" charset="0"/>
              <a:buChar char="•"/>
            </a:pPr>
            <a:endParaRPr lang="en-US" sz="2400" dirty="0" smtClean="0"/>
          </a:p>
        </p:txBody>
      </p:sp>
      <p:pic>
        <p:nvPicPr>
          <p:cNvPr id="9" name="Picture 8" descr="page297_fig3.jpg"/>
          <p:cNvPicPr>
            <a:picLocks noChangeAspect="1"/>
          </p:cNvPicPr>
          <p:nvPr/>
        </p:nvPicPr>
        <p:blipFill>
          <a:blip r:embed="rId4" cstate="print"/>
          <a:stretch>
            <a:fillRect/>
          </a:stretch>
        </p:blipFill>
        <p:spPr>
          <a:xfrm>
            <a:off x="1629539" y="1905000"/>
            <a:ext cx="5228461" cy="2971800"/>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pic>
        <p:nvPicPr>
          <p:cNvPr id="7" name="Picture 6" descr="figure1_page298.jpg"/>
          <p:cNvPicPr>
            <a:picLocks noChangeAspect="1"/>
          </p:cNvPicPr>
          <p:nvPr/>
        </p:nvPicPr>
        <p:blipFill>
          <a:blip r:embed="rId4" cstate="print"/>
          <a:stretch>
            <a:fillRect/>
          </a:stretch>
        </p:blipFill>
        <p:spPr>
          <a:xfrm>
            <a:off x="1752600" y="1905000"/>
            <a:ext cx="5144872" cy="3248025"/>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The  PALINDROMEX,  language  of  all  words  of  the  form s  X  reverse(s)  where  s  is  any  string  in  (a  +  b)*.</a:t>
            </a:r>
          </a:p>
          <a:p>
            <a:pPr marL="342900" lvl="0" indent="-342900">
              <a:spcBef>
                <a:spcPct val="20000"/>
              </a:spcBef>
              <a:buFont typeface="Arial" pitchFamily="34" charset="0"/>
              <a:buChar char="•"/>
            </a:pPr>
            <a:r>
              <a:rPr lang="en-US" sz="2400" dirty="0" smtClean="0"/>
              <a:t>The  words  in  this  language  are</a:t>
            </a:r>
          </a:p>
          <a:p>
            <a:pPr marL="342900" lvl="0" indent="-342900">
              <a:spcBef>
                <a:spcPct val="20000"/>
              </a:spcBef>
            </a:pPr>
            <a:r>
              <a:rPr lang="en-US" sz="2400" dirty="0" smtClean="0"/>
              <a:t>	</a:t>
            </a:r>
            <a:r>
              <a:rPr lang="en-US" sz="2000" dirty="0" smtClean="0">
                <a:solidFill>
                  <a:schemeClr val="accent1"/>
                </a:solidFill>
              </a:rPr>
              <a:t>{ X  </a:t>
            </a:r>
            <a:r>
              <a:rPr lang="en-US" sz="2000" dirty="0" err="1" smtClean="0">
                <a:solidFill>
                  <a:schemeClr val="accent1"/>
                </a:solidFill>
              </a:rPr>
              <a:t>aXa</a:t>
            </a:r>
            <a:r>
              <a:rPr lang="en-US" sz="2000" dirty="0" smtClean="0">
                <a:solidFill>
                  <a:schemeClr val="accent1"/>
                </a:solidFill>
              </a:rPr>
              <a:t>  </a:t>
            </a:r>
            <a:r>
              <a:rPr lang="en-US" sz="2000" dirty="0" err="1" smtClean="0">
                <a:solidFill>
                  <a:schemeClr val="accent1"/>
                </a:solidFill>
              </a:rPr>
              <a:t>bXb</a:t>
            </a:r>
            <a:r>
              <a:rPr lang="en-US" sz="2000" dirty="0" smtClean="0">
                <a:solidFill>
                  <a:schemeClr val="accent1"/>
                </a:solidFill>
              </a:rPr>
              <a:t>  </a:t>
            </a:r>
            <a:r>
              <a:rPr lang="en-US" sz="2000" dirty="0" err="1" smtClean="0">
                <a:solidFill>
                  <a:schemeClr val="accent1"/>
                </a:solidFill>
              </a:rPr>
              <a:t>aaXaa</a:t>
            </a:r>
            <a:r>
              <a:rPr lang="en-US" sz="2000" dirty="0" smtClean="0">
                <a:solidFill>
                  <a:schemeClr val="accent1"/>
                </a:solidFill>
              </a:rPr>
              <a:t> </a:t>
            </a:r>
            <a:r>
              <a:rPr lang="en-US" sz="2000" dirty="0" err="1" smtClean="0">
                <a:solidFill>
                  <a:schemeClr val="accent1"/>
                </a:solidFill>
              </a:rPr>
              <a:t>abXba</a:t>
            </a:r>
            <a:r>
              <a:rPr lang="en-US" sz="2000" dirty="0" smtClean="0">
                <a:solidFill>
                  <a:schemeClr val="accent1"/>
                </a:solidFill>
              </a:rPr>
              <a:t>  </a:t>
            </a:r>
            <a:r>
              <a:rPr lang="en-US" sz="2000" dirty="0" err="1" smtClean="0">
                <a:solidFill>
                  <a:schemeClr val="accent1"/>
                </a:solidFill>
              </a:rPr>
              <a:t>baXab</a:t>
            </a:r>
            <a:r>
              <a:rPr lang="en-US" sz="2000" dirty="0" smtClean="0">
                <a:solidFill>
                  <a:schemeClr val="accent1"/>
                </a:solidFill>
              </a:rPr>
              <a:t>  </a:t>
            </a:r>
            <a:r>
              <a:rPr lang="en-US" sz="2000" dirty="0" err="1" smtClean="0">
                <a:solidFill>
                  <a:schemeClr val="accent1"/>
                </a:solidFill>
              </a:rPr>
              <a:t>bbXbb</a:t>
            </a:r>
            <a:r>
              <a:rPr lang="en-US" sz="2000" dirty="0" smtClean="0">
                <a:solidFill>
                  <a:schemeClr val="accent1"/>
                </a:solidFill>
              </a:rPr>
              <a:t>  </a:t>
            </a:r>
            <a:r>
              <a:rPr lang="en-US" sz="2000" dirty="0" err="1" smtClean="0">
                <a:solidFill>
                  <a:schemeClr val="accent1"/>
                </a:solidFill>
              </a:rPr>
              <a:t>aaaXaaa</a:t>
            </a:r>
            <a:r>
              <a:rPr lang="en-US" sz="2000" dirty="0" smtClean="0">
                <a:solidFill>
                  <a:schemeClr val="accent1"/>
                </a:solidFill>
              </a:rPr>
              <a:t> </a:t>
            </a:r>
            <a:r>
              <a:rPr lang="en-US" sz="2000" dirty="0" err="1" smtClean="0">
                <a:solidFill>
                  <a:schemeClr val="accent1"/>
                </a:solidFill>
              </a:rPr>
              <a:t>aabXbaa</a:t>
            </a:r>
            <a:r>
              <a:rPr lang="en-US" sz="2000" dirty="0" smtClean="0">
                <a:solidFill>
                  <a:schemeClr val="accent1"/>
                </a:solidFill>
              </a:rPr>
              <a:t>  . . . }</a:t>
            </a:r>
            <a:endParaRPr lang="en-US" sz="2400" dirty="0" smtClean="0">
              <a:solidFill>
                <a:schemeClr val="accent1"/>
              </a:solidFill>
            </a:endParaRPr>
          </a:p>
          <a:p>
            <a:pPr marL="342900" lvl="0" indent="-342900">
              <a:spcBef>
                <a:spcPct val="20000"/>
              </a:spcBef>
              <a:buFont typeface="Arial" pitchFamily="34" charset="0"/>
              <a:buChar char="•"/>
            </a:pPr>
            <a:r>
              <a:rPr lang="en-US" sz="2400" dirty="0" smtClean="0"/>
              <a:t>They  all  contain  exactly  one  X,  and  this  X  marks  the  middle  </a:t>
            </a:r>
            <a:r>
              <a:rPr lang="en-US" sz="2400" dirty="0" err="1" smtClean="0"/>
              <a:t>ofthe</a:t>
            </a:r>
            <a:r>
              <a:rPr lang="en-US" sz="2400" dirty="0" smtClean="0"/>
              <a:t>  word.  </a:t>
            </a:r>
          </a:p>
          <a:p>
            <a:pPr marL="342900" lvl="0" indent="-342900">
              <a:spcBef>
                <a:spcPct val="20000"/>
              </a:spcBef>
              <a:buFont typeface="Arial" pitchFamily="34" charset="0"/>
              <a:buChar char="•"/>
            </a:pPr>
            <a:r>
              <a:rPr lang="en-US" sz="2400" dirty="0" smtClean="0"/>
              <a:t>We  can  build  a  deterministic  PDA  that  accepts  the  language PALINDROMEX.  </a:t>
            </a:r>
          </a:p>
          <a:p>
            <a:pPr marL="342900" lvl="0" indent="-342900">
              <a:spcBef>
                <a:spcPct val="20000"/>
              </a:spcBef>
              <a:buFont typeface="Arial" pitchFamily="34" charset="0"/>
              <a:buChar char="•"/>
            </a:pPr>
            <a:r>
              <a:rPr lang="en-US" sz="2400" dirty="0" smtClean="0"/>
              <a:t>It  has  the  same  basic  structure  as  the  PDA we  had  for  the  language  {a</a:t>
            </a:r>
            <a:r>
              <a:rPr lang="en-US" sz="2400" baseline="30000" dirty="0" smtClean="0"/>
              <a:t>n</a:t>
            </a:r>
            <a:r>
              <a:rPr lang="en-US" sz="2400" dirty="0" smtClean="0"/>
              <a:t>b</a:t>
            </a:r>
            <a:r>
              <a:rPr lang="en-US" sz="2400" baseline="30000" dirty="0" smtClean="0"/>
              <a:t>n</a:t>
            </a:r>
            <a:r>
              <a:rPr lang="en-US" sz="2400" dirty="0" smtClean="0"/>
              <a:t>}.</a:t>
            </a:r>
          </a:p>
        </p:txBody>
      </p:sp>
      <p:sp>
        <p:nvSpPr>
          <p:cNvPr id="3" name="Slide Number Placeholder 2"/>
          <p:cNvSpPr>
            <a:spLocks noGrp="1"/>
          </p:cNvSpPr>
          <p:nvPr>
            <p:ph type="sldNum" sz="quarter" idx="12"/>
          </p:nvPr>
        </p:nvSpPr>
        <p:spPr/>
        <p:txBody>
          <a:bodyPr/>
          <a:lstStyle/>
          <a:p>
            <a:fld id="{0AD2A1D3-94CF-4BE8-B9A0-75EFE4C74F9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In  the  first  part  of  the  machine  the  STACK  is  loaded  with  the  letters  from the  input  string  just  as  the  initial  a's  from  a</a:t>
            </a:r>
            <a:r>
              <a:rPr lang="en-US" sz="2400" baseline="30000" dirty="0" smtClean="0"/>
              <a:t>n</a:t>
            </a:r>
            <a:r>
              <a:rPr lang="en-US" sz="2400" dirty="0" smtClean="0"/>
              <a:t>b</a:t>
            </a:r>
            <a:r>
              <a:rPr lang="en-US" sz="2400" baseline="30000" dirty="0" smtClean="0"/>
              <a:t>n</a:t>
            </a:r>
            <a:r>
              <a:rPr lang="en-US" sz="2400" dirty="0" smtClean="0"/>
              <a:t>  were  pushed  onto  the  STACK.</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The  letters  go  into  the  STACK  first  letter  on  the  bottom, second  letter  on  top  of  it,  and  so  on  till  the  last  letter  pushed  in  ends  up  on top.</a:t>
            </a:r>
          </a:p>
          <a:p>
            <a:pPr marL="342900" lvl="0" indent="-342900">
              <a:spcBef>
                <a:spcPct val="20000"/>
              </a:spcBef>
            </a:pPr>
            <a:endParaRPr lang="en-US" sz="2400" dirty="0" smtClean="0"/>
          </a:p>
          <a:p>
            <a:pPr marL="342900" lvl="0" indent="-342900">
              <a:spcBef>
                <a:spcPct val="20000"/>
              </a:spcBef>
              <a:buFont typeface="Arial" pitchFamily="34" charset="0"/>
              <a:buChar char="•"/>
            </a:pPr>
            <a:r>
              <a:rPr lang="en-US" sz="2400" dirty="0" smtClean="0"/>
              <a:t>When  we  read  the  X  we  know  we  have  reached  the  middle  of  the  input.</a:t>
            </a:r>
          </a:p>
        </p:txBody>
      </p:sp>
      <p:sp>
        <p:nvSpPr>
          <p:cNvPr id="3" name="Slide Number Placeholder 2"/>
          <p:cNvSpPr>
            <a:spLocks noGrp="1"/>
          </p:cNvSpPr>
          <p:nvPr>
            <p:ph type="sldNum" sz="quarter" idx="12"/>
          </p:nvPr>
        </p:nvSpPr>
        <p:spPr/>
        <p:txBody>
          <a:bodyPr/>
          <a:lstStyle/>
          <a:p>
            <a:fld id="{0AD2A1D3-94CF-4BE8-B9A0-75EFE4C74F9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We  can  then  begin  to  compare  the  front  half  of  the  word  (which  is  reversed  in  the  STACK)  with  the  back  half  (still  on  the  TAPE)  to  see  that  they  match.</a:t>
            </a:r>
          </a:p>
          <a:p>
            <a:pPr marL="342900" lvl="0" indent="-342900">
              <a:spcBef>
                <a:spcPct val="20000"/>
              </a:spcBef>
              <a:buFont typeface="Arial" pitchFamily="34" charset="0"/>
              <a:buChar char="•"/>
            </a:pPr>
            <a:r>
              <a:rPr lang="en-US" sz="2400" dirty="0" smtClean="0"/>
              <a:t>We  begin  by  storing  the  front  half  of  the  input  string  in  the  STACK  with this  part  of  the  machine.</a:t>
            </a:r>
          </a:p>
          <a:p>
            <a:pPr marL="342900" lvl="0" indent="-342900">
              <a:spcBef>
                <a:spcPct val="20000"/>
              </a:spcBef>
              <a:buFont typeface="Arial" pitchFamily="34" charset="0"/>
              <a:buChar char="•"/>
            </a:pPr>
            <a:endParaRPr lang="en-US" sz="2400" dirty="0" smtClean="0"/>
          </a:p>
        </p:txBody>
      </p:sp>
      <p:pic>
        <p:nvPicPr>
          <p:cNvPr id="7" name="Picture 6" descr="example_page301_N1_fig1.jpg"/>
          <p:cNvPicPr>
            <a:picLocks noChangeAspect="1"/>
          </p:cNvPicPr>
          <p:nvPr/>
        </p:nvPicPr>
        <p:blipFill>
          <a:blip r:embed="rId4" cstate="print"/>
          <a:stretch>
            <a:fillRect/>
          </a:stretch>
        </p:blipFill>
        <p:spPr>
          <a:xfrm>
            <a:off x="2209800" y="4419600"/>
            <a:ext cx="4231496" cy="2162175"/>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If  we  READ  an  a,  we  PUSH  an  a.  If  we  READ  a  b,  we  PUSH  a  b,  and on  and  on  until  we  encounter  the  X  on  the  TAPE.</a:t>
            </a:r>
          </a:p>
          <a:p>
            <a:pPr marL="342900" lvl="0" indent="-342900">
              <a:spcBef>
                <a:spcPct val="20000"/>
              </a:spcBef>
              <a:buFont typeface="Arial" pitchFamily="34" charset="0"/>
              <a:buChar char="•"/>
            </a:pPr>
            <a:r>
              <a:rPr lang="en-US" sz="2400" dirty="0" smtClean="0"/>
              <a:t>After  we  take  the  first  half  of  the  word  and  stick  it  into  the  STACK,  we have  reversed  the  order  of  the  letters  and  it  looks  exactly  like  the  second  half of  the  word.  </a:t>
            </a:r>
          </a:p>
          <a:p>
            <a:pPr marL="342900" lvl="0" indent="-342900">
              <a:spcBef>
                <a:spcPct val="20000"/>
              </a:spcBef>
              <a:buFont typeface="Arial" pitchFamily="34" charset="0"/>
              <a:buChar char="•"/>
            </a:pPr>
            <a:r>
              <a:rPr lang="en-US" sz="2400" dirty="0" smtClean="0"/>
              <a:t>For  example,  if  we  begin  with  the  input  string</a:t>
            </a:r>
          </a:p>
          <a:p>
            <a:pPr marL="342900" lvl="0" indent="-342900">
              <a:spcBef>
                <a:spcPct val="20000"/>
              </a:spcBef>
            </a:pPr>
            <a:r>
              <a:rPr lang="en-US" sz="2400" dirty="0" smtClean="0"/>
              <a:t>				</a:t>
            </a:r>
            <a:r>
              <a:rPr lang="en-US" sz="2400" dirty="0" err="1" smtClean="0">
                <a:solidFill>
                  <a:schemeClr val="accent1"/>
                </a:solidFill>
              </a:rPr>
              <a:t>abbXbba</a:t>
            </a:r>
            <a:endParaRPr lang="en-US" sz="2400" dirty="0" smtClean="0">
              <a:solidFill>
                <a:schemeClr val="accent1"/>
              </a:solidFill>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At  the  moment  we  are  just  about  to  read  the  X  we  have:</a:t>
            </a:r>
            <a:endParaRPr lang="en-US" sz="2400" dirty="0" smtClean="0">
              <a:solidFill>
                <a:schemeClr val="accent1"/>
              </a:solidFill>
            </a:endParaRPr>
          </a:p>
        </p:txBody>
      </p:sp>
      <p:graphicFrame>
        <p:nvGraphicFramePr>
          <p:cNvPr id="7" name="Table 6"/>
          <p:cNvGraphicFramePr>
            <a:graphicFrameLocks noGrp="1"/>
          </p:cNvGraphicFramePr>
          <p:nvPr/>
        </p:nvGraphicFramePr>
        <p:xfrm>
          <a:off x="2590800" y="4800600"/>
          <a:ext cx="3733800" cy="609600"/>
        </p:xfrm>
        <a:graphic>
          <a:graphicData uri="http://schemas.openxmlformats.org/drawingml/2006/table">
            <a:tbl>
              <a:tblPr/>
              <a:tblGrid>
                <a:gridCol w="466725"/>
                <a:gridCol w="466725"/>
                <a:gridCol w="466725"/>
                <a:gridCol w="400050"/>
                <a:gridCol w="533400"/>
                <a:gridCol w="466725"/>
                <a:gridCol w="466725"/>
                <a:gridCol w="466725"/>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baseline="0" dirty="0" smtClean="0">
                          <a:solidFill>
                            <a:schemeClr val="accent2"/>
                          </a:solidFill>
                          <a:latin typeface="Calibri"/>
                        </a:rPr>
                        <a:t>b</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b</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X</a:t>
                      </a:r>
                      <a:r>
                        <a:rPr lang="en-US" sz="2400" b="0" i="0" u="none" strike="noStrike"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chemeClr val="tx1"/>
                          </a:solidFill>
                          <a:latin typeface="+mn-lt"/>
                        </a:rPr>
                        <a:t>b</a:t>
                      </a:r>
                      <a:endParaRPr lang="en-US" sz="2400" b="0" i="0" u="none" strike="sngStrike" baseline="0" dirty="0">
                        <a:solidFill>
                          <a:schemeClr val="tx1"/>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chemeClr val="tx1"/>
                          </a:solidFill>
                          <a:latin typeface="+mn-lt"/>
                        </a:rPr>
                        <a:t>b</a:t>
                      </a:r>
                      <a:endParaRPr lang="en-US" sz="2400" b="0" i="0" u="none" strike="sngStrike" baseline="0" dirty="0">
                        <a:solidFill>
                          <a:schemeClr val="tx1"/>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baseline="0" dirty="0" smtClean="0">
                          <a:solidFill>
                            <a:schemeClr val="tx1"/>
                          </a:solidFill>
                          <a:latin typeface="+mn-lt"/>
                        </a:rPr>
                        <a:t>a</a:t>
                      </a:r>
                      <a:endParaRPr lang="en-US" sz="2400" b="0" i="0" u="none" strike="noStrike" baseline="0" dirty="0">
                        <a:solidFill>
                          <a:schemeClr val="tx1"/>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tx1"/>
                          </a:solidFill>
                          <a:latin typeface="Calibri"/>
                        </a:rPr>
                        <a:t> </a:t>
                      </a:r>
                      <a:r>
                        <a:rPr lang="el-GR" sz="2400" b="0" i="0" u="none" strike="noStrike" dirty="0" smtClean="0">
                          <a:solidFill>
                            <a:schemeClr val="tx1"/>
                          </a:solidFill>
                          <a:latin typeface="Calibri"/>
                        </a:rPr>
                        <a:t>Δ</a:t>
                      </a:r>
                      <a:endParaRPr lang="en-US" sz="24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8" name="Table 7"/>
          <p:cNvGraphicFramePr>
            <a:graphicFrameLocks noGrp="1"/>
          </p:cNvGraphicFramePr>
          <p:nvPr/>
        </p:nvGraphicFramePr>
        <p:xfrm>
          <a:off x="70866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smtClean="0">
                          <a:solidFill>
                            <a:schemeClr val="tx1"/>
                          </a:solidFill>
                          <a:latin typeface="+mn-lt"/>
                        </a:rPr>
                        <a:t>b</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smtClean="0">
                          <a:solidFill>
                            <a:schemeClr val="tx1"/>
                          </a:solidFill>
                          <a:latin typeface="+mn-lt"/>
                        </a:rPr>
                        <a:t>b</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smtClean="0">
                          <a:solidFill>
                            <a:srgbClr val="000000"/>
                          </a:solidFill>
                          <a:latin typeface="Calibri"/>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When  we  read  the  X  we  do  not  put  it  into  the  STACK.  It  is  used  up the  process  of  transferring  us  to  phase  two.  </a:t>
            </a:r>
          </a:p>
          <a:p>
            <a:pPr marL="342900" lvl="0" indent="-342900">
              <a:spcBef>
                <a:spcPct val="20000"/>
              </a:spcBef>
              <a:buFont typeface="Arial" pitchFamily="34" charset="0"/>
              <a:buChar char="•"/>
            </a:pPr>
            <a:r>
              <a:rPr lang="en-US" sz="2400" dirty="0" smtClean="0"/>
              <a:t>In  order  to  reach  ACCEP these  two  should  be  the  same  letter  for  letter,  down  to  the  blanks.:</a:t>
            </a:r>
            <a:endParaRPr lang="en-US" sz="2400" dirty="0" smtClean="0">
              <a:solidFill>
                <a:schemeClr val="accent1"/>
              </a:solidFill>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pPr>
            <a:endParaRPr lang="en-US" sz="2400" dirty="0" smtClean="0"/>
          </a:p>
        </p:txBody>
      </p:sp>
      <p:pic>
        <p:nvPicPr>
          <p:cNvPr id="7" name="Picture 6" descr="example_page302_N1_fig1.jpg"/>
          <p:cNvPicPr>
            <a:picLocks noChangeAspect="1"/>
          </p:cNvPicPr>
          <p:nvPr/>
        </p:nvPicPr>
        <p:blipFill>
          <a:blip r:embed="rId4" cstate="print"/>
          <a:stretch>
            <a:fillRect/>
          </a:stretch>
        </p:blipFill>
        <p:spPr>
          <a:xfrm>
            <a:off x="1219200" y="2057400"/>
            <a:ext cx="5997081" cy="4300538"/>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 2</a:t>
            </a:r>
          </a:p>
          <a:p>
            <a:pPr marL="342900" lvl="0" indent="-342900">
              <a:spcBef>
                <a:spcPct val="20000"/>
              </a:spcBef>
              <a:buFont typeface="Arial" pitchFamily="34" charset="0"/>
              <a:buChar char="•"/>
            </a:pPr>
            <a:r>
              <a:rPr lang="en-US" sz="2400" dirty="0" smtClean="0"/>
              <a:t>Consider  the  language:</a:t>
            </a:r>
          </a:p>
          <a:p>
            <a:pPr marL="342900" lvl="0" indent="-342900">
              <a:spcBef>
                <a:spcPct val="20000"/>
              </a:spcBef>
              <a:buFont typeface="Arial" pitchFamily="34" charset="0"/>
              <a:buChar char="•"/>
            </a:pPr>
            <a:r>
              <a:rPr lang="en-US" sz="2400" dirty="0" smtClean="0"/>
              <a:t>EVENPALINDROME  =  {s  reverse(s),  where  s is  in  (a  +  b)*}</a:t>
            </a:r>
          </a:p>
          <a:p>
            <a:pPr marL="342900" lvl="0" indent="-342900">
              <a:spcBef>
                <a:spcPct val="20000"/>
              </a:spcBef>
            </a:pPr>
            <a:r>
              <a:rPr lang="en-US" sz="2400" dirty="0" smtClean="0"/>
              <a:t>		</a:t>
            </a:r>
            <a:r>
              <a:rPr lang="en-US" sz="2400" dirty="0" smtClean="0">
                <a:solidFill>
                  <a:schemeClr val="accent1"/>
                </a:solidFill>
              </a:rPr>
              <a:t>= {  A  </a:t>
            </a:r>
            <a:r>
              <a:rPr lang="en-US" sz="2400" dirty="0" err="1" smtClean="0">
                <a:solidFill>
                  <a:schemeClr val="accent1"/>
                </a:solidFill>
              </a:rPr>
              <a:t>aa</a:t>
            </a:r>
            <a:r>
              <a:rPr lang="en-US" sz="2400" dirty="0" smtClean="0">
                <a:solidFill>
                  <a:schemeClr val="accent1"/>
                </a:solidFill>
              </a:rPr>
              <a:t>  bb  </a:t>
            </a:r>
            <a:r>
              <a:rPr lang="en-US" sz="2400" dirty="0" err="1" smtClean="0">
                <a:solidFill>
                  <a:schemeClr val="accent1"/>
                </a:solidFill>
              </a:rPr>
              <a:t>aaaa</a:t>
            </a:r>
            <a:r>
              <a:rPr lang="en-US" sz="2400" dirty="0" smtClean="0">
                <a:solidFill>
                  <a:schemeClr val="accent1"/>
                </a:solidFill>
              </a:rPr>
              <a:t>  </a:t>
            </a:r>
            <a:r>
              <a:rPr lang="en-US" sz="2400" dirty="0" err="1" smtClean="0">
                <a:solidFill>
                  <a:schemeClr val="accent1"/>
                </a:solidFill>
              </a:rPr>
              <a:t>abba</a:t>
            </a:r>
            <a:r>
              <a:rPr lang="en-US" sz="2400" dirty="0" smtClean="0">
                <a:solidFill>
                  <a:schemeClr val="accent1"/>
                </a:solidFill>
              </a:rPr>
              <a:t>  </a:t>
            </a:r>
            <a:r>
              <a:rPr lang="en-US" sz="2400" dirty="0" err="1" smtClean="0">
                <a:solidFill>
                  <a:schemeClr val="accent1"/>
                </a:solidFill>
              </a:rPr>
              <a:t>baab</a:t>
            </a:r>
            <a:r>
              <a:rPr lang="en-US" sz="2400" dirty="0" smtClean="0">
                <a:solidFill>
                  <a:schemeClr val="accent1"/>
                </a:solidFill>
              </a:rPr>
              <a:t>  </a:t>
            </a:r>
            <a:r>
              <a:rPr lang="en-US" sz="2400" dirty="0" err="1" smtClean="0">
                <a:solidFill>
                  <a:schemeClr val="accent1"/>
                </a:solidFill>
              </a:rPr>
              <a:t>bbbbaaaaaa</a:t>
            </a:r>
            <a:r>
              <a:rPr lang="en-US" sz="2400" dirty="0" smtClean="0">
                <a:solidFill>
                  <a:schemeClr val="accent1"/>
                </a:solidFill>
              </a:rPr>
              <a:t>... }</a:t>
            </a:r>
          </a:p>
          <a:p>
            <a:pPr marL="342900" lvl="0" indent="-342900">
              <a:spcBef>
                <a:spcPct val="20000"/>
              </a:spcBef>
              <a:buFont typeface="Arial" pitchFamily="34" charset="0"/>
              <a:buChar char="•"/>
            </a:pPr>
            <a:r>
              <a:rPr lang="en-US" sz="2400" dirty="0" smtClean="0"/>
              <a:t>This  is  the  language  of  all  palindromes  with  an  even  number  of  letters.</a:t>
            </a:r>
          </a:p>
          <a:p>
            <a:pPr marL="342900" lvl="0" indent="-342900">
              <a:spcBef>
                <a:spcPct val="20000"/>
              </a:spcBef>
              <a:buFont typeface="Arial" pitchFamily="34" charset="0"/>
              <a:buChar char="•"/>
            </a:pPr>
            <a:r>
              <a:rPr lang="en-US" sz="2400" dirty="0" smtClean="0"/>
              <a:t>One  machine  to  accept  this  language  is  shown on next slide:</a:t>
            </a:r>
          </a:p>
          <a:p>
            <a:pPr marL="342900" lvl="0" indent="-342900">
              <a:spcBef>
                <a:spcPct val="20000"/>
              </a:spcBef>
            </a:pPr>
            <a:endParaRPr lang="en-US" sz="2400" dirty="0" smtClean="0"/>
          </a:p>
        </p:txBody>
      </p:sp>
      <p:sp>
        <p:nvSpPr>
          <p:cNvPr id="3" name="Slide Number Placeholder 2"/>
          <p:cNvSpPr>
            <a:spLocks noGrp="1"/>
          </p:cNvSpPr>
          <p:nvPr>
            <p:ph type="sldNum" sz="quarter" idx="12"/>
          </p:nvPr>
        </p:nvSpPr>
        <p:spPr/>
        <p:txBody>
          <a:bodyPr/>
          <a:lstStyle/>
          <a:p>
            <a:fld id="{0AD2A1D3-94CF-4BE8-B9A0-75EFE4C74F9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 2</a:t>
            </a:r>
          </a:p>
          <a:p>
            <a:pPr marL="342900" lvl="0" indent="-342900">
              <a:spcBef>
                <a:spcPct val="20000"/>
              </a:spcBef>
            </a:pPr>
            <a:endParaRPr lang="en-US" sz="2400" dirty="0" smtClean="0"/>
          </a:p>
        </p:txBody>
      </p:sp>
      <p:pic>
        <p:nvPicPr>
          <p:cNvPr id="7" name="Picture 6" descr="example2_page304_N1_fig1.jpg"/>
          <p:cNvPicPr>
            <a:picLocks noChangeAspect="1"/>
          </p:cNvPicPr>
          <p:nvPr/>
        </p:nvPicPr>
        <p:blipFill>
          <a:blip r:embed="rId4" cstate="print"/>
          <a:stretch>
            <a:fillRect/>
          </a:stretch>
        </p:blipFill>
        <p:spPr>
          <a:xfrm>
            <a:off x="1371600" y="2057400"/>
            <a:ext cx="7062439" cy="4572000"/>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The  first  letter  of  the  second  half of  the  word  is  read  in  READ</a:t>
            </a:r>
            <a:r>
              <a:rPr lang="en-US" sz="2400" baseline="-25000" dirty="0" smtClean="0"/>
              <a:t>1</a:t>
            </a:r>
            <a:r>
              <a:rPr lang="en-US" sz="2400" dirty="0" smtClean="0"/>
              <a:t> ,  </a:t>
            </a:r>
          </a:p>
          <a:p>
            <a:pPr marL="342900" lvl="0" indent="-342900">
              <a:spcBef>
                <a:spcPct val="20000"/>
              </a:spcBef>
              <a:buFont typeface="Arial" pitchFamily="34" charset="0"/>
              <a:buChar char="•"/>
            </a:pPr>
            <a:r>
              <a:rPr lang="en-US" sz="2400" dirty="0" smtClean="0"/>
              <a:t>Then  we  immediately  go  to  the  POP  that compares  the  character  read  with  what  is  on  top  of  the  STACK.  After  this we  cycle  </a:t>
            </a:r>
            <a:r>
              <a:rPr lang="en-US" sz="2400" dirty="0" smtClean="0">
                <a:solidFill>
                  <a:schemeClr val="accent1"/>
                </a:solidFill>
              </a:rPr>
              <a:t>READ</a:t>
            </a:r>
            <a:r>
              <a:rPr lang="en-US" sz="2400" baseline="-25000" dirty="0" smtClean="0">
                <a:solidFill>
                  <a:schemeClr val="accent1"/>
                </a:solidFill>
              </a:rPr>
              <a:t>2</a:t>
            </a:r>
            <a:r>
              <a:rPr lang="en-US" sz="2400" dirty="0" smtClean="0">
                <a:solidFill>
                  <a:schemeClr val="accent1"/>
                </a:solidFill>
              </a:rPr>
              <a:t>--&gt;POP-READ</a:t>
            </a:r>
            <a:r>
              <a:rPr lang="en-US" sz="2400" baseline="-25000" dirty="0" smtClean="0">
                <a:solidFill>
                  <a:schemeClr val="accent1"/>
                </a:solidFill>
              </a:rPr>
              <a:t>2</a:t>
            </a:r>
            <a:r>
              <a:rPr lang="en-US" sz="2400" dirty="0" smtClean="0">
                <a:solidFill>
                  <a:schemeClr val="accent1"/>
                </a:solidFill>
              </a:rPr>
              <a:t>--&gt;POP---&gt;  ....</a:t>
            </a:r>
          </a:p>
        </p:txBody>
      </p:sp>
      <p:graphicFrame>
        <p:nvGraphicFramePr>
          <p:cNvPr id="8" name="Table 7"/>
          <p:cNvGraphicFramePr>
            <a:graphicFrameLocks noGrp="1"/>
          </p:cNvGraphicFramePr>
          <p:nvPr/>
        </p:nvGraphicFramePr>
        <p:xfrm>
          <a:off x="2514600" y="48006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baseline="0" dirty="0" smtClean="0">
                          <a:solidFill>
                            <a:schemeClr val="tx1"/>
                          </a:solidFill>
                          <a:latin typeface="Calibri"/>
                        </a:rPr>
                        <a:t>b</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baseline="0" dirty="0">
                          <a:solidFill>
                            <a:schemeClr val="tx1"/>
                          </a:solidFill>
                          <a:latin typeface="Calibri"/>
                        </a:rPr>
                        <a:t> </a:t>
                      </a:r>
                      <a:r>
                        <a:rPr lang="en-US" sz="2400" b="0" i="0" u="none" strike="noStrike" baseline="0" dirty="0" smtClean="0">
                          <a:solidFill>
                            <a:schemeClr val="tx1"/>
                          </a:solidFill>
                          <a:latin typeface="Calibri"/>
                        </a:rPr>
                        <a:t>a</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baseline="0" dirty="0">
                          <a:solidFill>
                            <a:schemeClr val="tx1"/>
                          </a:solidFill>
                          <a:latin typeface="Calibri"/>
                        </a:rPr>
                        <a:t> </a:t>
                      </a:r>
                      <a:r>
                        <a:rPr lang="en-US" sz="2400" b="0" i="0" u="none" strike="noStrike" baseline="0" dirty="0" smtClean="0">
                          <a:solidFill>
                            <a:schemeClr val="tx1"/>
                          </a:solidFill>
                          <a:latin typeface="Calibri"/>
                        </a:rPr>
                        <a:t>b</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b</a:t>
                      </a:r>
                      <a:r>
                        <a:rPr lang="en-US" sz="2400" b="0" i="0" u="none" strike="noStrike" baseline="0"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a</a:t>
                      </a:r>
                      <a:r>
                        <a:rPr lang="en-US" sz="2400" b="0" i="0" u="none" strike="noStrike" baseline="0"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b</a:t>
                      </a:r>
                      <a:r>
                        <a:rPr lang="en-US" sz="2400" b="0" i="0" u="none" strike="noStrike" baseline="0"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866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smtClean="0">
                          <a:solidFill>
                            <a:srgbClr val="000000"/>
                          </a:solidFill>
                          <a:latin typeface="+mn-lt"/>
                        </a:rPr>
                        <a:t> </a:t>
                      </a:r>
                      <a:r>
                        <a:rPr lang="el-GR" sz="2400" b="0" i="0" u="none" strike="noStrike" dirty="0" smtClean="0">
                          <a:solidFill>
                            <a:srgbClr val="000000"/>
                          </a:solidFill>
                          <a:latin typeface="+mn-lt"/>
                        </a:rPr>
                        <a:t>Δ</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1143000"/>
          </a:xfrm>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0" y="1143000"/>
            <a:ext cx="28194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We  can  trace  the  path  by  which  this  input</a:t>
            </a:r>
          </a:p>
        </p:txBody>
      </p:sp>
      <p:graphicFrame>
        <p:nvGraphicFramePr>
          <p:cNvPr id="10" name="Table 9"/>
          <p:cNvGraphicFramePr>
            <a:graphicFrameLocks noGrp="1"/>
          </p:cNvGraphicFramePr>
          <p:nvPr/>
        </p:nvGraphicFramePr>
        <p:xfrm>
          <a:off x="304800" y="2514600"/>
          <a:ext cx="6096000" cy="3937000"/>
        </p:xfrm>
        <a:graphic>
          <a:graphicData uri="http://schemas.openxmlformats.org/drawingml/2006/table">
            <a:tbl>
              <a:tblPr firstRow="1" bandRow="1">
                <a:tableStyleId>{5C22544A-7EE6-4342-B048-85BDC9FD1C3A}</a:tableStyleId>
              </a:tblPr>
              <a:tblGrid>
                <a:gridCol w="2032000"/>
                <a:gridCol w="2032000"/>
                <a:gridCol w="2032000"/>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START </a:t>
                      </a:r>
                      <a:endParaRPr lang="en-US" sz="2200" dirty="0"/>
                    </a:p>
                  </a:txBody>
                  <a:tcPr/>
                </a:tc>
                <a:tc>
                  <a:txBody>
                    <a:bodyPr/>
                    <a:lstStyle/>
                    <a:p>
                      <a:r>
                        <a:rPr lang="el-GR" sz="2200" dirty="0" smtClean="0"/>
                        <a:t>Δ</a:t>
                      </a:r>
                      <a:r>
                        <a:rPr lang="en-US" sz="2200" dirty="0" smtClean="0"/>
                        <a:t> . . . </a:t>
                      </a:r>
                      <a:endParaRPr lang="en-US" sz="2200" dirty="0"/>
                    </a:p>
                  </a:txBody>
                  <a:tcPr/>
                </a:tc>
                <a:tc>
                  <a:txBody>
                    <a:bodyPr/>
                    <a:lstStyle/>
                    <a:p>
                      <a:r>
                        <a:rPr lang="en-US" sz="220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t>
                      </a:r>
                      <a:r>
                        <a:rPr lang="en-US" sz="2200" dirty="0" err="1" smtClean="0"/>
                        <a:t>abbab</a:t>
                      </a:r>
                      <a:r>
                        <a:rPr lang="el-GR" sz="2200" dirty="0" smtClean="0"/>
                        <a:t>Δ</a:t>
                      </a:r>
                      <a:r>
                        <a:rPr lang="en-US" sz="2200" dirty="0" smtClean="0"/>
                        <a:t>  …</a:t>
                      </a:r>
                      <a:endParaRPr lang="en-US" sz="2200" dirty="0"/>
                    </a:p>
                  </a:txBody>
                  <a:tcPr/>
                </a:tc>
              </a:tr>
              <a:tr h="370840">
                <a:tc>
                  <a:txBody>
                    <a:bodyPr/>
                    <a:lstStyle/>
                    <a:p>
                      <a:r>
                        <a:rPr lang="en-US" sz="2200" dirty="0" err="1" smtClean="0"/>
                        <a:t>PUSH</a:t>
                      </a:r>
                      <a:r>
                        <a:rPr lang="en-US" sz="2200" baseline="-25000" dirty="0" err="1" smtClean="0"/>
                        <a:t>b</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t>
                      </a:r>
                      <a:r>
                        <a:rPr lang="en-US" sz="2200" dirty="0" err="1" smtClean="0"/>
                        <a:t>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a:t>
                      </a:r>
                      <a:r>
                        <a:rPr lang="en-US" sz="2200" dirty="0" err="1" smtClean="0"/>
                        <a:t>bbab</a:t>
                      </a:r>
                      <a:r>
                        <a:rPr lang="el-GR" sz="2200" dirty="0" smtClean="0"/>
                        <a:t>Δ</a:t>
                      </a:r>
                      <a:r>
                        <a:rPr lang="en-US" sz="2200" dirty="0" smtClean="0"/>
                        <a:t>  …</a:t>
                      </a:r>
                      <a:endParaRPr lang="en-US" sz="2200" dirty="0"/>
                    </a:p>
                  </a:txBody>
                  <a:tcPr/>
                </a:tc>
              </a:tr>
              <a:tr h="370840">
                <a:tc>
                  <a:txBody>
                    <a:bodyPr/>
                    <a:lstStyle/>
                    <a:p>
                      <a:r>
                        <a:rPr lang="en-US" sz="2200" dirty="0" err="1" smtClean="0"/>
                        <a:t>PUSH</a:t>
                      </a:r>
                      <a:r>
                        <a:rPr lang="en-US" sz="2200" baseline="-25000" dirty="0" err="1" smtClean="0"/>
                        <a:t>a</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a:t>
                      </a:r>
                      <a:r>
                        <a:rPr lang="en-US" sz="2200" dirty="0" err="1" smtClean="0"/>
                        <a:t>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r>
                        <a:rPr lang="en-US" sz="2200" dirty="0" err="1" smtClean="0"/>
                        <a:t>ab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a:t>
                      </a:r>
                      <a:r>
                        <a:rPr lang="en-US" sz="2200" dirty="0" err="1" smtClean="0"/>
                        <a:t>bab</a:t>
                      </a:r>
                      <a:r>
                        <a:rPr lang="el-GR" sz="2200" dirty="0" smtClean="0"/>
                        <a:t>Δ</a:t>
                      </a:r>
                      <a:r>
                        <a:rPr lang="en-US" sz="2200" dirty="0" smtClean="0"/>
                        <a:t>  …</a:t>
                      </a:r>
                      <a:endParaRPr lang="en-US" sz="2200" dirty="0"/>
                    </a:p>
                  </a:txBody>
                  <a:tcPr/>
                </a:tc>
              </a:tr>
              <a:tr h="370840">
                <a:tc>
                  <a:txBody>
                    <a:bodyPr/>
                    <a:lstStyle/>
                    <a:p>
                      <a:r>
                        <a:rPr lang="en-US" sz="2200" dirty="0" err="1" smtClean="0"/>
                        <a:t>PUSH</a:t>
                      </a:r>
                      <a:r>
                        <a:rPr lang="en-US" sz="2200" baseline="-25000" dirty="0" err="1" smtClean="0"/>
                        <a:t>b</a:t>
                      </a:r>
                      <a:endParaRPr lang="en-US" sz="2200" baseline="-25000" dirty="0"/>
                    </a:p>
                  </a:txBody>
                  <a:tcPr/>
                </a:tc>
                <a:tc>
                  <a:txBody>
                    <a:bodyPr/>
                    <a:lstStyle/>
                    <a:p>
                      <a:r>
                        <a:rPr lang="en-US" sz="2200" dirty="0" err="1" smtClean="0"/>
                        <a:t>bab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a:t>
                      </a:r>
                      <a:r>
                        <a:rPr lang="en-US" sz="2200" dirty="0" err="1" smtClean="0"/>
                        <a:t>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r>
                        <a:rPr lang="en-US" sz="2200" dirty="0" err="1" smtClean="0"/>
                        <a:t>bab</a:t>
                      </a:r>
                      <a:r>
                        <a:rPr lang="el-GR" sz="2200" dirty="0" smtClean="0"/>
                        <a:t>Δ</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t>
                      </a:r>
                      <a:r>
                        <a:rPr lang="en-US" sz="2200" dirty="0" err="1" smtClean="0"/>
                        <a:t>ab</a:t>
                      </a:r>
                      <a:r>
                        <a:rPr lang="el-GR" sz="220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25</a:t>
            </a:fld>
            <a:endParaRPr lang="en-US"/>
          </a:p>
        </p:txBody>
      </p:sp>
      <p:pic>
        <p:nvPicPr>
          <p:cNvPr id="8" name="Picture 7" descr="example2_page304_N1_fig1.jpg"/>
          <p:cNvPicPr>
            <a:picLocks noChangeAspect="1"/>
          </p:cNvPicPr>
          <p:nvPr/>
        </p:nvPicPr>
        <p:blipFill>
          <a:blip r:embed="rId4" cstate="print"/>
          <a:stretch>
            <a:fillRect/>
          </a:stretch>
        </p:blipFill>
        <p:spPr>
          <a:xfrm>
            <a:off x="6007410" y="457200"/>
            <a:ext cx="3060390" cy="19812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2819400" cy="2895600"/>
          </a:xfrm>
          <a:prstGeom prst="rect">
            <a:avLst/>
          </a:prstGeom>
        </p:spPr>
        <p:txBody>
          <a:bodyPr vert="horz" lIns="91440" tIns="45720" rIns="91440" bIns="45720" rtlCol="0">
            <a:normAutofit fontScale="92500" lnSpcReduction="10000"/>
          </a:bodyPr>
          <a:lstStyle/>
          <a:p>
            <a:pPr marL="342900" lvl="0" indent="-342900">
              <a:spcBef>
                <a:spcPct val="20000"/>
              </a:spcBef>
              <a:buFont typeface="Arial" pitchFamily="34" charset="0"/>
              <a:buChar char="•"/>
            </a:pPr>
            <a:r>
              <a:rPr lang="en-US" sz="2400" dirty="0" smtClean="0"/>
              <a:t>If  we  are  going  to  accept  this  input  string  this  is  where  we  must  make  the jump  out  of  the  left  circuit  into  the  right  circuit.  The  trace  continues:</a:t>
            </a:r>
          </a:p>
        </p:txBody>
      </p:sp>
      <p:graphicFrame>
        <p:nvGraphicFramePr>
          <p:cNvPr id="10" name="Table 9"/>
          <p:cNvGraphicFramePr>
            <a:graphicFrameLocks noGrp="1"/>
          </p:cNvGraphicFramePr>
          <p:nvPr/>
        </p:nvGraphicFramePr>
        <p:xfrm>
          <a:off x="2971800" y="3469640"/>
          <a:ext cx="6096000" cy="3083560"/>
        </p:xfrm>
        <a:graphic>
          <a:graphicData uri="http://schemas.openxmlformats.org/drawingml/2006/table">
            <a:tbl>
              <a:tblPr firstRow="1" bandRow="1">
                <a:tableStyleId>{5C22544A-7EE6-4342-B048-85BDC9FD1C3A}</a:tableStyleId>
              </a:tblPr>
              <a:tblGrid>
                <a:gridCol w="2032000"/>
                <a:gridCol w="2032000"/>
                <a:gridCol w="2032000"/>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r>
                        <a:rPr lang="en-US" sz="2200" strike="sngStrike" baseline="0" dirty="0" err="1" smtClean="0"/>
                        <a:t>babb</a:t>
                      </a:r>
                      <a:r>
                        <a:rPr lang="en-US" sz="2200" dirty="0" err="1" smtClean="0"/>
                        <a:t>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1</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strike="sngStrike" baseline="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26</a:t>
            </a:fld>
            <a:endParaRPr lang="en-US"/>
          </a:p>
        </p:txBody>
      </p:sp>
      <p:pic>
        <p:nvPicPr>
          <p:cNvPr id="8" name="Picture 7" descr="example2_page304_N1_fig1.jpg"/>
          <p:cNvPicPr>
            <a:picLocks noChangeAspect="1"/>
          </p:cNvPicPr>
          <p:nvPr/>
        </p:nvPicPr>
        <p:blipFill>
          <a:blip r:embed="rId4" cstate="print"/>
          <a:stretch>
            <a:fillRect/>
          </a:stretch>
        </p:blipFill>
        <p:spPr>
          <a:xfrm>
            <a:off x="5281961" y="1143000"/>
            <a:ext cx="3404839" cy="220418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76200" y="1447800"/>
            <a:ext cx="2971800" cy="2895600"/>
          </a:xfrm>
          <a:prstGeom prst="rect">
            <a:avLst/>
          </a:prstGeom>
        </p:spPr>
        <p:txBody>
          <a:bodyPr vert="horz" lIns="91440" tIns="45720" rIns="91440" bIns="45720" rtlCol="0">
            <a:normAutofit fontScale="92500"/>
          </a:bodyPr>
          <a:lstStyle/>
          <a:p>
            <a:pPr marL="342900" lvl="0" indent="-342900">
              <a:spcBef>
                <a:spcPct val="20000"/>
              </a:spcBef>
              <a:buFont typeface="Arial" pitchFamily="34" charset="0"/>
              <a:buChar char="•"/>
            </a:pPr>
            <a:r>
              <a:rPr lang="en-US" sz="2400" dirty="0" smtClean="0"/>
              <a:t>If  we  are  going  to  accept  this  input  string  this  is  where  we  must  make  the jump  out  of  the  left  circuit  into  the  right  circuit.  The  trace  continues:</a:t>
            </a:r>
          </a:p>
        </p:txBody>
      </p:sp>
      <p:graphicFrame>
        <p:nvGraphicFramePr>
          <p:cNvPr id="10" name="Table 9"/>
          <p:cNvGraphicFramePr>
            <a:graphicFrameLocks noGrp="1"/>
          </p:cNvGraphicFramePr>
          <p:nvPr/>
        </p:nvGraphicFramePr>
        <p:xfrm>
          <a:off x="2819400" y="3469640"/>
          <a:ext cx="6096000" cy="3083560"/>
        </p:xfrm>
        <a:graphic>
          <a:graphicData uri="http://schemas.openxmlformats.org/drawingml/2006/table">
            <a:tbl>
              <a:tblPr firstRow="1" bandRow="1">
                <a:tableStyleId>{5C22544A-7EE6-4342-B048-85BDC9FD1C3A}</a:tableStyleId>
              </a:tblPr>
              <a:tblGrid>
                <a:gridCol w="2032000"/>
                <a:gridCol w="2032000"/>
                <a:gridCol w="2032000"/>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r>
                        <a:rPr lang="en-US" sz="2200" dirty="0" smtClean="0"/>
                        <a:t>ab</a:t>
                      </a:r>
                      <a:r>
                        <a:rPr lang="en-US" sz="1800" kern="1200" baseline="0" dirty="0" smtClean="0">
                          <a:solidFill>
                            <a:schemeClr val="dk1"/>
                          </a:solidFill>
                          <a:latin typeface="+mn-lt"/>
                          <a:ea typeface="+mn-ea"/>
                          <a:cs typeface="+mn-cs"/>
                        </a:rPr>
                        <a:t>READ</a:t>
                      </a:r>
                      <a:r>
                        <a:rPr lang="en-US" sz="1800" kern="1200" baseline="-25000" dirty="0" smtClean="0">
                          <a:solidFill>
                            <a:schemeClr val="dk1"/>
                          </a:solidFill>
                          <a:latin typeface="+mn-lt"/>
                          <a:ea typeface="+mn-ea"/>
                          <a:cs typeface="+mn-cs"/>
                        </a:rPr>
                        <a:t>1</a:t>
                      </a:r>
                      <a:r>
                        <a:rPr lang="en-US" sz="2200" dirty="0" smtClean="0"/>
                        <a:t> . . . </a:t>
                      </a:r>
                      <a:endParaRPr lang="en-US" sz="2200" dirty="0"/>
                    </a:p>
                  </a:txBody>
                  <a:tcPr/>
                </a:tc>
                <a:tc>
                  <a:txBody>
                    <a:bodyPr/>
                    <a:lstStyle/>
                    <a:p>
                      <a:r>
                        <a:rPr lang="en-US" sz="2200" strike="sngStrike" baseline="0" dirty="0" err="1" smtClean="0"/>
                        <a:t>babb</a:t>
                      </a:r>
                      <a:r>
                        <a:rPr lang="en-US" sz="2200" dirty="0" err="1" smtClean="0"/>
                        <a:t>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1</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strike="sngStrike" baseline="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27</a:t>
            </a:fld>
            <a:endParaRPr lang="en-US"/>
          </a:p>
        </p:txBody>
      </p:sp>
      <p:pic>
        <p:nvPicPr>
          <p:cNvPr id="8" name="Picture 7" descr="example2_page304_N1_fig1.jpg"/>
          <p:cNvPicPr>
            <a:picLocks noChangeAspect="1"/>
          </p:cNvPicPr>
          <p:nvPr/>
        </p:nvPicPr>
        <p:blipFill>
          <a:blip r:embed="rId4" cstate="print"/>
          <a:stretch>
            <a:fillRect/>
          </a:stretch>
        </p:blipFill>
        <p:spPr>
          <a:xfrm>
            <a:off x="5434361" y="1143000"/>
            <a:ext cx="3404839" cy="220418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7543800" cy="1219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We  have  just  read  the  first  of  the  infinitely  many  blanks  on  the  TAPE.):</a:t>
            </a:r>
          </a:p>
        </p:txBody>
      </p:sp>
      <p:graphicFrame>
        <p:nvGraphicFramePr>
          <p:cNvPr id="10" name="Table 9"/>
          <p:cNvGraphicFramePr>
            <a:graphicFrameLocks noGrp="1"/>
          </p:cNvGraphicFramePr>
          <p:nvPr/>
        </p:nvGraphicFramePr>
        <p:xfrm>
          <a:off x="1371600" y="2590800"/>
          <a:ext cx="6629399" cy="3723640"/>
        </p:xfrm>
        <a:graphic>
          <a:graphicData uri="http://schemas.openxmlformats.org/drawingml/2006/table">
            <a:tbl>
              <a:tblPr firstRow="1" bandRow="1">
                <a:tableStyleId>{5C22544A-7EE6-4342-B048-85BDC9FD1C3A}</a:tableStyleId>
              </a:tblPr>
              <a:tblGrid>
                <a:gridCol w="1243954"/>
                <a:gridCol w="3251846"/>
                <a:gridCol w="2133599"/>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POP</a:t>
                      </a:r>
                      <a:r>
                        <a:rPr lang="en-US" sz="2200" baseline="-25000" dirty="0" smtClean="0"/>
                        <a:t>3</a:t>
                      </a:r>
                      <a:endParaRPr lang="en-US" sz="2200" baseline="-25000" dirty="0"/>
                    </a:p>
                  </a:txBody>
                  <a:tcPr/>
                </a:tc>
                <a:tc>
                  <a:txBody>
                    <a:bodyPr/>
                    <a:lstStyle/>
                    <a:p>
                      <a:pPr algn="ctr"/>
                      <a:r>
                        <a:rPr lang="el-GR" sz="2200" dirty="0" smtClean="0"/>
                        <a:t>Δ</a:t>
                      </a:r>
                      <a:r>
                        <a:rPr lang="en-US" sz="2200" dirty="0" smtClean="0"/>
                        <a:t> . . .  </a:t>
                      </a:r>
                    </a:p>
                    <a:p>
                      <a:pPr algn="ctr"/>
                      <a:r>
                        <a:rPr lang="en-US" sz="2200" dirty="0" smtClean="0"/>
                        <a:t>(Popping  a  blank </a:t>
                      </a:r>
                    </a:p>
                    <a:p>
                      <a:pPr algn="ctr"/>
                      <a:r>
                        <a:rPr lang="en-US" sz="2200" dirty="0" smtClean="0"/>
                        <a:t>from  an empty </a:t>
                      </a:r>
                    </a:p>
                    <a:p>
                      <a:pPr algn="ctr"/>
                      <a:r>
                        <a:rPr lang="en-US" sz="2200" dirty="0" smtClean="0"/>
                        <a:t>stack  still  leaves </a:t>
                      </a:r>
                    </a:p>
                    <a:p>
                      <a:pPr algn="ctr"/>
                      <a:r>
                        <a:rPr lang="en-US" sz="2200" dirty="0" smtClean="0"/>
                        <a:t>blanks)</a:t>
                      </a:r>
                      <a:endParaRPr lang="en-US" sz="2200" dirty="0"/>
                    </a:p>
                  </a:txBody>
                  <a:tcPr/>
                </a:tc>
                <a:tc>
                  <a:txBody>
                    <a:bodyPr/>
                    <a:lstStyle/>
                    <a:p>
                      <a:pPr algn="ctr"/>
                      <a:r>
                        <a:rPr lang="en-US" sz="2200" strike="noStrike" baseline="0" dirty="0" err="1" smtClean="0"/>
                        <a:t>babb</a:t>
                      </a:r>
                      <a:r>
                        <a:rPr lang="en-US" sz="2200" strike="noStrike" dirty="0" err="1" smtClean="0"/>
                        <a:t>ab</a:t>
                      </a:r>
                      <a:r>
                        <a:rPr lang="el-GR" sz="2200" strike="noStrike" dirty="0" smtClean="0"/>
                        <a:t>Δ</a:t>
                      </a:r>
                      <a:r>
                        <a:rPr lang="en-US" sz="2200" strike="noStrike" dirty="0" smtClean="0"/>
                        <a:t>  ...</a:t>
                      </a:r>
                    </a:p>
                    <a:p>
                      <a:pPr algn="ctr"/>
                      <a:r>
                        <a:rPr lang="en-US" sz="2200" strike="noStrike" dirty="0" smtClean="0"/>
                        <a:t>(Reading  a  blank  from</a:t>
                      </a:r>
                    </a:p>
                    <a:p>
                      <a:pPr algn="ctr"/>
                      <a:r>
                        <a:rPr lang="en-US" sz="2200" strike="noStrike" dirty="0" smtClean="0"/>
                        <a:t>from  an empty  an  empty  tape  still</a:t>
                      </a:r>
                    </a:p>
                    <a:p>
                      <a:pPr algn="ctr"/>
                      <a:r>
                        <a:rPr lang="en-US" sz="2200" strike="noStrike" dirty="0" smtClean="0"/>
                        <a:t>stack  still  leaves  </a:t>
                      </a:r>
                      <a:r>
                        <a:rPr lang="en-US" sz="2200" strike="noStrike" dirty="0" err="1" smtClean="0"/>
                        <a:t>leaves</a:t>
                      </a:r>
                      <a:r>
                        <a:rPr lang="en-US" sz="2200" strike="noStrike" dirty="0" smtClean="0"/>
                        <a:t>  blanks)</a:t>
                      </a:r>
                      <a:endParaRPr lang="en-US" sz="2200" strike="noStrike" dirty="0"/>
                    </a:p>
                  </a:txBody>
                  <a:tcPr/>
                </a:tc>
              </a:tr>
              <a:tr h="370840">
                <a:tc>
                  <a:txBody>
                    <a:bodyPr/>
                    <a:lstStyle/>
                    <a:p>
                      <a:pPr algn="ctr"/>
                      <a:r>
                        <a:rPr lang="en-US" sz="2200" dirty="0" smtClean="0"/>
                        <a:t>ACCEPT</a:t>
                      </a:r>
                      <a:endParaRPr lang="en-US" sz="2200" baseline="-25000" dirty="0"/>
                    </a:p>
                  </a:txBody>
                  <a:tcPr/>
                </a:tc>
                <a:tc>
                  <a:txBody>
                    <a:bodyPr/>
                    <a:lstStyle/>
                    <a:p>
                      <a:pPr algn="ctr"/>
                      <a:r>
                        <a:rPr lang="el-GR" sz="2200" dirty="0" smtClean="0"/>
                        <a:t>Δ</a:t>
                      </a:r>
                      <a:r>
                        <a:rPr lang="en-US" sz="2200" dirty="0" smtClean="0"/>
                        <a:t> . . . </a:t>
                      </a:r>
                      <a:endParaRPr lang="en-US" sz="2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strike="sngStrike" dirty="0" err="1" smtClean="0"/>
                        <a:t>b</a:t>
                      </a:r>
                      <a:r>
                        <a:rPr lang="el-GR" sz="220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p:txBody>
          <a:bodyPr>
            <a:normAutofit/>
          </a:bodyPr>
          <a:lstStyle/>
          <a:p>
            <a:pPr algn="ctr">
              <a:buNone/>
            </a:pPr>
            <a:r>
              <a:rPr lang="en-US" sz="2800" dirty="0" smtClean="0">
                <a:solidFill>
                  <a:schemeClr val="accent1"/>
                </a:solidFill>
              </a:rPr>
              <a:t>A  pushdown  automaton,  PDA,  is  a  collection  of  eight  things</a:t>
            </a:r>
          </a:p>
          <a:p>
            <a:pPr marL="514350" indent="-514350">
              <a:buAutoNum type="arabicPeriod"/>
            </a:pPr>
            <a:r>
              <a:rPr lang="en-US" sz="2800" dirty="0" smtClean="0"/>
              <a:t>An  </a:t>
            </a:r>
            <a:r>
              <a:rPr lang="en-US" sz="2800" smtClean="0"/>
              <a:t>alphabet  Σ </a:t>
            </a:r>
            <a:r>
              <a:rPr lang="en-US" sz="2800" dirty="0" smtClean="0"/>
              <a:t>of  input  letters.</a:t>
            </a:r>
          </a:p>
          <a:p>
            <a:pPr marL="514350" indent="-514350">
              <a:buAutoNum type="arabicPeriod"/>
            </a:pPr>
            <a:endParaRPr lang="en-US" sz="2800" dirty="0" smtClean="0"/>
          </a:p>
          <a:p>
            <a:pPr marL="514350" indent="-514350">
              <a:buAutoNum type="arabicPeriod" startAt="2"/>
            </a:pPr>
            <a:r>
              <a:rPr lang="en-US" sz="2800" dirty="0" smtClean="0"/>
              <a:t>An  input  TAPE  (infinite  in  one  direction).  Initially  the  letters  is  placed  on  the  TAPE  starting  in  cell  </a:t>
            </a:r>
            <a:r>
              <a:rPr lang="en-US" sz="2800" dirty="0" err="1" smtClean="0"/>
              <a:t>i</a:t>
            </a:r>
            <a:r>
              <a:rPr lang="en-US" sz="2800" dirty="0" smtClean="0"/>
              <a:t>.  The  rest is  blank.</a:t>
            </a:r>
          </a:p>
          <a:p>
            <a:pPr marL="514350" indent="-514350">
              <a:buAutoNum type="arabicPeriod" startAt="2"/>
            </a:pPr>
            <a:endParaRPr lang="en-US" sz="2800" dirty="0" smtClean="0"/>
          </a:p>
          <a:p>
            <a:pPr>
              <a:buNone/>
            </a:pPr>
            <a:r>
              <a:rPr lang="en-US" sz="2800" dirty="0" smtClean="0"/>
              <a:t>3.  An  alphabet  F  of  STACK  characters.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p:txBody>
          <a:bodyPr>
            <a:normAutofit/>
          </a:bodyPr>
          <a:lstStyle/>
          <a:p>
            <a:r>
              <a:rPr lang="en-US" sz="2800" dirty="0" smtClean="0"/>
              <a:t>4.  A  pushdown  STACK  (infinite  in  one  direction).  Initially  empty  (contains  all  blanks).</a:t>
            </a:r>
          </a:p>
          <a:p>
            <a:endParaRPr lang="en-US" sz="2800" dirty="0" smtClean="0"/>
          </a:p>
          <a:p>
            <a:r>
              <a:rPr lang="en-US" sz="2800" dirty="0" smtClean="0"/>
              <a:t>5.  One  START  state  that  has  only  out-edges,  no  in-edges.</a:t>
            </a:r>
          </a:p>
          <a:p>
            <a:endParaRPr lang="en-US" sz="2800" dirty="0" smtClean="0"/>
          </a:p>
          <a:p>
            <a:endParaRPr lang="en-US" sz="2800" dirty="0" smtClean="0"/>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3810000" y="44958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Start</a:t>
            </a:r>
            <a:endParaRPr lang="en-US" dirty="0"/>
          </a:p>
        </p:txBody>
      </p:sp>
      <p:cxnSp>
        <p:nvCxnSpPr>
          <p:cNvPr id="7" name="Straight Arrow Connector 6"/>
          <p:cNvCxnSpPr/>
          <p:nvPr/>
        </p:nvCxnSpPr>
        <p:spPr>
          <a:xfrm rot="5400000">
            <a:off x="4172744" y="5199856"/>
            <a:ext cx="647700"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p:txBody>
          <a:bodyPr>
            <a:normAutofit/>
          </a:bodyPr>
          <a:lstStyle/>
          <a:p>
            <a:r>
              <a:rPr lang="en-US" sz="2800" dirty="0" smtClean="0"/>
              <a:t>Halt  states  of  two  kinds:  some  ACCEPT  and  some  REJECT.  </a:t>
            </a:r>
          </a:p>
          <a:p>
            <a:r>
              <a:rPr lang="en-US" sz="2800" dirty="0" smtClean="0"/>
              <a:t>They  have in-edges  and  no  out-edge</a:t>
            </a:r>
          </a:p>
          <a:p>
            <a:endParaRPr lang="en-US" sz="2800" dirty="0" smtClean="0"/>
          </a:p>
          <a:p>
            <a:endParaRPr lang="en-US" sz="2800" dirty="0" smtClean="0"/>
          </a:p>
          <a:p>
            <a:r>
              <a:rPr lang="en-US" sz="2800" dirty="0" smtClean="0"/>
              <a:t>7. Finitely  many  </a:t>
            </a:r>
            <a:r>
              <a:rPr lang="en-US" sz="2800" dirty="0" err="1" smtClean="0"/>
              <a:t>nonbranching</a:t>
            </a:r>
            <a:r>
              <a:rPr lang="en-US" sz="2800" dirty="0" smtClean="0"/>
              <a:t>  PUSH  states  that  introduce  characters  onto the  top  of  the  STACK.  They  are  of  the  form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2514600" y="37338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Accept</a:t>
            </a:r>
            <a:endParaRPr lang="en-US" dirty="0"/>
          </a:p>
        </p:txBody>
      </p:sp>
      <p:sp>
        <p:nvSpPr>
          <p:cNvPr id="10" name="Rounded Rectangle 9"/>
          <p:cNvSpPr/>
          <p:nvPr/>
        </p:nvSpPr>
        <p:spPr>
          <a:xfrm>
            <a:off x="4800600" y="37338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Reject</a:t>
            </a:r>
            <a:endParaRPr lang="en-US" dirty="0"/>
          </a:p>
        </p:txBody>
      </p:sp>
      <p:cxnSp>
        <p:nvCxnSpPr>
          <p:cNvPr id="11" name="Straight Arrow Connector 10"/>
          <p:cNvCxnSpPr/>
          <p:nvPr/>
        </p:nvCxnSpPr>
        <p:spPr>
          <a:xfrm rot="5400000">
            <a:off x="5163344" y="3409156"/>
            <a:ext cx="647700"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754188" y="3886200"/>
            <a:ext cx="760412"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657600" y="57150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PUSH X</a:t>
            </a:r>
            <a:endParaRPr lang="en-US" dirty="0"/>
          </a:p>
        </p:txBody>
      </p:sp>
      <p:cxnSp>
        <p:nvCxnSpPr>
          <p:cNvPr id="14" name="Straight Arrow Connector 13"/>
          <p:cNvCxnSpPr/>
          <p:nvPr/>
        </p:nvCxnSpPr>
        <p:spPr>
          <a:xfrm>
            <a:off x="2895600" y="5943600"/>
            <a:ext cx="760412"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029200" y="5943600"/>
            <a:ext cx="760412"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8.  Finitely  many  branching  states  of  two  kinds:</a:t>
            </a:r>
          </a:p>
          <a:p>
            <a:pPr>
              <a:buNone/>
            </a:pPr>
            <a:r>
              <a:rPr lang="en-US" sz="2800" dirty="0" smtClean="0"/>
              <a:t>		(</a:t>
            </a:r>
            <a:r>
              <a:rPr lang="en-US" sz="2800" dirty="0" err="1" smtClean="0"/>
              <a:t>i</a:t>
            </a:r>
            <a:r>
              <a:rPr lang="en-US" sz="2800" dirty="0" smtClean="0"/>
              <a:t>)  States  that  read  the  next  unused  letter    	      from  the  TAPE</a:t>
            </a:r>
          </a:p>
          <a:p>
            <a:pPr>
              <a:buNone/>
            </a:pPr>
            <a:endParaRPr lang="en-US" sz="2800" dirty="0" smtClean="0"/>
          </a:p>
          <a:p>
            <a:pPr>
              <a:buNone/>
            </a:pPr>
            <a:endParaRPr lang="en-US" sz="2800" dirty="0" smtClean="0"/>
          </a:p>
          <a:p>
            <a:pPr>
              <a:buNone/>
            </a:pPr>
            <a:r>
              <a:rPr lang="en-US" sz="2800" dirty="0" smtClean="0"/>
              <a:t>		(ii) States  that  read  the  top  character  of the  	      STACK</a:t>
            </a:r>
          </a:p>
          <a:p>
            <a:pPr>
              <a:buNone/>
            </a:pPr>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age307_N1_fig4.jpg"/>
          <p:cNvPicPr>
            <a:picLocks noChangeAspect="1"/>
          </p:cNvPicPr>
          <p:nvPr/>
        </p:nvPicPr>
        <p:blipFill>
          <a:blip r:embed="rId3" cstate="print"/>
          <a:stretch>
            <a:fillRect/>
          </a:stretch>
        </p:blipFill>
        <p:spPr>
          <a:xfrm>
            <a:off x="4953000" y="2971800"/>
            <a:ext cx="2305050" cy="1152525"/>
          </a:xfrm>
          <a:prstGeom prst="rect">
            <a:avLst/>
          </a:prstGeom>
        </p:spPr>
      </p:pic>
      <p:pic>
        <p:nvPicPr>
          <p:cNvPr id="11" name="Picture 10" descr="page307_N1_fig5.jpg"/>
          <p:cNvPicPr>
            <a:picLocks noChangeAspect="1"/>
          </p:cNvPicPr>
          <p:nvPr/>
        </p:nvPicPr>
        <p:blipFill>
          <a:blip r:embed="rId4" cstate="print"/>
          <a:stretch>
            <a:fillRect/>
          </a:stretch>
        </p:blipFill>
        <p:spPr>
          <a:xfrm>
            <a:off x="4724400" y="4876800"/>
            <a:ext cx="2762250" cy="138112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Example</a:t>
            </a:r>
          </a:p>
          <a:p>
            <a:r>
              <a:rPr lang="en-US" sz="2800" dirty="0" smtClean="0"/>
              <a:t>Consider  the  language  generated  by  the  CFG:</a:t>
            </a:r>
          </a:p>
          <a:p>
            <a:pPr>
              <a:buNone/>
            </a:pPr>
            <a:r>
              <a:rPr lang="en-US" sz="2800" dirty="0" smtClean="0"/>
              <a:t>			S →  </a:t>
            </a:r>
            <a:r>
              <a:rPr lang="en-US" sz="2800" smtClean="0"/>
              <a:t>S + S I S  * S | 4</a:t>
            </a:r>
            <a:endParaRPr lang="en-US" sz="2800" dirty="0" smtClean="0"/>
          </a:p>
          <a:p>
            <a:r>
              <a:rPr lang="en-US" sz="2800" dirty="0" smtClean="0"/>
              <a:t>The  terminals  are  +,  *,  and  4  and  the  only  nonterminal  is  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The  following  PDA  accepts  this  language: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example_page309_N1_fig1.jpg"/>
          <p:cNvPicPr>
            <a:picLocks noChangeAspect="1"/>
          </p:cNvPicPr>
          <p:nvPr/>
        </p:nvPicPr>
        <p:blipFill>
          <a:blip r:embed="rId2" cstate="print"/>
          <a:stretch>
            <a:fillRect/>
          </a:stretch>
        </p:blipFill>
        <p:spPr>
          <a:xfrm>
            <a:off x="1905000" y="2133600"/>
            <a:ext cx="6096000" cy="4462737"/>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Example</a:t>
            </a:r>
          </a:p>
          <a:p>
            <a:r>
              <a:rPr lang="en-US" sz="2800" dirty="0" smtClean="0"/>
              <a:t>Trace the acceptance of 4 + 4 * 4</a:t>
            </a:r>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nvGraphicFramePr>
        <p:xfrm>
          <a:off x="152400" y="3957320"/>
          <a:ext cx="4572000" cy="2595880"/>
        </p:xfrm>
        <a:graphic>
          <a:graphicData uri="http://schemas.openxmlformats.org/drawingml/2006/table">
            <a:tbl>
              <a:tblPr firstRow="1" bandRow="1">
                <a:tableStyleId>{5C22544A-7EE6-4342-B048-85BDC9FD1C3A}</a:tableStyleId>
              </a:tblPr>
              <a:tblGrid>
                <a:gridCol w="1524000"/>
                <a:gridCol w="1524000"/>
                <a:gridCol w="1524000"/>
              </a:tblGrid>
              <a:tr h="3708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dirty="0" smtClean="0"/>
                        <a:t>START </a:t>
                      </a:r>
                    </a:p>
                  </a:txBody>
                  <a:tcPr/>
                </a:tc>
                <a:tc>
                  <a:txBody>
                    <a:bodyPr/>
                    <a:lstStyle/>
                    <a:p>
                      <a:r>
                        <a:rPr lang="el-GR" sz="1800" dirty="0" smtClean="0"/>
                        <a:t>Δ</a:t>
                      </a:r>
                      <a:endParaRPr lang="en-US" dirty="0"/>
                    </a:p>
                  </a:txBody>
                  <a:tcPr/>
                </a:tc>
                <a:tc>
                  <a:txBody>
                    <a:bodyPr/>
                    <a:lstStyle/>
                    <a:p>
                      <a:r>
                        <a:rPr lang="en-US" dirty="0"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1</a:t>
                      </a:r>
                      <a:r>
                        <a:rPr lang="en-US" dirty="0" smtClean="0"/>
                        <a:t> S </a:t>
                      </a:r>
                      <a:endParaRPr lang="en-US" dirty="0"/>
                    </a:p>
                  </a:txBody>
                  <a:tcPr/>
                </a:tc>
                <a:tc>
                  <a:txBody>
                    <a:bodyPr/>
                    <a:lstStyle/>
                    <a:p>
                      <a:r>
                        <a:rPr lang="en-US" dirty="0" smtClean="0"/>
                        <a:t>S</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l-GR" sz="1800" dirty="0" smtClean="0"/>
                        <a:t>Δ</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2</a:t>
                      </a:r>
                      <a:r>
                        <a:rPr lang="en-US" dirty="0" smtClean="0"/>
                        <a:t> S </a:t>
                      </a:r>
                      <a:endParaRPr lang="en-US" dirty="0"/>
                    </a:p>
                  </a:txBody>
                  <a:tcPr/>
                </a:tc>
                <a:tc>
                  <a:txBody>
                    <a:bodyPr/>
                    <a:lstStyle/>
                    <a:p>
                      <a:r>
                        <a:rPr lang="en-US" dirty="0" smtClean="0"/>
                        <a:t>S</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3</a:t>
                      </a:r>
                      <a:r>
                        <a:rPr lang="en-US" dirty="0" smtClean="0"/>
                        <a:t>  + </a:t>
                      </a:r>
                      <a:endParaRPr lang="en-US" dirty="0"/>
                    </a:p>
                  </a:txBody>
                  <a:tcPr/>
                </a:tc>
                <a:tc>
                  <a:txBody>
                    <a:bodyPr/>
                    <a:lstStyle/>
                    <a:p>
                      <a:r>
                        <a:rPr lang="en-US" dirty="0" smtClean="0"/>
                        <a:t>+ S</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4</a:t>
                      </a:r>
                      <a:r>
                        <a:rPr lang="en-US" dirty="0" smtClean="0"/>
                        <a:t>  S</a:t>
                      </a:r>
                      <a:endParaRPr lang="en-US" dirty="0"/>
                    </a:p>
                  </a:txBody>
                  <a:tcPr/>
                </a:tc>
                <a:tc>
                  <a:txBody>
                    <a:bodyPr/>
                    <a:lstStyle/>
                    <a:p>
                      <a:r>
                        <a:rPr lang="en-US" dirty="0" smtClean="0"/>
                        <a:t>S + S</a:t>
                      </a:r>
                      <a:endParaRPr lang="en-US" dirty="0"/>
                    </a:p>
                  </a:txBody>
                  <a:tcPr/>
                </a:tc>
                <a:tc>
                  <a:txBody>
                    <a:bodyPr/>
                    <a:lstStyle/>
                    <a:p>
                      <a:r>
                        <a:rPr lang="en-US" dirty="0" smtClean="0"/>
                        <a:t>4 +4 * 4</a:t>
                      </a:r>
                      <a:endParaRPr lang="en-US" dirty="0"/>
                    </a:p>
                  </a:txBody>
                  <a:tcPr/>
                </a:tc>
              </a:tr>
            </a:tbl>
          </a:graphicData>
        </a:graphic>
      </p:graphicFrame>
      <p:pic>
        <p:nvPicPr>
          <p:cNvPr id="7" name="Picture 6" descr="example_page309_N1_fig1.jpg"/>
          <p:cNvPicPr>
            <a:picLocks noChangeAspect="1"/>
          </p:cNvPicPr>
          <p:nvPr/>
        </p:nvPicPr>
        <p:blipFill>
          <a:blip r:embed="rId3" cstate="print"/>
          <a:stretch>
            <a:fillRect/>
          </a:stretch>
        </p:blipFill>
        <p:spPr>
          <a:xfrm>
            <a:off x="5257800" y="2667000"/>
            <a:ext cx="3538975" cy="25908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219200"/>
            <a:ext cx="8229600" cy="4525963"/>
          </a:xfrm>
        </p:spPr>
        <p:txBody>
          <a:bodyPr>
            <a:normAutofit/>
          </a:bodyPr>
          <a:lstStyle/>
          <a:p>
            <a:r>
              <a:rPr lang="en-US" sz="2800" dirty="0" smtClean="0"/>
              <a:t>Example</a:t>
            </a:r>
          </a:p>
          <a:p>
            <a:r>
              <a:rPr lang="en-US" sz="2800" dirty="0" smtClean="0"/>
              <a:t>Trace the acceptance of 4 + 4 * 4 (continued)</a:t>
            </a:r>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nvGraphicFramePr>
        <p:xfrm>
          <a:off x="304800" y="2438400"/>
          <a:ext cx="3962400" cy="4079240"/>
        </p:xfrm>
        <a:graphic>
          <a:graphicData uri="http://schemas.openxmlformats.org/drawingml/2006/table">
            <a:tbl>
              <a:tblPr firstRow="1" bandRow="1">
                <a:tableStyleId>{5C22544A-7EE6-4342-B048-85BDC9FD1C3A}</a:tableStyleId>
              </a:tblPr>
              <a:tblGrid>
                <a:gridCol w="1584960"/>
                <a:gridCol w="1056640"/>
                <a:gridCol w="1320800"/>
              </a:tblGrid>
              <a:tr h="3708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sz="1800" dirty="0" smtClean="0"/>
                        <a:t>+S</a:t>
                      </a:r>
                      <a:endParaRPr lang="en-US" dirty="0"/>
                    </a:p>
                  </a:txBody>
                  <a:tcPr/>
                </a:tc>
                <a:tc>
                  <a:txBody>
                    <a:bodyPr/>
                    <a:lstStyle/>
                    <a:p>
                      <a:pPr algn="r"/>
                      <a:r>
                        <a:rPr lang="en-US" dirty="0"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1</a:t>
                      </a:r>
                      <a:r>
                        <a:rPr lang="en-US" dirty="0" smtClean="0"/>
                        <a:t> </a:t>
                      </a:r>
                      <a:endParaRPr lang="en-US" dirty="0"/>
                    </a:p>
                  </a:txBody>
                  <a:tcPr/>
                </a:tc>
                <a:tc>
                  <a:txBody>
                    <a:bodyPr/>
                    <a:lstStyle/>
                    <a:p>
                      <a:r>
                        <a:rPr lang="en-US" sz="1800"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2</a:t>
                      </a:r>
                      <a:endParaRPr lang="en-US" dirty="0"/>
                    </a:p>
                  </a:txBody>
                  <a:tcPr/>
                </a:tc>
                <a:tc>
                  <a:txBody>
                    <a:bodyPr/>
                    <a:lstStyle/>
                    <a:p>
                      <a:r>
                        <a:rPr lang="en-US"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a:t>
                      </a:r>
                      <a:endParaRPr lang="en-US" dirty="0"/>
                    </a:p>
                  </a:txBody>
                  <a:tcPr/>
                </a:tc>
                <a:tc>
                  <a:txBody>
                    <a:bodyPr/>
                    <a:lstStyle/>
                    <a:p>
                      <a:r>
                        <a:rPr lang="el-GR" sz="1800" dirty="0" smtClean="0"/>
                        <a:t>Δ</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5</a:t>
                      </a:r>
                      <a:r>
                        <a:rPr lang="en-US" dirty="0" smtClean="0"/>
                        <a:t>  S</a:t>
                      </a:r>
                      <a:endParaRPr lang="en-US" dirty="0"/>
                    </a:p>
                  </a:txBody>
                  <a:tcPr/>
                </a:tc>
                <a:tc>
                  <a:txBody>
                    <a:bodyPr/>
                    <a:lstStyle/>
                    <a:p>
                      <a:r>
                        <a:rPr lang="en-US" dirty="0" smtClean="0"/>
                        <a:t>S</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6</a:t>
                      </a:r>
                      <a:r>
                        <a:rPr lang="en-US" dirty="0" smtClean="0"/>
                        <a:t>  *</a:t>
                      </a:r>
                      <a:endParaRPr lang="en-US" dirty="0"/>
                    </a:p>
                  </a:txBody>
                  <a:tcPr/>
                </a:tc>
                <a:tc>
                  <a:txBody>
                    <a:bodyPr/>
                    <a:lstStyle/>
                    <a:p>
                      <a:r>
                        <a:rPr lang="en-US" dirty="0" smtClean="0"/>
                        <a:t>*S</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7</a:t>
                      </a:r>
                      <a:r>
                        <a:rPr lang="en-US" dirty="0" smtClean="0"/>
                        <a:t>  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S*S</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1</a:t>
                      </a:r>
                      <a:endParaRPr lang="en-US" dirty="0"/>
                    </a:p>
                  </a:txBody>
                  <a:tcPr/>
                </a:tc>
                <a:tc>
                  <a:txBody>
                    <a:bodyPr/>
                    <a:lstStyle/>
                    <a:p>
                      <a:r>
                        <a:rPr lang="en-US" dirty="0" smtClean="0"/>
                        <a:t>*S</a:t>
                      </a:r>
                      <a:endParaRPr lang="en-US" dirty="0"/>
                    </a:p>
                  </a:txBody>
                  <a:tcPr/>
                </a:tc>
                <a:tc>
                  <a:txBody>
                    <a:bodyPr/>
                    <a:lstStyle/>
                    <a:p>
                      <a:pPr algn="r"/>
                      <a:r>
                        <a:rPr lang="en-US" dirty="0" smtClean="0"/>
                        <a:t>* 4</a:t>
                      </a:r>
                      <a:endParaRPr lang="en-US" dirty="0"/>
                    </a:p>
                  </a:txBody>
                  <a:tcPr/>
                </a:tc>
              </a:tr>
            </a:tbl>
          </a:graphicData>
        </a:graphic>
      </p:graphicFrame>
      <p:pic>
        <p:nvPicPr>
          <p:cNvPr id="7" name="Picture 6" descr="example_page309_N1_fig1.jpg"/>
          <p:cNvPicPr>
            <a:picLocks noChangeAspect="1"/>
          </p:cNvPicPr>
          <p:nvPr/>
        </p:nvPicPr>
        <p:blipFill>
          <a:blip r:embed="rId3" cstate="print"/>
          <a:stretch>
            <a:fillRect/>
          </a:stretch>
        </p:blipFill>
        <p:spPr>
          <a:xfrm>
            <a:off x="4724400" y="2448174"/>
            <a:ext cx="3733800" cy="2733426"/>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Example</a:t>
            </a:r>
          </a:p>
          <a:p>
            <a:r>
              <a:rPr lang="en-US" sz="2800" dirty="0" smtClean="0"/>
              <a:t>Trace the acceptance  of 4 + 4 * 4 (continued)</a:t>
            </a:r>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nvGraphicFramePr>
        <p:xfrm>
          <a:off x="2514600" y="2819400"/>
          <a:ext cx="3962400" cy="3672840"/>
        </p:xfrm>
        <a:graphic>
          <a:graphicData uri="http://schemas.openxmlformats.org/drawingml/2006/table">
            <a:tbl>
              <a:tblPr firstRow="1" bandRow="1">
                <a:tableStyleId>{5C22544A-7EE6-4342-B048-85BDC9FD1C3A}</a:tableStyleId>
              </a:tblPr>
              <a:tblGrid>
                <a:gridCol w="1584960"/>
                <a:gridCol w="1056640"/>
                <a:gridCol w="13208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dirty="0" smtClean="0"/>
                        <a:t>S</a:t>
                      </a:r>
                      <a:endParaRPr lang="en-US" dirty="0"/>
                    </a:p>
                  </a:txBody>
                  <a:tcPr/>
                </a:tc>
                <a:tc>
                  <a:txBody>
                    <a:bodyPr/>
                    <a:lstStyle/>
                    <a:p>
                      <a:pPr algn="r"/>
                      <a:r>
                        <a:rPr lang="en-US" dirty="0" smtClean="0"/>
                        <a:t>*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3</a:t>
                      </a:r>
                      <a:endParaRPr lang="en-US" dirty="0"/>
                    </a:p>
                  </a:txBody>
                  <a:tcPr/>
                </a:tc>
                <a:tc>
                  <a:txBody>
                    <a:bodyPr/>
                    <a:lstStyle/>
                    <a:p>
                      <a:r>
                        <a:rPr lang="en-US" dirty="0" smtClean="0"/>
                        <a:t>S</a:t>
                      </a:r>
                      <a:endParaRPr lang="en-US" dirty="0"/>
                    </a:p>
                  </a:txBody>
                  <a:tcPr/>
                </a:tc>
                <a:tc>
                  <a:txBody>
                    <a:bodyPr/>
                    <a:lstStyle/>
                    <a:p>
                      <a:pPr algn="r"/>
                      <a:r>
                        <a:rPr lang="en-US" dirty="0" smtClean="0"/>
                        <a:t>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a:p>
                  </a:txBody>
                  <a:tcPr/>
                </a:tc>
                <a:tc>
                  <a:txBody>
                    <a:bodyPr/>
                    <a:lstStyle/>
                    <a:p>
                      <a:pPr algn="r"/>
                      <a:r>
                        <a:rPr lang="en-US" dirty="0" smtClean="0"/>
                        <a:t>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4</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ACCEPT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28 Summary</a:t>
            </a:r>
            <a:endParaRPr lang="en-US" dirty="0"/>
          </a:p>
        </p:txBody>
      </p:sp>
      <p:sp>
        <p:nvSpPr>
          <p:cNvPr id="3" name="Content Placeholder 2"/>
          <p:cNvSpPr>
            <a:spLocks noGrp="1"/>
          </p:cNvSpPr>
          <p:nvPr>
            <p:ph idx="1"/>
          </p:nvPr>
        </p:nvSpPr>
        <p:spPr/>
        <p:txBody>
          <a:bodyPr/>
          <a:lstStyle/>
          <a:p>
            <a:r>
              <a:rPr lang="en-US" dirty="0" smtClean="0"/>
              <a:t>Deterministic PDA Examples</a:t>
            </a:r>
          </a:p>
          <a:p>
            <a:r>
              <a:rPr lang="en-US" dirty="0" smtClean="0"/>
              <a:t>Non-Deterministic PDA Examples</a:t>
            </a:r>
          </a:p>
          <a:p>
            <a:r>
              <a:rPr lang="en-US" i="1" dirty="0" smtClean="0"/>
              <a:t>Thanks to Daniel I.A. </a:t>
            </a:r>
            <a:r>
              <a:rPr lang="en-US" i="1" dirty="0" err="1" smtClean="0"/>
              <a:t>cohen</a:t>
            </a:r>
            <a:r>
              <a:rPr lang="en-US" i="1" dirty="0" smtClean="0"/>
              <a:t>. The material for these slides has been taken from his book Automata Theory</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a:p>
        </p:txBody>
      </p:sp>
    </p:spTree>
    <p:extLst>
      <p:ext uri="{BB962C8B-B14F-4D97-AF65-F5344CB8AC3E}">
        <p14:creationId xmlns="" xmlns:p14="http://schemas.microsoft.com/office/powerpoint/2010/main" val="1703216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1369</Words>
  <Application>Microsoft Office PowerPoint</Application>
  <PresentationFormat>On-screen Show (4:3)</PresentationFormat>
  <Paragraphs>615</Paragraphs>
  <Slides>38</Slides>
  <Notes>25</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Lecture # 28</vt:lpstr>
      <vt:lpstr>Lecture 27 recap</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Example</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Pushdown Automata</vt:lpstr>
      <vt:lpstr>Pushdown Automata</vt:lpstr>
      <vt:lpstr>Pushdown Automata</vt:lpstr>
      <vt:lpstr>Pushdown Automata</vt:lpstr>
      <vt:lpstr>Pushdown Automata</vt:lpstr>
      <vt:lpstr>Pushdown Automata</vt:lpstr>
      <vt:lpstr>Pushdown Automata</vt:lpstr>
      <vt:lpstr>Pushdown Automata</vt:lpstr>
      <vt:lpstr>Pushdown Automata</vt:lpstr>
      <vt:lpstr>Lecture 28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28</dc:title>
  <dc:creator>Administrator</dc:creator>
  <cp:lastModifiedBy>Administrator</cp:lastModifiedBy>
  <cp:revision>4</cp:revision>
  <dcterms:created xsi:type="dcterms:W3CDTF">2013-01-23T10:50:47Z</dcterms:created>
  <dcterms:modified xsi:type="dcterms:W3CDTF">2013-01-23T12:33:28Z</dcterms:modified>
</cp:coreProperties>
</file>