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06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30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94FCD-B9AB-4585-9119-38D512C294A5}" type="datetimeFigureOut">
              <a:rPr lang="en-US" smtClean="0"/>
              <a:t>1/23/2013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91CA7-7908-40AA-B40C-81BED9C315C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</a:t>
            </a:r>
            <a:r>
              <a:rPr lang="en-US" sz="4000" dirty="0" smtClean="0"/>
              <a:t>27</a:t>
            </a:r>
            <a:endParaRPr lang="en-US" sz="4000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083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26 </a:t>
            </a:r>
            <a:r>
              <a:rPr lang="en-US" dirty="0" smtClean="0"/>
              <a:t>RECAP..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Unit Production Elimination</a:t>
            </a:r>
          </a:p>
          <a:p>
            <a:r>
              <a:rPr lang="en-US" dirty="0" smtClean="0"/>
              <a:t>Chomsky </a:t>
            </a:r>
            <a:r>
              <a:rPr lang="en-US" dirty="0" smtClean="0"/>
              <a:t>Normal Form</a:t>
            </a:r>
          </a:p>
          <a:p>
            <a:r>
              <a:rPr lang="en-US" dirty="0" smtClean="0"/>
              <a:t>JFLAP practical for </a:t>
            </a:r>
            <a:r>
              <a:rPr lang="en-US" dirty="0" smtClean="0"/>
              <a:t>CNF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321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Chomsky NORMAL Form in JFLAP</a:t>
            </a:r>
          </a:p>
          <a:p>
            <a:r>
              <a:rPr lang="en-US" dirty="0" smtClean="0"/>
              <a:t>Practical Demonstration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 new Format for FAs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will start  with  our  old  FA's  and  throw  in some  new  diagrams  that  will  augment  them  and  make  them  more  powerful.</a:t>
            </a:r>
          </a:p>
          <a:p>
            <a:r>
              <a:rPr lang="en-US" dirty="0" smtClean="0"/>
              <a:t>In this chapter complete new designs will be created for modeling FA’s.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New terminologies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We  call it INPUT  TAPE  to  the  part  of  the  FA  where  the  input string  lives  while  it  is  being  run.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INPUT  TAPE  must  be  long  enough  for  any  possible  input,  and  since  any  word in  a*  is  a  possible  input,  the  TAPE  must  be  infinitely  long.</a:t>
            </a:r>
          </a:p>
          <a:p>
            <a:endParaRPr lang="en-US" dirty="0" smtClean="0"/>
          </a:p>
          <a:p>
            <a:r>
              <a:rPr lang="en-US" dirty="0" smtClean="0"/>
              <a:t>The  TAPE  has  a  first  location  for  the  first  letter  of  the  input, then  a  second  location,  and  so  on.  </a:t>
            </a:r>
          </a:p>
          <a:p>
            <a:endParaRPr lang="en-US" dirty="0" smtClean="0"/>
          </a:p>
          <a:p>
            <a:r>
              <a:rPr lang="en-US" dirty="0" smtClean="0"/>
              <a:t>Therefore,  we  say  that  the  TAPE  is  infinite in  one  direction  only.  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 new Format for FAs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 locations  into  which put  the  input  letters  are  called  cells.  (See table below)</a:t>
            </a:r>
          </a:p>
          <a:p>
            <a:r>
              <a:rPr lang="en-US" sz="2800" dirty="0" smtClean="0"/>
              <a:t>Name the  cells  with  lowercase  Roman  numerals. 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l-GR" sz="2800" dirty="0" smtClean="0"/>
              <a:t>Δ</a:t>
            </a:r>
            <a:r>
              <a:rPr lang="en-US" sz="2800" dirty="0" smtClean="0"/>
              <a:t>  used to indicate the blank</a:t>
            </a:r>
          </a:p>
          <a:p>
            <a:r>
              <a:rPr lang="en-US" sz="2800" dirty="0" smtClean="0"/>
              <a:t>Input string is </a:t>
            </a:r>
            <a:r>
              <a:rPr lang="en-US" sz="2800" dirty="0" err="1" smtClean="0">
                <a:solidFill>
                  <a:schemeClr val="accent1"/>
                </a:solidFill>
              </a:rPr>
              <a:t>aab</a:t>
            </a:r>
            <a:endParaRPr lang="en-US" sz="2800" dirty="0" smtClean="0">
              <a:solidFill>
                <a:schemeClr val="accent1"/>
              </a:solidFill>
            </a:endParaRPr>
          </a:p>
          <a:p>
            <a:endParaRPr lang="en-US" sz="280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19200" y="3429000"/>
          <a:ext cx="60960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609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>
                          <a:solidFill>
                            <a:schemeClr val="tx1"/>
                          </a:solidFill>
                        </a:rPr>
                        <a:t>Δ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 smtClean="0">
                          <a:solidFill>
                            <a:schemeClr val="tx1"/>
                          </a:solidFill>
                        </a:rPr>
                        <a:t>Δ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Input tape parsing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sz="2800" dirty="0" smtClean="0"/>
              <a:t>As TAPE is processed,  on  the  machine  we  read  one  letter  at  a  time  and eliminate  each  as  it  is  used.  </a:t>
            </a:r>
          </a:p>
          <a:p>
            <a:r>
              <a:rPr lang="en-US" sz="2800" dirty="0" smtClean="0"/>
              <a:t>When  we  reach  the  first  blank  cell  we  stop. </a:t>
            </a:r>
          </a:p>
          <a:p>
            <a:r>
              <a:rPr lang="en-US" sz="2800" dirty="0" smtClean="0"/>
              <a:t> We always  presume  that  once  the  first  blank  is  encountered  the  rest  of  the  TAPE is  also  blank.</a:t>
            </a:r>
          </a:p>
          <a:p>
            <a:r>
              <a:rPr lang="en-US" sz="2800" dirty="0" smtClean="0"/>
              <a:t>  We  read  from  left  to  right  and  never  go  back  to  a  cell  that was  read  before.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1295400" y="5715000"/>
            <a:ext cx="304800" cy="30480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New symbols for FA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</a:t>
            </a:r>
            <a:r>
              <a:rPr lang="en-US" sz="2800" dirty="0" smtClean="0"/>
              <a:t>To  streamline  the  design  of  the  machine, some symbols are used.</a:t>
            </a:r>
          </a:p>
          <a:p>
            <a:r>
              <a:rPr lang="en-US" dirty="0" smtClean="0"/>
              <a:t>The  arrows  (directed  edges)  into  or out  of  these  states  can  be  drawn  at  any  angle.  The  START  state  is  like  a state  connected  to  another  state  in  a  TG  by  a  ʎ edge.  </a:t>
            </a:r>
          </a:p>
          <a:p>
            <a:r>
              <a:rPr lang="en-US" dirty="0" smtClean="0"/>
              <a:t>We  begin  the  process there,  but  we  read  no  input  letter.  We  just  proceed  immediately  to  the  next state.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1295400" y="5715000"/>
            <a:ext cx="304800" cy="30480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 new Symbol for FAs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 start  state  has  no  arrows  coming  into  it.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An  ACCEPT  state  is  a  shorthand  notation  for  a  dead-end  final  state-once entered,  it  cannot  be  left, shown on next slide :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1295400" y="5715000"/>
            <a:ext cx="304800" cy="30480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990600" y="2819400"/>
            <a:ext cx="13716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3505200" y="2819400"/>
            <a:ext cx="13716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Accept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5791200" y="2819400"/>
            <a:ext cx="13716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Reject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1277144" y="3523456"/>
            <a:ext cx="647700" cy="1588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6153944" y="2494756"/>
            <a:ext cx="647700" cy="1588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744788" y="2971800"/>
            <a:ext cx="760412" cy="1588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 new Format for FAs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3505200"/>
            <a:ext cx="80010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/>
              <a:t>A  REJECT  state  is  a  dead-end  state  that  is  not  final.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fir_page_2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2133600"/>
            <a:ext cx="1982400" cy="1066800"/>
          </a:xfrm>
          <a:prstGeom prst="rect">
            <a:avLst/>
          </a:prstGeom>
        </p:spPr>
      </p:pic>
      <p:pic>
        <p:nvPicPr>
          <p:cNvPr id="11" name="Picture 10" descr="fir_page_2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0" y="4876800"/>
            <a:ext cx="1828800" cy="98414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 new Format for FAs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33400" y="1447800"/>
            <a:ext cx="80010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/>
              <a:t>READ  states are   introduced.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/>
              <a:t>These  are  depicted  as  diamond  shaped  boxes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" name="Picture 15" descr="fiq1_pag_2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2971800"/>
            <a:ext cx="5588751" cy="28194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 new Format for FAs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33400" y="1447800"/>
            <a:ext cx="80010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685800" y="1600200"/>
            <a:ext cx="80010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/>
              <a:t>The FA that is used to be drawn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/>
              <a:t>The  FA  that  accepts  all  words  ending  in  the  letter  a  becomes,  in  the  new symbolism,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5" descr="figure2_page2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2133600"/>
            <a:ext cx="3886200" cy="20536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 new Format for FAs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33400" y="1447800"/>
            <a:ext cx="80010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685800" y="1600200"/>
            <a:ext cx="80010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</p:txBody>
      </p:sp>
      <p:pic>
        <p:nvPicPr>
          <p:cNvPr id="7" name="Picture 6" descr="figure3_page2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2971800"/>
            <a:ext cx="4648200" cy="3308888"/>
          </a:xfrm>
          <a:prstGeom prst="rect">
            <a:avLst/>
          </a:prstGeom>
        </p:spPr>
      </p:pic>
      <p:pic>
        <p:nvPicPr>
          <p:cNvPr id="6" name="Picture 5" descr="figure2_page29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0" y="1219200"/>
            <a:ext cx="3886200" cy="205368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 new Format for FAs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33400" y="1371600"/>
            <a:ext cx="80010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685800" y="1600200"/>
            <a:ext cx="80010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1752600"/>
            <a:ext cx="80010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/>
              <a:t>We  have  also  used  the electronic  diagram  notation  for  wires  flowing  into  each  other.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</p:txBody>
      </p:sp>
      <p:sp>
        <p:nvSpPr>
          <p:cNvPr id="9" name="Diamond 8"/>
          <p:cNvSpPr/>
          <p:nvPr/>
        </p:nvSpPr>
        <p:spPr>
          <a:xfrm>
            <a:off x="3276600" y="2819400"/>
            <a:ext cx="1600200" cy="1143000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endCxn id="9" idx="1"/>
          </p:cNvCxnSpPr>
          <p:nvPr/>
        </p:nvCxnSpPr>
        <p:spPr>
          <a:xfrm>
            <a:off x="1828800" y="3352800"/>
            <a:ext cx="1447800" cy="3810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2323440" y="3086762"/>
            <a:ext cx="534721" cy="158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iamond 20"/>
          <p:cNvSpPr/>
          <p:nvPr/>
        </p:nvSpPr>
        <p:spPr>
          <a:xfrm>
            <a:off x="3276600" y="4572000"/>
            <a:ext cx="1600200" cy="1143000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endCxn id="21" idx="1"/>
          </p:cNvCxnSpPr>
          <p:nvPr/>
        </p:nvCxnSpPr>
        <p:spPr>
          <a:xfrm>
            <a:off x="1828800" y="5105400"/>
            <a:ext cx="1447800" cy="3810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6200000" flipH="1">
            <a:off x="2361404" y="4420396"/>
            <a:ext cx="990603" cy="531811"/>
          </a:xfrm>
          <a:prstGeom prst="bentConnector3">
            <a:avLst>
              <a:gd name="adj1" fmla="val 50000"/>
            </a:avLst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 new Format for FAs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33400" y="1371600"/>
            <a:ext cx="80010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685800" y="1600200"/>
            <a:ext cx="80010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1447800"/>
            <a:ext cx="83058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/>
              <a:t>We  have  also  used  the electronic  diagram  notation  for  wires  flowing  into  each  other.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/>
              <a:t>Becomes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/>
          </a:p>
        </p:txBody>
      </p:sp>
      <p:pic>
        <p:nvPicPr>
          <p:cNvPr id="15" name="Picture 14" descr="example_p292_N1_fig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2362200"/>
            <a:ext cx="3950329" cy="1295400"/>
          </a:xfrm>
          <a:prstGeom prst="rect">
            <a:avLst/>
          </a:prstGeom>
        </p:spPr>
      </p:pic>
      <p:pic>
        <p:nvPicPr>
          <p:cNvPr id="17" name="Picture 16" descr="example_page291_N1_fig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4114800"/>
            <a:ext cx="7620000" cy="23622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27 </a:t>
            </a: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Chomsky Normal Form </a:t>
            </a:r>
            <a:r>
              <a:rPr lang="en-US" dirty="0" smtClean="0"/>
              <a:t>conversion in JFLAP</a:t>
            </a:r>
            <a:endParaRPr lang="en-US" dirty="0" smtClean="0"/>
          </a:p>
          <a:p>
            <a:r>
              <a:rPr lang="en-US" dirty="0" smtClean="0"/>
              <a:t>Push </a:t>
            </a:r>
            <a:r>
              <a:rPr lang="en-US" dirty="0" smtClean="0"/>
              <a:t>Down Automata Definition</a:t>
            </a:r>
          </a:p>
          <a:p>
            <a:r>
              <a:rPr lang="en-US" dirty="0" smtClean="0"/>
              <a:t>PDA Symbols</a:t>
            </a:r>
          </a:p>
          <a:p>
            <a:r>
              <a:rPr lang="en-US" dirty="0" smtClean="0"/>
              <a:t>Deterministic PDA Examples</a:t>
            </a:r>
          </a:p>
          <a:p>
            <a:r>
              <a:rPr lang="en-US" dirty="0" smtClean="0"/>
              <a:t>Non-Deterministic PDA Examples</a:t>
            </a:r>
          </a:p>
          <a:p>
            <a:r>
              <a:rPr lang="en-US" i="1" dirty="0" smtClean="0"/>
              <a:t>Thanks to Daniel I.A. </a:t>
            </a:r>
            <a:r>
              <a:rPr lang="en-US" i="1" dirty="0" err="1" smtClean="0"/>
              <a:t>cohen</a:t>
            </a:r>
            <a:r>
              <a:rPr lang="en-US" i="1" dirty="0" smtClean="0"/>
              <a:t>. The material for these slides has been taken from his book Automata Theory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321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576</Words>
  <Application>Microsoft Office PowerPoint</Application>
  <PresentationFormat>On-screen Show (4:3)</PresentationFormat>
  <Paragraphs>113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Lecture # 27</vt:lpstr>
      <vt:lpstr>Lecture 26 RECAP..</vt:lpstr>
      <vt:lpstr>Slide 3</vt:lpstr>
      <vt:lpstr>A new Format for FAs</vt:lpstr>
      <vt:lpstr>New terminologies</vt:lpstr>
      <vt:lpstr>A new Format for FAs</vt:lpstr>
      <vt:lpstr>Input tape parsing</vt:lpstr>
      <vt:lpstr>New symbols for FA</vt:lpstr>
      <vt:lpstr>A new Symbol for FAs</vt:lpstr>
      <vt:lpstr>A new Format for FAs</vt:lpstr>
      <vt:lpstr>A new Format for FAs</vt:lpstr>
      <vt:lpstr>A new Format for FAs</vt:lpstr>
      <vt:lpstr>A new Format for FAs</vt:lpstr>
      <vt:lpstr>A new Format for FAs</vt:lpstr>
      <vt:lpstr>A new Format for FAs</vt:lpstr>
      <vt:lpstr>Lecture 27 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 27</dc:title>
  <dc:creator>stdd_lp</dc:creator>
  <cp:lastModifiedBy>Administrator</cp:lastModifiedBy>
  <cp:revision>5</cp:revision>
  <dcterms:created xsi:type="dcterms:W3CDTF">2006-08-16T00:00:00Z</dcterms:created>
  <dcterms:modified xsi:type="dcterms:W3CDTF">2013-01-23T10:53:49Z</dcterms:modified>
</cp:coreProperties>
</file>