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316" r:id="rId2"/>
    <p:sldId id="317" r:id="rId3"/>
    <p:sldId id="320" r:id="rId4"/>
    <p:sldId id="321" r:id="rId5"/>
    <p:sldId id="322" r:id="rId6"/>
    <p:sldId id="323" r:id="rId7"/>
    <p:sldId id="324" r:id="rId8"/>
    <p:sldId id="325" r:id="rId9"/>
    <p:sldId id="326" r:id="rId10"/>
    <p:sldId id="327" r:id="rId11"/>
    <p:sldId id="328" r:id="rId12"/>
    <p:sldId id="329" r:id="rId13"/>
    <p:sldId id="330" r:id="rId14"/>
    <p:sldId id="331" r:id="rId15"/>
    <p:sldId id="332" r:id="rId16"/>
    <p:sldId id="333" r:id="rId17"/>
    <p:sldId id="334" r:id="rId18"/>
    <p:sldId id="335" r:id="rId19"/>
    <p:sldId id="336" r:id="rId20"/>
    <p:sldId id="337" r:id="rId21"/>
    <p:sldId id="338" r:id="rId22"/>
    <p:sldId id="339" r:id="rId23"/>
    <p:sldId id="319" r:id="rId24"/>
    <p:sldId id="340" r:id="rId25"/>
    <p:sldId id="263" r:id="rId26"/>
    <p:sldId id="264" r:id="rId27"/>
    <p:sldId id="267" r:id="rId28"/>
    <p:sldId id="268" r:id="rId29"/>
    <p:sldId id="269" r:id="rId30"/>
    <p:sldId id="270" r:id="rId31"/>
    <p:sldId id="271" r:id="rId32"/>
    <p:sldId id="272" r:id="rId33"/>
    <p:sldId id="273" r:id="rId34"/>
    <p:sldId id="275" r:id="rId35"/>
    <p:sldId id="276" r:id="rId36"/>
    <p:sldId id="277" r:id="rId37"/>
    <p:sldId id="278" r:id="rId38"/>
    <p:sldId id="279" r:id="rId39"/>
    <p:sldId id="280" r:id="rId40"/>
    <p:sldId id="281"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 id="296" r:id="rId55"/>
    <p:sldId id="297" r:id="rId56"/>
    <p:sldId id="299" r:id="rId57"/>
    <p:sldId id="300" r:id="rId58"/>
    <p:sldId id="301" r:id="rId59"/>
    <p:sldId id="302" r:id="rId60"/>
    <p:sldId id="303" r:id="rId61"/>
    <p:sldId id="304" r:id="rId62"/>
    <p:sldId id="305" r:id="rId63"/>
    <p:sldId id="307" r:id="rId64"/>
    <p:sldId id="308" r:id="rId65"/>
    <p:sldId id="309" r:id="rId66"/>
    <p:sldId id="310" r:id="rId67"/>
    <p:sldId id="311" r:id="rId68"/>
    <p:sldId id="312" r:id="rId69"/>
    <p:sldId id="313" r:id="rId70"/>
    <p:sldId id="314" r:id="rId71"/>
    <p:sldId id="315" r:id="rId72"/>
    <p:sldId id="318" r:id="rId73"/>
  </p:sldIdLst>
  <p:sldSz cx="9144000" cy="6858000" type="screen4x3"/>
  <p:notesSz cx="6858000" cy="9144000"/>
  <p:custDataLst>
    <p:tags r:id="rId7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265" autoAdjust="0"/>
  </p:normalViewPr>
  <p:slideViewPr>
    <p:cSldViewPr>
      <p:cViewPr varScale="1">
        <p:scale>
          <a:sx n="70" d="100"/>
          <a:sy n="70" d="100"/>
        </p:scale>
        <p:origin x="-138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978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0F9ED-6450-4945-847F-4AEBC78815AA}" type="datetimeFigureOut">
              <a:rPr lang="en-US" smtClean="0"/>
              <a:pPr/>
              <a:t>1/23/2013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8C81CA5-BD8A-48F1-9F67-7907B825837B}" type="slidenum">
              <a:rPr lang="en-US" smtClean="0"/>
              <a:pPr/>
              <a:t>‹#›</a:t>
            </a:fld>
            <a:endParaRPr lang="en-US"/>
          </a:p>
        </p:txBody>
      </p:sp>
    </p:spTree>
    <p:extLst>
      <p:ext uri="{BB962C8B-B14F-4D97-AF65-F5344CB8AC3E}">
        <p14:creationId xmlns="" xmlns:p14="http://schemas.microsoft.com/office/powerpoint/2010/main" val="40546979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algn="ctr" eaLnBrk="0" fontAlgn="base" hangingPunct="0">
              <a:spcBef>
                <a:spcPct val="0"/>
              </a:spcBef>
              <a:spcAft>
                <a:spcPct val="0"/>
              </a:spcAft>
              <a:defRPr sz="2400">
                <a:solidFill>
                  <a:schemeClr val="tx1"/>
                </a:solidFill>
                <a:latin typeface="Times New Roman" pitchFamily="18" charset="0"/>
              </a:defRPr>
            </a:lvl6pPr>
            <a:lvl7pPr marL="2971800" indent="-228600" algn="ctr" eaLnBrk="0" fontAlgn="base" hangingPunct="0">
              <a:spcBef>
                <a:spcPct val="0"/>
              </a:spcBef>
              <a:spcAft>
                <a:spcPct val="0"/>
              </a:spcAft>
              <a:defRPr sz="2400">
                <a:solidFill>
                  <a:schemeClr val="tx1"/>
                </a:solidFill>
                <a:latin typeface="Times New Roman" pitchFamily="18" charset="0"/>
              </a:defRPr>
            </a:lvl7pPr>
            <a:lvl8pPr marL="3429000" indent="-228600" algn="ctr" eaLnBrk="0" fontAlgn="base" hangingPunct="0">
              <a:spcBef>
                <a:spcPct val="0"/>
              </a:spcBef>
              <a:spcAft>
                <a:spcPct val="0"/>
              </a:spcAft>
              <a:defRPr sz="2400">
                <a:solidFill>
                  <a:schemeClr val="tx1"/>
                </a:solidFill>
                <a:latin typeface="Times New Roman" pitchFamily="18" charset="0"/>
              </a:defRPr>
            </a:lvl8pPr>
            <a:lvl9pPr marL="3886200" indent="-228600" algn="ctr" eaLnBrk="0" fontAlgn="base" hangingPunct="0">
              <a:spcBef>
                <a:spcPct val="0"/>
              </a:spcBef>
              <a:spcAft>
                <a:spcPct val="0"/>
              </a:spcAft>
              <a:defRPr sz="2400">
                <a:solidFill>
                  <a:schemeClr val="tx1"/>
                </a:solidFill>
                <a:latin typeface="Times New Roman" pitchFamily="18" charset="0"/>
              </a:defRPr>
            </a:lvl9pPr>
          </a:lstStyle>
          <a:p>
            <a:fld id="{390F803D-0239-42C7-B512-6ECA9BD8A74D}" type="slidenum">
              <a:rPr lang="en-US" sz="1200"/>
              <a:pPr/>
              <a:t>1</a:t>
            </a:fld>
            <a:endParaRPr 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39</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40</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41</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42</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44</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45</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46</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47</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48</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49</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50</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51</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52</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53</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54</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55</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56</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57</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58</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59</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60</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61</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B8C81CA5-BD8A-48F1-9F67-7907B825837B}" type="slidenum">
              <a:rPr lang="en-US" smtClean="0"/>
              <a:pPr/>
              <a:t>62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F2C119D-FECD-41D6-B9D8-BA8F30A6C79A}" type="datetime1">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5994C6D-6F50-4761-8C46-F54E5E2A1D24}" type="datetime1">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F0EA6CF-D8A8-4688-AB8A-09D432E054D4}" type="datetime1">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300A218-F350-4C9A-AB08-1AB99075727B}" type="datetime1">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9D4E3D9-3974-4E06-BA56-36970F1EC964}" type="datetime1">
              <a:rPr lang="en-US" smtClean="0"/>
              <a:pPr/>
              <a:t>1/23/2013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EAF9032-61BF-4D0D-B9D4-3E449240EAE1}" type="datetime1">
              <a:rPr lang="en-US" smtClean="0"/>
              <a:pPr/>
              <a:t>1/23/2013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E11FB-B302-488A-8B30-B3D99D6AECDF}" type="datetime1">
              <a:rPr lang="en-US" smtClean="0"/>
              <a:pPr/>
              <a:t>1/23/2013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2C49C3-12A5-4449-85D5-082CB1703790}" type="datetime1">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1C5F38F-5215-41FF-9FC6-93BD133F8533}" type="datetime1">
              <a:rPr lang="en-US" smtClean="0"/>
              <a:pPr/>
              <a:t>1/23/2013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CE47E14-A695-4A14-8F9A-C3BEE058FA42}" type="datetime1">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5D60948-80CB-449B-A89C-F3BC0E930245}" type="datetime1">
              <a:rPr lang="en-US" smtClean="0"/>
              <a:pPr/>
              <a:t>1/23/2013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730BADD-0251-447C-81A8-D48B598E805C}" type="datetime1">
              <a:rPr lang="en-US" smtClean="0"/>
              <a:pPr/>
              <a:t>1/23/2013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p:txBody>
          <a:bodyPr/>
          <a:lstStyle/>
          <a:p>
            <a:r>
              <a:rPr lang="en-US" sz="4000" dirty="0" smtClean="0"/>
              <a:t>Lecture # 26</a:t>
            </a:r>
          </a:p>
        </p:txBody>
      </p:sp>
      <p:sp>
        <p:nvSpPr>
          <p:cNvPr id="5123" name="Rectangle 3"/>
          <p:cNvSpPr>
            <a:spLocks noGrp="1" noChangeArrowheads="1"/>
          </p:cNvSpPr>
          <p:nvPr>
            <p:ph type="subTitle" idx="1"/>
          </p:nvPr>
        </p:nvSpPr>
        <p:spPr/>
        <p:txBody>
          <a:bodyPr>
            <a:normAutofit fontScale="92500" lnSpcReduction="10000"/>
          </a:bodyPr>
          <a:lstStyle/>
          <a:p>
            <a:r>
              <a:rPr lang="en-US" sz="3800" dirty="0" smtClean="0"/>
              <a:t>Theory Of Automata</a:t>
            </a:r>
          </a:p>
          <a:p>
            <a:r>
              <a:rPr lang="en-US" sz="3800" dirty="0" smtClean="0"/>
              <a:t>By </a:t>
            </a:r>
          </a:p>
          <a:p>
            <a:r>
              <a:rPr lang="en-US" sz="3800" dirty="0" smtClean="0"/>
              <a:t>Dr. MM Alam</a:t>
            </a:r>
          </a:p>
          <a:p>
            <a:endParaRPr lang="en-US" sz="3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a:t>
            </a:fld>
            <a:endParaRPr lang="en-US"/>
          </a:p>
        </p:txBody>
      </p:sp>
    </p:spTree>
    <p:extLst>
      <p:ext uri="{BB962C8B-B14F-4D97-AF65-F5344CB8AC3E}">
        <p14:creationId xmlns="" xmlns:p14="http://schemas.microsoft.com/office/powerpoint/2010/main" val="205083495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25 Summary</a:t>
            </a:r>
            <a:endParaRPr lang="en-US" dirty="0"/>
          </a:p>
        </p:txBody>
      </p:sp>
      <p:sp>
        <p:nvSpPr>
          <p:cNvPr id="3" name="Content Placeholder 2"/>
          <p:cNvSpPr>
            <a:spLocks noGrp="1"/>
          </p:cNvSpPr>
          <p:nvPr>
            <p:ph idx="1"/>
          </p:nvPr>
        </p:nvSpPr>
        <p:spPr/>
        <p:txBody>
          <a:bodyPr/>
          <a:lstStyle/>
          <a:p>
            <a:r>
              <a:rPr lang="en-US" dirty="0" smtClean="0"/>
              <a:t>Regular Grammar conversion to FA</a:t>
            </a:r>
          </a:p>
          <a:p>
            <a:r>
              <a:rPr lang="en-US" dirty="0" smtClean="0"/>
              <a:t>JFLAP Practical demonstration</a:t>
            </a:r>
          </a:p>
          <a:p>
            <a:r>
              <a:rPr lang="en-US" dirty="0" smtClean="0"/>
              <a:t>Elimination of NULL Productions</a:t>
            </a:r>
          </a:p>
          <a:p>
            <a:r>
              <a:rPr lang="en-US" dirty="0"/>
              <a:t>Elimination of </a:t>
            </a:r>
            <a:r>
              <a:rPr lang="en-US" dirty="0" smtClean="0"/>
              <a:t>UNIT Productions</a:t>
            </a:r>
            <a:endParaRPr lang="en-US" dirty="0"/>
          </a:p>
          <a:p>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 xmlns:p14="http://schemas.microsoft.com/office/powerpoint/2010/main" val="6062793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Eliminate Unit Productions</a:t>
            </a:r>
          </a:p>
        </p:txBody>
      </p:sp>
      <p:sp>
        <p:nvSpPr>
          <p:cNvPr id="5" name="Content Placeholder 2"/>
          <p:cNvSpPr>
            <a:spLocks noGrp="1"/>
          </p:cNvSpPr>
          <p:nvPr>
            <p:ph idx="1"/>
          </p:nvPr>
        </p:nvSpPr>
        <p:spPr>
          <a:xfrm>
            <a:off x="457200" y="1295400"/>
            <a:ext cx="8229600" cy="5410200"/>
          </a:xfrm>
        </p:spPr>
        <p:txBody>
          <a:bodyPr>
            <a:normAutofit/>
          </a:bodyPr>
          <a:lstStyle/>
          <a:p>
            <a:pPr>
              <a:buNone/>
            </a:pPr>
            <a:r>
              <a:rPr lang="en-US" sz="3000" dirty="0" smtClean="0"/>
              <a:t>	 EXAMPLE</a:t>
            </a:r>
          </a:p>
          <a:p>
            <a:r>
              <a:rPr lang="en-US" sz="3000" dirty="0" smtClean="0"/>
              <a:t>Consider</a:t>
            </a:r>
          </a:p>
          <a:p>
            <a:pPr>
              <a:buNone/>
            </a:pPr>
            <a:r>
              <a:rPr lang="en-US" sz="3000" dirty="0" smtClean="0"/>
              <a:t>		</a:t>
            </a:r>
            <a:r>
              <a:rPr lang="en-US" sz="2500" dirty="0" smtClean="0"/>
              <a:t>S →  A </a:t>
            </a:r>
            <a:r>
              <a:rPr lang="en-US" sz="2500" dirty="0" err="1" smtClean="0"/>
              <a:t>Ibb</a:t>
            </a:r>
            <a:endParaRPr lang="en-US" sz="2500" dirty="0" smtClean="0"/>
          </a:p>
          <a:p>
            <a:pPr>
              <a:buNone/>
            </a:pPr>
            <a:r>
              <a:rPr lang="en-US" sz="2500" dirty="0" smtClean="0"/>
              <a:t>		A → B </a:t>
            </a:r>
            <a:r>
              <a:rPr lang="en-US" sz="2500" dirty="0" err="1" smtClean="0"/>
              <a:t>Ib</a:t>
            </a:r>
            <a:endParaRPr lang="en-US" sz="2500" dirty="0" smtClean="0"/>
          </a:p>
          <a:p>
            <a:pPr>
              <a:buNone/>
            </a:pPr>
            <a:r>
              <a:rPr lang="en-US" sz="2500" dirty="0" smtClean="0"/>
              <a:t>		B → S | a</a:t>
            </a:r>
          </a:p>
          <a:p>
            <a:r>
              <a:rPr lang="en-US" sz="3000" dirty="0" smtClean="0"/>
              <a:t>Separate  the  units  from  the  </a:t>
            </a:r>
            <a:r>
              <a:rPr lang="en-US" sz="3000" dirty="0" err="1" smtClean="0"/>
              <a:t>nonunits</a:t>
            </a:r>
            <a:r>
              <a:rPr lang="en-US" sz="3000" dirty="0" smtClean="0"/>
              <a:t>:.</a:t>
            </a:r>
            <a:endParaRPr lang="en-US" sz="2000" dirty="0" smtClean="0"/>
          </a:p>
          <a:p>
            <a:pPr>
              <a:buNone/>
            </a:pPr>
            <a:r>
              <a:rPr lang="en-US" sz="2000" dirty="0" smtClean="0"/>
              <a:t>	</a:t>
            </a:r>
          </a:p>
          <a:p>
            <a:pPr>
              <a:buNone/>
            </a:pPr>
            <a:r>
              <a:rPr lang="en-US" sz="2000" dirty="0" smtClean="0"/>
              <a:t>		 Unit Production		Other ones</a:t>
            </a:r>
          </a:p>
          <a:p>
            <a:pPr>
              <a:buNone/>
            </a:pPr>
            <a:r>
              <a:rPr lang="en-US" sz="2000" dirty="0" smtClean="0"/>
              <a:t>		</a:t>
            </a:r>
            <a:r>
              <a:rPr lang="en-US" sz="2500" dirty="0" smtClean="0"/>
              <a:t>S →  A  		S → bb</a:t>
            </a:r>
          </a:p>
          <a:p>
            <a:pPr>
              <a:buNone/>
            </a:pPr>
            <a:r>
              <a:rPr lang="en-US" sz="2500" dirty="0" smtClean="0"/>
              <a:t>		A → B  		A → b</a:t>
            </a:r>
          </a:p>
          <a:p>
            <a:pPr>
              <a:buNone/>
            </a:pPr>
            <a:r>
              <a:rPr lang="en-US" sz="2500" dirty="0" smtClean="0"/>
              <a:t>		B  →  S  		B →  a</a:t>
            </a: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21528147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Killing Unit Productions</a:t>
            </a:r>
          </a:p>
        </p:txBody>
      </p:sp>
      <p:sp>
        <p:nvSpPr>
          <p:cNvPr id="5" name="Content Placeholder 2"/>
          <p:cNvSpPr>
            <a:spLocks noGrp="1"/>
          </p:cNvSpPr>
          <p:nvPr>
            <p:ph idx="1"/>
          </p:nvPr>
        </p:nvSpPr>
        <p:spPr>
          <a:xfrm>
            <a:off x="457200" y="2667000"/>
            <a:ext cx="8229600" cy="4038600"/>
          </a:xfrm>
        </p:spPr>
        <p:txBody>
          <a:bodyPr>
            <a:normAutofit/>
          </a:bodyPr>
          <a:lstStyle/>
          <a:p>
            <a:pPr>
              <a:buNone/>
            </a:pPr>
            <a:r>
              <a:rPr lang="en-US" sz="3000" dirty="0" smtClean="0"/>
              <a:t>	</a:t>
            </a:r>
          </a:p>
          <a:p>
            <a:pPr>
              <a:buNone/>
            </a:pPr>
            <a:r>
              <a:rPr lang="en-US" sz="3000" dirty="0" smtClean="0"/>
              <a:t>		S </a:t>
            </a:r>
            <a:r>
              <a:rPr lang="en-US" sz="2800" dirty="0" smtClean="0"/>
              <a:t>→</a:t>
            </a:r>
            <a:r>
              <a:rPr lang="en-US" sz="3000" dirty="0" smtClean="0"/>
              <a:t> A  		gives  	S </a:t>
            </a:r>
            <a:r>
              <a:rPr lang="en-US" sz="2800" dirty="0" smtClean="0"/>
              <a:t>→</a:t>
            </a:r>
            <a:r>
              <a:rPr lang="en-US" sz="3000" dirty="0" smtClean="0"/>
              <a:t> b</a:t>
            </a:r>
          </a:p>
          <a:p>
            <a:pPr>
              <a:buNone/>
            </a:pPr>
            <a:r>
              <a:rPr lang="en-US" sz="3000" dirty="0" smtClean="0"/>
              <a:t>		S </a:t>
            </a:r>
            <a:r>
              <a:rPr lang="en-US" sz="2800" dirty="0" smtClean="0"/>
              <a:t>→</a:t>
            </a:r>
            <a:r>
              <a:rPr lang="en-US" sz="3000" dirty="0" smtClean="0"/>
              <a:t> A </a:t>
            </a:r>
            <a:r>
              <a:rPr lang="en-US" sz="2800" dirty="0" smtClean="0"/>
              <a:t>→</a:t>
            </a:r>
            <a:r>
              <a:rPr lang="en-US" sz="3000" dirty="0" smtClean="0"/>
              <a:t> B  		gives  	S </a:t>
            </a:r>
            <a:r>
              <a:rPr lang="en-US" sz="2800" dirty="0" smtClean="0"/>
              <a:t>→ </a:t>
            </a:r>
            <a:r>
              <a:rPr lang="en-US" sz="3000" dirty="0" smtClean="0"/>
              <a:t>a</a:t>
            </a:r>
          </a:p>
          <a:p>
            <a:pPr>
              <a:buNone/>
            </a:pPr>
            <a:r>
              <a:rPr lang="en-US" sz="3000" dirty="0" smtClean="0"/>
              <a:t>		A </a:t>
            </a:r>
            <a:r>
              <a:rPr lang="en-US" sz="2800" dirty="0" smtClean="0"/>
              <a:t>→</a:t>
            </a:r>
            <a:r>
              <a:rPr lang="en-US" sz="3000" dirty="0" smtClean="0"/>
              <a:t> B  		gives  	A </a:t>
            </a:r>
            <a:r>
              <a:rPr lang="en-US" sz="2800" dirty="0" smtClean="0"/>
              <a:t>→</a:t>
            </a:r>
            <a:r>
              <a:rPr lang="en-US" sz="3000" dirty="0" smtClean="0"/>
              <a:t>  a</a:t>
            </a:r>
          </a:p>
          <a:p>
            <a:pPr>
              <a:buNone/>
            </a:pPr>
            <a:r>
              <a:rPr lang="en-US" sz="3000" dirty="0" smtClean="0"/>
              <a:t>		A </a:t>
            </a:r>
            <a:r>
              <a:rPr lang="en-US" sz="2800" dirty="0" smtClean="0"/>
              <a:t>→</a:t>
            </a:r>
            <a:r>
              <a:rPr lang="en-US" sz="3000" dirty="0" smtClean="0"/>
              <a:t> B </a:t>
            </a:r>
            <a:r>
              <a:rPr lang="en-US" sz="2800" dirty="0" smtClean="0"/>
              <a:t>→</a:t>
            </a:r>
            <a:r>
              <a:rPr lang="en-US" sz="3000" dirty="0" smtClean="0"/>
              <a:t> S  		gives  	A </a:t>
            </a:r>
            <a:r>
              <a:rPr lang="en-US" sz="2500" dirty="0" smtClean="0">
                <a:solidFill>
                  <a:prstClr val="black"/>
                </a:solidFill>
              </a:rPr>
              <a:t>→ </a:t>
            </a:r>
            <a:r>
              <a:rPr lang="en-US" sz="3000" dirty="0" smtClean="0"/>
              <a:t>bb</a:t>
            </a:r>
          </a:p>
          <a:p>
            <a:pPr>
              <a:buNone/>
            </a:pPr>
            <a:r>
              <a:rPr lang="en-US" sz="3000" dirty="0" smtClean="0"/>
              <a:t>		B </a:t>
            </a:r>
            <a:r>
              <a:rPr lang="en-US" sz="2800" dirty="0" smtClean="0"/>
              <a:t>→</a:t>
            </a:r>
            <a:r>
              <a:rPr lang="en-US" sz="3000" dirty="0" smtClean="0"/>
              <a:t> S  		gives  	B </a:t>
            </a:r>
            <a:r>
              <a:rPr lang="en-US" sz="2800" dirty="0" smtClean="0"/>
              <a:t>→</a:t>
            </a:r>
            <a:r>
              <a:rPr lang="en-US" sz="3000" dirty="0" smtClean="0"/>
              <a:t> bb</a:t>
            </a:r>
          </a:p>
          <a:p>
            <a:pPr>
              <a:buNone/>
            </a:pPr>
            <a:r>
              <a:rPr lang="en-US" sz="3000" dirty="0" smtClean="0"/>
              <a:t>		B </a:t>
            </a:r>
            <a:r>
              <a:rPr lang="en-US" sz="2800" dirty="0" smtClean="0"/>
              <a:t>→</a:t>
            </a:r>
            <a:r>
              <a:rPr lang="en-US" sz="3000" dirty="0" smtClean="0"/>
              <a:t> S</a:t>
            </a:r>
            <a:r>
              <a:rPr lang="en-US" sz="2800" dirty="0" smtClean="0"/>
              <a:t> →</a:t>
            </a:r>
            <a:r>
              <a:rPr lang="en-US" sz="3000" dirty="0" smtClean="0"/>
              <a:t>  A  	gives 		B </a:t>
            </a:r>
            <a:r>
              <a:rPr lang="en-US" sz="2800" dirty="0" smtClean="0"/>
              <a:t>→</a:t>
            </a:r>
            <a:r>
              <a:rPr lang="en-US" sz="3000" dirty="0" smtClean="0"/>
              <a:t>  b</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Rectangle 5"/>
          <p:cNvSpPr/>
          <p:nvPr/>
        </p:nvSpPr>
        <p:spPr>
          <a:xfrm>
            <a:off x="5181600" y="1524000"/>
            <a:ext cx="3581400" cy="923330"/>
          </a:xfrm>
          <a:prstGeom prst="rect">
            <a:avLst/>
          </a:prstGeom>
        </p:spPr>
        <p:txBody>
          <a:bodyPr wrap="square">
            <a:spAutoFit/>
          </a:bodyPr>
          <a:lstStyle/>
          <a:p>
            <a:pPr>
              <a:buNone/>
            </a:pPr>
            <a:r>
              <a:rPr lang="en-US" dirty="0" smtClean="0"/>
              <a:t>		S </a:t>
            </a:r>
            <a:r>
              <a:rPr lang="en-US" dirty="0" smtClean="0"/>
              <a:t>→  A </a:t>
            </a:r>
            <a:r>
              <a:rPr lang="en-US" dirty="0" err="1" smtClean="0"/>
              <a:t>Ibb</a:t>
            </a:r>
            <a:endParaRPr lang="en-US" dirty="0" smtClean="0"/>
          </a:p>
          <a:p>
            <a:pPr>
              <a:buNone/>
            </a:pPr>
            <a:r>
              <a:rPr lang="en-US" dirty="0" smtClean="0"/>
              <a:t>		A → B </a:t>
            </a:r>
            <a:r>
              <a:rPr lang="en-US" dirty="0" err="1" smtClean="0"/>
              <a:t>Ib</a:t>
            </a:r>
            <a:endParaRPr lang="en-US" dirty="0" smtClean="0"/>
          </a:p>
          <a:p>
            <a:pPr>
              <a:buNone/>
            </a:pPr>
            <a:r>
              <a:rPr lang="en-US" dirty="0" smtClean="0"/>
              <a:t>		B → S | a</a:t>
            </a:r>
          </a:p>
        </p:txBody>
      </p:sp>
    </p:spTree>
    <p:extLst>
      <p:ext uri="{BB962C8B-B14F-4D97-AF65-F5344CB8AC3E}">
        <p14:creationId xmlns="" xmlns:p14="http://schemas.microsoft.com/office/powerpoint/2010/main" val="18764682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If  L  is  a  language  generated  by  some  CFG,  then  there  is  another  CFG  that generates  all  the  non-ʎ words  of  L,  all  of  whose  productions  are  of  one  of two  basic  forms:</a:t>
            </a:r>
          </a:p>
          <a:p>
            <a:pPr>
              <a:buNone/>
            </a:pPr>
            <a:r>
              <a:rPr lang="en-US" sz="3000" dirty="0" smtClean="0"/>
              <a:t>		</a:t>
            </a:r>
            <a:r>
              <a:rPr lang="en-US" sz="3000" dirty="0" smtClean="0">
                <a:solidFill>
                  <a:schemeClr val="accent1"/>
                </a:solidFill>
              </a:rPr>
              <a:t>Nonterminal.--  string  of  only  Nonterminals</a:t>
            </a:r>
          </a:p>
          <a:p>
            <a:pPr>
              <a:buNone/>
            </a:pPr>
            <a:r>
              <a:rPr lang="en-US" sz="3000" dirty="0" smtClean="0"/>
              <a:t>	or</a:t>
            </a:r>
          </a:p>
          <a:p>
            <a:pPr>
              <a:buNone/>
            </a:pPr>
            <a:r>
              <a:rPr lang="en-US" sz="3000" dirty="0" smtClean="0"/>
              <a:t>		</a:t>
            </a:r>
            <a:r>
              <a:rPr lang="en-US" sz="3000" dirty="0" smtClean="0">
                <a:solidFill>
                  <a:schemeClr val="accent1"/>
                </a:solidFill>
              </a:rPr>
              <a:t>Nonterminal  - one  terminal</a:t>
            </a:r>
            <a:endParaRPr lang="en-US" sz="2500" dirty="0" smtClean="0">
              <a:solidFill>
                <a:schemeClr val="accent1"/>
              </a:solidFill>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5</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90092309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fontScale="92500" lnSpcReduction="10000"/>
          </a:bodyPr>
          <a:lstStyle/>
          <a:p>
            <a:pPr>
              <a:buNone/>
            </a:pPr>
            <a:r>
              <a:rPr lang="en-US" sz="3000" dirty="0" smtClean="0"/>
              <a:t>	 Example 1</a:t>
            </a:r>
          </a:p>
          <a:p>
            <a:r>
              <a:rPr lang="en-US" sz="2500" dirty="0" smtClean="0"/>
              <a:t>Let   start  with  the  CFG:</a:t>
            </a:r>
          </a:p>
          <a:p>
            <a:pPr>
              <a:buNone/>
            </a:pPr>
            <a:r>
              <a:rPr lang="en-US" sz="2500" dirty="0" smtClean="0"/>
              <a:t>		S </a:t>
            </a:r>
            <a:r>
              <a:rPr lang="en-US" sz="2400" dirty="0" smtClean="0"/>
              <a:t>→</a:t>
            </a:r>
            <a:r>
              <a:rPr lang="en-US" sz="2500" dirty="0" smtClean="0"/>
              <a:t>  X  I X</a:t>
            </a:r>
            <a:r>
              <a:rPr lang="en-US" sz="2500" baseline="-25000" dirty="0" smtClean="0"/>
              <a:t>2</a:t>
            </a:r>
            <a:r>
              <a:rPr lang="en-US" sz="2500" dirty="0" smtClean="0"/>
              <a:t>aX</a:t>
            </a:r>
            <a:r>
              <a:rPr lang="en-US" sz="2500" baseline="-25000" dirty="0" smtClean="0"/>
              <a:t>2</a:t>
            </a:r>
            <a:r>
              <a:rPr lang="en-US" sz="2500" dirty="0" smtClean="0"/>
              <a:t>  </a:t>
            </a:r>
            <a:r>
              <a:rPr lang="en-US" sz="2500" dirty="0" err="1" smtClean="0"/>
              <a:t>aSb</a:t>
            </a:r>
            <a:r>
              <a:rPr lang="en-US" sz="2500" dirty="0" smtClean="0"/>
              <a:t>  I b</a:t>
            </a:r>
          </a:p>
          <a:p>
            <a:pPr>
              <a:buNone/>
            </a:pPr>
            <a:r>
              <a:rPr lang="en-US" sz="2500" dirty="0" smtClean="0"/>
              <a:t>		X</a:t>
            </a:r>
            <a:r>
              <a:rPr lang="en-US" sz="2500" baseline="-25000" dirty="0" smtClean="0"/>
              <a:t>l</a:t>
            </a:r>
            <a:r>
              <a:rPr lang="en-US" sz="2500" dirty="0" smtClean="0"/>
              <a:t>  </a:t>
            </a:r>
            <a:r>
              <a:rPr lang="en-US" sz="2400" dirty="0" smtClean="0"/>
              <a:t> →</a:t>
            </a:r>
            <a:r>
              <a:rPr lang="en-US" sz="2500" dirty="0" smtClean="0"/>
              <a:t>  X</a:t>
            </a:r>
            <a:r>
              <a:rPr lang="en-US" sz="2500" baseline="-25000" dirty="0" smtClean="0"/>
              <a:t>2</a:t>
            </a:r>
            <a:r>
              <a:rPr lang="en-US" sz="2500" dirty="0" smtClean="0"/>
              <a:t>X</a:t>
            </a:r>
            <a:r>
              <a:rPr lang="en-US" sz="2500" baseline="-25000" dirty="0" smtClean="0"/>
              <a:t>2</a:t>
            </a:r>
            <a:r>
              <a:rPr lang="en-US" sz="2500" dirty="0" smtClean="0"/>
              <a:t> I b</a:t>
            </a:r>
          </a:p>
          <a:p>
            <a:pPr>
              <a:buNone/>
            </a:pPr>
            <a:r>
              <a:rPr lang="en-US" sz="2500" dirty="0" smtClean="0"/>
              <a:t>		X</a:t>
            </a:r>
            <a:r>
              <a:rPr lang="en-US" sz="2500" baseline="-25000" dirty="0" smtClean="0"/>
              <a:t>2</a:t>
            </a:r>
            <a:r>
              <a:rPr lang="en-US" sz="2500" dirty="0" smtClean="0"/>
              <a:t> </a:t>
            </a:r>
            <a:r>
              <a:rPr lang="en-US" sz="2400" dirty="0" smtClean="0"/>
              <a:t>→</a:t>
            </a:r>
            <a:r>
              <a:rPr lang="en-US" sz="2500" dirty="0" smtClean="0"/>
              <a:t>  aX</a:t>
            </a:r>
            <a:r>
              <a:rPr lang="en-US" sz="2500" baseline="-25000" dirty="0" smtClean="0"/>
              <a:t>2</a:t>
            </a:r>
            <a:r>
              <a:rPr lang="en-US" sz="2500" dirty="0" smtClean="0"/>
              <a:t>  I aaX</a:t>
            </a:r>
            <a:r>
              <a:rPr lang="en-US" sz="2500" baseline="-25000" dirty="0" smtClean="0"/>
              <a:t>1</a:t>
            </a:r>
          </a:p>
          <a:p>
            <a:r>
              <a:rPr lang="en-US" sz="2500" dirty="0" smtClean="0"/>
              <a:t>After  the  conversion  we  have:</a:t>
            </a:r>
          </a:p>
          <a:p>
            <a:pPr>
              <a:buNone/>
            </a:pPr>
            <a:r>
              <a:rPr lang="en-US" sz="2500" dirty="0" smtClean="0"/>
              <a:t>		S </a:t>
            </a:r>
            <a:r>
              <a:rPr lang="en-US" sz="2400" dirty="0" smtClean="0"/>
              <a:t>→ </a:t>
            </a:r>
            <a:r>
              <a:rPr lang="en-US" sz="2500" dirty="0" smtClean="0"/>
              <a:t>X</a:t>
            </a:r>
            <a:r>
              <a:rPr lang="en-US" sz="2500" baseline="-25000" dirty="0" smtClean="0"/>
              <a:t>1</a:t>
            </a:r>
            <a:r>
              <a:rPr lang="en-US" sz="2500" dirty="0" smtClean="0"/>
              <a:t>  			</a:t>
            </a:r>
            <a:r>
              <a:rPr lang="en-US" sz="2500" dirty="0" err="1" smtClean="0"/>
              <a:t>X</a:t>
            </a:r>
            <a:r>
              <a:rPr lang="en-US" sz="2500" baseline="-25000" dirty="0" err="1" smtClean="0"/>
              <a:t>1</a:t>
            </a:r>
            <a:r>
              <a:rPr lang="en-US" sz="2500" dirty="0" smtClean="0"/>
              <a:t> →  X </a:t>
            </a:r>
            <a:r>
              <a:rPr lang="en-US" sz="2500" baseline="-25000" dirty="0" smtClean="0"/>
              <a:t>2</a:t>
            </a:r>
            <a:r>
              <a:rPr lang="en-US" sz="2500" dirty="0" smtClean="0"/>
              <a:t>X </a:t>
            </a:r>
            <a:r>
              <a:rPr lang="en-US" sz="2500" baseline="-25000" dirty="0" smtClean="0"/>
              <a:t>2</a:t>
            </a:r>
          </a:p>
          <a:p>
            <a:pPr>
              <a:buNone/>
            </a:pPr>
            <a:r>
              <a:rPr lang="en-US" sz="2500" dirty="0" smtClean="0"/>
              <a:t>		S → X</a:t>
            </a:r>
            <a:r>
              <a:rPr lang="en-US" sz="2500" baseline="-25000" dirty="0" smtClean="0"/>
              <a:t>2</a:t>
            </a:r>
            <a:r>
              <a:rPr lang="en-US" sz="2500" dirty="0" smtClean="0"/>
              <a:t>AX </a:t>
            </a:r>
            <a:r>
              <a:rPr lang="en-US" sz="2500" baseline="-25000" dirty="0" smtClean="0"/>
              <a:t>2</a:t>
            </a:r>
            <a:r>
              <a:rPr lang="en-US" sz="2500" dirty="0" smtClean="0"/>
              <a:t>		X</a:t>
            </a:r>
            <a:r>
              <a:rPr lang="en-US" sz="2500" baseline="-25000" dirty="0" smtClean="0"/>
              <a:t>1</a:t>
            </a:r>
            <a:r>
              <a:rPr lang="en-US" sz="2500" dirty="0" smtClean="0"/>
              <a:t> →  B</a:t>
            </a:r>
          </a:p>
          <a:p>
            <a:pPr>
              <a:buNone/>
            </a:pPr>
            <a:r>
              <a:rPr lang="en-US" sz="2500" dirty="0" smtClean="0"/>
              <a:t>		S → ASB  		X</a:t>
            </a:r>
            <a:r>
              <a:rPr lang="en-US" sz="2500" baseline="-25000" dirty="0" smtClean="0"/>
              <a:t>2</a:t>
            </a:r>
            <a:r>
              <a:rPr lang="en-US" sz="2500" dirty="0" smtClean="0"/>
              <a:t> → AX </a:t>
            </a:r>
            <a:r>
              <a:rPr lang="en-US" sz="2500" baseline="-25000" dirty="0" smtClean="0"/>
              <a:t>2</a:t>
            </a:r>
          </a:p>
          <a:p>
            <a:pPr>
              <a:buNone/>
            </a:pPr>
            <a:r>
              <a:rPr lang="en-US" sz="2500" dirty="0" smtClean="0"/>
              <a:t>		S → B  			X</a:t>
            </a:r>
            <a:r>
              <a:rPr lang="en-US" sz="2500" baseline="-25000" dirty="0" smtClean="0"/>
              <a:t>2</a:t>
            </a:r>
            <a:r>
              <a:rPr lang="en-US" sz="2500" dirty="0" smtClean="0"/>
              <a:t> → AAX</a:t>
            </a:r>
            <a:r>
              <a:rPr lang="en-US" sz="2500" baseline="-25000" dirty="0" smtClean="0"/>
              <a:t>1</a:t>
            </a:r>
          </a:p>
          <a:p>
            <a:pPr>
              <a:buNone/>
            </a:pPr>
            <a:r>
              <a:rPr lang="en-US" sz="2500" dirty="0" smtClean="0"/>
              <a:t>			A → a</a:t>
            </a:r>
          </a:p>
          <a:p>
            <a:pPr>
              <a:buNone/>
            </a:pPr>
            <a:r>
              <a:rPr lang="en-US" sz="2500" dirty="0" smtClean="0"/>
              <a:t>			B </a:t>
            </a:r>
            <a:r>
              <a:rPr lang="en-US" sz="2400" dirty="0" smtClean="0"/>
              <a:t>→</a:t>
            </a:r>
            <a:r>
              <a:rPr lang="en-US" sz="2500" dirty="0" smtClean="0"/>
              <a:t> 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9994245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1</a:t>
            </a:r>
          </a:p>
          <a:p>
            <a:r>
              <a:rPr lang="en-US" sz="2500" dirty="0" smtClean="0"/>
              <a:t>We  have  not  employed  the  disjunction  slash  I but  instead  have  written  out all  the  productions  separately  so  that  we  may  observe  eight  of  the  form:</a:t>
            </a:r>
          </a:p>
          <a:p>
            <a:pPr>
              <a:buNone/>
            </a:pPr>
            <a:r>
              <a:rPr lang="en-US" sz="2500" dirty="0" smtClean="0"/>
              <a:t>		Nonterminal </a:t>
            </a:r>
            <a:r>
              <a:rPr lang="en-US" sz="2400" dirty="0" smtClean="0"/>
              <a:t>→</a:t>
            </a:r>
            <a:r>
              <a:rPr lang="en-US" sz="2500" dirty="0" smtClean="0"/>
              <a:t> string  of  Nonterminals</a:t>
            </a:r>
          </a:p>
          <a:p>
            <a:r>
              <a:rPr lang="en-US" sz="2500" dirty="0" smtClean="0"/>
              <a:t>and  two  of  the  form:</a:t>
            </a:r>
          </a:p>
          <a:p>
            <a:pPr>
              <a:buNone/>
            </a:pPr>
            <a:r>
              <a:rPr lang="en-US" sz="2500" dirty="0" smtClean="0"/>
              <a:t>		Nonterminal </a:t>
            </a:r>
            <a:r>
              <a:rPr lang="en-US" sz="2400" dirty="0" smtClean="0"/>
              <a:t>→</a:t>
            </a:r>
            <a:r>
              <a:rPr lang="en-US" sz="2500" dirty="0" smtClean="0"/>
              <a:t> one  terminal  </a:t>
            </a: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100399713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a:t>
            </a:r>
            <a:r>
              <a:rPr lang="en-US" sz="2400" dirty="0" smtClean="0"/>
              <a:t>EXAMPLE 2</a:t>
            </a:r>
          </a:p>
          <a:p>
            <a:r>
              <a:rPr lang="en-US" sz="2400" dirty="0" smtClean="0"/>
              <a:t>Why  not  simply  replace  all  a's  in  long  strings  by  this  Nonterminal?  For  instance,  why  cannot</a:t>
            </a:r>
          </a:p>
          <a:p>
            <a:pPr>
              <a:buNone/>
            </a:pPr>
            <a:r>
              <a:rPr lang="en-US" sz="2400" dirty="0" smtClean="0"/>
              <a:t>		S →  Na</a:t>
            </a:r>
          </a:p>
          <a:p>
            <a:pPr>
              <a:buNone/>
            </a:pPr>
            <a:r>
              <a:rPr lang="en-US" sz="2400" dirty="0" smtClean="0"/>
              <a:t>		N → alb</a:t>
            </a:r>
          </a:p>
          <a:p>
            <a:pPr>
              <a:buNone/>
            </a:pPr>
            <a:r>
              <a:rPr lang="en-US" sz="2400" dirty="0" smtClean="0"/>
              <a:t>	become</a:t>
            </a:r>
          </a:p>
          <a:p>
            <a:pPr>
              <a:buNone/>
            </a:pPr>
            <a:r>
              <a:rPr lang="en-US" sz="2400" dirty="0" smtClean="0"/>
              <a:t>		S →  NN</a:t>
            </a:r>
          </a:p>
          <a:p>
            <a:pPr>
              <a:buNone/>
            </a:pPr>
            <a:r>
              <a:rPr lang="en-US" sz="2400" dirty="0" smtClean="0"/>
              <a:t>		N → a  l b</a:t>
            </a:r>
          </a:p>
          <a:p>
            <a:pPr>
              <a:buNone/>
            </a:pPr>
            <a:endParaRPr lang="en-US" sz="2400" dirty="0" smtClean="0"/>
          </a:p>
          <a:p>
            <a:pPr>
              <a:buNone/>
            </a:pPr>
            <a:r>
              <a:rPr lang="en-US" sz="2400" dirty="0" smtClean="0"/>
              <a:t>What do you think?</a:t>
            </a:r>
          </a:p>
        </p:txBody>
      </p:sp>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7871352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endParaRPr lang="en-US" dirty="0" smtClean="0"/>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2</a:t>
            </a:r>
          </a:p>
          <a:p>
            <a:r>
              <a:rPr lang="en-US" sz="3000" dirty="0" smtClean="0"/>
              <a:t>The  answer  is  that  bb  is  not  generated  by  the  first  grammar  but  it  is  by  the second.  </a:t>
            </a:r>
          </a:p>
          <a:p>
            <a:r>
              <a:rPr lang="en-US" sz="3000" dirty="0" smtClean="0"/>
              <a:t>The  correct  modified  form  is</a:t>
            </a:r>
          </a:p>
          <a:p>
            <a:pPr>
              <a:buNone/>
            </a:pPr>
            <a:r>
              <a:rPr lang="en-US" sz="3000" dirty="0" smtClean="0"/>
              <a:t>		S </a:t>
            </a:r>
            <a:r>
              <a:rPr lang="en-US" sz="2800" dirty="0" smtClean="0"/>
              <a:t>→</a:t>
            </a:r>
            <a:r>
              <a:rPr lang="en-US" sz="3000" dirty="0" smtClean="0"/>
              <a:t> NA</a:t>
            </a:r>
          </a:p>
          <a:p>
            <a:pPr>
              <a:buNone/>
            </a:pPr>
            <a:r>
              <a:rPr lang="en-US" sz="3000" dirty="0" smtClean="0"/>
              <a:t>		N </a:t>
            </a:r>
            <a:r>
              <a:rPr lang="en-US" sz="2800" dirty="0" smtClean="0"/>
              <a:t>→</a:t>
            </a:r>
            <a:r>
              <a:rPr lang="en-US" sz="3000" dirty="0" smtClean="0"/>
              <a:t> alb</a:t>
            </a:r>
          </a:p>
          <a:p>
            <a:pPr>
              <a:buNone/>
            </a:pPr>
            <a:r>
              <a:rPr lang="en-US" sz="3000" dirty="0" smtClean="0"/>
              <a:t>		A </a:t>
            </a:r>
            <a:r>
              <a:rPr lang="en-US" sz="2800" dirty="0" smtClean="0"/>
              <a:t>→</a:t>
            </a:r>
            <a:r>
              <a:rPr lang="en-US" sz="3000" dirty="0" smtClean="0"/>
              <a:t> a</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8095343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3</a:t>
            </a:r>
          </a:p>
          <a:p>
            <a:r>
              <a:rPr lang="en-US" sz="3000" dirty="0" smtClean="0"/>
              <a:t>The  CFG</a:t>
            </a:r>
          </a:p>
          <a:p>
            <a:pPr>
              <a:buNone/>
            </a:pPr>
            <a:r>
              <a:rPr lang="en-US" sz="3000" dirty="0" smtClean="0"/>
              <a:t>		S </a:t>
            </a:r>
            <a:r>
              <a:rPr lang="en-US" sz="2800" dirty="0" smtClean="0"/>
              <a:t>→</a:t>
            </a:r>
            <a:r>
              <a:rPr lang="en-US" sz="3000" dirty="0" smtClean="0"/>
              <a:t> XY</a:t>
            </a:r>
          </a:p>
          <a:p>
            <a:pPr>
              <a:buNone/>
            </a:pPr>
            <a:r>
              <a:rPr lang="en-US" sz="3000" dirty="0" smtClean="0"/>
              <a:t>		X </a:t>
            </a:r>
            <a:r>
              <a:rPr lang="en-US" sz="2800" dirty="0" smtClean="0"/>
              <a:t>→</a:t>
            </a:r>
            <a:r>
              <a:rPr lang="en-US" sz="3000" dirty="0" smtClean="0"/>
              <a:t> XX</a:t>
            </a:r>
          </a:p>
          <a:p>
            <a:pPr>
              <a:buNone/>
            </a:pPr>
            <a:r>
              <a:rPr lang="en-US" sz="3000" dirty="0" smtClean="0"/>
              <a:t>		Y </a:t>
            </a:r>
            <a:r>
              <a:rPr lang="en-US" sz="2800" dirty="0" smtClean="0"/>
              <a:t>→</a:t>
            </a:r>
            <a:r>
              <a:rPr lang="en-US" sz="3000" dirty="0" smtClean="0"/>
              <a:t> YY</a:t>
            </a:r>
          </a:p>
          <a:p>
            <a:pPr>
              <a:buNone/>
            </a:pPr>
            <a:r>
              <a:rPr lang="en-US" sz="3000" dirty="0" smtClean="0"/>
              <a:t>		Y </a:t>
            </a:r>
            <a:r>
              <a:rPr lang="en-US" sz="2800" dirty="0" smtClean="0"/>
              <a:t>→ a</a:t>
            </a:r>
            <a:endParaRPr lang="en-US" sz="3000" dirty="0" smtClean="0"/>
          </a:p>
          <a:p>
            <a:pPr>
              <a:buNone/>
            </a:pPr>
            <a:r>
              <a:rPr lang="en-US" sz="3000" dirty="0" smtClean="0"/>
              <a:t>		Y </a:t>
            </a:r>
            <a:r>
              <a:rPr lang="en-US" sz="2800" dirty="0" smtClean="0"/>
              <a:t>→</a:t>
            </a:r>
            <a:r>
              <a:rPr lang="en-US" sz="3000" dirty="0" smtClean="0"/>
              <a:t>  b</a:t>
            </a:r>
          </a:p>
          <a:p>
            <a:r>
              <a:rPr lang="en-US" sz="3000" dirty="0" smtClean="0"/>
              <a:t>(which  generates  </a:t>
            </a:r>
            <a:r>
              <a:rPr lang="en-US" sz="3000" dirty="0" err="1" smtClean="0"/>
              <a:t>aa</a:t>
            </a:r>
            <a:r>
              <a:rPr lang="en-US" sz="3000" dirty="0" smtClean="0"/>
              <a:t>*bb*),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142048290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3</a:t>
            </a:r>
          </a:p>
          <a:p>
            <a:r>
              <a:rPr lang="en-US" sz="3000" dirty="0" smtClean="0"/>
              <a:t>With our  algorithm,  become:</a:t>
            </a:r>
          </a:p>
          <a:p>
            <a:pPr>
              <a:buNone/>
            </a:pPr>
            <a:r>
              <a:rPr lang="es-ES" sz="2500" dirty="0" smtClean="0"/>
              <a:t>		S </a:t>
            </a:r>
            <a:r>
              <a:rPr lang="en-US" sz="2400" dirty="0" smtClean="0"/>
              <a:t>→</a:t>
            </a:r>
            <a:r>
              <a:rPr lang="es-ES" sz="2500" dirty="0" smtClean="0"/>
              <a:t>  XY</a:t>
            </a:r>
          </a:p>
          <a:p>
            <a:pPr>
              <a:buNone/>
            </a:pPr>
            <a:r>
              <a:rPr lang="es-ES" sz="2500" dirty="0" smtClean="0"/>
              <a:t>		X </a:t>
            </a:r>
            <a:r>
              <a:rPr lang="en-US" sz="2400" dirty="0" smtClean="0"/>
              <a:t>→</a:t>
            </a:r>
            <a:r>
              <a:rPr lang="es-ES" sz="2500" dirty="0" smtClean="0"/>
              <a:t>  XX</a:t>
            </a:r>
          </a:p>
          <a:p>
            <a:pPr>
              <a:buNone/>
            </a:pPr>
            <a:r>
              <a:rPr lang="es-ES" sz="2500" dirty="0" smtClean="0"/>
              <a:t>		y </a:t>
            </a:r>
            <a:r>
              <a:rPr lang="en-US" sz="2400" dirty="0" smtClean="0"/>
              <a:t>→</a:t>
            </a:r>
            <a:r>
              <a:rPr lang="es-ES" sz="2500" dirty="0" smtClean="0"/>
              <a:t>  </a:t>
            </a:r>
            <a:r>
              <a:rPr lang="es-ES" sz="2500" dirty="0" err="1" smtClean="0"/>
              <a:t>yy</a:t>
            </a:r>
            <a:endParaRPr lang="es-ES" sz="2500" dirty="0" smtClean="0"/>
          </a:p>
          <a:p>
            <a:pPr>
              <a:buNone/>
            </a:pPr>
            <a:r>
              <a:rPr lang="es-ES" sz="2500" dirty="0" smtClean="0"/>
              <a:t>		X </a:t>
            </a:r>
            <a:r>
              <a:rPr lang="en-US" sz="2400" dirty="0" smtClean="0"/>
              <a:t>→</a:t>
            </a:r>
            <a:r>
              <a:rPr lang="es-ES" sz="2500" dirty="0" smtClean="0"/>
              <a:t> A</a:t>
            </a:r>
          </a:p>
          <a:p>
            <a:pPr>
              <a:buNone/>
            </a:pPr>
            <a:r>
              <a:rPr lang="es-ES" sz="2500" dirty="0" smtClean="0"/>
              <a:t>		Y </a:t>
            </a:r>
            <a:r>
              <a:rPr lang="en-US" sz="2400" dirty="0" smtClean="0"/>
              <a:t>→</a:t>
            </a:r>
            <a:r>
              <a:rPr lang="es-ES" sz="2500" dirty="0" smtClean="0"/>
              <a:t>  B</a:t>
            </a:r>
          </a:p>
          <a:p>
            <a:pPr>
              <a:buNone/>
            </a:pPr>
            <a:r>
              <a:rPr lang="es-ES" sz="2500" dirty="0" smtClean="0"/>
              <a:t>		A </a:t>
            </a:r>
            <a:r>
              <a:rPr lang="en-US" sz="2400" dirty="0" smtClean="0"/>
              <a:t>→</a:t>
            </a:r>
            <a:r>
              <a:rPr lang="es-ES" sz="2500" dirty="0" smtClean="0"/>
              <a:t> a</a:t>
            </a:r>
          </a:p>
          <a:p>
            <a:pPr>
              <a:buNone/>
            </a:pPr>
            <a:r>
              <a:rPr lang="es-ES" sz="2500" dirty="0" smtClean="0"/>
              <a:t>		B </a:t>
            </a:r>
            <a:r>
              <a:rPr lang="en-US" sz="2400" dirty="0" smtClean="0"/>
              <a:t>→</a:t>
            </a:r>
            <a:r>
              <a:rPr lang="es-ES" sz="2500" dirty="0" smtClean="0"/>
              <a:t> b</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02568838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l"/>
            <a:r>
              <a:rPr lang="en-US" dirty="0" smtClean="0"/>
              <a:t>Introduction to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a:t>
            </a:r>
          </a:p>
          <a:p>
            <a:r>
              <a:rPr lang="en-US" sz="3000" dirty="0" smtClean="0"/>
              <a:t>With  our  algorithm,  become:</a:t>
            </a:r>
          </a:p>
          <a:p>
            <a:pPr>
              <a:buNone/>
            </a:pPr>
            <a:r>
              <a:rPr lang="es-ES" sz="2500" dirty="0" smtClean="0"/>
              <a:t>		S </a:t>
            </a:r>
            <a:r>
              <a:rPr lang="en-US" sz="2400" dirty="0" smtClean="0"/>
              <a:t>→</a:t>
            </a:r>
            <a:r>
              <a:rPr lang="es-ES" sz="2500" dirty="0" smtClean="0"/>
              <a:t>  XY</a:t>
            </a:r>
          </a:p>
          <a:p>
            <a:pPr>
              <a:buNone/>
            </a:pPr>
            <a:r>
              <a:rPr lang="es-ES" sz="2500" dirty="0" smtClean="0"/>
              <a:t>		X </a:t>
            </a:r>
            <a:r>
              <a:rPr lang="en-US" sz="2400" dirty="0" smtClean="0"/>
              <a:t>→</a:t>
            </a:r>
            <a:r>
              <a:rPr lang="es-ES" sz="2500" dirty="0" smtClean="0"/>
              <a:t>  XX</a:t>
            </a:r>
          </a:p>
          <a:p>
            <a:pPr>
              <a:buNone/>
            </a:pPr>
            <a:r>
              <a:rPr lang="es-ES" sz="2500" dirty="0" smtClean="0"/>
              <a:t>		Y </a:t>
            </a:r>
            <a:r>
              <a:rPr lang="en-US" sz="2400" dirty="0" smtClean="0"/>
              <a:t>→</a:t>
            </a:r>
            <a:r>
              <a:rPr lang="es-ES" sz="2500" dirty="0" smtClean="0"/>
              <a:t>  </a:t>
            </a:r>
            <a:r>
              <a:rPr lang="es-ES" sz="2500" dirty="0" err="1" smtClean="0"/>
              <a:t>yy</a:t>
            </a:r>
            <a:endParaRPr lang="es-ES" sz="2500" dirty="0" smtClean="0"/>
          </a:p>
          <a:p>
            <a:pPr>
              <a:buNone/>
            </a:pPr>
            <a:r>
              <a:rPr lang="es-ES" sz="2500" dirty="0" smtClean="0"/>
              <a:t>		X </a:t>
            </a:r>
            <a:r>
              <a:rPr lang="en-US" sz="2400" dirty="0" smtClean="0"/>
              <a:t>→</a:t>
            </a:r>
            <a:r>
              <a:rPr lang="es-ES" sz="2500" dirty="0" smtClean="0"/>
              <a:t> A</a:t>
            </a:r>
          </a:p>
          <a:p>
            <a:pPr>
              <a:buNone/>
            </a:pPr>
            <a:r>
              <a:rPr lang="es-ES" sz="2500" dirty="0" smtClean="0"/>
              <a:t>		Y </a:t>
            </a:r>
            <a:r>
              <a:rPr lang="en-US" sz="2400" dirty="0" smtClean="0"/>
              <a:t>→</a:t>
            </a:r>
            <a:r>
              <a:rPr lang="es-ES" sz="2500" dirty="0" smtClean="0"/>
              <a:t>  B</a:t>
            </a:r>
          </a:p>
          <a:p>
            <a:pPr>
              <a:buNone/>
            </a:pPr>
            <a:r>
              <a:rPr lang="es-ES" sz="2500" dirty="0" smtClean="0"/>
              <a:t>		A </a:t>
            </a:r>
            <a:r>
              <a:rPr lang="en-US" sz="2400" dirty="0" smtClean="0"/>
              <a:t>→</a:t>
            </a:r>
            <a:r>
              <a:rPr lang="es-ES" sz="2500" dirty="0" smtClean="0"/>
              <a:t> a                       </a:t>
            </a:r>
            <a:r>
              <a:rPr lang="es-ES" sz="2500" dirty="0" err="1" smtClean="0"/>
              <a:t>Needless</a:t>
            </a:r>
            <a:r>
              <a:rPr lang="es-ES" sz="2500" dirty="0" smtClean="0"/>
              <a:t> </a:t>
            </a:r>
            <a:r>
              <a:rPr lang="es-ES" sz="2500" dirty="0" err="1" smtClean="0"/>
              <a:t>Unit</a:t>
            </a:r>
            <a:r>
              <a:rPr lang="es-ES" sz="2500" dirty="0" smtClean="0"/>
              <a:t> </a:t>
            </a:r>
            <a:r>
              <a:rPr lang="es-ES" sz="2500" dirty="0" err="1" smtClean="0"/>
              <a:t>Productions</a:t>
            </a:r>
            <a:r>
              <a:rPr lang="es-ES" sz="2500" dirty="0" smtClean="0"/>
              <a:t>, </a:t>
            </a:r>
            <a:r>
              <a:rPr lang="es-ES" sz="2500" dirty="0" err="1" smtClean="0"/>
              <a:t>wastage</a:t>
            </a:r>
            <a:r>
              <a:rPr lang="es-ES" sz="2500" dirty="0" smtClean="0"/>
              <a:t> of 			        time</a:t>
            </a:r>
          </a:p>
          <a:p>
            <a:pPr>
              <a:buNone/>
            </a:pPr>
            <a:r>
              <a:rPr lang="es-ES" sz="2500" dirty="0" smtClean="0"/>
              <a:t>		B </a:t>
            </a:r>
            <a:r>
              <a:rPr lang="en-US" sz="2400" dirty="0" smtClean="0"/>
              <a:t>→</a:t>
            </a:r>
            <a:r>
              <a:rPr lang="es-ES" sz="2500" dirty="0" smtClean="0"/>
              <a:t> b</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34448063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What is 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Definition</a:t>
            </a:r>
          </a:p>
          <a:p>
            <a:r>
              <a:rPr lang="en-US" sz="3000" dirty="0" smtClean="0"/>
              <a:t>If a CFG has only production of the form</a:t>
            </a:r>
          </a:p>
          <a:p>
            <a:pPr>
              <a:buNone/>
            </a:pPr>
            <a:r>
              <a:rPr lang="en-US" sz="3000" dirty="0" smtClean="0"/>
              <a:t>		</a:t>
            </a:r>
            <a:r>
              <a:rPr lang="en-US" sz="3000" dirty="0" smtClean="0">
                <a:solidFill>
                  <a:schemeClr val="accent1"/>
                </a:solidFill>
              </a:rPr>
              <a:t>Nonterminal </a:t>
            </a:r>
            <a:r>
              <a:rPr lang="en-US" sz="2800" dirty="0" smtClean="0">
                <a:solidFill>
                  <a:schemeClr val="accent1"/>
                </a:solidFill>
              </a:rPr>
              <a:t>→ strings of exactly two nonterminals</a:t>
            </a:r>
          </a:p>
          <a:p>
            <a:r>
              <a:rPr lang="en-US" sz="2800" dirty="0" smtClean="0"/>
              <a:t>Or of the form</a:t>
            </a:r>
          </a:p>
          <a:p>
            <a:pPr>
              <a:buNone/>
            </a:pPr>
            <a:r>
              <a:rPr lang="en-US" sz="2800" dirty="0" smtClean="0"/>
              <a:t>		</a:t>
            </a:r>
            <a:r>
              <a:rPr lang="en-US" sz="2800" dirty="0" err="1" smtClean="0">
                <a:solidFill>
                  <a:schemeClr val="accent1"/>
                </a:solidFill>
              </a:rPr>
              <a:t>Noneterminal</a:t>
            </a:r>
            <a:r>
              <a:rPr lang="en-US" sz="2800" dirty="0" smtClean="0">
                <a:solidFill>
                  <a:schemeClr val="accent1"/>
                </a:solidFill>
              </a:rPr>
              <a:t> → one terminal </a:t>
            </a:r>
          </a:p>
          <a:p>
            <a:r>
              <a:rPr lang="en-US" sz="2800" dirty="0" smtClean="0"/>
              <a:t>It </a:t>
            </a:r>
            <a:r>
              <a:rPr lang="en-US" sz="2800" smtClean="0"/>
              <a:t>is called Chomsky </a:t>
            </a:r>
            <a:r>
              <a:rPr lang="en-US" sz="2800" dirty="0" smtClean="0"/>
              <a:t>Normal Form</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9065341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105400"/>
          </a:xfrm>
        </p:spPr>
        <p:txBody>
          <a:bodyPr>
            <a:normAutofit fontScale="85000" lnSpcReduction="20000"/>
          </a:bodyPr>
          <a:lstStyle/>
          <a:p>
            <a:pPr>
              <a:buNone/>
            </a:pPr>
            <a:r>
              <a:rPr lang="en-US" sz="3000" dirty="0" smtClean="0"/>
              <a:t>	 Example 4</a:t>
            </a:r>
          </a:p>
          <a:p>
            <a:r>
              <a:rPr lang="en-US" sz="3000" dirty="0" smtClean="0"/>
              <a:t>Let  us  convert</a:t>
            </a:r>
          </a:p>
          <a:p>
            <a:pPr>
              <a:buNone/>
            </a:pPr>
            <a:r>
              <a:rPr lang="en-US" sz="3000" dirty="0" smtClean="0"/>
              <a:t>		S---&gt;  </a:t>
            </a:r>
            <a:r>
              <a:rPr lang="en-US" sz="3000" dirty="0" err="1" smtClean="0"/>
              <a:t>aSa</a:t>
            </a:r>
            <a:r>
              <a:rPr lang="en-US" sz="3000" dirty="0" smtClean="0"/>
              <a:t>  I </a:t>
            </a:r>
            <a:r>
              <a:rPr lang="en-US" sz="3000" dirty="0" err="1" smtClean="0"/>
              <a:t>bSb</a:t>
            </a:r>
            <a:r>
              <a:rPr lang="en-US" sz="3000" dirty="0" smtClean="0"/>
              <a:t>  I a | b  I </a:t>
            </a:r>
            <a:r>
              <a:rPr lang="en-US" sz="3000" dirty="0" err="1" smtClean="0"/>
              <a:t>aa</a:t>
            </a:r>
            <a:r>
              <a:rPr lang="en-US" sz="3000" dirty="0" smtClean="0"/>
              <a:t>  I bb</a:t>
            </a:r>
          </a:p>
          <a:p>
            <a:r>
              <a:rPr lang="en-US" sz="3000" dirty="0" smtClean="0"/>
              <a:t>First separate  the  terminals  from  the  nonterminal  as  in  T</a:t>
            </a:r>
          </a:p>
          <a:p>
            <a:pPr>
              <a:buNone/>
            </a:pPr>
            <a:r>
              <a:rPr lang="en-US" sz="3000" dirty="0" smtClean="0"/>
              <a:t>		S </a:t>
            </a:r>
            <a:r>
              <a:rPr lang="en-US" sz="2400" dirty="0" smtClean="0"/>
              <a:t>→</a:t>
            </a:r>
            <a:r>
              <a:rPr lang="en-US" sz="3000" dirty="0" smtClean="0"/>
              <a:t>  ASA</a:t>
            </a:r>
          </a:p>
          <a:p>
            <a:pPr>
              <a:buNone/>
            </a:pPr>
            <a:r>
              <a:rPr lang="en-US" sz="3000" dirty="0" smtClean="0"/>
              <a:t>		S </a:t>
            </a:r>
            <a:r>
              <a:rPr lang="en-US" sz="2400" dirty="0" smtClean="0"/>
              <a:t>→ </a:t>
            </a:r>
            <a:r>
              <a:rPr lang="en-US" sz="3000" dirty="0" smtClean="0"/>
              <a:t>&gt;BSB</a:t>
            </a:r>
          </a:p>
          <a:p>
            <a:pPr>
              <a:buNone/>
            </a:pPr>
            <a:r>
              <a:rPr lang="en-US" sz="3000" dirty="0" smtClean="0"/>
              <a:t>		S </a:t>
            </a:r>
            <a:r>
              <a:rPr lang="en-US" sz="2400" dirty="0" smtClean="0"/>
              <a:t>→</a:t>
            </a:r>
            <a:r>
              <a:rPr lang="en-US" sz="3000" dirty="0" smtClean="0"/>
              <a:t> AA</a:t>
            </a:r>
          </a:p>
          <a:p>
            <a:pPr>
              <a:buNone/>
            </a:pPr>
            <a:r>
              <a:rPr lang="en-US" sz="3000" dirty="0" smtClean="0"/>
              <a:t>		S </a:t>
            </a:r>
            <a:r>
              <a:rPr lang="en-US" sz="2400" dirty="0" smtClean="0"/>
              <a:t>→ </a:t>
            </a:r>
            <a:r>
              <a:rPr lang="en-US" sz="3000" dirty="0" smtClean="0"/>
              <a:t> BB</a:t>
            </a:r>
          </a:p>
          <a:p>
            <a:pPr>
              <a:buNone/>
            </a:pPr>
            <a:r>
              <a:rPr lang="en-US" sz="3000" dirty="0" smtClean="0"/>
              <a:t>		S </a:t>
            </a:r>
            <a:r>
              <a:rPr lang="en-US" sz="2400" dirty="0" smtClean="0"/>
              <a:t>→ </a:t>
            </a:r>
            <a:r>
              <a:rPr lang="en-US" sz="3000" dirty="0" smtClean="0"/>
              <a:t>a</a:t>
            </a:r>
          </a:p>
          <a:p>
            <a:pPr>
              <a:buNone/>
            </a:pPr>
            <a:r>
              <a:rPr lang="en-US" sz="3000" dirty="0" smtClean="0"/>
              <a:t>		S </a:t>
            </a:r>
            <a:r>
              <a:rPr lang="en-US" sz="2400" dirty="0" smtClean="0"/>
              <a:t>→ </a:t>
            </a:r>
            <a:r>
              <a:rPr lang="en-US" sz="3000" dirty="0" smtClean="0"/>
              <a:t>b</a:t>
            </a:r>
          </a:p>
          <a:p>
            <a:pPr>
              <a:buNone/>
            </a:pPr>
            <a:r>
              <a:rPr lang="en-US" sz="3000" dirty="0" smtClean="0"/>
              <a:t>		A </a:t>
            </a:r>
            <a:r>
              <a:rPr lang="en-US" sz="2400" dirty="0" smtClean="0"/>
              <a:t>→ </a:t>
            </a:r>
            <a:r>
              <a:rPr lang="en-US" sz="3000" dirty="0" smtClean="0"/>
              <a:t>a</a:t>
            </a:r>
          </a:p>
          <a:p>
            <a:pPr>
              <a:buNone/>
            </a:pPr>
            <a:r>
              <a:rPr lang="en-US" sz="3000" dirty="0" smtClean="0"/>
              <a:t>		B </a:t>
            </a:r>
            <a:r>
              <a:rPr lang="en-US" sz="2400" dirty="0" smtClean="0"/>
              <a:t>→ </a:t>
            </a:r>
            <a:r>
              <a:rPr lang="en-US" sz="3000" dirty="0" smtClean="0"/>
              <a:t>b</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14</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0676633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 Conversion</a:t>
            </a:r>
          </a:p>
        </p:txBody>
      </p:sp>
      <p:sp>
        <p:nvSpPr>
          <p:cNvPr id="5" name="Content Placeholder 2"/>
          <p:cNvSpPr>
            <a:spLocks noGrp="1"/>
          </p:cNvSpPr>
          <p:nvPr>
            <p:ph idx="1"/>
          </p:nvPr>
        </p:nvSpPr>
        <p:spPr>
          <a:xfrm>
            <a:off x="228600" y="1295400"/>
            <a:ext cx="8686800" cy="5105400"/>
          </a:xfrm>
        </p:spPr>
        <p:txBody>
          <a:bodyPr>
            <a:normAutofit fontScale="92500" lnSpcReduction="10000"/>
          </a:bodyPr>
          <a:lstStyle/>
          <a:p>
            <a:pPr>
              <a:buNone/>
            </a:pPr>
            <a:r>
              <a:rPr lang="en-US" sz="3000" dirty="0" smtClean="0"/>
              <a:t>	 Example 4</a:t>
            </a:r>
          </a:p>
          <a:p>
            <a:r>
              <a:rPr lang="en-US" sz="3000" dirty="0" smtClean="0"/>
              <a:t>We  are  careful  not  to  introduce  the  needless  unit  productions</a:t>
            </a:r>
          </a:p>
          <a:p>
            <a:pPr>
              <a:buNone/>
            </a:pPr>
            <a:r>
              <a:rPr lang="en-US" sz="3000" dirty="0" smtClean="0"/>
              <a:t>		</a:t>
            </a:r>
            <a:r>
              <a:rPr lang="en-US" sz="3000" dirty="0" smtClean="0">
                <a:solidFill>
                  <a:schemeClr val="accent1"/>
                </a:solidFill>
              </a:rPr>
              <a:t>S </a:t>
            </a:r>
            <a:r>
              <a:rPr lang="en-US" sz="2800" dirty="0" smtClean="0">
                <a:solidFill>
                  <a:schemeClr val="accent1"/>
                </a:solidFill>
              </a:rPr>
              <a:t>→</a:t>
            </a:r>
            <a:r>
              <a:rPr lang="en-US" sz="3000" dirty="0" smtClean="0">
                <a:solidFill>
                  <a:schemeClr val="accent1"/>
                </a:solidFill>
              </a:rPr>
              <a:t> A  and  S </a:t>
            </a:r>
            <a:r>
              <a:rPr lang="en-US" sz="2800" dirty="0" smtClean="0">
                <a:solidFill>
                  <a:schemeClr val="accent1"/>
                </a:solidFill>
              </a:rPr>
              <a:t>→</a:t>
            </a:r>
            <a:r>
              <a:rPr lang="en-US" sz="3000" dirty="0" smtClean="0">
                <a:solidFill>
                  <a:schemeClr val="accent1"/>
                </a:solidFill>
              </a:rPr>
              <a:t> B.</a:t>
            </a:r>
          </a:p>
          <a:p>
            <a:r>
              <a:rPr lang="en-US" sz="3000" dirty="0" smtClean="0"/>
              <a:t>Now  we  introduce  the  R's:</a:t>
            </a:r>
          </a:p>
          <a:p>
            <a:pPr>
              <a:buNone/>
            </a:pPr>
            <a:r>
              <a:rPr lang="en-US" sz="3000" dirty="0" smtClean="0"/>
              <a:t>		S </a:t>
            </a:r>
            <a:r>
              <a:rPr lang="en-US" sz="2800" dirty="0" smtClean="0"/>
              <a:t>→</a:t>
            </a:r>
            <a:r>
              <a:rPr lang="en-US" sz="3000" dirty="0" smtClean="0"/>
              <a:t> AR </a:t>
            </a:r>
            <a:r>
              <a:rPr lang="en-US" sz="3000" baseline="-25000" dirty="0" smtClean="0"/>
              <a:t>1</a:t>
            </a:r>
            <a:r>
              <a:rPr lang="en-US" sz="3000" dirty="0" smtClean="0"/>
              <a:t> 		S </a:t>
            </a:r>
            <a:r>
              <a:rPr lang="en-US" sz="2800" dirty="0" smtClean="0"/>
              <a:t>→ </a:t>
            </a:r>
            <a:r>
              <a:rPr lang="en-US" sz="3000" dirty="0" smtClean="0"/>
              <a:t>AA</a:t>
            </a:r>
          </a:p>
          <a:p>
            <a:pPr>
              <a:buNone/>
            </a:pPr>
            <a:r>
              <a:rPr lang="en-US" sz="3000" dirty="0" smtClean="0"/>
              <a:t>		R</a:t>
            </a:r>
            <a:r>
              <a:rPr lang="en-US" sz="2800" baseline="-25000" dirty="0" smtClean="0"/>
              <a:t> 1</a:t>
            </a:r>
            <a:r>
              <a:rPr lang="en-US" sz="2800" dirty="0" smtClean="0"/>
              <a:t> →</a:t>
            </a:r>
            <a:r>
              <a:rPr lang="en-US" sz="3000" dirty="0" smtClean="0"/>
              <a:t>  SA  		S</a:t>
            </a:r>
            <a:r>
              <a:rPr lang="en-US" sz="2800" dirty="0" smtClean="0"/>
              <a:t> →</a:t>
            </a:r>
            <a:r>
              <a:rPr lang="en-US" sz="3000" dirty="0" smtClean="0"/>
              <a:t> BB</a:t>
            </a:r>
          </a:p>
          <a:p>
            <a:pPr>
              <a:buNone/>
            </a:pPr>
            <a:r>
              <a:rPr lang="en-US" sz="3000" dirty="0" smtClean="0"/>
              <a:t>		S </a:t>
            </a:r>
            <a:r>
              <a:rPr lang="en-US" sz="2800" dirty="0" smtClean="0"/>
              <a:t>→ </a:t>
            </a:r>
            <a:r>
              <a:rPr lang="en-US" sz="3000" dirty="0" smtClean="0"/>
              <a:t>BR</a:t>
            </a:r>
            <a:r>
              <a:rPr lang="en-US" sz="3000" baseline="-25000" dirty="0" smtClean="0"/>
              <a:t>2</a:t>
            </a:r>
            <a:r>
              <a:rPr lang="en-US" sz="3000" dirty="0" smtClean="0"/>
              <a:t>		S</a:t>
            </a:r>
            <a:r>
              <a:rPr lang="en-US" sz="2800" dirty="0" smtClean="0"/>
              <a:t> → </a:t>
            </a:r>
            <a:r>
              <a:rPr lang="en-US" sz="3000" dirty="0" smtClean="0"/>
              <a:t>a</a:t>
            </a:r>
          </a:p>
          <a:p>
            <a:pPr>
              <a:buNone/>
            </a:pPr>
            <a:r>
              <a:rPr lang="en-US" sz="3000" dirty="0" smtClean="0"/>
              <a:t>		R</a:t>
            </a:r>
            <a:r>
              <a:rPr lang="en-US" sz="3000" baseline="-25000" dirty="0" smtClean="0"/>
              <a:t>2</a:t>
            </a:r>
            <a:r>
              <a:rPr lang="en-US" sz="3000" dirty="0" smtClean="0"/>
              <a:t> </a:t>
            </a:r>
            <a:r>
              <a:rPr lang="en-US" sz="2800" dirty="0" smtClean="0"/>
              <a:t>→ </a:t>
            </a:r>
            <a:r>
              <a:rPr lang="en-US" sz="3000" dirty="0" smtClean="0"/>
              <a:t>SB 		S </a:t>
            </a:r>
            <a:r>
              <a:rPr lang="en-US" sz="2800" dirty="0" smtClean="0"/>
              <a:t>→</a:t>
            </a:r>
            <a:r>
              <a:rPr lang="en-US" sz="3000" dirty="0" smtClean="0"/>
              <a:t> b</a:t>
            </a:r>
          </a:p>
          <a:p>
            <a:pPr>
              <a:buNone/>
            </a:pPr>
            <a:r>
              <a:rPr lang="en-US" sz="2500" dirty="0" smtClean="0"/>
              <a:t>					</a:t>
            </a:r>
            <a:r>
              <a:rPr lang="en-US" sz="2800" dirty="0" smtClean="0"/>
              <a:t>A</a:t>
            </a:r>
            <a:r>
              <a:rPr lang="en-US" sz="2400" dirty="0" smtClean="0"/>
              <a:t> → </a:t>
            </a:r>
            <a:r>
              <a:rPr lang="en-US" sz="2800" dirty="0" smtClean="0"/>
              <a:t>a</a:t>
            </a:r>
          </a:p>
          <a:p>
            <a:pPr>
              <a:buNone/>
            </a:pPr>
            <a:r>
              <a:rPr lang="en-US" sz="2800" dirty="0" smtClean="0"/>
              <a:t>					B  </a:t>
            </a:r>
            <a:r>
              <a:rPr lang="en-US" sz="2400" dirty="0" smtClean="0"/>
              <a:t>→ </a:t>
            </a:r>
            <a:r>
              <a:rPr lang="en-US" sz="2800" dirty="0" smtClean="0"/>
              <a:t>b</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15</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4869233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105400"/>
          </a:xfrm>
        </p:spPr>
        <p:txBody>
          <a:bodyPr>
            <a:normAutofit lnSpcReduction="10000"/>
          </a:bodyPr>
          <a:lstStyle/>
          <a:p>
            <a:pPr>
              <a:buNone/>
            </a:pPr>
            <a:r>
              <a:rPr lang="en-US" sz="3000" dirty="0" smtClean="0"/>
              <a:t>	 Example 5</a:t>
            </a:r>
          </a:p>
          <a:p>
            <a:r>
              <a:rPr lang="en-US" sz="3000" dirty="0" smtClean="0"/>
              <a:t>Convert  the  CFG  into  CNF.  </a:t>
            </a:r>
          </a:p>
          <a:p>
            <a:pPr>
              <a:buNone/>
            </a:pPr>
            <a:r>
              <a:rPr lang="en-US" sz="3000" dirty="0" smtClean="0"/>
              <a:t>		</a:t>
            </a:r>
            <a:r>
              <a:rPr lang="en-US" sz="2300" dirty="0" smtClean="0"/>
              <a:t>S →  </a:t>
            </a:r>
            <a:r>
              <a:rPr lang="en-US" sz="2300" dirty="0" err="1" smtClean="0"/>
              <a:t>bA</a:t>
            </a:r>
            <a:r>
              <a:rPr lang="en-US" sz="2300" dirty="0" smtClean="0"/>
              <a:t>  I </a:t>
            </a:r>
            <a:r>
              <a:rPr lang="en-US" sz="2300" dirty="0" err="1" smtClean="0"/>
              <a:t>aB</a:t>
            </a:r>
            <a:endParaRPr lang="en-US" sz="2300" dirty="0" smtClean="0"/>
          </a:p>
          <a:p>
            <a:pPr>
              <a:buNone/>
            </a:pPr>
            <a:r>
              <a:rPr lang="en-US" sz="2300" dirty="0" smtClean="0"/>
              <a:t>		A →  </a:t>
            </a:r>
            <a:r>
              <a:rPr lang="en-US" sz="2300" dirty="0" err="1" smtClean="0"/>
              <a:t>bAA</a:t>
            </a:r>
            <a:r>
              <a:rPr lang="en-US" sz="2300" dirty="0" smtClean="0"/>
              <a:t> | </a:t>
            </a:r>
            <a:r>
              <a:rPr lang="en-US" sz="2300" dirty="0" err="1" smtClean="0"/>
              <a:t>aS</a:t>
            </a:r>
            <a:r>
              <a:rPr lang="en-US" sz="2300" dirty="0" smtClean="0"/>
              <a:t> | a</a:t>
            </a:r>
          </a:p>
          <a:p>
            <a:pPr>
              <a:buNone/>
            </a:pPr>
            <a:r>
              <a:rPr lang="en-US" sz="2300" dirty="0" smtClean="0"/>
              <a:t>		B → </a:t>
            </a:r>
            <a:r>
              <a:rPr lang="en-US" sz="2300" dirty="0" err="1" smtClean="0"/>
              <a:t>aBB</a:t>
            </a:r>
            <a:r>
              <a:rPr lang="en-US" sz="2300" dirty="0" smtClean="0"/>
              <a:t> | </a:t>
            </a:r>
            <a:r>
              <a:rPr lang="en-US" sz="2300" dirty="0" err="1" smtClean="0"/>
              <a:t>bS</a:t>
            </a:r>
            <a:r>
              <a:rPr lang="en-US" sz="2300" dirty="0" smtClean="0"/>
              <a:t> | b</a:t>
            </a:r>
          </a:p>
          <a:p>
            <a:r>
              <a:rPr lang="en-US" sz="3000" dirty="0" smtClean="0"/>
              <a:t>The  grammar  becomes:</a:t>
            </a:r>
          </a:p>
          <a:p>
            <a:pPr>
              <a:buNone/>
            </a:pPr>
            <a:r>
              <a:rPr lang="en-US" sz="2500" dirty="0" smtClean="0"/>
              <a:t>		S </a:t>
            </a:r>
            <a:r>
              <a:rPr lang="en-US" sz="2400" dirty="0" smtClean="0"/>
              <a:t>→ </a:t>
            </a:r>
            <a:r>
              <a:rPr lang="en-US" sz="2500" dirty="0" smtClean="0"/>
              <a:t>YA 		 B </a:t>
            </a:r>
            <a:r>
              <a:rPr lang="en-US" sz="2400" dirty="0" smtClean="0"/>
              <a:t>→ </a:t>
            </a:r>
            <a:r>
              <a:rPr lang="en-US" sz="2500" dirty="0" smtClean="0"/>
              <a:t>XBB</a:t>
            </a:r>
          </a:p>
          <a:p>
            <a:pPr>
              <a:buNone/>
            </a:pPr>
            <a:r>
              <a:rPr lang="en-US" sz="2500" dirty="0" smtClean="0"/>
              <a:t>		S</a:t>
            </a:r>
            <a:r>
              <a:rPr lang="en-US" sz="2400" dirty="0" smtClean="0"/>
              <a:t> →</a:t>
            </a:r>
            <a:r>
              <a:rPr lang="en-US" sz="2500" dirty="0" smtClean="0"/>
              <a:t>  XB 		 B</a:t>
            </a:r>
            <a:r>
              <a:rPr lang="en-US" sz="2400" dirty="0" smtClean="0"/>
              <a:t> →</a:t>
            </a:r>
            <a:r>
              <a:rPr lang="en-US" sz="2500" dirty="0" smtClean="0"/>
              <a:t>  YS</a:t>
            </a:r>
          </a:p>
          <a:p>
            <a:pPr>
              <a:buNone/>
            </a:pPr>
            <a:r>
              <a:rPr lang="en-US" sz="2500" dirty="0" smtClean="0"/>
              <a:t>		A</a:t>
            </a:r>
            <a:r>
              <a:rPr lang="en-US" sz="2400" dirty="0" smtClean="0"/>
              <a:t> →</a:t>
            </a:r>
            <a:r>
              <a:rPr lang="en-US" sz="2500" dirty="0" smtClean="0"/>
              <a:t>  YAA  		 B</a:t>
            </a:r>
            <a:r>
              <a:rPr lang="en-US" sz="2400" dirty="0" smtClean="0"/>
              <a:t> →</a:t>
            </a:r>
            <a:r>
              <a:rPr lang="en-US" sz="2500" dirty="0" smtClean="0"/>
              <a:t>  b</a:t>
            </a:r>
          </a:p>
          <a:p>
            <a:pPr>
              <a:buNone/>
            </a:pPr>
            <a:r>
              <a:rPr lang="en-US" sz="2500" dirty="0" smtClean="0"/>
              <a:t>		A </a:t>
            </a:r>
            <a:r>
              <a:rPr lang="en-US" sz="2400" dirty="0" smtClean="0"/>
              <a:t>→ </a:t>
            </a:r>
            <a:r>
              <a:rPr lang="en-US" sz="2500" dirty="0" smtClean="0"/>
              <a:t>XS  		 X</a:t>
            </a:r>
            <a:r>
              <a:rPr lang="en-US" sz="2400" dirty="0" smtClean="0"/>
              <a:t> →  </a:t>
            </a:r>
            <a:r>
              <a:rPr lang="en-US" sz="2500" dirty="0" smtClean="0"/>
              <a:t>a</a:t>
            </a:r>
          </a:p>
          <a:p>
            <a:pPr>
              <a:buNone/>
            </a:pPr>
            <a:r>
              <a:rPr lang="en-US" sz="2500" dirty="0" smtClean="0"/>
              <a:t>		A </a:t>
            </a:r>
            <a:r>
              <a:rPr lang="en-US" sz="2400" dirty="0" smtClean="0"/>
              <a:t>→</a:t>
            </a:r>
            <a:r>
              <a:rPr lang="en-US" sz="2500" dirty="0" smtClean="0"/>
              <a:t> a  			 Y </a:t>
            </a:r>
            <a:r>
              <a:rPr lang="en-US" sz="2400" dirty="0" smtClean="0"/>
              <a:t>→</a:t>
            </a:r>
            <a:r>
              <a:rPr lang="en-US" sz="2500" dirty="0" smtClean="0"/>
              <a:t> 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16</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14176527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5</a:t>
            </a:r>
          </a:p>
          <a:p>
            <a:r>
              <a:rPr lang="en-US" sz="3000" dirty="0" smtClean="0"/>
              <a:t>We  have  left  well  enough  alone  in  two  instances:</a:t>
            </a:r>
          </a:p>
          <a:p>
            <a:pPr>
              <a:buNone/>
            </a:pPr>
            <a:r>
              <a:rPr lang="en-US" sz="3000" dirty="0" smtClean="0"/>
              <a:t>		A </a:t>
            </a:r>
            <a:r>
              <a:rPr lang="en-US" sz="2800" dirty="0" smtClean="0"/>
              <a:t>→</a:t>
            </a:r>
            <a:r>
              <a:rPr lang="en-US" sz="3000" dirty="0" smtClean="0"/>
              <a:t> a  and  B </a:t>
            </a:r>
            <a:r>
              <a:rPr lang="en-US" sz="2800" dirty="0" smtClean="0"/>
              <a:t>→</a:t>
            </a:r>
            <a:r>
              <a:rPr lang="en-US" sz="3000" dirty="0" smtClean="0"/>
              <a:t> b</a:t>
            </a:r>
          </a:p>
          <a:p>
            <a:r>
              <a:rPr lang="en-US" sz="2500" dirty="0" smtClean="0"/>
              <a:t>We  need  to  simplify  only  two  productions:</a:t>
            </a:r>
          </a:p>
          <a:p>
            <a:pPr>
              <a:buNone/>
            </a:pPr>
            <a:r>
              <a:rPr lang="en-US" sz="2500" dirty="0" smtClean="0"/>
              <a:t>		A </a:t>
            </a:r>
            <a:r>
              <a:rPr lang="en-US" sz="2400" dirty="0" smtClean="0"/>
              <a:t>→</a:t>
            </a:r>
            <a:r>
              <a:rPr lang="en-US" sz="2500" dirty="0" smtClean="0"/>
              <a:t>  YAA  becomes  {A </a:t>
            </a:r>
            <a:r>
              <a:rPr lang="en-US" sz="2400" dirty="0" smtClean="0"/>
              <a:t>→</a:t>
            </a:r>
            <a:r>
              <a:rPr lang="en-US" sz="2500" dirty="0" smtClean="0"/>
              <a:t>  YR</a:t>
            </a:r>
            <a:r>
              <a:rPr lang="en-US" sz="2500" baseline="-25000" dirty="0" smtClean="0"/>
              <a:t>1, </a:t>
            </a:r>
            <a:r>
              <a:rPr lang="en-US" sz="2500" dirty="0" smtClean="0"/>
              <a:t>R</a:t>
            </a:r>
            <a:r>
              <a:rPr lang="en-US" sz="2500" baseline="-25000" dirty="0" smtClean="0"/>
              <a:t>1 </a:t>
            </a:r>
            <a:r>
              <a:rPr lang="en-US" sz="2400" dirty="0" smtClean="0"/>
              <a:t>→AA}</a:t>
            </a:r>
            <a:endParaRPr lang="en-US" sz="2500" baseline="-25000" dirty="0" smtClean="0"/>
          </a:p>
          <a:p>
            <a:r>
              <a:rPr lang="en-US" sz="2500" dirty="0" smtClean="0"/>
              <a:t>and</a:t>
            </a:r>
          </a:p>
          <a:p>
            <a:pPr>
              <a:buNone/>
            </a:pPr>
            <a:r>
              <a:rPr lang="en-US" sz="2500" dirty="0" smtClean="0"/>
              <a:t>		B </a:t>
            </a:r>
            <a:r>
              <a:rPr lang="en-US" sz="2400" dirty="0" smtClean="0"/>
              <a:t>→</a:t>
            </a:r>
            <a:r>
              <a:rPr lang="en-US" sz="2500" dirty="0" smtClean="0"/>
              <a:t>  XBB  becomes  {  B </a:t>
            </a:r>
            <a:r>
              <a:rPr lang="en-US" sz="2400" dirty="0" smtClean="0"/>
              <a:t>→ </a:t>
            </a:r>
            <a:r>
              <a:rPr lang="en-US" sz="2500" dirty="0" smtClean="0"/>
              <a:t>XR</a:t>
            </a:r>
            <a:r>
              <a:rPr lang="en-US" sz="2500" baseline="-25000" dirty="0" smtClean="0"/>
              <a:t>2</a:t>
            </a:r>
            <a:r>
              <a:rPr lang="en-US" sz="2500" dirty="0" smtClean="0"/>
              <a:t>,R</a:t>
            </a:r>
            <a:r>
              <a:rPr lang="en-US" sz="2500" baseline="-25000" dirty="0" smtClean="0"/>
              <a:t>2</a:t>
            </a:r>
            <a:r>
              <a:rPr lang="en-US" sz="2400" dirty="0" smtClean="0"/>
              <a:t> →</a:t>
            </a:r>
            <a:r>
              <a:rPr lang="en-US" sz="2500" dirty="0" smtClean="0"/>
              <a:t>  BB}</a:t>
            </a:r>
          </a:p>
        </p:txBody>
      </p:sp>
      <p:sp>
        <p:nvSpPr>
          <p:cNvPr id="4" name="Slide Number Placeholder 3"/>
          <p:cNvSpPr>
            <a:spLocks noGrp="1"/>
          </p:cNvSpPr>
          <p:nvPr>
            <p:ph type="sldNum" sz="quarter" idx="12"/>
          </p:nvPr>
        </p:nvSpPr>
        <p:spPr/>
        <p:txBody>
          <a:bodyPr/>
          <a:lstStyle/>
          <a:p>
            <a:fld id="{0AD2A1D3-94CF-4BE8-B9A0-75EFE4C74F95}" type="slidenum">
              <a:rPr lang="en-US" smtClean="0"/>
              <a:pPr/>
              <a:t>17</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4251247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5</a:t>
            </a:r>
          </a:p>
          <a:p>
            <a:r>
              <a:rPr lang="en-US" sz="3000" dirty="0" smtClean="0"/>
              <a:t>The  CFG  has  now  become:</a:t>
            </a:r>
          </a:p>
          <a:p>
            <a:pPr>
              <a:buNone/>
            </a:pPr>
            <a:r>
              <a:rPr lang="en-US" sz="3000" dirty="0" smtClean="0"/>
              <a:t>		S </a:t>
            </a:r>
            <a:r>
              <a:rPr lang="en-US" sz="2800" dirty="0" smtClean="0"/>
              <a:t>→</a:t>
            </a:r>
            <a:r>
              <a:rPr lang="en-US" sz="3000" dirty="0" smtClean="0"/>
              <a:t>  YA  I XB</a:t>
            </a:r>
          </a:p>
          <a:p>
            <a:pPr>
              <a:buNone/>
            </a:pPr>
            <a:r>
              <a:rPr lang="en-US" sz="3000" dirty="0" smtClean="0"/>
              <a:t>		A </a:t>
            </a:r>
            <a:r>
              <a:rPr lang="en-US" sz="2800" dirty="0" smtClean="0"/>
              <a:t>→</a:t>
            </a:r>
            <a:r>
              <a:rPr lang="en-US" sz="3000" dirty="0" smtClean="0"/>
              <a:t>  YR</a:t>
            </a:r>
            <a:r>
              <a:rPr lang="en-US" sz="3000" baseline="-25000" dirty="0" smtClean="0"/>
              <a:t>1</a:t>
            </a:r>
            <a:r>
              <a:rPr lang="en-US" sz="3000" dirty="0" smtClean="0"/>
              <a:t> | XS | a</a:t>
            </a:r>
          </a:p>
          <a:p>
            <a:pPr>
              <a:buNone/>
            </a:pPr>
            <a:r>
              <a:rPr lang="en-US" sz="3000" dirty="0" smtClean="0"/>
              <a:t>		B </a:t>
            </a:r>
            <a:r>
              <a:rPr lang="en-US" sz="2800" dirty="0" smtClean="0"/>
              <a:t>→</a:t>
            </a:r>
            <a:r>
              <a:rPr lang="en-US" sz="3000" dirty="0" smtClean="0"/>
              <a:t> XR</a:t>
            </a:r>
            <a:r>
              <a:rPr lang="en-US" sz="3000" baseline="-25000" dirty="0" smtClean="0"/>
              <a:t>2</a:t>
            </a:r>
            <a:r>
              <a:rPr lang="en-US" sz="3000" dirty="0" smtClean="0"/>
              <a:t> | YS | b</a:t>
            </a:r>
          </a:p>
          <a:p>
            <a:pPr>
              <a:buNone/>
            </a:pPr>
            <a:r>
              <a:rPr lang="en-US" sz="3000" dirty="0" smtClean="0"/>
              <a:t>		X</a:t>
            </a:r>
            <a:r>
              <a:rPr lang="en-US" sz="2800" dirty="0" smtClean="0"/>
              <a:t> → </a:t>
            </a:r>
            <a:r>
              <a:rPr lang="en-US" sz="3000" dirty="0" smtClean="0"/>
              <a:t>a</a:t>
            </a:r>
          </a:p>
          <a:p>
            <a:pPr>
              <a:buNone/>
            </a:pPr>
            <a:r>
              <a:rPr lang="en-US" sz="3000" dirty="0" smtClean="0"/>
              <a:t>		Y </a:t>
            </a:r>
            <a:r>
              <a:rPr lang="en-US" sz="2800" dirty="0" smtClean="0"/>
              <a:t>→ </a:t>
            </a:r>
            <a:r>
              <a:rPr lang="en-US" sz="3000" dirty="0" smtClean="0"/>
              <a:t>b</a:t>
            </a:r>
          </a:p>
          <a:p>
            <a:pPr>
              <a:buNone/>
            </a:pPr>
            <a:r>
              <a:rPr lang="en-US" sz="3000" dirty="0" smtClean="0"/>
              <a:t>		R</a:t>
            </a:r>
            <a:r>
              <a:rPr lang="en-US" sz="3000" baseline="-25000" dirty="0" smtClean="0"/>
              <a:t>1</a:t>
            </a:r>
            <a:r>
              <a:rPr lang="en-US" sz="3000" dirty="0" smtClean="0"/>
              <a:t> </a:t>
            </a:r>
            <a:r>
              <a:rPr lang="en-US" sz="2800" dirty="0" smtClean="0"/>
              <a:t>→</a:t>
            </a:r>
            <a:r>
              <a:rPr lang="en-US" sz="3000" dirty="0" smtClean="0"/>
              <a:t>  AA</a:t>
            </a:r>
          </a:p>
          <a:p>
            <a:pPr>
              <a:buNone/>
            </a:pPr>
            <a:r>
              <a:rPr lang="en-US" sz="3000" dirty="0" smtClean="0"/>
              <a:t>		R</a:t>
            </a:r>
            <a:r>
              <a:rPr lang="en-US" sz="3000" baseline="-25000" dirty="0" smtClean="0"/>
              <a:t>2</a:t>
            </a:r>
            <a:r>
              <a:rPr lang="en-US" sz="3000" dirty="0" smtClean="0"/>
              <a:t> </a:t>
            </a:r>
            <a:r>
              <a:rPr lang="en-US" sz="2800" dirty="0" smtClean="0"/>
              <a:t>→</a:t>
            </a:r>
            <a:r>
              <a:rPr lang="en-US" sz="3000" dirty="0" smtClean="0"/>
              <a:t>  BB</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18</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0037840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105400"/>
          </a:xfrm>
        </p:spPr>
        <p:txBody>
          <a:bodyPr>
            <a:normAutofit/>
          </a:bodyPr>
          <a:lstStyle/>
          <a:p>
            <a:pPr>
              <a:buNone/>
            </a:pPr>
            <a:r>
              <a:rPr lang="en-US" sz="3000" dirty="0" smtClean="0"/>
              <a:t>	 Example 6</a:t>
            </a:r>
          </a:p>
          <a:p>
            <a:r>
              <a:rPr lang="en-US" sz="3000" dirty="0" smtClean="0"/>
              <a:t>Consider  the  CFG</a:t>
            </a:r>
          </a:p>
          <a:p>
            <a:pPr>
              <a:buNone/>
            </a:pPr>
            <a:r>
              <a:rPr lang="en-US" sz="3000" dirty="0" smtClean="0"/>
              <a:t>		S </a:t>
            </a:r>
            <a:r>
              <a:rPr lang="en-US" sz="2800" dirty="0" smtClean="0"/>
              <a:t>→</a:t>
            </a:r>
            <a:r>
              <a:rPr lang="en-US" sz="3000" dirty="0" smtClean="0"/>
              <a:t>  </a:t>
            </a:r>
            <a:r>
              <a:rPr lang="en-US" sz="3000" dirty="0" err="1" smtClean="0"/>
              <a:t>aaaaS</a:t>
            </a:r>
            <a:r>
              <a:rPr lang="en-US" sz="3000" dirty="0" smtClean="0"/>
              <a:t> I </a:t>
            </a:r>
            <a:r>
              <a:rPr lang="en-US" sz="3000" dirty="0" err="1" smtClean="0"/>
              <a:t>aaaa</a:t>
            </a:r>
            <a:endParaRPr lang="en-US" sz="3000" dirty="0" smtClean="0"/>
          </a:p>
          <a:p>
            <a:r>
              <a:rPr lang="en-US" sz="3000" dirty="0" smtClean="0"/>
              <a:t>Which  generates  the  language  </a:t>
            </a:r>
          </a:p>
          <a:p>
            <a:pPr>
              <a:buNone/>
            </a:pPr>
            <a:r>
              <a:rPr lang="en-US" sz="3000" dirty="0" smtClean="0"/>
              <a:t>		</a:t>
            </a:r>
            <a:r>
              <a:rPr lang="en-US" sz="3000" dirty="0" smtClean="0">
                <a:solidFill>
                  <a:schemeClr val="accent1"/>
                </a:solidFill>
              </a:rPr>
              <a:t>a</a:t>
            </a:r>
            <a:r>
              <a:rPr lang="en-US" sz="3000" baseline="30000" dirty="0" smtClean="0">
                <a:solidFill>
                  <a:schemeClr val="accent1"/>
                </a:solidFill>
              </a:rPr>
              <a:t>4n</a:t>
            </a:r>
            <a:r>
              <a:rPr lang="en-US" sz="3000" dirty="0" smtClean="0">
                <a:solidFill>
                  <a:schemeClr val="accent1"/>
                </a:solidFill>
              </a:rPr>
              <a:t>  for  n  =  1  2  3....=  {a </a:t>
            </a:r>
            <a:r>
              <a:rPr lang="en-US" sz="3000" baseline="30000" dirty="0" smtClean="0">
                <a:solidFill>
                  <a:schemeClr val="accent1"/>
                </a:solidFill>
              </a:rPr>
              <a:t>4</a:t>
            </a:r>
            <a:r>
              <a:rPr lang="en-US" sz="3000" dirty="0" smtClean="0">
                <a:solidFill>
                  <a:schemeClr val="accent1"/>
                </a:solidFill>
              </a:rPr>
              <a:t> ,  a</a:t>
            </a:r>
            <a:r>
              <a:rPr lang="en-US" sz="3000" baseline="30000" dirty="0" smtClean="0">
                <a:solidFill>
                  <a:schemeClr val="accent1"/>
                </a:solidFill>
              </a:rPr>
              <a:t>8</a:t>
            </a:r>
            <a:r>
              <a:rPr lang="en-US" sz="3000" dirty="0" smtClean="0">
                <a:solidFill>
                  <a:schemeClr val="accent1"/>
                </a:solidFill>
              </a:rPr>
              <a:t>,  a </a:t>
            </a:r>
            <a:r>
              <a:rPr lang="en-US" sz="3000" baseline="30000" dirty="0" smtClean="0">
                <a:solidFill>
                  <a:schemeClr val="accent1"/>
                </a:solidFill>
              </a:rPr>
              <a:t>12</a:t>
            </a:r>
            <a:r>
              <a:rPr lang="en-US" sz="3000" dirty="0" smtClean="0">
                <a:solidFill>
                  <a:schemeClr val="accent1"/>
                </a:solidFill>
              </a:rPr>
              <a:t> ... }</a:t>
            </a:r>
          </a:p>
          <a:p>
            <a:r>
              <a:rPr lang="en-US" sz="3000" dirty="0" smtClean="0"/>
              <a:t>Convert  this  to  CNF  as  follows: </a:t>
            </a:r>
          </a:p>
          <a:p>
            <a:pPr>
              <a:buNone/>
            </a:pPr>
            <a:r>
              <a:rPr lang="en-US" sz="3000" dirty="0" smtClean="0"/>
              <a:t>		S </a:t>
            </a:r>
            <a:r>
              <a:rPr lang="en-US" sz="2800" dirty="0" smtClean="0"/>
              <a:t>→</a:t>
            </a:r>
            <a:r>
              <a:rPr lang="en-US" sz="3000" dirty="0" smtClean="0"/>
              <a:t> AAAAS</a:t>
            </a:r>
          </a:p>
          <a:p>
            <a:pPr>
              <a:buNone/>
            </a:pPr>
            <a:r>
              <a:rPr lang="en-US" sz="3000" dirty="0" smtClean="0"/>
              <a:t>		S </a:t>
            </a:r>
            <a:r>
              <a:rPr lang="en-US" sz="2800" dirty="0" smtClean="0"/>
              <a:t>→</a:t>
            </a:r>
            <a:r>
              <a:rPr lang="en-US" sz="3000" dirty="0" smtClean="0"/>
              <a:t>  AAAA</a:t>
            </a:r>
          </a:p>
          <a:p>
            <a:pPr>
              <a:buNone/>
            </a:pPr>
            <a:r>
              <a:rPr lang="en-US" sz="3000" dirty="0" smtClean="0"/>
              <a:t>		A </a:t>
            </a:r>
            <a:r>
              <a:rPr lang="en-US" sz="2800" dirty="0" smtClean="0"/>
              <a:t>→</a:t>
            </a:r>
            <a:r>
              <a:rPr lang="en-US" sz="3000" dirty="0" smtClean="0"/>
              <a:t> a</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31388431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410200"/>
          </a:xfrm>
        </p:spPr>
        <p:txBody>
          <a:bodyPr>
            <a:normAutofit lnSpcReduction="10000"/>
          </a:bodyPr>
          <a:lstStyle/>
          <a:p>
            <a:pPr>
              <a:buNone/>
            </a:pPr>
            <a:r>
              <a:rPr lang="en-US" sz="3000" dirty="0" smtClean="0"/>
              <a:t>	 Example 6</a:t>
            </a:r>
          </a:p>
          <a:p>
            <a:pPr>
              <a:buNone/>
            </a:pPr>
            <a:r>
              <a:rPr lang="pt-BR" sz="3000" dirty="0" smtClean="0"/>
              <a:t>Which  in  turn  becomes</a:t>
            </a:r>
          </a:p>
          <a:p>
            <a:pPr>
              <a:buNone/>
            </a:pPr>
            <a:r>
              <a:rPr lang="pt-BR" sz="3000" dirty="0" smtClean="0"/>
              <a:t>		S </a:t>
            </a:r>
            <a:r>
              <a:rPr lang="en-US" sz="2800" dirty="0" smtClean="0"/>
              <a:t>→</a:t>
            </a:r>
            <a:r>
              <a:rPr lang="pt-BR" sz="3000" dirty="0" smtClean="0"/>
              <a:t>  AR</a:t>
            </a:r>
            <a:r>
              <a:rPr lang="pt-BR" sz="3000" baseline="-25000" dirty="0" smtClean="0"/>
              <a:t>1</a:t>
            </a:r>
          </a:p>
          <a:p>
            <a:pPr>
              <a:buNone/>
            </a:pPr>
            <a:r>
              <a:rPr lang="pt-BR" sz="3000" dirty="0" smtClean="0"/>
              <a:t>		R</a:t>
            </a:r>
            <a:r>
              <a:rPr lang="pt-BR" sz="3000" baseline="-25000" dirty="0" smtClean="0"/>
              <a:t>1</a:t>
            </a:r>
            <a:r>
              <a:rPr lang="pt-BR" sz="3000" dirty="0" smtClean="0"/>
              <a:t> </a:t>
            </a:r>
            <a:r>
              <a:rPr lang="en-US" sz="2800" dirty="0" smtClean="0"/>
              <a:t>→</a:t>
            </a:r>
            <a:r>
              <a:rPr lang="pt-BR" sz="3000" dirty="0" smtClean="0"/>
              <a:t> AR</a:t>
            </a:r>
            <a:r>
              <a:rPr lang="pt-BR" sz="3000" baseline="-25000" dirty="0" smtClean="0"/>
              <a:t>2</a:t>
            </a:r>
          </a:p>
          <a:p>
            <a:pPr>
              <a:buNone/>
            </a:pPr>
            <a:r>
              <a:rPr lang="pt-BR" sz="3000" dirty="0" smtClean="0"/>
              <a:t>		R</a:t>
            </a:r>
            <a:r>
              <a:rPr lang="pt-BR" sz="3000" baseline="-25000" dirty="0" smtClean="0"/>
              <a:t>2</a:t>
            </a:r>
            <a:r>
              <a:rPr lang="pt-BR" sz="3000" dirty="0" smtClean="0"/>
              <a:t> </a:t>
            </a:r>
            <a:r>
              <a:rPr lang="en-US" sz="2800" dirty="0" smtClean="0"/>
              <a:t>→</a:t>
            </a:r>
            <a:r>
              <a:rPr lang="pt-BR" sz="3000" dirty="0" smtClean="0"/>
              <a:t>  AR</a:t>
            </a:r>
            <a:r>
              <a:rPr lang="pt-BR" sz="3000" baseline="-25000" dirty="0" smtClean="0"/>
              <a:t>3</a:t>
            </a:r>
          </a:p>
          <a:p>
            <a:pPr>
              <a:buNone/>
            </a:pPr>
            <a:r>
              <a:rPr lang="pt-BR" sz="3000" dirty="0" smtClean="0"/>
              <a:t>		R</a:t>
            </a:r>
            <a:r>
              <a:rPr lang="pt-BR" sz="3000" baseline="-25000" dirty="0" smtClean="0"/>
              <a:t>3</a:t>
            </a:r>
            <a:r>
              <a:rPr lang="pt-BR" sz="3000" dirty="0" smtClean="0"/>
              <a:t> </a:t>
            </a:r>
            <a:r>
              <a:rPr lang="en-US" sz="2800" dirty="0" smtClean="0"/>
              <a:t>→</a:t>
            </a:r>
            <a:r>
              <a:rPr lang="pt-BR" sz="3000" dirty="0" smtClean="0"/>
              <a:t> AS</a:t>
            </a:r>
          </a:p>
          <a:p>
            <a:pPr>
              <a:buNone/>
            </a:pPr>
            <a:r>
              <a:rPr lang="pt-BR" sz="3000" dirty="0" smtClean="0"/>
              <a:t>		S </a:t>
            </a:r>
            <a:r>
              <a:rPr lang="en-US" sz="2800" dirty="0" smtClean="0"/>
              <a:t>→</a:t>
            </a:r>
            <a:r>
              <a:rPr lang="pt-BR" sz="3000" dirty="0" smtClean="0"/>
              <a:t> AR</a:t>
            </a:r>
            <a:r>
              <a:rPr lang="pt-BR" sz="3000" baseline="-25000" dirty="0" smtClean="0"/>
              <a:t>4</a:t>
            </a:r>
          </a:p>
          <a:p>
            <a:pPr>
              <a:buNone/>
            </a:pPr>
            <a:r>
              <a:rPr lang="pt-BR" sz="3000" dirty="0" smtClean="0"/>
              <a:t>		R</a:t>
            </a:r>
            <a:r>
              <a:rPr lang="pt-BR" sz="3000" baseline="-25000" dirty="0" smtClean="0"/>
              <a:t>4</a:t>
            </a:r>
            <a:r>
              <a:rPr lang="pt-BR" sz="3000" dirty="0" smtClean="0"/>
              <a:t> </a:t>
            </a:r>
            <a:r>
              <a:rPr lang="en-US" sz="2800" dirty="0" smtClean="0"/>
              <a:t>→</a:t>
            </a:r>
            <a:r>
              <a:rPr lang="pt-BR" sz="3000" dirty="0" smtClean="0"/>
              <a:t> AR</a:t>
            </a:r>
            <a:r>
              <a:rPr lang="pt-BR" sz="3000" baseline="-25000" dirty="0" smtClean="0"/>
              <a:t>5</a:t>
            </a:r>
          </a:p>
          <a:p>
            <a:pPr>
              <a:buNone/>
            </a:pPr>
            <a:r>
              <a:rPr lang="pt-BR" sz="3000" dirty="0" smtClean="0"/>
              <a:t>		R</a:t>
            </a:r>
            <a:r>
              <a:rPr lang="pt-BR" sz="3000" baseline="-25000" dirty="0" smtClean="0"/>
              <a:t>5</a:t>
            </a:r>
            <a:r>
              <a:rPr lang="pt-BR" sz="3000" dirty="0" smtClean="0"/>
              <a:t> </a:t>
            </a:r>
            <a:r>
              <a:rPr lang="en-US" sz="2800" dirty="0" smtClean="0"/>
              <a:t>→</a:t>
            </a:r>
            <a:r>
              <a:rPr lang="pt-BR" sz="3000" dirty="0" smtClean="0"/>
              <a:t>  AA</a:t>
            </a:r>
          </a:p>
          <a:p>
            <a:pPr>
              <a:buNone/>
            </a:pPr>
            <a:r>
              <a:rPr lang="pt-BR" sz="3000" dirty="0" smtClean="0"/>
              <a:t>		A </a:t>
            </a:r>
            <a:r>
              <a:rPr lang="en-US" sz="2800" dirty="0" smtClean="0"/>
              <a:t>→</a:t>
            </a:r>
            <a:r>
              <a:rPr lang="pt-BR" sz="3000" smtClean="0"/>
              <a:t>  a</a:t>
            </a:r>
            <a:endParaRPr lang="pt-BR" sz="3000" dirty="0" smtClean="0"/>
          </a:p>
          <a:p>
            <a:pPr>
              <a:buNone/>
            </a:pP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246691349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Left Most Derivation</a:t>
            </a:r>
          </a:p>
        </p:txBody>
      </p:sp>
      <p:sp>
        <p:nvSpPr>
          <p:cNvPr id="5" name="Content Placeholder 2"/>
          <p:cNvSpPr>
            <a:spLocks noGrp="1"/>
          </p:cNvSpPr>
          <p:nvPr>
            <p:ph idx="1"/>
          </p:nvPr>
        </p:nvSpPr>
        <p:spPr>
          <a:xfrm>
            <a:off x="228600" y="1295400"/>
            <a:ext cx="8686800" cy="5410200"/>
          </a:xfrm>
        </p:spPr>
        <p:txBody>
          <a:bodyPr>
            <a:normAutofit/>
          </a:bodyPr>
          <a:lstStyle/>
          <a:p>
            <a:pPr algn="ctr">
              <a:buNone/>
            </a:pPr>
            <a:r>
              <a:rPr lang="en-US" sz="3000" dirty="0" smtClean="0"/>
              <a:t>	</a:t>
            </a:r>
          </a:p>
          <a:p>
            <a:pPr algn="ctr">
              <a:buNone/>
            </a:pPr>
            <a:endParaRPr lang="en-US" sz="3000" dirty="0" smtClean="0"/>
          </a:p>
          <a:p>
            <a:pPr algn="ctr">
              <a:buNone/>
            </a:pPr>
            <a:r>
              <a:rPr lang="en-US" sz="3000" dirty="0" smtClean="0"/>
              <a:t> If  a  word  w  is  generated  by  a  CFG  by  a  certain  derivation  and  at  each  step in  the  derivation  a  rule  of  production  is  applied  to  the  leftmost  nonterminal in  the  working  string,  then  this  derivation  is  called  a  leftmost  derivation.</a:t>
            </a: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66575448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Chomsky Normal form</a:t>
            </a:r>
          </a:p>
        </p:txBody>
      </p:sp>
      <p:sp>
        <p:nvSpPr>
          <p:cNvPr id="5" name="Content Placeholder 2"/>
          <p:cNvSpPr>
            <a:spLocks noGrp="1"/>
          </p:cNvSpPr>
          <p:nvPr>
            <p:ph idx="1"/>
          </p:nvPr>
        </p:nvSpPr>
        <p:spPr>
          <a:xfrm>
            <a:off x="228600" y="1295400"/>
            <a:ext cx="8686800" cy="5410200"/>
          </a:xfrm>
        </p:spPr>
        <p:txBody>
          <a:bodyPr>
            <a:normAutofit lnSpcReduction="10000"/>
          </a:bodyPr>
          <a:lstStyle/>
          <a:p>
            <a:pPr>
              <a:buNone/>
            </a:pPr>
            <a:r>
              <a:rPr lang="en-US" sz="3000" dirty="0" smtClean="0"/>
              <a:t>	</a:t>
            </a:r>
            <a:r>
              <a:rPr lang="en-US" sz="2400" dirty="0" smtClean="0"/>
              <a:t>Example	 </a:t>
            </a:r>
          </a:p>
          <a:p>
            <a:r>
              <a:rPr lang="en-US" sz="2400" dirty="0" smtClean="0"/>
              <a:t>	Consider  the  CFG:</a:t>
            </a:r>
          </a:p>
          <a:p>
            <a:pPr>
              <a:buNone/>
            </a:pPr>
            <a:r>
              <a:rPr lang="en-US" sz="3000" dirty="0" smtClean="0"/>
              <a:t>		</a:t>
            </a:r>
            <a:r>
              <a:rPr lang="en-US" sz="2400" dirty="0" smtClean="0"/>
              <a:t>S </a:t>
            </a:r>
            <a:r>
              <a:rPr lang="en-US" sz="2000" dirty="0" smtClean="0"/>
              <a:t>→</a:t>
            </a:r>
            <a:r>
              <a:rPr lang="en-US" sz="2400" dirty="0" smtClean="0"/>
              <a:t> </a:t>
            </a:r>
            <a:r>
              <a:rPr lang="en-US" sz="2400" dirty="0" err="1" smtClean="0"/>
              <a:t>aSX</a:t>
            </a:r>
            <a:r>
              <a:rPr lang="en-US" sz="2400" dirty="0" smtClean="0"/>
              <a:t>  I b</a:t>
            </a:r>
          </a:p>
          <a:p>
            <a:pPr>
              <a:buNone/>
            </a:pPr>
            <a:r>
              <a:rPr lang="en-US" sz="2400" dirty="0" smtClean="0"/>
              <a:t>		X </a:t>
            </a:r>
            <a:r>
              <a:rPr lang="en-US" sz="2000" dirty="0" smtClean="0"/>
              <a:t>→</a:t>
            </a:r>
            <a:r>
              <a:rPr lang="en-US" sz="2400" dirty="0" smtClean="0"/>
              <a:t>  </a:t>
            </a:r>
            <a:r>
              <a:rPr lang="en-US" sz="2400" dirty="0" err="1" smtClean="0"/>
              <a:t>Xb</a:t>
            </a:r>
            <a:r>
              <a:rPr lang="en-US" sz="2400" dirty="0" smtClean="0"/>
              <a:t>  </a:t>
            </a:r>
            <a:r>
              <a:rPr lang="en-US" sz="2400" dirty="0" err="1" smtClean="0"/>
              <a:t>Ia</a:t>
            </a:r>
            <a:r>
              <a:rPr lang="en-US" sz="2400" dirty="0" smtClean="0"/>
              <a:t> </a:t>
            </a:r>
          </a:p>
          <a:p>
            <a:r>
              <a:rPr lang="en-US" sz="2400" dirty="0" smtClean="0"/>
              <a:t>Left most derivation is </a:t>
            </a:r>
            <a:r>
              <a:rPr lang="pt-BR" sz="2400" dirty="0" smtClean="0"/>
              <a:t>	</a:t>
            </a:r>
          </a:p>
          <a:p>
            <a:pPr>
              <a:buNone/>
            </a:pPr>
            <a:r>
              <a:rPr lang="pt-BR" sz="2400" dirty="0" smtClean="0"/>
              <a:t>	</a:t>
            </a:r>
            <a:r>
              <a:rPr lang="pt-BR" sz="2400" smtClean="0"/>
              <a:t>      S =&gt;  </a:t>
            </a:r>
            <a:r>
              <a:rPr lang="pt-BR" sz="2400" dirty="0" smtClean="0"/>
              <a:t>aSX</a:t>
            </a:r>
          </a:p>
          <a:p>
            <a:pPr>
              <a:buNone/>
            </a:pPr>
            <a:r>
              <a:rPr lang="pt-BR" sz="2400" dirty="0" smtClean="0"/>
              <a:t>		=&gt;aaSXX</a:t>
            </a:r>
          </a:p>
          <a:p>
            <a:pPr>
              <a:buNone/>
            </a:pPr>
            <a:r>
              <a:rPr lang="pt-BR" sz="2400" dirty="0" smtClean="0"/>
              <a:t>		=&gt;aabXX</a:t>
            </a:r>
          </a:p>
          <a:p>
            <a:pPr>
              <a:buNone/>
            </a:pPr>
            <a:r>
              <a:rPr lang="pt-BR" sz="2400" dirty="0" smtClean="0"/>
              <a:t>		=&gt;  aabXbX</a:t>
            </a:r>
          </a:p>
          <a:p>
            <a:pPr>
              <a:buNone/>
            </a:pPr>
            <a:r>
              <a:rPr lang="pt-BR" sz="2400" dirty="0" smtClean="0"/>
              <a:t>		=&gt; aababX</a:t>
            </a:r>
          </a:p>
          <a:p>
            <a:pPr>
              <a:buNone/>
            </a:pPr>
            <a:r>
              <a:rPr lang="pt-BR" sz="2400" dirty="0" smtClean="0"/>
              <a:t>		=&gt; aababa 	</a:t>
            </a:r>
            <a:endParaRPr lang="pt-BR" sz="2400" baseline="-25000" dirty="0" smtClean="0"/>
          </a:p>
          <a:p>
            <a:pPr>
              <a:buNone/>
            </a:pPr>
            <a:r>
              <a:rPr lang="pt-BR" sz="2400" dirty="0" smtClean="0"/>
              <a:t>		</a:t>
            </a:r>
          </a:p>
          <a:p>
            <a:pPr>
              <a:buNone/>
            </a:pPr>
            <a:endParaRPr lang="en-US" sz="25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dirty="0"/>
          </a:p>
        </p:txBody>
      </p:sp>
      <p:sp>
        <p:nvSpPr>
          <p:cNvPr id="8" name="Content Placeholder 2"/>
          <p:cNvSpPr txBox="1">
            <a:spLocks/>
          </p:cNvSpPr>
          <p:nvPr/>
        </p:nvSpPr>
        <p:spPr>
          <a:xfrm>
            <a:off x="8229600" y="685800"/>
            <a:ext cx="3505200" cy="3810000"/>
          </a:xfrm>
          <a:prstGeom prst="rect">
            <a:avLst/>
          </a:prstGeom>
        </p:spPr>
        <p:txBody>
          <a:bodyPr vert="horz" lIns="91440" tIns="45720" rIns="91440" bIns="45720" rtlCol="0">
            <a:normAutofit/>
          </a:bodyPr>
          <a:lstStyle/>
          <a:p>
            <a:pPr>
              <a:buNone/>
            </a:pPr>
            <a:endParaRPr lang="en-US" sz="3200" dirty="0" smtClean="0"/>
          </a:p>
          <a:p>
            <a:pPr>
              <a:buNone/>
            </a:pPr>
            <a:r>
              <a:rPr lang="en-US" sz="3200" dirty="0" smtClean="0"/>
              <a:t>	</a:t>
            </a:r>
          </a:p>
          <a:p>
            <a:pPr>
              <a:buNone/>
            </a:pPr>
            <a:r>
              <a:rPr lang="en-US" sz="3200" dirty="0" smtClean="0"/>
              <a:t>	</a:t>
            </a:r>
          </a:p>
          <a:p>
            <a:pPr>
              <a:buNone/>
            </a:pPr>
            <a:r>
              <a:rPr kumimoji="0" lang="en-US" sz="3200" b="0" i="0" u="none" strike="noStrike" kern="1200" cap="none" spc="0" normalizeH="0" baseline="0" noProof="0" dirty="0" smtClean="0">
                <a:ln>
                  <a:noFill/>
                </a:ln>
                <a:solidFill>
                  <a:schemeClr val="tx1"/>
                </a:solidFill>
                <a:effectLst/>
                <a:uLnTx/>
                <a:uFillTx/>
                <a:latin typeface="+mn-lt"/>
                <a:ea typeface="+mn-ea"/>
                <a:cs typeface="+mn-cs"/>
              </a:rPr>
              <a:t>	</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Tree>
    <p:extLst>
      <p:ext uri="{BB962C8B-B14F-4D97-AF65-F5344CB8AC3E}">
        <p14:creationId xmlns="" xmlns:p14="http://schemas.microsoft.com/office/powerpoint/2010/main" val="37903963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Chomsky NORMAL Form in JFLAP</a:t>
            </a:r>
          </a:p>
          <a:p>
            <a:r>
              <a:rPr lang="en-US" dirty="0" smtClean="0"/>
              <a:t>Practical Demonstration</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26 Summary</a:t>
            </a:r>
            <a:endParaRPr lang="en-US" dirty="0"/>
          </a:p>
        </p:txBody>
      </p:sp>
      <p:sp>
        <p:nvSpPr>
          <p:cNvPr id="3" name="Content Placeholder 2"/>
          <p:cNvSpPr>
            <a:spLocks noGrp="1"/>
          </p:cNvSpPr>
          <p:nvPr>
            <p:ph idx="1"/>
          </p:nvPr>
        </p:nvSpPr>
        <p:spPr/>
        <p:txBody>
          <a:bodyPr/>
          <a:lstStyle/>
          <a:p>
            <a:r>
              <a:rPr lang="en-US" dirty="0" smtClean="0"/>
              <a:t>Chomsky Normal Form</a:t>
            </a:r>
          </a:p>
          <a:p>
            <a:r>
              <a:rPr lang="en-US" dirty="0" smtClean="0"/>
              <a:t>JFLAP practical for CNF</a:t>
            </a:r>
          </a:p>
          <a:p>
            <a:r>
              <a:rPr lang="en-US" i="1" dirty="0" smtClean="0"/>
              <a:t>Thanks to Daniel I.A. </a:t>
            </a:r>
            <a:r>
              <a:rPr lang="en-US" i="1" dirty="0" err="1" smtClean="0"/>
              <a:t>cohen</a:t>
            </a:r>
            <a:r>
              <a:rPr lang="en-US" i="1" dirty="0" smtClean="0"/>
              <a:t>. The material for these slides has been taken from his book Automata Theory</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24</a:t>
            </a:fld>
            <a:endParaRPr lang="en-US"/>
          </a:p>
        </p:txBody>
      </p:sp>
    </p:spTree>
    <p:extLst>
      <p:ext uri="{BB962C8B-B14F-4D97-AF65-F5344CB8AC3E}">
        <p14:creationId xmlns="" xmlns:p14="http://schemas.microsoft.com/office/powerpoint/2010/main" val="17032160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5" name="Content Placeholder 2"/>
          <p:cNvSpPr>
            <a:spLocks noGrp="1"/>
          </p:cNvSpPr>
          <p:nvPr>
            <p:ph idx="1"/>
          </p:nvPr>
        </p:nvSpPr>
        <p:spPr/>
        <p:txBody>
          <a:bodyPr>
            <a:normAutofit/>
          </a:bodyPr>
          <a:lstStyle/>
          <a:p>
            <a:r>
              <a:rPr lang="en-US" dirty="0" smtClean="0"/>
              <a:t>We will start  with  our  old  FA's  and  throw  in some  new  diagrams  that  will  augment  them  and  make  them  more  powerful.</a:t>
            </a:r>
          </a:p>
          <a:p>
            <a:r>
              <a:rPr lang="en-US" dirty="0" smtClean="0"/>
              <a:t>In this chapter complete new designs will be created for modeling FA’s.</a:t>
            </a:r>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New terminologies</a:t>
            </a:r>
          </a:p>
        </p:txBody>
      </p:sp>
      <p:sp>
        <p:nvSpPr>
          <p:cNvPr id="5" name="Content Placeholder 2"/>
          <p:cNvSpPr>
            <a:spLocks noGrp="1"/>
          </p:cNvSpPr>
          <p:nvPr>
            <p:ph idx="1"/>
          </p:nvPr>
        </p:nvSpPr>
        <p:spPr/>
        <p:txBody>
          <a:bodyPr>
            <a:normAutofit fontScale="77500" lnSpcReduction="20000"/>
          </a:bodyPr>
          <a:lstStyle/>
          <a:p>
            <a:r>
              <a:rPr lang="en-US" dirty="0" smtClean="0"/>
              <a:t>We  call it INPUT  TAPE  to  the  part  of  the  FA  where  the  input string  lives  while  it  is  being  run. </a:t>
            </a:r>
          </a:p>
          <a:p>
            <a:pPr>
              <a:buNone/>
            </a:pPr>
            <a:endParaRPr lang="en-US" dirty="0" smtClean="0"/>
          </a:p>
          <a:p>
            <a:r>
              <a:rPr lang="en-US" dirty="0" smtClean="0"/>
              <a:t>The INPUT  TAPE  must  be  long  enough  for  any  possible  input,  and  since  any  word in  a*  is  a  possible  input,  the  TAPE  must  be  infinitely  long.</a:t>
            </a:r>
          </a:p>
          <a:p>
            <a:endParaRPr lang="en-US" dirty="0" smtClean="0"/>
          </a:p>
          <a:p>
            <a:r>
              <a:rPr lang="en-US" dirty="0" smtClean="0"/>
              <a:t>The  TAPE  has  a  first  location  for  the  first  letter  of  the  input, then  a  second  location,  and  so  on.  </a:t>
            </a:r>
          </a:p>
          <a:p>
            <a:endParaRPr lang="en-US" dirty="0" smtClean="0"/>
          </a:p>
          <a:p>
            <a:r>
              <a:rPr lang="en-US" dirty="0" smtClean="0"/>
              <a:t>Therefore,  we  say  that  the  TAPE  is  infinite in  one  direction  only.  </a:t>
            </a:r>
            <a:endParaRPr lang="en-US" sz="24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5" name="Content Placeholder 2"/>
          <p:cNvSpPr>
            <a:spLocks noGrp="1"/>
          </p:cNvSpPr>
          <p:nvPr>
            <p:ph idx="1"/>
          </p:nvPr>
        </p:nvSpPr>
        <p:spPr/>
        <p:txBody>
          <a:bodyPr>
            <a:normAutofit/>
          </a:bodyPr>
          <a:lstStyle/>
          <a:p>
            <a:r>
              <a:rPr lang="en-US" sz="2800" dirty="0" smtClean="0"/>
              <a:t>The  locations  into  which put  the  input  letters  are  called  cells.  (See table below)</a:t>
            </a:r>
          </a:p>
          <a:p>
            <a:r>
              <a:rPr lang="en-US" sz="2800" dirty="0" smtClean="0"/>
              <a:t>Name the  cells  with  lowercase  Roman  numerals. </a:t>
            </a:r>
          </a:p>
          <a:p>
            <a:endParaRPr lang="en-US" sz="2800" dirty="0" smtClean="0"/>
          </a:p>
          <a:p>
            <a:endParaRPr lang="en-US" sz="2800" dirty="0" smtClean="0"/>
          </a:p>
          <a:p>
            <a:r>
              <a:rPr lang="en-US" sz="2800" dirty="0" smtClean="0"/>
              <a:t>The </a:t>
            </a:r>
            <a:r>
              <a:rPr lang="el-GR" sz="2800" dirty="0" smtClean="0"/>
              <a:t>Δ</a:t>
            </a:r>
            <a:r>
              <a:rPr lang="en-US" sz="2800" dirty="0" smtClean="0"/>
              <a:t>  used to indicate the blank</a:t>
            </a:r>
          </a:p>
          <a:p>
            <a:r>
              <a:rPr lang="en-US" sz="2800" dirty="0" smtClean="0"/>
              <a:t>Input string is </a:t>
            </a:r>
            <a:r>
              <a:rPr lang="en-US" sz="2800" dirty="0" err="1" smtClean="0">
                <a:solidFill>
                  <a:schemeClr val="accent1"/>
                </a:solidFill>
              </a:rPr>
              <a:t>aab</a:t>
            </a:r>
            <a:endParaRPr lang="en-US" sz="2800" dirty="0" smtClean="0">
              <a:solidFill>
                <a:schemeClr val="accent1"/>
              </a:solidFill>
            </a:endParaRPr>
          </a:p>
          <a:p>
            <a:endParaRPr lang="en-US" sz="2800" dirty="0" smtClean="0"/>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a:p>
        </p:txBody>
      </p:sp>
      <p:graphicFrame>
        <p:nvGraphicFramePr>
          <p:cNvPr id="6" name="Table 5"/>
          <p:cNvGraphicFramePr>
            <a:graphicFrameLocks noGrp="1"/>
          </p:cNvGraphicFramePr>
          <p:nvPr/>
        </p:nvGraphicFramePr>
        <p:xfrm>
          <a:off x="1219200" y="3429000"/>
          <a:ext cx="6096000" cy="609600"/>
        </p:xfrm>
        <a:graphic>
          <a:graphicData uri="http://schemas.openxmlformats.org/drawingml/2006/table">
            <a:tbl>
              <a:tblPr firstRow="1" bandRow="1">
                <a:tableStyleId>{5C22544A-7EE6-4342-B048-85BDC9FD1C3A}</a:tableStyleId>
              </a:tblPr>
              <a:tblGrid>
                <a:gridCol w="1016000"/>
                <a:gridCol w="1016000"/>
                <a:gridCol w="1016000"/>
                <a:gridCol w="1016000"/>
                <a:gridCol w="1016000"/>
                <a:gridCol w="1016000"/>
              </a:tblGrid>
              <a:tr h="6096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a</a:t>
                      </a:r>
                      <a:endParaRPr lang="en-US" dirty="0">
                        <a:solidFill>
                          <a:schemeClr val="tx1"/>
                        </a:solidFill>
                      </a:endParaRPr>
                    </a:p>
                  </a:txBody>
                  <a:tcPr>
                    <a:solidFill>
                      <a:schemeClr val="bg1">
                        <a:lumMod val="95000"/>
                      </a:schemeClr>
                    </a:solidFill>
                  </a:tcPr>
                </a:tc>
                <a:tc>
                  <a:txBody>
                    <a:bodyPr/>
                    <a:lstStyle/>
                    <a:p>
                      <a:pPr algn="ctr"/>
                      <a:r>
                        <a:rPr lang="en-US" dirty="0" smtClean="0">
                          <a:solidFill>
                            <a:schemeClr val="tx1"/>
                          </a:solidFill>
                        </a:rPr>
                        <a:t>a</a:t>
                      </a:r>
                      <a:endParaRPr lang="en-US" dirty="0">
                        <a:solidFill>
                          <a:schemeClr val="tx1"/>
                        </a:solidFill>
                      </a:endParaRPr>
                    </a:p>
                  </a:txBody>
                  <a:tcPr>
                    <a:solidFill>
                      <a:schemeClr val="bg1">
                        <a:lumMod val="95000"/>
                      </a:schemeClr>
                    </a:solidFill>
                  </a:tcPr>
                </a:tc>
                <a:tc>
                  <a:txBody>
                    <a:bodyPr/>
                    <a:lstStyle/>
                    <a:p>
                      <a:pPr algn="ctr"/>
                      <a:r>
                        <a:rPr lang="en-US" dirty="0" smtClean="0">
                          <a:solidFill>
                            <a:schemeClr val="tx1"/>
                          </a:solidFill>
                        </a:rPr>
                        <a:t>b</a:t>
                      </a:r>
                      <a:endParaRPr lang="en-US" dirty="0">
                        <a:solidFill>
                          <a:schemeClr val="tx1"/>
                        </a:solidFill>
                      </a:endParaRPr>
                    </a:p>
                  </a:txBody>
                  <a:tcPr>
                    <a:solidFill>
                      <a:schemeClr val="bg1">
                        <a:lumMod val="95000"/>
                      </a:schemeClr>
                    </a:solidFill>
                  </a:tcPr>
                </a:tc>
                <a:tc>
                  <a:txBody>
                    <a:bodyPr/>
                    <a:lstStyle/>
                    <a:p>
                      <a:pPr algn="ctr"/>
                      <a:r>
                        <a:rPr lang="el-GR" dirty="0" smtClean="0">
                          <a:solidFill>
                            <a:schemeClr val="tx1"/>
                          </a:solidFill>
                        </a:rPr>
                        <a:t>Δ</a:t>
                      </a:r>
                      <a:endParaRPr lang="en-US" dirty="0">
                        <a:solidFill>
                          <a:schemeClr val="tx1"/>
                        </a:solidFill>
                      </a:endParaRPr>
                    </a:p>
                  </a:txBody>
                  <a:tcPr>
                    <a:solidFill>
                      <a:schemeClr val="bg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l-GR" dirty="0" smtClean="0">
                          <a:solidFill>
                            <a:schemeClr val="tx1"/>
                          </a:solidFill>
                        </a:rPr>
                        <a:t>Δ</a:t>
                      </a:r>
                      <a:endParaRPr lang="en-US" dirty="0">
                        <a:solidFill>
                          <a:schemeClr val="tx1"/>
                        </a:solidFill>
                      </a:endParaRPr>
                    </a:p>
                  </a:txBody>
                  <a:tcPr>
                    <a:solidFill>
                      <a:schemeClr val="bg1">
                        <a:lumMod val="95000"/>
                      </a:schemeClr>
                    </a:solidFill>
                  </a:tcPr>
                </a:tc>
                <a:tc>
                  <a:txBody>
                    <a:bodyPr/>
                    <a:lstStyle/>
                    <a:p>
                      <a:pPr algn="ctr"/>
                      <a:endParaRPr lang="en-US" dirty="0"/>
                    </a:p>
                  </a:txBody>
                  <a:tcPr>
                    <a:solidFill>
                      <a:schemeClr val="bg1">
                        <a:lumMod val="95000"/>
                      </a:schemeClr>
                    </a:solid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Input tape parsing</a:t>
            </a:r>
          </a:p>
        </p:txBody>
      </p:sp>
      <p:sp>
        <p:nvSpPr>
          <p:cNvPr id="5" name="Content Placeholder 2"/>
          <p:cNvSpPr>
            <a:spLocks noGrp="1"/>
          </p:cNvSpPr>
          <p:nvPr>
            <p:ph idx="1"/>
          </p:nvPr>
        </p:nvSpPr>
        <p:spPr/>
        <p:txBody>
          <a:bodyPr>
            <a:normAutofit/>
          </a:bodyPr>
          <a:lstStyle/>
          <a:p>
            <a:r>
              <a:rPr lang="en-US" dirty="0" smtClean="0"/>
              <a:t> </a:t>
            </a:r>
            <a:r>
              <a:rPr lang="en-US" sz="2800" dirty="0" smtClean="0"/>
              <a:t>As TAPE is processed,  on  the  machine  we  read  one  letter  at  a  time  and eliminate  each  as  it  is  used.  </a:t>
            </a:r>
          </a:p>
          <a:p>
            <a:r>
              <a:rPr lang="en-US" sz="2800" dirty="0" smtClean="0"/>
              <a:t>When  we  reach  the  first  blank  cell  we  stop. </a:t>
            </a:r>
          </a:p>
          <a:p>
            <a:r>
              <a:rPr lang="en-US" sz="2800" dirty="0" smtClean="0"/>
              <a:t> We always  presume  that  once  the  first  blank  is  encountered  the  rest  of  the  TAPE is  also  blank.</a:t>
            </a:r>
          </a:p>
          <a:p>
            <a:r>
              <a:rPr lang="en-US" sz="2800" dirty="0" smtClean="0"/>
              <a:t>  We  read  from  left  to  right  and  never  go  back  to  a  cell  that was  read  before.</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28</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New symbols for FA</a:t>
            </a:r>
          </a:p>
        </p:txBody>
      </p:sp>
      <p:sp>
        <p:nvSpPr>
          <p:cNvPr id="5" name="Content Placeholder 2"/>
          <p:cNvSpPr>
            <a:spLocks noGrp="1"/>
          </p:cNvSpPr>
          <p:nvPr>
            <p:ph idx="1"/>
          </p:nvPr>
        </p:nvSpPr>
        <p:spPr/>
        <p:txBody>
          <a:bodyPr>
            <a:normAutofit lnSpcReduction="10000"/>
          </a:bodyPr>
          <a:lstStyle/>
          <a:p>
            <a:r>
              <a:rPr lang="en-US" dirty="0" smtClean="0"/>
              <a:t> </a:t>
            </a:r>
            <a:r>
              <a:rPr lang="en-US" sz="2800" dirty="0" smtClean="0"/>
              <a:t>To  streamline  the  design  of  the  machine, some symbols are used.</a:t>
            </a:r>
          </a:p>
          <a:p>
            <a:r>
              <a:rPr lang="en-US" dirty="0" smtClean="0"/>
              <a:t>The  arrows  (directed  edges)  into  or out  of  these  states  can  be  drawn  at  any  angle.  The  START  state  is  like  a state  connected  to  another  state  in  a  TG  by  a  ʎ edge.  </a:t>
            </a:r>
          </a:p>
          <a:p>
            <a:r>
              <a:rPr lang="en-US" dirty="0" smtClean="0"/>
              <a:t>We  begin  the  process there,  but  we  read  no  input  letter.  We  just  proceed  immediately  to  the  next state.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29</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Symbol for FAs</a:t>
            </a:r>
          </a:p>
        </p:txBody>
      </p:sp>
      <p:sp>
        <p:nvSpPr>
          <p:cNvPr id="5" name="Content Placeholder 2"/>
          <p:cNvSpPr>
            <a:spLocks noGrp="1"/>
          </p:cNvSpPr>
          <p:nvPr>
            <p:ph idx="1"/>
          </p:nvPr>
        </p:nvSpPr>
        <p:spPr/>
        <p:txBody>
          <a:bodyPr>
            <a:normAutofit/>
          </a:bodyPr>
          <a:lstStyle/>
          <a:p>
            <a:r>
              <a:rPr lang="en-US" sz="2800" dirty="0" smtClean="0"/>
              <a:t>A  start  state  has  no  arrows  coming  into  it.</a:t>
            </a:r>
          </a:p>
          <a:p>
            <a:endParaRPr lang="en-US" sz="2800" dirty="0" smtClean="0"/>
          </a:p>
          <a:p>
            <a:endParaRPr lang="en-US" sz="2800" dirty="0" smtClean="0"/>
          </a:p>
          <a:p>
            <a:endParaRPr lang="en-US" sz="2800" dirty="0" smtClean="0"/>
          </a:p>
          <a:p>
            <a:endParaRPr lang="en-US" sz="2800" dirty="0" smtClean="0"/>
          </a:p>
          <a:p>
            <a:r>
              <a:rPr lang="en-US" sz="2800" dirty="0" smtClean="0"/>
              <a:t>An  ACCEPT  state  is  a  shorthand  notation  for  a  dead-end  final  state-once entered,  it  cannot  be  left, shown on next slide :</a:t>
            </a:r>
          </a:p>
          <a:p>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ounded Rectangle 6"/>
          <p:cNvSpPr/>
          <p:nvPr/>
        </p:nvSpPr>
        <p:spPr>
          <a:xfrm>
            <a:off x="990600" y="28194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Start</a:t>
            </a:r>
            <a:endParaRPr lang="en-US" dirty="0"/>
          </a:p>
        </p:txBody>
      </p:sp>
      <p:sp>
        <p:nvSpPr>
          <p:cNvPr id="8" name="Rounded Rectangle 7"/>
          <p:cNvSpPr/>
          <p:nvPr/>
        </p:nvSpPr>
        <p:spPr>
          <a:xfrm>
            <a:off x="3505200" y="28194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Accept</a:t>
            </a:r>
            <a:endParaRPr lang="en-US" dirty="0"/>
          </a:p>
        </p:txBody>
      </p:sp>
      <p:sp>
        <p:nvSpPr>
          <p:cNvPr id="10" name="Rounded Rectangle 9"/>
          <p:cNvSpPr/>
          <p:nvPr/>
        </p:nvSpPr>
        <p:spPr>
          <a:xfrm>
            <a:off x="5791200" y="28194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Reject</a:t>
            </a:r>
            <a:endParaRPr lang="en-US" dirty="0"/>
          </a:p>
        </p:txBody>
      </p:sp>
      <p:cxnSp>
        <p:nvCxnSpPr>
          <p:cNvPr id="18" name="Straight Arrow Connector 17"/>
          <p:cNvCxnSpPr/>
          <p:nvPr/>
        </p:nvCxnSpPr>
        <p:spPr>
          <a:xfrm rot="5400000">
            <a:off x="1277144" y="3523456"/>
            <a:ext cx="647700"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6153944" y="2494756"/>
            <a:ext cx="647700"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744788" y="29718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13" name="Content Placeholder 2"/>
          <p:cNvSpPr txBox="1">
            <a:spLocks/>
          </p:cNvSpPr>
          <p:nvPr/>
        </p:nvSpPr>
        <p:spPr>
          <a:xfrm>
            <a:off x="457200" y="3505200"/>
            <a:ext cx="8001000" cy="1219200"/>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r>
              <a:rPr lang="en-US" sz="2400" dirty="0" smtClean="0"/>
              <a:t>A  REJECT  state  is  a  dead-end  state  that  is  not  final.</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 name="Picture 5" descr="fir_page_290.jpg"/>
          <p:cNvPicPr>
            <a:picLocks noChangeAspect="1"/>
          </p:cNvPicPr>
          <p:nvPr/>
        </p:nvPicPr>
        <p:blipFill>
          <a:blip r:embed="rId2" cstate="print"/>
          <a:stretch>
            <a:fillRect/>
          </a:stretch>
        </p:blipFill>
        <p:spPr>
          <a:xfrm>
            <a:off x="2971800" y="2133600"/>
            <a:ext cx="1982400" cy="1066800"/>
          </a:xfrm>
          <a:prstGeom prst="rect">
            <a:avLst/>
          </a:prstGeom>
        </p:spPr>
      </p:pic>
      <p:pic>
        <p:nvPicPr>
          <p:cNvPr id="11" name="Picture 10" descr="fir_page_290.jpg"/>
          <p:cNvPicPr>
            <a:picLocks noChangeAspect="1"/>
          </p:cNvPicPr>
          <p:nvPr/>
        </p:nvPicPr>
        <p:blipFill>
          <a:blip r:embed="rId3" cstate="print"/>
          <a:stretch>
            <a:fillRect/>
          </a:stretch>
        </p:blipFill>
        <p:spPr>
          <a:xfrm>
            <a:off x="3048000" y="4876800"/>
            <a:ext cx="1828800" cy="984142"/>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13" name="Content Placeholder 2"/>
          <p:cNvSpPr txBox="1">
            <a:spLocks/>
          </p:cNvSpPr>
          <p:nvPr/>
        </p:nvSpPr>
        <p:spPr>
          <a:xfrm>
            <a:off x="533400" y="14478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READ  states are   introduced.</a:t>
            </a:r>
          </a:p>
          <a:p>
            <a:pPr marL="342900" lvl="0" indent="-342900">
              <a:spcBef>
                <a:spcPct val="20000"/>
              </a:spcBef>
              <a:buFont typeface="Arial" pitchFamily="34" charset="0"/>
              <a:buChar char="•"/>
            </a:pPr>
            <a:r>
              <a:rPr lang="en-US" sz="2400" dirty="0" smtClean="0"/>
              <a:t>These  are  depicted  as  diamond  shaped  boxes</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16" name="Picture 15" descr="fiq1_pag_291.jpg"/>
          <p:cNvPicPr>
            <a:picLocks noChangeAspect="1"/>
          </p:cNvPicPr>
          <p:nvPr/>
        </p:nvPicPr>
        <p:blipFill>
          <a:blip r:embed="rId2" cstate="print"/>
          <a:stretch>
            <a:fillRect/>
          </a:stretch>
        </p:blipFill>
        <p:spPr>
          <a:xfrm>
            <a:off x="1524000" y="2971800"/>
            <a:ext cx="5588751" cy="2819400"/>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13" name="Content Placeholder 2"/>
          <p:cNvSpPr txBox="1">
            <a:spLocks/>
          </p:cNvSpPr>
          <p:nvPr/>
        </p:nvSpPr>
        <p:spPr>
          <a:xfrm>
            <a:off x="533400" y="14478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The FA that is used to be drawn</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The  FA  that  accepts  all  words  ending  in  the  letter  a  becomes,  in  the  new symbolism,</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33</a:t>
            </a:fld>
            <a:endParaRPr lang="en-US"/>
          </a:p>
        </p:txBody>
      </p:sp>
      <p:pic>
        <p:nvPicPr>
          <p:cNvPr id="6" name="Picture 5" descr="figure2_page291.jpg"/>
          <p:cNvPicPr>
            <a:picLocks noChangeAspect="1"/>
          </p:cNvPicPr>
          <p:nvPr/>
        </p:nvPicPr>
        <p:blipFill>
          <a:blip r:embed="rId2" cstate="print"/>
          <a:stretch>
            <a:fillRect/>
          </a:stretch>
        </p:blipFill>
        <p:spPr>
          <a:xfrm>
            <a:off x="2819400" y="2133600"/>
            <a:ext cx="3886200" cy="2053683"/>
          </a:xfrm>
          <a:prstGeom prst="rect">
            <a:avLst/>
          </a:prstGeom>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13" name="Content Placeholder 2"/>
          <p:cNvSpPr txBox="1">
            <a:spLocks/>
          </p:cNvSpPr>
          <p:nvPr/>
        </p:nvSpPr>
        <p:spPr>
          <a:xfrm>
            <a:off x="533400" y="14478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pic>
        <p:nvPicPr>
          <p:cNvPr id="7" name="Picture 6" descr="figure3_page291.jpg"/>
          <p:cNvPicPr>
            <a:picLocks noChangeAspect="1"/>
          </p:cNvPicPr>
          <p:nvPr/>
        </p:nvPicPr>
        <p:blipFill>
          <a:blip r:embed="rId2" cstate="print"/>
          <a:stretch>
            <a:fillRect/>
          </a:stretch>
        </p:blipFill>
        <p:spPr>
          <a:xfrm>
            <a:off x="1066800" y="2971800"/>
            <a:ext cx="4648200" cy="3308888"/>
          </a:xfrm>
          <a:prstGeom prst="rect">
            <a:avLst/>
          </a:prstGeom>
        </p:spPr>
      </p:pic>
      <p:pic>
        <p:nvPicPr>
          <p:cNvPr id="6" name="Picture 5" descr="figure2_page291.jpg"/>
          <p:cNvPicPr>
            <a:picLocks noChangeAspect="1"/>
          </p:cNvPicPr>
          <p:nvPr/>
        </p:nvPicPr>
        <p:blipFill>
          <a:blip r:embed="rId3" cstate="print"/>
          <a:stretch>
            <a:fillRect/>
          </a:stretch>
        </p:blipFill>
        <p:spPr>
          <a:xfrm>
            <a:off x="3048000" y="1219200"/>
            <a:ext cx="3886200" cy="2053683"/>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838200" y="1752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We  have  also  used  the electronic  diagram  notation  for  wires  flowing  into  each  other.  </a:t>
            </a:r>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9" name="Diamond 8"/>
          <p:cNvSpPr/>
          <p:nvPr/>
        </p:nvSpPr>
        <p:spPr>
          <a:xfrm>
            <a:off x="3276600" y="2819400"/>
            <a:ext cx="1600200" cy="1143000"/>
          </a:xfrm>
          <a:prstGeom prst="diamond">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Arrow Connector 10"/>
          <p:cNvCxnSpPr>
            <a:endCxn id="9" idx="1"/>
          </p:cNvCxnSpPr>
          <p:nvPr/>
        </p:nvCxnSpPr>
        <p:spPr>
          <a:xfrm>
            <a:off x="1828800" y="3352800"/>
            <a:ext cx="1447800" cy="381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2323440" y="3086762"/>
            <a:ext cx="534721" cy="1588"/>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1" name="Diamond 20"/>
          <p:cNvSpPr/>
          <p:nvPr/>
        </p:nvSpPr>
        <p:spPr>
          <a:xfrm>
            <a:off x="3276600" y="4572000"/>
            <a:ext cx="1600200" cy="1143000"/>
          </a:xfrm>
          <a:prstGeom prst="diamond">
            <a:avLst/>
          </a:prstGeom>
          <a:solidFill>
            <a:schemeClr val="bg1">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p:cNvCxnSpPr>
            <a:endCxn id="21" idx="1"/>
          </p:cNvCxnSpPr>
          <p:nvPr/>
        </p:nvCxnSpPr>
        <p:spPr>
          <a:xfrm>
            <a:off x="1828800" y="5105400"/>
            <a:ext cx="1447800" cy="38100"/>
          </a:xfrm>
          <a:prstGeom prst="straightConnector1">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H="1">
            <a:off x="2361404" y="4420396"/>
            <a:ext cx="990603" cy="531811"/>
          </a:xfrm>
          <a:prstGeom prst="bentConnector3">
            <a:avLst>
              <a:gd name="adj1" fmla="val 50000"/>
            </a:avLst>
          </a:prstGeom>
          <a:ln w="158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 name="Slide Number Placeholder 2"/>
          <p:cNvSpPr>
            <a:spLocks noGrp="1"/>
          </p:cNvSpPr>
          <p:nvPr>
            <p:ph type="sldNum" sz="quarter" idx="12"/>
          </p:nvPr>
        </p:nvSpPr>
        <p:spPr/>
        <p:txBody>
          <a:bodyPr/>
          <a:lstStyle/>
          <a:p>
            <a:fld id="{0AD2A1D3-94CF-4BE8-B9A0-75EFE4C74F95}"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 new Format for FAs</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5181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We  have  also  used  the electronic  diagram  notation  for  wires  flowing  into  each  other.  </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Becomes</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pic>
        <p:nvPicPr>
          <p:cNvPr id="15" name="Picture 14" descr="example_p292_N1_fig1.jpg"/>
          <p:cNvPicPr>
            <a:picLocks noChangeAspect="1"/>
          </p:cNvPicPr>
          <p:nvPr/>
        </p:nvPicPr>
        <p:blipFill>
          <a:blip r:embed="rId2" cstate="print"/>
          <a:stretch>
            <a:fillRect/>
          </a:stretch>
        </p:blipFill>
        <p:spPr>
          <a:xfrm>
            <a:off x="2667000" y="2362200"/>
            <a:ext cx="3950329" cy="1295400"/>
          </a:xfrm>
          <a:prstGeom prst="rect">
            <a:avLst/>
          </a:prstGeom>
        </p:spPr>
      </p:pic>
      <p:pic>
        <p:nvPicPr>
          <p:cNvPr id="17" name="Picture 16" descr="example_page291_N1_fig2.jpg"/>
          <p:cNvPicPr>
            <a:picLocks noChangeAspect="1"/>
          </p:cNvPicPr>
          <p:nvPr/>
        </p:nvPicPr>
        <p:blipFill>
          <a:blip r:embed="rId3" cstate="print"/>
          <a:stretch>
            <a:fillRect/>
          </a:stretch>
        </p:blipFill>
        <p:spPr>
          <a:xfrm>
            <a:off x="762000" y="4114800"/>
            <a:ext cx="7620000" cy="2362200"/>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5181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A  PUSHDOWN  STACK  is  a  place  where  input  letters can  be  stored  until  we  want  to  refer  to  them  again.  </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It  holds  the  letters  it  has been  fed  in  a  long  line.  The  operation  PUSH adds  a  new  letter  to  the  line. </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 The  new  letter  is  placed  on  top  of  the  STACK, and  all  the  other  letters  are  pushed  back  (or  down)  accordingly.  </a:t>
            </a: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Before  the machine  begins  to  process  an  input  string  the  STACK  is  presumed  to  be  empty, which  means  that  every  storage  location  in  it  initially  contains  a  blank.  </a:t>
            </a:r>
          </a:p>
          <a:p>
            <a:pPr marL="342900" lvl="0" indent="-342900">
              <a:spcBef>
                <a:spcPct val="20000"/>
              </a:spcBef>
              <a:buFont typeface="Arial" pitchFamily="34" charset="0"/>
              <a:buChar char="•"/>
            </a:pPr>
            <a:endParaRPr lang="en-US" sz="2400" dirty="0" smtClean="0"/>
          </a:p>
        </p:txBody>
      </p:sp>
      <p:sp>
        <p:nvSpPr>
          <p:cNvPr id="3" name="Slide Number Placeholder 2"/>
          <p:cNvSpPr>
            <a:spLocks noGrp="1"/>
          </p:cNvSpPr>
          <p:nvPr>
            <p:ph type="sldNum" sz="quarter" idx="12"/>
          </p:nvPr>
        </p:nvSpPr>
        <p:spPr/>
        <p:txBody>
          <a:bodyPr/>
          <a:lstStyle/>
          <a:p>
            <a:fld id="{0AD2A1D3-94CF-4BE8-B9A0-75EFE4C74F95}"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5181600"/>
          </a:xfrm>
          <a:prstGeom prst="rect">
            <a:avLst/>
          </a:prstGeom>
          <a:noFill/>
          <a:ln>
            <a:noFill/>
          </a:ln>
        </p:spPr>
        <p:style>
          <a:lnRef idx="1">
            <a:schemeClr val="accent2"/>
          </a:lnRef>
          <a:fillRef idx="2">
            <a:schemeClr val="accent2"/>
          </a:fillRef>
          <a:effectRef idx="1">
            <a:schemeClr val="accent2"/>
          </a:effectRef>
          <a:fontRef idx="minor">
            <a:schemeClr val="dk1"/>
          </a:fontRef>
        </p:style>
        <p:txBody>
          <a:bodyPr vert="horz" lIns="91440" tIns="45720" rIns="91440" bIns="45720" rtlCol="0">
            <a:normAutofit fontScale="92500" lnSpcReduction="10000"/>
          </a:bodyPr>
          <a:lstStyle/>
          <a:p>
            <a:pPr marL="342900" indent="-342900">
              <a:spcBef>
                <a:spcPct val="20000"/>
              </a:spcBef>
              <a:buFont typeface="Arial" pitchFamily="34" charset="0"/>
              <a:buChar char="•"/>
            </a:pPr>
            <a:r>
              <a:rPr lang="en-US" sz="2400" dirty="0" smtClean="0"/>
              <a:t>If  the STACK  is  then  fed  the  letters  a,  b,  c,  d  by  this  sequence  of  instructions:</a:t>
            </a:r>
            <a:endParaRPr lang="en-US" sz="2400" dirty="0" smtClean="0">
              <a:solidFill>
                <a:schemeClr val="tx1"/>
              </a:solidFill>
            </a:endParaRPr>
          </a:p>
          <a:p>
            <a:pPr marL="342900" lvl="0" indent="-342900">
              <a:spcBef>
                <a:spcPct val="20000"/>
              </a:spcBef>
            </a:pPr>
            <a:endParaRPr lang="en-US" sz="2400" dirty="0" smtClean="0"/>
          </a:p>
          <a:p>
            <a:pPr marL="342900" lvl="0" indent="-342900">
              <a:spcBef>
                <a:spcPct val="20000"/>
              </a:spcBef>
            </a:pPr>
            <a:r>
              <a:rPr lang="en-US" sz="2400" dirty="0" smtClean="0"/>
              <a:t>	PUSH  a</a:t>
            </a:r>
          </a:p>
          <a:p>
            <a:pPr marL="342900" lvl="0" indent="-342900">
              <a:spcBef>
                <a:spcPct val="20000"/>
              </a:spcBef>
            </a:pPr>
            <a:r>
              <a:rPr lang="en-US" sz="2400" dirty="0" smtClean="0"/>
              <a:t>	PUSH  b</a:t>
            </a:r>
          </a:p>
          <a:p>
            <a:pPr marL="342900" lvl="0" indent="-342900">
              <a:spcBef>
                <a:spcPct val="20000"/>
              </a:spcBef>
            </a:pPr>
            <a:r>
              <a:rPr lang="en-US" sz="2400" dirty="0" smtClean="0"/>
              <a:t>	PUSH  c</a:t>
            </a:r>
          </a:p>
          <a:p>
            <a:pPr marL="342900" lvl="0" indent="-342900">
              <a:spcBef>
                <a:spcPct val="20000"/>
              </a:spcBef>
            </a:pPr>
            <a:r>
              <a:rPr lang="en-US" sz="2400" dirty="0" smtClean="0"/>
              <a:t>	PUSH  d</a:t>
            </a:r>
          </a:p>
          <a:p>
            <a:pPr marL="342900" lvl="0" indent="-342900">
              <a:spcBef>
                <a:spcPct val="20000"/>
              </a:spcBef>
            </a:pPr>
            <a:endParaRPr lang="en-US" sz="2400" dirty="0" smtClean="0"/>
          </a:p>
          <a:p>
            <a:pPr marL="342900" lvl="0" indent="-342900">
              <a:spcBef>
                <a:spcPct val="20000"/>
              </a:spcBef>
              <a:buFont typeface="Arial" pitchFamily="34" charset="0"/>
              <a:buChar char="•"/>
            </a:pPr>
            <a:r>
              <a:rPr lang="en-US" sz="2400" dirty="0" smtClean="0"/>
              <a:t>Then top  letter  in  the  STACK  is  d,  the  second  is  c,  the  third  is  b,  and the  fourth  is  a.  </a:t>
            </a:r>
          </a:p>
          <a:p>
            <a:pPr marL="342900" lvl="0" indent="-342900">
              <a:spcBef>
                <a:spcPct val="20000"/>
              </a:spcBef>
              <a:buFont typeface="Arial" pitchFamily="34" charset="0"/>
              <a:buChar char="•"/>
            </a:pPr>
            <a:r>
              <a:rPr lang="en-US" sz="2400" dirty="0" smtClean="0"/>
              <a:t>If  we  now  execute  the  instruction:</a:t>
            </a:r>
          </a:p>
          <a:p>
            <a:pPr marL="342900" lvl="0" indent="-342900">
              <a:spcBef>
                <a:spcPct val="20000"/>
              </a:spcBef>
              <a:buFont typeface="Arial" pitchFamily="34" charset="0"/>
              <a:buChar char="•"/>
            </a:pPr>
            <a:r>
              <a:rPr lang="en-US" sz="2400" dirty="0" smtClean="0">
                <a:solidFill>
                  <a:schemeClr val="accent1"/>
                </a:solidFill>
              </a:rPr>
              <a:t>PUSH  b</a:t>
            </a:r>
            <a:r>
              <a:rPr lang="en-US" sz="2400" dirty="0" smtClean="0"/>
              <a:t> the  letter  b  will  be  added  to  the  STACK  on  the  top.  The  d  will  be  pushed down  to  position  2,  the  c  to  position  3,  the  other  b  to  position  4,  and  the bottom  a  to  position  5.</a:t>
            </a:r>
          </a:p>
        </p:txBody>
      </p:sp>
      <p:sp>
        <p:nvSpPr>
          <p:cNvPr id="3" name="Slide Number Placeholder 2"/>
          <p:cNvSpPr>
            <a:spLocks noGrp="1"/>
          </p:cNvSpPr>
          <p:nvPr>
            <p:ph type="sldNum" sz="quarter" idx="12"/>
          </p:nvPr>
        </p:nvSpPr>
        <p:spPr/>
        <p:txBody>
          <a:bodyPr/>
          <a:lstStyle/>
          <a:p>
            <a:fld id="{0AD2A1D3-94CF-4BE8-B9A0-75EFE4C74F9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pPr>
            <a:r>
              <a:rPr lang="en-US" sz="2400" dirty="0" smtClean="0"/>
              <a:t>	</a:t>
            </a:r>
          </a:p>
          <a:p>
            <a:pPr marL="342900" lvl="0" indent="-342900">
              <a:spcBef>
                <a:spcPct val="20000"/>
              </a:spcBef>
              <a:buFont typeface="Arial" pitchFamily="34" charset="0"/>
              <a:buChar char="•"/>
            </a:pPr>
            <a:r>
              <a:rPr lang="en-US" sz="2400" dirty="0" smtClean="0"/>
              <a:t>One  pictorial  representation  of  a  STACK  with  these  letters  in  it  is  shown below.  </a:t>
            </a:r>
          </a:p>
          <a:p>
            <a:pPr marL="342900" lvl="0" indent="-342900">
              <a:spcBef>
                <a:spcPct val="20000"/>
              </a:spcBef>
              <a:buFont typeface="Arial" pitchFamily="34" charset="0"/>
              <a:buChar char="•"/>
            </a:pPr>
            <a:r>
              <a:rPr lang="en-US" sz="2400" dirty="0" smtClean="0"/>
              <a:t>Beneath  the  bottom  a  we  presume  that  the  rest  of  the  STACK,  which, like  the  INPUT  TAPE,  has  infinitely  many  storage  locations,  holds  only  blanks.</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p:txBody>
      </p:sp>
      <p:graphicFrame>
        <p:nvGraphicFramePr>
          <p:cNvPr id="14" name="Table 13"/>
          <p:cNvGraphicFramePr>
            <a:graphicFrameLocks noGrp="1"/>
          </p:cNvGraphicFramePr>
          <p:nvPr/>
        </p:nvGraphicFramePr>
        <p:xfrm>
          <a:off x="3810000" y="4191000"/>
          <a:ext cx="1016000" cy="2218055"/>
        </p:xfrm>
        <a:graphic>
          <a:graphicData uri="http://schemas.openxmlformats.org/drawingml/2006/table">
            <a:tbl>
              <a:tblPr/>
              <a:tblGrid>
                <a:gridCol w="1016000"/>
              </a:tblGrid>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b</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d</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c</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b</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n-US" sz="1600" b="1" i="0" u="none" strike="noStrike" dirty="0" smtClean="0">
                          <a:solidFill>
                            <a:srgbClr val="000000"/>
                          </a:solidFill>
                          <a:latin typeface="Calibri"/>
                        </a:rPr>
                        <a:t>a</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r>
                        <a:rPr lang="el-GR" sz="1600" b="1" i="0" u="none" strike="noStrike" dirty="0" smtClean="0">
                          <a:solidFill>
                            <a:srgbClr val="000000"/>
                          </a:solidFill>
                          <a:latin typeface="Calibri"/>
                        </a:rPr>
                        <a:t>Δ</a:t>
                      </a:r>
                      <a:endParaRPr lang="en-US" sz="1600" b="1" i="0" u="none" strike="noStrike" dirty="0">
                        <a:solidFill>
                          <a:srgbClr val="000000"/>
                        </a:solidFill>
                        <a:latin typeface="Calibri"/>
                      </a:endParaRP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2F2F2"/>
                    </a:solidFill>
                  </a:tcPr>
                </a:tc>
              </a:tr>
              <a:tr h="316865">
                <a:tc>
                  <a:txBody>
                    <a:bodyPr/>
                    <a:lstStyle/>
                    <a:p>
                      <a:pPr algn="ctr" fontAlgn="b"/>
                      <a:r>
                        <a:rPr lang="en-US" sz="1600" b="1" i="0" u="none" strike="noStrike" dirty="0">
                          <a:solidFill>
                            <a:srgbClr val="000000"/>
                          </a:solidFill>
                          <a:latin typeface="Calibri"/>
                        </a:rPr>
                        <a:t> </a:t>
                      </a:r>
                    </a:p>
                  </a:txBody>
                  <a:tcPr marL="9525" marR="9525" marT="9525"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F2F2F2"/>
                    </a:solidFill>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pPr>
            <a:r>
              <a:rPr lang="en-US" sz="2400" dirty="0" smtClean="0"/>
              <a:t>	</a:t>
            </a:r>
          </a:p>
          <a:p>
            <a:pPr marL="342900" lvl="0" indent="-342900">
              <a:spcBef>
                <a:spcPct val="20000"/>
              </a:spcBef>
              <a:buFont typeface="Arial" pitchFamily="34" charset="0"/>
              <a:buChar char="•"/>
            </a:pPr>
            <a:r>
              <a:rPr lang="en-US" sz="2400" dirty="0" smtClean="0"/>
              <a:t>How </a:t>
            </a:r>
            <a:r>
              <a:rPr lang="en-US" sz="2400" smtClean="0"/>
              <a:t>the following </a:t>
            </a:r>
            <a:r>
              <a:rPr lang="en-US" sz="2400" dirty="0" smtClean="0"/>
              <a:t>PDA is working:</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lang="en-US" sz="2400" dirty="0" smtClean="0"/>
          </a:p>
        </p:txBody>
      </p:sp>
      <p:sp>
        <p:nvSpPr>
          <p:cNvPr id="3" name="Slide Number Placeholder 2"/>
          <p:cNvSpPr>
            <a:spLocks noGrp="1"/>
          </p:cNvSpPr>
          <p:nvPr>
            <p:ph type="sldNum" sz="quarter" idx="12"/>
          </p:nvPr>
        </p:nvSpPr>
        <p:spPr/>
        <p:txBody>
          <a:bodyPr/>
          <a:lstStyle/>
          <a:p>
            <a:fld id="{0AD2A1D3-94CF-4BE8-B9A0-75EFE4C74F95}" type="slidenum">
              <a:rPr lang="en-US" smtClean="0"/>
              <a:pPr/>
              <a:t>40</a:t>
            </a:fld>
            <a:endParaRPr lang="en-US"/>
          </a:p>
        </p:txBody>
      </p:sp>
      <p:pic>
        <p:nvPicPr>
          <p:cNvPr id="9" name="Picture 8" descr="ffffffff.jpg"/>
          <p:cNvPicPr>
            <a:picLocks noChangeAspect="1"/>
          </p:cNvPicPr>
          <p:nvPr/>
        </p:nvPicPr>
        <p:blipFill>
          <a:blip r:embed="rId3" cstate="print"/>
          <a:stretch>
            <a:fillRect/>
          </a:stretch>
        </p:blipFill>
        <p:spPr>
          <a:xfrm>
            <a:off x="685800" y="2438400"/>
            <a:ext cx="6781800" cy="3834620"/>
          </a:xfrm>
          <a:prstGeom prst="rect">
            <a:avLst/>
          </a:prstGeom>
        </p:spPr>
      </p:pic>
      <p:sp>
        <p:nvSpPr>
          <p:cNvPr id="8" name="TextBox 7"/>
          <p:cNvSpPr txBox="1"/>
          <p:nvPr/>
        </p:nvSpPr>
        <p:spPr>
          <a:xfrm>
            <a:off x="1143000" y="5105400"/>
            <a:ext cx="228600" cy="381000"/>
          </a:xfrm>
          <a:prstGeom prst="rect">
            <a:avLst/>
          </a:prstGeom>
          <a:noFill/>
        </p:spPr>
        <p:txBody>
          <a:bodyPr wrap="square" rtlCol="0">
            <a:spAutoFit/>
          </a:bodyPr>
          <a:lstStyle/>
          <a:p>
            <a:r>
              <a:rPr lang="en-US" dirty="0" smtClean="0"/>
              <a:t>b</a:t>
            </a:r>
            <a:endParaRPr lang="en-US" dirty="0"/>
          </a:p>
        </p:txBody>
      </p:sp>
      <p:sp>
        <p:nvSpPr>
          <p:cNvPr id="10" name="TextBox 9"/>
          <p:cNvSpPr txBox="1"/>
          <p:nvPr/>
        </p:nvSpPr>
        <p:spPr>
          <a:xfrm>
            <a:off x="3124200" y="4953000"/>
            <a:ext cx="228600" cy="381000"/>
          </a:xfrm>
          <a:prstGeom prst="rect">
            <a:avLst/>
          </a:prstGeom>
          <a:noFill/>
        </p:spPr>
        <p:txBody>
          <a:bodyPr wrap="square" rtlCol="0">
            <a:spAutoFit/>
          </a:bodyPr>
          <a:lstStyle/>
          <a:p>
            <a:r>
              <a:rPr lang="en-US" dirty="0" smtClean="0"/>
              <a:t>a</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Its operation on  the </a:t>
            </a:r>
          </a:p>
          <a:p>
            <a:pPr marL="342900" lvl="0" indent="-342900">
              <a:spcBef>
                <a:spcPct val="20000"/>
              </a:spcBef>
              <a:buFont typeface="Arial" pitchFamily="34" charset="0"/>
              <a:buChar char="•"/>
            </a:pPr>
            <a:r>
              <a:rPr lang="en-US" sz="2400" dirty="0" smtClean="0"/>
              <a:t> input  string  </a:t>
            </a:r>
            <a:r>
              <a:rPr lang="en-US" sz="2400" dirty="0" err="1" smtClean="0">
                <a:solidFill>
                  <a:schemeClr val="accent1"/>
                </a:solidFill>
              </a:rPr>
              <a:t>aaabbb</a:t>
            </a:r>
            <a:r>
              <a:rPr lang="en-US" sz="2400" dirty="0" smtClean="0"/>
              <a:t>. </a:t>
            </a:r>
          </a:p>
          <a:p>
            <a:pPr marL="342900" lvl="0" indent="-342900">
              <a:spcBef>
                <a:spcPct val="20000"/>
              </a:spcBef>
              <a:buFont typeface="Arial" pitchFamily="34" charset="0"/>
              <a:buChar char="•"/>
            </a:pPr>
            <a:r>
              <a:rPr lang="en-US" sz="2400" dirty="0" smtClean="0"/>
              <a:t>We  begin  by  assuming </a:t>
            </a:r>
          </a:p>
          <a:p>
            <a:pPr marL="342900" lvl="0" indent="-342900">
              <a:spcBef>
                <a:spcPct val="20000"/>
              </a:spcBef>
              <a:buFont typeface="Arial" pitchFamily="34" charset="0"/>
              <a:buChar char="•"/>
            </a:pPr>
            <a:r>
              <a:rPr lang="en-US" sz="2400" dirty="0" smtClean="0"/>
              <a:t> that  this  string  has </a:t>
            </a:r>
          </a:p>
          <a:p>
            <a:pPr marL="342900" lvl="0" indent="-342900">
              <a:spcBef>
                <a:spcPct val="20000"/>
              </a:spcBef>
              <a:buFont typeface="Arial" pitchFamily="34" charset="0"/>
              <a:buChar char="•"/>
            </a:pPr>
            <a:r>
              <a:rPr lang="en-US" sz="2400" dirty="0" smtClean="0"/>
              <a:t> been put  on  the  TAPE.</a:t>
            </a:r>
          </a:p>
          <a:p>
            <a:pPr marL="342900" lvl="0" indent="-342900">
              <a:spcBef>
                <a:spcPct val="20000"/>
              </a:spcBef>
              <a:buFont typeface="Arial" pitchFamily="34" charset="0"/>
              <a:buChar char="•"/>
            </a:pPr>
            <a:endParaRPr lang="en-US" sz="2400" dirty="0" smtClean="0"/>
          </a:p>
        </p:txBody>
      </p:sp>
      <p:graphicFrame>
        <p:nvGraphicFramePr>
          <p:cNvPr id="12" name="Table 11"/>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l-GR" sz="2400" b="0" i="0" u="none" strike="noStrike" dirty="0" smtClean="0">
                          <a:solidFill>
                            <a:srgbClr val="000000"/>
                          </a:solidFill>
                          <a:latin typeface="+mn-lt"/>
                        </a:rPr>
                        <a:t>Δ</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graphicFrame>
        <p:nvGraphicFramePr>
          <p:cNvPr id="14" name="Table 13"/>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noStrike" baseline="0" dirty="0" smtClean="0">
                          <a:solidFill>
                            <a:schemeClr val="tx1"/>
                          </a:solidFill>
                          <a:latin typeface="Calibri"/>
                        </a:rPr>
                        <a:t>a</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sp>
        <p:nvSpPr>
          <p:cNvPr id="15" name="TextBox 14"/>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17" name="TextBox 16"/>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41</a:t>
            </a:fld>
            <a:endParaRPr lang="en-US"/>
          </a:p>
        </p:txBody>
      </p:sp>
      <p:pic>
        <p:nvPicPr>
          <p:cNvPr id="11" name="Picture 10" descr="ffffffff.jpg"/>
          <p:cNvPicPr>
            <a:picLocks noChangeAspect="1"/>
          </p:cNvPicPr>
          <p:nvPr/>
        </p:nvPicPr>
        <p:blipFill>
          <a:blip r:embed="rId3" cstate="print"/>
          <a:stretch>
            <a:fillRect/>
          </a:stretch>
        </p:blipFill>
        <p:spPr>
          <a:xfrm>
            <a:off x="4343400" y="1295400"/>
            <a:ext cx="4447250" cy="2514600"/>
          </a:xfrm>
          <a:prstGeom prst="rect">
            <a:avLst/>
          </a:prstGeom>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Its operation on  the  </a:t>
            </a:r>
          </a:p>
          <a:p>
            <a:pPr marL="342900" lvl="0" indent="-342900">
              <a:spcBef>
                <a:spcPct val="20000"/>
              </a:spcBef>
              <a:buFont typeface="Arial" pitchFamily="34" charset="0"/>
              <a:buChar char="•"/>
            </a:pPr>
            <a:r>
              <a:rPr lang="en-US" sz="2400" dirty="0" smtClean="0"/>
              <a:t>input  string  </a:t>
            </a:r>
            <a:r>
              <a:rPr lang="en-US" sz="2400" dirty="0" err="1" smtClean="0">
                <a:solidFill>
                  <a:schemeClr val="accent1"/>
                </a:solidFill>
              </a:rPr>
              <a:t>aaabbb</a:t>
            </a:r>
            <a:r>
              <a:rPr lang="en-US" sz="2400" dirty="0" smtClean="0"/>
              <a:t>. </a:t>
            </a:r>
          </a:p>
          <a:p>
            <a:pPr marL="342900" lvl="0" indent="-342900">
              <a:spcBef>
                <a:spcPct val="20000"/>
              </a:spcBef>
              <a:buFont typeface="Arial" pitchFamily="34" charset="0"/>
              <a:buChar char="•"/>
            </a:pPr>
            <a:r>
              <a:rPr lang="en-US" sz="2400" dirty="0" smtClean="0"/>
              <a:t>We  begin  by  assuming  </a:t>
            </a:r>
          </a:p>
          <a:p>
            <a:pPr marL="342900" lvl="0" indent="-342900">
              <a:spcBef>
                <a:spcPct val="20000"/>
              </a:spcBef>
              <a:buFont typeface="Arial" pitchFamily="34" charset="0"/>
              <a:buChar char="•"/>
            </a:pPr>
            <a:r>
              <a:rPr lang="en-US" sz="2400" dirty="0" smtClean="0"/>
              <a:t>that  this  string  has  been</a:t>
            </a:r>
          </a:p>
          <a:p>
            <a:pPr marL="342900" lvl="0" indent="-342900">
              <a:spcBef>
                <a:spcPct val="20000"/>
              </a:spcBef>
              <a:buFont typeface="Arial" pitchFamily="34" charset="0"/>
              <a:buChar char="•"/>
            </a:pPr>
            <a:r>
              <a:rPr lang="en-US" sz="2400" dirty="0" smtClean="0"/>
              <a:t> put  on  the  TAPE.</a:t>
            </a:r>
          </a:p>
          <a:p>
            <a:pPr marL="342900" lvl="0" indent="-342900">
              <a:spcBef>
                <a:spcPct val="20000"/>
              </a:spcBef>
              <a:buFont typeface="Arial" pitchFamily="34" charset="0"/>
              <a:buChar char="•"/>
            </a:pPr>
            <a:endParaRPr lang="en-US" sz="2400" dirty="0" smtClean="0"/>
          </a:p>
        </p:txBody>
      </p:sp>
      <p:graphicFrame>
        <p:nvGraphicFramePr>
          <p:cNvPr id="8" name="Table 7"/>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n-US" sz="2400" b="0" i="0" u="none" strike="noStrike" dirty="0" smtClean="0">
                          <a:solidFill>
                            <a:srgbClr val="000000"/>
                          </a:solidFill>
                          <a:latin typeface="Calibri"/>
                        </a:rPr>
                        <a:t>a</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42</a:t>
            </a:fld>
            <a:endParaRPr lang="en-US"/>
          </a:p>
        </p:txBody>
      </p:sp>
      <p:pic>
        <p:nvPicPr>
          <p:cNvPr id="12" name="Picture 11" descr="ffffffff.jpg"/>
          <p:cNvPicPr>
            <a:picLocks noChangeAspect="1"/>
          </p:cNvPicPr>
          <p:nvPr/>
        </p:nvPicPr>
        <p:blipFill>
          <a:blip r:embed="rId3" cstate="print"/>
          <a:stretch>
            <a:fillRect/>
          </a:stretch>
        </p:blipFill>
        <p:spPr>
          <a:xfrm>
            <a:off x="4343400" y="1295400"/>
            <a:ext cx="4447250" cy="2514600"/>
          </a:xfrm>
          <a:prstGeom prst="rect">
            <a:avLst/>
          </a:prstGeom>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fontScale="85000" lnSpcReduction="20000"/>
          </a:bodyPr>
          <a:lstStyle/>
          <a:p>
            <a:pPr marL="342900" lvl="0" indent="-342900">
              <a:spcBef>
                <a:spcPct val="20000"/>
              </a:spcBef>
              <a:buFont typeface="Arial" pitchFamily="34" charset="0"/>
              <a:buChar char="•"/>
            </a:pPr>
            <a:r>
              <a:rPr lang="en-US" sz="2400" dirty="0" smtClean="0"/>
              <a:t>We  now  read  another  a </a:t>
            </a:r>
          </a:p>
          <a:p>
            <a:pPr marL="342900" lvl="0" indent="-342900">
              <a:spcBef>
                <a:spcPct val="20000"/>
              </a:spcBef>
              <a:buFont typeface="Arial" pitchFamily="34" charset="0"/>
              <a:buChar char="•"/>
            </a:pPr>
            <a:r>
              <a:rPr lang="en-US" sz="2400" dirty="0" smtClean="0"/>
              <a:t> and proceed  as  before  along  </a:t>
            </a:r>
          </a:p>
          <a:p>
            <a:pPr marL="342900" lvl="0" indent="-342900">
              <a:spcBef>
                <a:spcPct val="20000"/>
              </a:spcBef>
              <a:buFont typeface="Arial" pitchFamily="34" charset="0"/>
              <a:buChar char="•"/>
            </a:pPr>
            <a:r>
              <a:rPr lang="en-US" sz="2400" dirty="0" smtClean="0"/>
              <a:t>the  a  edge  to  push  it  into  </a:t>
            </a:r>
          </a:p>
          <a:p>
            <a:pPr marL="342900" lvl="0" indent="-342900">
              <a:spcBef>
                <a:spcPct val="20000"/>
              </a:spcBef>
              <a:buFont typeface="Arial" pitchFamily="34" charset="0"/>
              <a:buChar char="•"/>
            </a:pPr>
            <a:r>
              <a:rPr lang="en-US" sz="2400" dirty="0" smtClean="0"/>
              <a:t>the  STACK.  </a:t>
            </a:r>
          </a:p>
          <a:p>
            <a:pPr marL="342900" lvl="0" indent="-342900">
              <a:spcBef>
                <a:spcPct val="20000"/>
              </a:spcBef>
              <a:buFont typeface="Arial" pitchFamily="34" charset="0"/>
              <a:buChar char="•"/>
            </a:pPr>
            <a:r>
              <a:rPr lang="en-US" sz="2400" dirty="0" smtClean="0"/>
              <a:t>Again  we are  returned </a:t>
            </a:r>
          </a:p>
          <a:p>
            <a:pPr marL="342900" lvl="0" indent="-342900">
              <a:spcBef>
                <a:spcPct val="20000"/>
              </a:spcBef>
              <a:buFont typeface="Arial" pitchFamily="34" charset="0"/>
              <a:buChar char="•"/>
            </a:pPr>
            <a:r>
              <a:rPr lang="en-US" sz="2400" dirty="0" smtClean="0"/>
              <a:t> to  the  READ  box.  </a:t>
            </a:r>
          </a:p>
          <a:p>
            <a:pPr marL="342900" lvl="0" indent="-342900">
              <a:spcBef>
                <a:spcPct val="20000"/>
              </a:spcBef>
              <a:buFont typeface="Arial" pitchFamily="34" charset="0"/>
              <a:buChar char="•"/>
            </a:pPr>
            <a:r>
              <a:rPr lang="en-US" sz="2400" dirty="0" smtClean="0"/>
              <a:t>Again  we  read  an  a  (our  third),  </a:t>
            </a:r>
          </a:p>
          <a:p>
            <a:pPr marL="342900" lvl="0" indent="-342900">
              <a:spcBef>
                <a:spcPct val="20000"/>
              </a:spcBef>
              <a:buFont typeface="Arial" pitchFamily="34" charset="0"/>
              <a:buChar char="•"/>
            </a:pPr>
            <a:r>
              <a:rPr lang="en-US" sz="2400" dirty="0" smtClean="0"/>
              <a:t>and  again this  a  is  pushed  onto  the  STACK. </a:t>
            </a:r>
          </a:p>
        </p:txBody>
      </p:sp>
      <p:graphicFrame>
        <p:nvGraphicFramePr>
          <p:cNvPr id="8" name="Table 7"/>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baseline="0" dirty="0" smtClean="0">
                          <a:solidFill>
                            <a:srgbClr val="000000"/>
                          </a:solidFill>
                          <a:latin typeface="+mn-lt"/>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43</a:t>
            </a:fld>
            <a:endParaRPr lang="en-US"/>
          </a:p>
        </p:txBody>
      </p:sp>
      <p:pic>
        <p:nvPicPr>
          <p:cNvPr id="12" name="Picture 11" descr="ffffffff.jpg"/>
          <p:cNvPicPr>
            <a:picLocks noChangeAspect="1"/>
          </p:cNvPicPr>
          <p:nvPr/>
        </p:nvPicPr>
        <p:blipFill>
          <a:blip r:embed="rId3" cstate="print"/>
          <a:stretch>
            <a:fillRect/>
          </a:stretch>
        </p:blipFill>
        <p:spPr>
          <a:xfrm>
            <a:off x="5153950" y="1371600"/>
            <a:ext cx="3990050" cy="2256086"/>
          </a:xfrm>
          <a:prstGeom prst="rect">
            <a:avLst/>
          </a:prstGeom>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228600" y="1447800"/>
            <a:ext cx="8305800" cy="2590800"/>
          </a:xfrm>
          <a:prstGeom prst="rect">
            <a:avLst/>
          </a:prstGeom>
        </p:spPr>
        <p:txBody>
          <a:bodyPr vert="horz" lIns="91440" tIns="45720" rIns="91440" bIns="45720" rtlCol="0">
            <a:normAutofit fontScale="92500" lnSpcReduction="20000"/>
          </a:bodyPr>
          <a:lstStyle/>
          <a:p>
            <a:pPr marL="342900" lvl="0" indent="-342900">
              <a:spcBef>
                <a:spcPct val="20000"/>
              </a:spcBef>
              <a:buFont typeface="Arial" pitchFamily="34" charset="0"/>
              <a:buChar char="•"/>
            </a:pPr>
            <a:r>
              <a:rPr lang="en-US" sz="2400" dirty="0" smtClean="0"/>
              <a:t>After  the  third  PUSH  a, </a:t>
            </a:r>
          </a:p>
          <a:p>
            <a:pPr marL="342900" lvl="0" indent="-342900">
              <a:spcBef>
                <a:spcPct val="20000"/>
              </a:spcBef>
              <a:buFont typeface="Arial" pitchFamily="34" charset="0"/>
              <a:buChar char="•"/>
            </a:pPr>
            <a:r>
              <a:rPr lang="en-US" sz="2400" dirty="0" smtClean="0"/>
              <a:t> we  are  routed  back  to </a:t>
            </a:r>
          </a:p>
          <a:p>
            <a:pPr marL="342900" lvl="0" indent="-342900">
              <a:spcBef>
                <a:spcPct val="20000"/>
              </a:spcBef>
              <a:buFont typeface="Arial" pitchFamily="34" charset="0"/>
              <a:buChar char="•"/>
            </a:pPr>
            <a:r>
              <a:rPr lang="en-US" sz="2400" dirty="0" smtClean="0"/>
              <a:t> the  same  READ  state  again.</a:t>
            </a:r>
          </a:p>
          <a:p>
            <a:pPr marL="342900" lvl="0" indent="-342900">
              <a:spcBef>
                <a:spcPct val="20000"/>
              </a:spcBef>
              <a:buFont typeface="Arial" pitchFamily="34" charset="0"/>
              <a:buChar char="•"/>
            </a:pPr>
            <a:r>
              <a:rPr lang="en-US" sz="2400" dirty="0" smtClean="0"/>
              <a:t>This  time, we  read  the  letter  b.  </a:t>
            </a:r>
          </a:p>
          <a:p>
            <a:pPr marL="342900" lvl="0" indent="-342900">
              <a:spcBef>
                <a:spcPct val="20000"/>
              </a:spcBef>
              <a:buFont typeface="Arial" pitchFamily="34" charset="0"/>
              <a:buChar char="•"/>
            </a:pPr>
            <a:r>
              <a:rPr lang="en-US" sz="2400" dirty="0" smtClean="0"/>
              <a:t>This  means  that  we  take  the </a:t>
            </a:r>
          </a:p>
          <a:p>
            <a:pPr marL="342900" lvl="0" indent="-342900">
              <a:spcBef>
                <a:spcPct val="20000"/>
              </a:spcBef>
              <a:buFont typeface="Arial" pitchFamily="34" charset="0"/>
              <a:buChar char="•"/>
            </a:pPr>
            <a:r>
              <a:rPr lang="en-US" sz="2400" dirty="0" smtClean="0"/>
              <a:t> b  edge out  of  this  state  down  </a:t>
            </a:r>
          </a:p>
          <a:p>
            <a:pPr marL="342900" lvl="0" indent="-342900">
              <a:spcBef>
                <a:spcPct val="20000"/>
              </a:spcBef>
              <a:buFont typeface="Arial" pitchFamily="34" charset="0"/>
              <a:buChar char="•"/>
            </a:pPr>
            <a:r>
              <a:rPr lang="en-US" sz="2400" dirty="0" smtClean="0"/>
              <a:t>to  the  lower  left  POP.  </a:t>
            </a:r>
          </a:p>
        </p:txBody>
      </p:sp>
      <p:graphicFrame>
        <p:nvGraphicFramePr>
          <p:cNvPr id="8" name="Table 7"/>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7086600" y="3810000"/>
            <a:ext cx="758093" cy="369332"/>
          </a:xfrm>
          <a:prstGeom prst="rect">
            <a:avLst/>
          </a:prstGeom>
          <a:noFill/>
        </p:spPr>
        <p:txBody>
          <a:bodyPr wrap="none" rtlCol="0">
            <a:spAutoFit/>
          </a:bodyPr>
          <a:lstStyle/>
          <a:p>
            <a:r>
              <a:rPr lang="en-US" dirty="0" smtClean="0"/>
              <a:t>STACK</a:t>
            </a:r>
            <a:endParaRPr lang="en-US" dirty="0"/>
          </a:p>
        </p:txBody>
      </p:sp>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44</a:t>
            </a:fld>
            <a:endParaRPr lang="en-US"/>
          </a:p>
        </p:txBody>
      </p:sp>
      <p:pic>
        <p:nvPicPr>
          <p:cNvPr id="12" name="Picture 11" descr="ffffffff.jpg"/>
          <p:cNvPicPr>
            <a:picLocks noChangeAspect="1"/>
          </p:cNvPicPr>
          <p:nvPr/>
        </p:nvPicPr>
        <p:blipFill>
          <a:blip r:embed="rId3" cstate="print"/>
          <a:stretch>
            <a:fillRect/>
          </a:stretch>
        </p:blipFill>
        <p:spPr>
          <a:xfrm>
            <a:off x="4696750" y="1295400"/>
            <a:ext cx="4447250" cy="2514600"/>
          </a:xfrm>
          <a:prstGeom prst="rect">
            <a:avLst/>
          </a:prstGeom>
        </p:spPr>
      </p:pic>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590800"/>
          </a:xfrm>
          <a:prstGeom prst="rect">
            <a:avLst/>
          </a:prstGeom>
        </p:spPr>
        <p:txBody>
          <a:bodyPr vert="horz" lIns="91440" tIns="45720" rIns="91440" bIns="45720" rtlCol="0">
            <a:normAutofit fontScale="62500" lnSpcReduction="20000"/>
          </a:bodyPr>
          <a:lstStyle/>
          <a:p>
            <a:pPr marL="342900" lvl="0" indent="-342900">
              <a:spcBef>
                <a:spcPct val="20000"/>
              </a:spcBef>
              <a:buFont typeface="Arial" pitchFamily="34" charset="0"/>
              <a:buChar char="•"/>
            </a:pPr>
            <a:r>
              <a:rPr lang="en-US" sz="2400" dirty="0" smtClean="0"/>
              <a:t>The  b  road  from  the  second </a:t>
            </a:r>
          </a:p>
          <a:p>
            <a:pPr marL="342900" lvl="0" indent="-342900">
              <a:spcBef>
                <a:spcPct val="20000"/>
              </a:spcBef>
              <a:buFont typeface="Arial" pitchFamily="34" charset="0"/>
              <a:buChar char="•"/>
            </a:pPr>
            <a:r>
              <a:rPr lang="en-US" sz="2400" dirty="0" smtClean="0"/>
              <a:t> READ  state  now  takes  us  </a:t>
            </a:r>
          </a:p>
          <a:p>
            <a:pPr marL="342900" lvl="0" indent="-342900">
              <a:spcBef>
                <a:spcPct val="20000"/>
              </a:spcBef>
              <a:buFont typeface="Arial" pitchFamily="34" charset="0"/>
              <a:buChar char="•"/>
            </a:pPr>
            <a:r>
              <a:rPr lang="en-US" sz="2400" dirty="0" smtClean="0"/>
              <a:t>back  to  the  edge feeding </a:t>
            </a:r>
          </a:p>
          <a:p>
            <a:pPr marL="342900" lvl="0" indent="-342900">
              <a:spcBef>
                <a:spcPct val="20000"/>
              </a:spcBef>
              <a:buFont typeface="Arial" pitchFamily="34" charset="0"/>
              <a:buChar char="•"/>
            </a:pPr>
            <a:r>
              <a:rPr lang="en-US" sz="2400" dirty="0" smtClean="0"/>
              <a:t> into  the  POP  state.  </a:t>
            </a:r>
          </a:p>
          <a:p>
            <a:pPr marL="342900" lvl="0" indent="-342900">
              <a:spcBef>
                <a:spcPct val="20000"/>
              </a:spcBef>
              <a:buFont typeface="Arial" pitchFamily="34" charset="0"/>
              <a:buChar char="•"/>
            </a:pPr>
            <a:r>
              <a:rPr lang="en-US" sz="2400" dirty="0" smtClean="0"/>
              <a:t>So  we  pop  the  STACK  </a:t>
            </a:r>
          </a:p>
          <a:p>
            <a:pPr marL="342900" lvl="0" indent="-342900">
              <a:spcBef>
                <a:spcPct val="20000"/>
              </a:spcBef>
              <a:buFont typeface="Arial" pitchFamily="34" charset="0"/>
              <a:buChar char="•"/>
            </a:pPr>
            <a:r>
              <a:rPr lang="en-US" sz="2400" dirty="0" smtClean="0"/>
              <a:t>again  and  get  another  a.</a:t>
            </a:r>
          </a:p>
          <a:p>
            <a:pPr marL="342900" lvl="0" indent="-342900">
              <a:spcBef>
                <a:spcPct val="20000"/>
              </a:spcBef>
              <a:buFont typeface="Arial" pitchFamily="34" charset="0"/>
              <a:buChar char="•"/>
            </a:pPr>
            <a:r>
              <a:rPr lang="en-US" sz="2400" dirty="0" smtClean="0"/>
              <a:t>The  STACK  is  now  </a:t>
            </a:r>
          </a:p>
          <a:p>
            <a:pPr marL="342900" lvl="0" indent="-342900">
              <a:spcBef>
                <a:spcPct val="20000"/>
              </a:spcBef>
              <a:buFont typeface="Arial" pitchFamily="34" charset="0"/>
              <a:buChar char="•"/>
            </a:pPr>
            <a:r>
              <a:rPr lang="en-US" sz="2400" dirty="0" smtClean="0"/>
              <a:t>down  to  only  one  a.</a:t>
            </a:r>
          </a:p>
          <a:p>
            <a:pPr marL="342900" lvl="0" indent="-342900">
              <a:spcBef>
                <a:spcPct val="20000"/>
              </a:spcBef>
              <a:buFont typeface="Arial" pitchFamily="34" charset="0"/>
              <a:buChar char="•"/>
            </a:pPr>
            <a:r>
              <a:rPr lang="en-US" sz="2400" dirty="0" smtClean="0"/>
              <a:t>The  a  line  from  POP  </a:t>
            </a:r>
          </a:p>
          <a:p>
            <a:pPr marL="342900" lvl="0" indent="-342900">
              <a:spcBef>
                <a:spcPct val="20000"/>
              </a:spcBef>
              <a:buFont typeface="Arial" pitchFamily="34" charset="0"/>
              <a:buChar char="•"/>
            </a:pPr>
            <a:r>
              <a:rPr lang="en-US" sz="2400" dirty="0" smtClean="0"/>
              <a:t>takes  us  again  to  this  same  READ.  </a:t>
            </a:r>
          </a:p>
          <a:p>
            <a:pPr marL="342900" lvl="0" indent="-342900">
              <a:spcBef>
                <a:spcPct val="20000"/>
              </a:spcBef>
              <a:buFont typeface="Arial" pitchFamily="34" charset="0"/>
              <a:buChar char="•"/>
            </a:pPr>
            <a:r>
              <a:rPr lang="en-US" sz="2400" dirty="0" smtClean="0"/>
              <a:t>There  is  only one  letter  left  on  the  input  TAPE,  a  b.    </a:t>
            </a:r>
          </a:p>
        </p:txBody>
      </p:sp>
      <p:graphicFrame>
        <p:nvGraphicFramePr>
          <p:cNvPr id="9" name="Table 8"/>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baseline="0" dirty="0" smtClean="0">
                          <a:solidFill>
                            <a:srgbClr val="000000"/>
                          </a:solidFill>
                          <a:latin typeface="+mn-lt"/>
                        </a:rPr>
                        <a:t>a</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10" name="TextBox 9"/>
          <p:cNvSpPr txBox="1"/>
          <p:nvPr/>
        </p:nvSpPr>
        <p:spPr>
          <a:xfrm>
            <a:off x="8229600" y="6172200"/>
            <a:ext cx="758093" cy="369332"/>
          </a:xfrm>
          <a:prstGeom prst="rect">
            <a:avLst/>
          </a:prstGeom>
          <a:noFill/>
        </p:spPr>
        <p:txBody>
          <a:bodyPr wrap="none" rtlCol="0">
            <a:spAutoFit/>
          </a:bodyPr>
          <a:lstStyle/>
          <a:p>
            <a:r>
              <a:rPr lang="en-US" dirty="0" smtClean="0"/>
              <a:t>STACK</a:t>
            </a:r>
            <a:endParaRPr lang="en-US" dirty="0"/>
          </a:p>
        </p:txBody>
      </p:sp>
      <p:graphicFrame>
        <p:nvGraphicFramePr>
          <p:cNvPr id="12" name="Table 11"/>
          <p:cNvGraphicFramePr>
            <a:graphicFrameLocks noGrp="1"/>
          </p:cNvGraphicFramePr>
          <p:nvPr/>
        </p:nvGraphicFramePr>
        <p:xfrm>
          <a:off x="2590800" y="50292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rgbClr val="000000"/>
                          </a:solidFill>
                          <a:latin typeface="Calibri"/>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sp>
        <p:nvSpPr>
          <p:cNvPr id="11" name="TextBox 10"/>
          <p:cNvSpPr txBox="1"/>
          <p:nvPr/>
        </p:nvSpPr>
        <p:spPr>
          <a:xfrm>
            <a:off x="1752600" y="51816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45</a:t>
            </a:fld>
            <a:endParaRPr lang="en-US"/>
          </a:p>
        </p:txBody>
      </p:sp>
      <p:pic>
        <p:nvPicPr>
          <p:cNvPr id="14" name="Picture 13" descr="ffffffff.jpg"/>
          <p:cNvPicPr>
            <a:picLocks noChangeAspect="1"/>
          </p:cNvPicPr>
          <p:nvPr/>
        </p:nvPicPr>
        <p:blipFill>
          <a:blip r:embed="rId3" cstate="print"/>
          <a:stretch>
            <a:fillRect/>
          </a:stretch>
        </p:blipFill>
        <p:spPr>
          <a:xfrm>
            <a:off x="4495800" y="1295400"/>
            <a:ext cx="4294850" cy="2428429"/>
          </a:xfrm>
          <a:prstGeom prst="rect">
            <a:avLst/>
          </a:prstGeom>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fontScale="85000" lnSpcReduction="20000"/>
          </a:bodyPr>
          <a:lstStyle/>
          <a:p>
            <a:pPr marL="342900" lvl="0" indent="-342900">
              <a:spcBef>
                <a:spcPct val="20000"/>
              </a:spcBef>
              <a:buFont typeface="Arial" pitchFamily="34" charset="0"/>
              <a:buChar char="•"/>
            </a:pPr>
            <a:r>
              <a:rPr lang="en-US" sz="2400" dirty="0" smtClean="0"/>
              <a:t>We  read  it  and </a:t>
            </a:r>
          </a:p>
          <a:p>
            <a:pPr marL="342900" lvl="0" indent="-342900">
              <a:spcBef>
                <a:spcPct val="20000"/>
              </a:spcBef>
              <a:buFont typeface="Arial" pitchFamily="34" charset="0"/>
              <a:buChar char="•"/>
            </a:pPr>
            <a:r>
              <a:rPr lang="en-US" sz="2400" dirty="0" smtClean="0"/>
              <a:t> leave  the  TAPE  empty,</a:t>
            </a:r>
          </a:p>
          <a:p>
            <a:pPr marL="342900" lvl="0" indent="-342900">
              <a:spcBef>
                <a:spcPct val="20000"/>
              </a:spcBef>
              <a:buFont typeface="Arial" pitchFamily="34" charset="0"/>
              <a:buChar char="•"/>
            </a:pPr>
            <a:r>
              <a:rPr lang="en-US" sz="2400" dirty="0" smtClean="0"/>
              <a:t> that  is,  all  blanks.  </a:t>
            </a:r>
          </a:p>
          <a:p>
            <a:pPr marL="342900" lvl="0" indent="-342900">
              <a:spcBef>
                <a:spcPct val="20000"/>
              </a:spcBef>
              <a:buFont typeface="Arial" pitchFamily="34" charset="0"/>
              <a:buChar char="•"/>
            </a:pPr>
            <a:r>
              <a:rPr lang="en-US" sz="2400" dirty="0" smtClean="0"/>
              <a:t>However,  the  machine  does </a:t>
            </a:r>
          </a:p>
          <a:p>
            <a:pPr marL="342900" lvl="0" indent="-342900">
              <a:spcBef>
                <a:spcPct val="20000"/>
              </a:spcBef>
              <a:buFont typeface="Arial" pitchFamily="34" charset="0"/>
              <a:buChar char="•"/>
            </a:pPr>
            <a:r>
              <a:rPr lang="en-US" sz="2400" dirty="0" smtClean="0"/>
              <a:t> not  yet  know  that  the  TAPE</a:t>
            </a:r>
          </a:p>
          <a:p>
            <a:pPr marL="342900" lvl="0" indent="-342900">
              <a:spcBef>
                <a:spcPct val="20000"/>
              </a:spcBef>
              <a:buFont typeface="Arial" pitchFamily="34" charset="0"/>
              <a:buChar char="•"/>
            </a:pPr>
            <a:r>
              <a:rPr lang="en-US" sz="2400" dirty="0" smtClean="0"/>
              <a:t>is  empty.  </a:t>
            </a:r>
          </a:p>
          <a:p>
            <a:pPr marL="342900" indent="-342900">
              <a:spcBef>
                <a:spcPct val="20000"/>
              </a:spcBef>
              <a:buFont typeface="Arial" pitchFamily="34" charset="0"/>
              <a:buChar char="•"/>
            </a:pPr>
            <a:r>
              <a:rPr lang="en-US" sz="2400" dirty="0" smtClean="0"/>
              <a:t>It  will  discover  this  only  when </a:t>
            </a:r>
          </a:p>
          <a:p>
            <a:pPr marL="342900" indent="-342900">
              <a:spcBef>
                <a:spcPct val="20000"/>
              </a:spcBef>
              <a:buFont typeface="Arial" pitchFamily="34" charset="0"/>
              <a:buChar char="•"/>
            </a:pPr>
            <a:r>
              <a:rPr lang="en-US" sz="2400" dirty="0" smtClean="0"/>
              <a:t> it  next  tries  to  read  the  TAPE</a:t>
            </a:r>
          </a:p>
          <a:p>
            <a:pPr marL="342900" indent="-342900">
              <a:spcBef>
                <a:spcPct val="20000"/>
              </a:spcBef>
              <a:buFont typeface="Arial" pitchFamily="34" charset="0"/>
              <a:buChar char="•"/>
            </a:pPr>
            <a:r>
              <a:rPr lang="en-US" sz="2400" dirty="0" smtClean="0"/>
              <a:t>  and finds </a:t>
            </a:r>
            <a:r>
              <a:rPr lang="el-GR" sz="2400" dirty="0" smtClean="0">
                <a:solidFill>
                  <a:srgbClr val="000000"/>
                </a:solidFill>
              </a:rPr>
              <a:t>Δ</a:t>
            </a:r>
            <a:r>
              <a:rPr lang="en-US" sz="2400" dirty="0" smtClean="0">
                <a:solidFill>
                  <a:srgbClr val="000000"/>
                </a:solidFill>
              </a:rPr>
              <a:t>.</a:t>
            </a:r>
          </a:p>
          <a:p>
            <a:pPr marL="342900" lvl="0" indent="-342900">
              <a:spcBef>
                <a:spcPct val="20000"/>
              </a:spcBef>
              <a:buFont typeface="Arial" pitchFamily="34" charset="0"/>
              <a:buChar char="•"/>
            </a:pPr>
            <a:endParaRPr lang="en-US" sz="2400" dirty="0" smtClean="0"/>
          </a:p>
        </p:txBody>
      </p:sp>
      <p:graphicFrame>
        <p:nvGraphicFramePr>
          <p:cNvPr id="8" name="Table 7"/>
          <p:cNvGraphicFramePr>
            <a:graphicFrameLocks noGrp="1"/>
          </p:cNvGraphicFramePr>
          <p:nvPr/>
        </p:nvGraphicFramePr>
        <p:xfrm>
          <a:off x="2514600" y="48006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kern="1200" baseline="0" dirty="0" smtClean="0">
                          <a:solidFill>
                            <a:schemeClr val="accent2"/>
                          </a:solidFill>
                          <a:latin typeface="Calibri"/>
                          <a:ea typeface="+mn-ea"/>
                          <a:cs typeface="+mn-cs"/>
                        </a:rPr>
                        <a:t>b</a:t>
                      </a:r>
                      <a:r>
                        <a:rPr lang="en-US" sz="2400" b="0" i="0" u="none" strike="noStrike" dirty="0">
                          <a:solidFill>
                            <a:srgbClr val="000000"/>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11" name="Table 10"/>
          <p:cNvGraphicFramePr>
            <a:graphicFrameLocks noGrp="1"/>
          </p:cNvGraphicFramePr>
          <p:nvPr/>
        </p:nvGraphicFramePr>
        <p:xfrm>
          <a:off x="70104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l-GR" sz="2400" b="0" i="0" u="none" strike="noStrike" dirty="0" smtClean="0">
                          <a:solidFill>
                            <a:srgbClr val="000000"/>
                          </a:solidFill>
                          <a:latin typeface="+mn-lt"/>
                        </a:rPr>
                        <a:t>Δ</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9" name="TextBox 8"/>
          <p:cNvSpPr txBox="1"/>
          <p:nvPr/>
        </p:nvSpPr>
        <p:spPr>
          <a:xfrm>
            <a:off x="1676400" y="4953000"/>
            <a:ext cx="642740" cy="369332"/>
          </a:xfrm>
          <a:prstGeom prst="rect">
            <a:avLst/>
          </a:prstGeom>
          <a:noFill/>
        </p:spPr>
        <p:txBody>
          <a:bodyPr wrap="none" rtlCol="0">
            <a:spAutoFit/>
          </a:bodyPr>
          <a:lstStyle/>
          <a:p>
            <a:r>
              <a:rPr lang="en-US" dirty="0" smtClean="0"/>
              <a:t>TAPE</a:t>
            </a:r>
            <a:endParaRPr lang="en-US" dirty="0"/>
          </a:p>
        </p:txBody>
      </p:sp>
      <p:sp>
        <p:nvSpPr>
          <p:cNvPr id="3" name="Slide Number Placeholder 2"/>
          <p:cNvSpPr>
            <a:spLocks noGrp="1"/>
          </p:cNvSpPr>
          <p:nvPr>
            <p:ph type="sldNum" sz="quarter" idx="12"/>
          </p:nvPr>
        </p:nvSpPr>
        <p:spPr/>
        <p:txBody>
          <a:bodyPr/>
          <a:lstStyle/>
          <a:p>
            <a:fld id="{0AD2A1D3-94CF-4BE8-B9A0-75EFE4C74F95}" type="slidenum">
              <a:rPr lang="en-US" smtClean="0"/>
              <a:pPr/>
              <a:t>46</a:t>
            </a:fld>
            <a:endParaRPr lang="en-US"/>
          </a:p>
        </p:txBody>
      </p:sp>
      <p:pic>
        <p:nvPicPr>
          <p:cNvPr id="10" name="Picture 9" descr="ffffffff.jpg"/>
          <p:cNvPicPr>
            <a:picLocks noChangeAspect="1"/>
          </p:cNvPicPr>
          <p:nvPr/>
        </p:nvPicPr>
        <p:blipFill>
          <a:blip r:embed="rId3" cstate="print"/>
          <a:stretch>
            <a:fillRect/>
          </a:stretch>
        </p:blipFill>
        <p:spPr>
          <a:xfrm>
            <a:off x="4343400" y="1295400"/>
            <a:ext cx="4447250" cy="2514600"/>
          </a:xfrm>
          <a:prstGeom prst="rect">
            <a:avLst/>
          </a:prstGeom>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Let</a:t>
            </a:r>
            <a:endParaRPr lang="en-US" sz="2400" dirty="0" smtClean="0">
              <a:solidFill>
                <a:srgbClr val="000000"/>
              </a:solidFill>
            </a:endParaRPr>
          </a:p>
          <a:p>
            <a:pPr marL="342900" lvl="0" indent="-342900">
              <a:spcBef>
                <a:spcPct val="20000"/>
              </a:spcBef>
              <a:buFont typeface="Arial" pitchFamily="34" charset="0"/>
              <a:buChar char="•"/>
            </a:pPr>
            <a:endParaRPr lang="en-US" sz="2400" dirty="0" smtClean="0"/>
          </a:p>
        </p:txBody>
      </p:sp>
      <p:pic>
        <p:nvPicPr>
          <p:cNvPr id="9" name="Picture 8" descr="page297_fig3.jpg"/>
          <p:cNvPicPr>
            <a:picLocks noChangeAspect="1"/>
          </p:cNvPicPr>
          <p:nvPr/>
        </p:nvPicPr>
        <p:blipFill>
          <a:blip r:embed="rId3" cstate="print"/>
          <a:stretch>
            <a:fillRect/>
          </a:stretch>
        </p:blipFill>
        <p:spPr>
          <a:xfrm>
            <a:off x="1629539" y="1905000"/>
            <a:ext cx="5228461" cy="2971800"/>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pic>
        <p:nvPicPr>
          <p:cNvPr id="7" name="Picture 6" descr="figure1_page298.jpg"/>
          <p:cNvPicPr>
            <a:picLocks noChangeAspect="1"/>
          </p:cNvPicPr>
          <p:nvPr/>
        </p:nvPicPr>
        <p:blipFill>
          <a:blip r:embed="rId3" cstate="print"/>
          <a:stretch>
            <a:fillRect/>
          </a:stretch>
        </p:blipFill>
        <p:spPr>
          <a:xfrm>
            <a:off x="1752600" y="1905000"/>
            <a:ext cx="5144872" cy="3248025"/>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Example</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The  PALINDROMEX,  language  of  all  words  of  the  form s  X  reverse(s)  where  s  is  any  string  in  (a  +  b)*.</a:t>
            </a:r>
          </a:p>
          <a:p>
            <a:pPr marL="342900" lvl="0" indent="-342900">
              <a:spcBef>
                <a:spcPct val="20000"/>
              </a:spcBef>
              <a:buFont typeface="Arial" pitchFamily="34" charset="0"/>
              <a:buChar char="•"/>
            </a:pPr>
            <a:r>
              <a:rPr lang="en-US" sz="2400" dirty="0" smtClean="0"/>
              <a:t>The  words  in  this  language  are</a:t>
            </a:r>
          </a:p>
          <a:p>
            <a:pPr marL="342900" lvl="0" indent="-342900">
              <a:spcBef>
                <a:spcPct val="20000"/>
              </a:spcBef>
            </a:pPr>
            <a:r>
              <a:rPr lang="en-US" sz="2400" dirty="0" smtClean="0"/>
              <a:t>	</a:t>
            </a:r>
            <a:r>
              <a:rPr lang="en-US" sz="2000" dirty="0" smtClean="0">
                <a:solidFill>
                  <a:schemeClr val="accent1"/>
                </a:solidFill>
              </a:rPr>
              <a:t>{ X  </a:t>
            </a:r>
            <a:r>
              <a:rPr lang="en-US" sz="2000" dirty="0" err="1" smtClean="0">
                <a:solidFill>
                  <a:schemeClr val="accent1"/>
                </a:solidFill>
              </a:rPr>
              <a:t>aXa</a:t>
            </a:r>
            <a:r>
              <a:rPr lang="en-US" sz="2000" dirty="0" smtClean="0">
                <a:solidFill>
                  <a:schemeClr val="accent1"/>
                </a:solidFill>
              </a:rPr>
              <a:t>  </a:t>
            </a:r>
            <a:r>
              <a:rPr lang="en-US" sz="2000" dirty="0" err="1" smtClean="0">
                <a:solidFill>
                  <a:schemeClr val="accent1"/>
                </a:solidFill>
              </a:rPr>
              <a:t>bXb</a:t>
            </a:r>
            <a:r>
              <a:rPr lang="en-US" sz="2000" dirty="0" smtClean="0">
                <a:solidFill>
                  <a:schemeClr val="accent1"/>
                </a:solidFill>
              </a:rPr>
              <a:t>  </a:t>
            </a:r>
            <a:r>
              <a:rPr lang="en-US" sz="2000" dirty="0" err="1" smtClean="0">
                <a:solidFill>
                  <a:schemeClr val="accent1"/>
                </a:solidFill>
              </a:rPr>
              <a:t>aaXaa</a:t>
            </a:r>
            <a:r>
              <a:rPr lang="en-US" sz="2000" dirty="0" smtClean="0">
                <a:solidFill>
                  <a:schemeClr val="accent1"/>
                </a:solidFill>
              </a:rPr>
              <a:t> </a:t>
            </a:r>
            <a:r>
              <a:rPr lang="en-US" sz="2000" dirty="0" err="1" smtClean="0">
                <a:solidFill>
                  <a:schemeClr val="accent1"/>
                </a:solidFill>
              </a:rPr>
              <a:t>abXba</a:t>
            </a:r>
            <a:r>
              <a:rPr lang="en-US" sz="2000" dirty="0" smtClean="0">
                <a:solidFill>
                  <a:schemeClr val="accent1"/>
                </a:solidFill>
              </a:rPr>
              <a:t>  </a:t>
            </a:r>
            <a:r>
              <a:rPr lang="en-US" sz="2000" dirty="0" err="1" smtClean="0">
                <a:solidFill>
                  <a:schemeClr val="accent1"/>
                </a:solidFill>
              </a:rPr>
              <a:t>baXab</a:t>
            </a:r>
            <a:r>
              <a:rPr lang="en-US" sz="2000" dirty="0" smtClean="0">
                <a:solidFill>
                  <a:schemeClr val="accent1"/>
                </a:solidFill>
              </a:rPr>
              <a:t>  </a:t>
            </a:r>
            <a:r>
              <a:rPr lang="en-US" sz="2000" dirty="0" err="1" smtClean="0">
                <a:solidFill>
                  <a:schemeClr val="accent1"/>
                </a:solidFill>
              </a:rPr>
              <a:t>bbXbb</a:t>
            </a:r>
            <a:r>
              <a:rPr lang="en-US" sz="2000" dirty="0" smtClean="0">
                <a:solidFill>
                  <a:schemeClr val="accent1"/>
                </a:solidFill>
              </a:rPr>
              <a:t>  </a:t>
            </a:r>
            <a:r>
              <a:rPr lang="en-US" sz="2000" dirty="0" err="1" smtClean="0">
                <a:solidFill>
                  <a:schemeClr val="accent1"/>
                </a:solidFill>
              </a:rPr>
              <a:t>aaaXaaa</a:t>
            </a:r>
            <a:r>
              <a:rPr lang="en-US" sz="2000" dirty="0" smtClean="0">
                <a:solidFill>
                  <a:schemeClr val="accent1"/>
                </a:solidFill>
              </a:rPr>
              <a:t> </a:t>
            </a:r>
            <a:r>
              <a:rPr lang="en-US" sz="2000" dirty="0" err="1" smtClean="0">
                <a:solidFill>
                  <a:schemeClr val="accent1"/>
                </a:solidFill>
              </a:rPr>
              <a:t>aabXbaa</a:t>
            </a:r>
            <a:r>
              <a:rPr lang="en-US" sz="2000" dirty="0" smtClean="0">
                <a:solidFill>
                  <a:schemeClr val="accent1"/>
                </a:solidFill>
              </a:rPr>
              <a:t>  . . . }</a:t>
            </a:r>
            <a:endParaRPr lang="en-US" sz="2400" dirty="0" smtClean="0">
              <a:solidFill>
                <a:schemeClr val="accent1"/>
              </a:solidFill>
            </a:endParaRPr>
          </a:p>
          <a:p>
            <a:pPr marL="342900" lvl="0" indent="-342900">
              <a:spcBef>
                <a:spcPct val="20000"/>
              </a:spcBef>
              <a:buFont typeface="Arial" pitchFamily="34" charset="0"/>
              <a:buChar char="•"/>
            </a:pPr>
            <a:r>
              <a:rPr lang="en-US" sz="2400" dirty="0" smtClean="0"/>
              <a:t>They  all  contain  exactly  one  X,  and  this  X  marks  the  middle  </a:t>
            </a:r>
            <a:r>
              <a:rPr lang="en-US" sz="2400" dirty="0" err="1" smtClean="0"/>
              <a:t>ofthe</a:t>
            </a:r>
            <a:r>
              <a:rPr lang="en-US" sz="2400" dirty="0" smtClean="0"/>
              <a:t>  word.  </a:t>
            </a:r>
          </a:p>
          <a:p>
            <a:pPr marL="342900" lvl="0" indent="-342900">
              <a:spcBef>
                <a:spcPct val="20000"/>
              </a:spcBef>
              <a:buFont typeface="Arial" pitchFamily="34" charset="0"/>
              <a:buChar char="•"/>
            </a:pPr>
            <a:r>
              <a:rPr lang="en-US" sz="2400" dirty="0" smtClean="0"/>
              <a:t>We  can  build  a  deterministic  PDA  that  accepts  the  language PALINDROMEX.  </a:t>
            </a:r>
          </a:p>
          <a:p>
            <a:pPr marL="342900" lvl="0" indent="-342900">
              <a:spcBef>
                <a:spcPct val="20000"/>
              </a:spcBef>
              <a:buFont typeface="Arial" pitchFamily="34" charset="0"/>
              <a:buChar char="•"/>
            </a:pPr>
            <a:r>
              <a:rPr lang="en-US" sz="2400" dirty="0" smtClean="0"/>
              <a:t>It  has  the  same  basic  structure  as  the  PDA we  had  for  the  language  {a</a:t>
            </a:r>
            <a:r>
              <a:rPr lang="en-US" sz="2400" baseline="30000" dirty="0" smtClean="0"/>
              <a:t>n</a:t>
            </a:r>
            <a:r>
              <a:rPr lang="en-US" sz="2400" dirty="0" smtClean="0"/>
              <a:t>b</a:t>
            </a:r>
            <a:r>
              <a:rPr lang="en-US" sz="2400" baseline="30000" dirty="0" smtClean="0"/>
              <a:t>n</a:t>
            </a:r>
            <a:r>
              <a:rPr lang="en-US" sz="2400" dirty="0" smtClean="0"/>
              <a:t>}.</a:t>
            </a:r>
          </a:p>
        </p:txBody>
      </p:sp>
      <p:sp>
        <p:nvSpPr>
          <p:cNvPr id="3" name="Slide Number Placeholder 2"/>
          <p:cNvSpPr>
            <a:spLocks noGrp="1"/>
          </p:cNvSpPr>
          <p:nvPr>
            <p:ph type="sldNum" sz="quarter" idx="12"/>
          </p:nvPr>
        </p:nvSpPr>
        <p:spPr/>
        <p:txBody>
          <a:bodyPr/>
          <a:lstStyle/>
          <a:p>
            <a:fld id="{0AD2A1D3-94CF-4BE8-B9A0-75EFE4C74F95}"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In  the  first  part  of  the  machine  the  STACK  is  loaded  with  the  letters  from the  input  string  just  as  the  initial  a's  from  a</a:t>
            </a:r>
            <a:r>
              <a:rPr lang="en-US" sz="2400" baseline="30000" dirty="0" smtClean="0"/>
              <a:t>n</a:t>
            </a:r>
            <a:r>
              <a:rPr lang="en-US" sz="2400" dirty="0" smtClean="0"/>
              <a:t>b</a:t>
            </a:r>
            <a:r>
              <a:rPr lang="en-US" sz="2400" baseline="30000" dirty="0" smtClean="0"/>
              <a:t>n</a:t>
            </a:r>
            <a:r>
              <a:rPr lang="en-US" sz="2400" dirty="0" smtClean="0"/>
              <a:t>  were  pushed  onto  the  STACK.</a:t>
            </a: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r>
              <a:rPr lang="en-US" sz="2400" dirty="0" smtClean="0"/>
              <a:t>The  letters  go  into  the  STACK  first  letter  on  the  bottom, second  letter  on  top  of  it,  and  so  on  till  the  last  letter  pushed  in  ends  up  on top.</a:t>
            </a:r>
          </a:p>
          <a:p>
            <a:pPr marL="342900" lvl="0" indent="-342900">
              <a:spcBef>
                <a:spcPct val="20000"/>
              </a:spcBef>
            </a:pPr>
            <a:endParaRPr lang="en-US" sz="2400" dirty="0" smtClean="0"/>
          </a:p>
          <a:p>
            <a:pPr marL="342900" lvl="0" indent="-342900">
              <a:spcBef>
                <a:spcPct val="20000"/>
              </a:spcBef>
              <a:buFont typeface="Arial" pitchFamily="34" charset="0"/>
              <a:buChar char="•"/>
            </a:pPr>
            <a:r>
              <a:rPr lang="en-US" sz="2400" dirty="0" smtClean="0"/>
              <a:t>When  we  read  the  X  we  know  we  have  reached  the  middle  of  the  input.</a:t>
            </a:r>
          </a:p>
        </p:txBody>
      </p:sp>
      <p:sp>
        <p:nvSpPr>
          <p:cNvPr id="3" name="Slide Number Placeholder 2"/>
          <p:cNvSpPr>
            <a:spLocks noGrp="1"/>
          </p:cNvSpPr>
          <p:nvPr>
            <p:ph type="sldNum" sz="quarter" idx="12"/>
          </p:nvPr>
        </p:nvSpPr>
        <p:spPr/>
        <p:txBody>
          <a:bodyPr/>
          <a:lstStyle/>
          <a:p>
            <a:fld id="{0AD2A1D3-94CF-4BE8-B9A0-75EFE4C74F95}"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We  can  then  begin  to  compare  the  front  half  of  the  word  (which  is  reversed  in  the  STACK)  with  the  back  half  (still  on  the  TAPE)  to  see  that  they  match.</a:t>
            </a:r>
          </a:p>
          <a:p>
            <a:pPr marL="342900" lvl="0" indent="-342900">
              <a:spcBef>
                <a:spcPct val="20000"/>
              </a:spcBef>
              <a:buFont typeface="Arial" pitchFamily="34" charset="0"/>
              <a:buChar char="•"/>
            </a:pPr>
            <a:r>
              <a:rPr lang="en-US" sz="2400" dirty="0" smtClean="0"/>
              <a:t>We  begin  by  storing  the  front  half  of  the  input  string  in  the  STACK  with this  part  of  the  machine.</a:t>
            </a:r>
          </a:p>
          <a:p>
            <a:pPr marL="342900" lvl="0" indent="-342900">
              <a:spcBef>
                <a:spcPct val="20000"/>
              </a:spcBef>
              <a:buFont typeface="Arial" pitchFamily="34" charset="0"/>
              <a:buChar char="•"/>
            </a:pPr>
            <a:endParaRPr lang="en-US" sz="2400" dirty="0" smtClean="0"/>
          </a:p>
        </p:txBody>
      </p:sp>
      <p:pic>
        <p:nvPicPr>
          <p:cNvPr id="7" name="Picture 6" descr="example_page301_N1_fig1.jpg"/>
          <p:cNvPicPr>
            <a:picLocks noChangeAspect="1"/>
          </p:cNvPicPr>
          <p:nvPr/>
        </p:nvPicPr>
        <p:blipFill>
          <a:blip r:embed="rId3" cstate="print"/>
          <a:stretch>
            <a:fillRect/>
          </a:stretch>
        </p:blipFill>
        <p:spPr>
          <a:xfrm>
            <a:off x="2209800" y="4419600"/>
            <a:ext cx="4231496" cy="2162175"/>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If  we  READ  an  a,  we  PUSH  an  a.  If  we  READ  a  b,  we  PUSH  a  b,  and on  and  on  until  we  encounter  the  X  on  the  TAPE.</a:t>
            </a:r>
          </a:p>
          <a:p>
            <a:pPr marL="342900" lvl="0" indent="-342900">
              <a:spcBef>
                <a:spcPct val="20000"/>
              </a:spcBef>
              <a:buFont typeface="Arial" pitchFamily="34" charset="0"/>
              <a:buChar char="•"/>
            </a:pPr>
            <a:r>
              <a:rPr lang="en-US" sz="2400" dirty="0" smtClean="0"/>
              <a:t>After  we  take  the  first  half  of  the  word  and  stick  it  into  the  STACK,  we have  reversed  the  order  of  the  letters  and  it  looks  exactly  like  the  second  half of  the  word.  </a:t>
            </a:r>
          </a:p>
          <a:p>
            <a:pPr marL="342900" lvl="0" indent="-342900">
              <a:spcBef>
                <a:spcPct val="20000"/>
              </a:spcBef>
              <a:buFont typeface="Arial" pitchFamily="34" charset="0"/>
              <a:buChar char="•"/>
            </a:pPr>
            <a:r>
              <a:rPr lang="en-US" sz="2400" dirty="0" smtClean="0"/>
              <a:t>For  example,  if  we  begin  with  the  input  string</a:t>
            </a:r>
          </a:p>
          <a:p>
            <a:pPr marL="342900" lvl="0" indent="-342900">
              <a:spcBef>
                <a:spcPct val="20000"/>
              </a:spcBef>
            </a:pPr>
            <a:r>
              <a:rPr lang="en-US" sz="2400" dirty="0" smtClean="0"/>
              <a:t>				</a:t>
            </a:r>
            <a:r>
              <a:rPr lang="en-US" sz="2400" dirty="0" err="1" smtClean="0">
                <a:solidFill>
                  <a:schemeClr val="accent1"/>
                </a:solidFill>
              </a:rPr>
              <a:t>abbXbba</a:t>
            </a:r>
            <a:endParaRPr lang="en-US" sz="2400" dirty="0" smtClean="0">
              <a:solidFill>
                <a:schemeClr val="accent1"/>
              </a:solidFill>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At  the  moment  we  are  just  about  to  read  the  X  we  have:</a:t>
            </a:r>
            <a:endParaRPr lang="en-US" sz="2400" dirty="0" smtClean="0">
              <a:solidFill>
                <a:schemeClr val="accent1"/>
              </a:solidFill>
            </a:endParaRPr>
          </a:p>
        </p:txBody>
      </p:sp>
      <p:graphicFrame>
        <p:nvGraphicFramePr>
          <p:cNvPr id="7" name="Table 6"/>
          <p:cNvGraphicFramePr>
            <a:graphicFrameLocks noGrp="1"/>
          </p:cNvGraphicFramePr>
          <p:nvPr/>
        </p:nvGraphicFramePr>
        <p:xfrm>
          <a:off x="2590800" y="4800600"/>
          <a:ext cx="3733800" cy="609600"/>
        </p:xfrm>
        <a:graphic>
          <a:graphicData uri="http://schemas.openxmlformats.org/drawingml/2006/table">
            <a:tbl>
              <a:tblPr/>
              <a:tblGrid>
                <a:gridCol w="466725"/>
                <a:gridCol w="466725"/>
                <a:gridCol w="466725"/>
                <a:gridCol w="400050"/>
                <a:gridCol w="533400"/>
                <a:gridCol w="466725"/>
                <a:gridCol w="466725"/>
                <a:gridCol w="466725"/>
              </a:tblGrid>
              <a:tr h="609600">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a</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sngStrike" baseline="0" dirty="0" smtClean="0">
                          <a:solidFill>
                            <a:schemeClr val="accent2"/>
                          </a:solidFill>
                          <a:latin typeface="Calibri"/>
                        </a:rPr>
                        <a:t>b</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accent2"/>
                          </a:solidFill>
                          <a:latin typeface="Calibri"/>
                        </a:rPr>
                        <a:t> </a:t>
                      </a:r>
                      <a:r>
                        <a:rPr lang="en-US" sz="2400" b="0" i="0" u="none" strike="sngStrike" baseline="0" dirty="0" smtClean="0">
                          <a:solidFill>
                            <a:schemeClr val="accent2"/>
                          </a:solidFill>
                          <a:latin typeface="Calibri"/>
                        </a:rPr>
                        <a:t>b</a:t>
                      </a:r>
                      <a:endParaRPr lang="en-US" sz="2400" b="0" i="0" u="none" strike="sngStrike" baseline="0" dirty="0">
                        <a:solidFill>
                          <a:schemeClr val="accent2"/>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X</a:t>
                      </a:r>
                      <a:r>
                        <a:rPr lang="en-US" sz="2400" b="0" i="0" u="none" strike="noStrike"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chemeClr val="tx1"/>
                          </a:solidFill>
                          <a:latin typeface="+mn-lt"/>
                        </a:rPr>
                        <a:t>b</a:t>
                      </a:r>
                      <a:endParaRPr lang="en-US" sz="2400" b="0" i="0" u="none" strike="sngStrike" baseline="0" dirty="0">
                        <a:solidFill>
                          <a:schemeClr val="tx1"/>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smtClean="0">
                          <a:solidFill>
                            <a:schemeClr val="tx1"/>
                          </a:solidFill>
                          <a:latin typeface="+mn-lt"/>
                        </a:rPr>
                        <a:t>b</a:t>
                      </a:r>
                      <a:endParaRPr lang="en-US" sz="2400" b="0" i="0" u="none" strike="sngStrike" baseline="0" dirty="0">
                        <a:solidFill>
                          <a:schemeClr val="tx1"/>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baseline="0" dirty="0" smtClean="0">
                          <a:solidFill>
                            <a:schemeClr val="tx1"/>
                          </a:solidFill>
                          <a:latin typeface="+mn-lt"/>
                        </a:rPr>
                        <a:t>a</a:t>
                      </a:r>
                      <a:endParaRPr lang="en-US" sz="2400" b="0" i="0" u="none" strike="noStrike" baseline="0" dirty="0">
                        <a:solidFill>
                          <a:schemeClr val="tx1"/>
                        </a:solidFill>
                        <a:latin typeface="+mn-lt"/>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chemeClr val="tx1"/>
                          </a:solidFill>
                          <a:latin typeface="Calibri"/>
                        </a:rPr>
                        <a:t> </a:t>
                      </a:r>
                      <a:r>
                        <a:rPr lang="el-GR" sz="2400" b="0" i="0" u="none" strike="noStrike" dirty="0" smtClean="0">
                          <a:solidFill>
                            <a:schemeClr val="tx1"/>
                          </a:solidFill>
                          <a:latin typeface="Calibri"/>
                        </a:rPr>
                        <a:t>Δ</a:t>
                      </a:r>
                      <a:endParaRPr lang="en-US" sz="2400" b="0" i="0" u="none" strike="noStrike"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8" name="Table 7"/>
          <p:cNvGraphicFramePr>
            <a:graphicFrameLocks noGrp="1"/>
          </p:cNvGraphicFramePr>
          <p:nvPr/>
        </p:nvGraphicFramePr>
        <p:xfrm>
          <a:off x="70866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smtClean="0">
                          <a:solidFill>
                            <a:schemeClr val="tx1"/>
                          </a:solidFill>
                          <a:latin typeface="+mn-lt"/>
                        </a:rPr>
                        <a:t>b</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smtClean="0">
                          <a:solidFill>
                            <a:schemeClr val="tx1"/>
                          </a:solidFill>
                          <a:latin typeface="+mn-lt"/>
                        </a:rPr>
                        <a:t>b</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smtClean="0">
                          <a:solidFill>
                            <a:srgbClr val="000000"/>
                          </a:solidFill>
                          <a:latin typeface="Calibri"/>
                        </a:rPr>
                        <a:t>a</a:t>
                      </a: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r>
                        <a:rPr lang="en-US" sz="2400" b="0" i="0" u="none" strike="noStrike" dirty="0" smtClean="0">
                          <a:solidFill>
                            <a:srgbClr val="000000"/>
                          </a:solidFill>
                          <a:latin typeface="+mn-lt"/>
                        </a:rPr>
                        <a:t> </a:t>
                      </a:r>
                      <a:r>
                        <a:rPr lang="el-GR" sz="2400" b="0" i="0" u="none" strike="noStrike" dirty="0" smtClean="0">
                          <a:solidFill>
                            <a:srgbClr val="000000"/>
                          </a:solidFill>
                          <a:latin typeface="+mn-lt"/>
                        </a:rPr>
                        <a:t>Δ</a:t>
                      </a: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buFont typeface="Arial" pitchFamily="34" charset="0"/>
              <a:buChar char="•"/>
            </a:pPr>
            <a:r>
              <a:rPr lang="en-US" sz="2400" dirty="0" smtClean="0"/>
              <a:t>When  we  read  the  X  we  do  not  put  it  into  the  STACK.  It  is  used  up the  process  of  transferring  us  to  phase  two.  </a:t>
            </a:r>
          </a:p>
          <a:p>
            <a:pPr marL="342900" lvl="0" indent="-342900">
              <a:spcBef>
                <a:spcPct val="20000"/>
              </a:spcBef>
              <a:buFont typeface="Arial" pitchFamily="34" charset="0"/>
              <a:buChar char="•"/>
            </a:pPr>
            <a:r>
              <a:rPr lang="en-US" sz="2400" dirty="0" smtClean="0"/>
              <a:t>In  order  to  reach  ACCEP these  two  should  be  the  same  letter  for  letter,  down  to  the  blanks.:</a:t>
            </a:r>
            <a:endParaRPr lang="en-US" sz="2400" dirty="0" smtClean="0">
              <a:solidFill>
                <a:schemeClr val="accent1"/>
              </a:solidFill>
            </a:endParaRPr>
          </a:p>
        </p:txBody>
      </p:sp>
      <p:sp>
        <p:nvSpPr>
          <p:cNvPr id="3" name="Slide Number Placeholder 2"/>
          <p:cNvSpPr>
            <a:spLocks noGrp="1"/>
          </p:cNvSpPr>
          <p:nvPr>
            <p:ph type="sldNum" sz="quarter" idx="12"/>
          </p:nvPr>
        </p:nvSpPr>
        <p:spPr/>
        <p:txBody>
          <a:bodyPr/>
          <a:lstStyle/>
          <a:p>
            <a:fld id="{0AD2A1D3-94CF-4BE8-B9A0-75EFE4C74F95}"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a:t>
            </a:r>
          </a:p>
          <a:p>
            <a:pPr marL="342900" lvl="0" indent="-342900">
              <a:spcBef>
                <a:spcPct val="20000"/>
              </a:spcBef>
            </a:pPr>
            <a:endParaRPr lang="en-US" sz="2400" dirty="0" smtClean="0"/>
          </a:p>
        </p:txBody>
      </p:sp>
      <p:pic>
        <p:nvPicPr>
          <p:cNvPr id="7" name="Picture 6" descr="example_page302_N1_fig1.jpg"/>
          <p:cNvPicPr>
            <a:picLocks noChangeAspect="1"/>
          </p:cNvPicPr>
          <p:nvPr/>
        </p:nvPicPr>
        <p:blipFill>
          <a:blip r:embed="rId3" cstate="print"/>
          <a:stretch>
            <a:fillRect/>
          </a:stretch>
        </p:blipFill>
        <p:spPr>
          <a:xfrm>
            <a:off x="1219200" y="2057400"/>
            <a:ext cx="5997081" cy="4300538"/>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 2</a:t>
            </a:r>
          </a:p>
          <a:p>
            <a:pPr marL="342900" lvl="0" indent="-342900">
              <a:spcBef>
                <a:spcPct val="20000"/>
              </a:spcBef>
              <a:buFont typeface="Arial" pitchFamily="34" charset="0"/>
              <a:buChar char="•"/>
            </a:pPr>
            <a:r>
              <a:rPr lang="en-US" sz="2400" dirty="0" smtClean="0"/>
              <a:t>Consider  the  language:</a:t>
            </a:r>
          </a:p>
          <a:p>
            <a:pPr marL="342900" lvl="0" indent="-342900">
              <a:spcBef>
                <a:spcPct val="20000"/>
              </a:spcBef>
              <a:buFont typeface="Arial" pitchFamily="34" charset="0"/>
              <a:buChar char="•"/>
            </a:pPr>
            <a:r>
              <a:rPr lang="en-US" sz="2400" dirty="0" smtClean="0"/>
              <a:t>EVENPALINDROME  =  {s  reverse(s),  where  s is  in  (a  +  b)*}</a:t>
            </a:r>
          </a:p>
          <a:p>
            <a:pPr marL="342900" lvl="0" indent="-342900">
              <a:spcBef>
                <a:spcPct val="20000"/>
              </a:spcBef>
            </a:pPr>
            <a:r>
              <a:rPr lang="en-US" sz="2400" dirty="0" smtClean="0"/>
              <a:t>		</a:t>
            </a:r>
            <a:r>
              <a:rPr lang="en-US" sz="2400" dirty="0" smtClean="0">
                <a:solidFill>
                  <a:schemeClr val="accent1"/>
                </a:solidFill>
              </a:rPr>
              <a:t>= {  A  </a:t>
            </a:r>
            <a:r>
              <a:rPr lang="en-US" sz="2400" dirty="0" err="1" smtClean="0">
                <a:solidFill>
                  <a:schemeClr val="accent1"/>
                </a:solidFill>
              </a:rPr>
              <a:t>aa</a:t>
            </a:r>
            <a:r>
              <a:rPr lang="en-US" sz="2400" dirty="0" smtClean="0">
                <a:solidFill>
                  <a:schemeClr val="accent1"/>
                </a:solidFill>
              </a:rPr>
              <a:t>  bb  </a:t>
            </a:r>
            <a:r>
              <a:rPr lang="en-US" sz="2400" dirty="0" err="1" smtClean="0">
                <a:solidFill>
                  <a:schemeClr val="accent1"/>
                </a:solidFill>
              </a:rPr>
              <a:t>aaaa</a:t>
            </a:r>
            <a:r>
              <a:rPr lang="en-US" sz="2400" dirty="0" smtClean="0">
                <a:solidFill>
                  <a:schemeClr val="accent1"/>
                </a:solidFill>
              </a:rPr>
              <a:t>  </a:t>
            </a:r>
            <a:r>
              <a:rPr lang="en-US" sz="2400" dirty="0" err="1" smtClean="0">
                <a:solidFill>
                  <a:schemeClr val="accent1"/>
                </a:solidFill>
              </a:rPr>
              <a:t>abba</a:t>
            </a:r>
            <a:r>
              <a:rPr lang="en-US" sz="2400" dirty="0" smtClean="0">
                <a:solidFill>
                  <a:schemeClr val="accent1"/>
                </a:solidFill>
              </a:rPr>
              <a:t>  </a:t>
            </a:r>
            <a:r>
              <a:rPr lang="en-US" sz="2400" dirty="0" err="1" smtClean="0">
                <a:solidFill>
                  <a:schemeClr val="accent1"/>
                </a:solidFill>
              </a:rPr>
              <a:t>baab</a:t>
            </a:r>
            <a:r>
              <a:rPr lang="en-US" sz="2400" dirty="0" smtClean="0">
                <a:solidFill>
                  <a:schemeClr val="accent1"/>
                </a:solidFill>
              </a:rPr>
              <a:t>  </a:t>
            </a:r>
            <a:r>
              <a:rPr lang="en-US" sz="2400" dirty="0" err="1" smtClean="0">
                <a:solidFill>
                  <a:schemeClr val="accent1"/>
                </a:solidFill>
              </a:rPr>
              <a:t>bbbbaaaaaa</a:t>
            </a:r>
            <a:r>
              <a:rPr lang="en-US" sz="2400" dirty="0" smtClean="0">
                <a:solidFill>
                  <a:schemeClr val="accent1"/>
                </a:solidFill>
              </a:rPr>
              <a:t>... }</a:t>
            </a:r>
          </a:p>
          <a:p>
            <a:pPr marL="342900" lvl="0" indent="-342900">
              <a:spcBef>
                <a:spcPct val="20000"/>
              </a:spcBef>
              <a:buFont typeface="Arial" pitchFamily="34" charset="0"/>
              <a:buChar char="•"/>
            </a:pPr>
            <a:r>
              <a:rPr lang="en-US" sz="2400" dirty="0" smtClean="0"/>
              <a:t>This  is  the  language  of  all  palindromes  with  an  even  number  of  letters.</a:t>
            </a:r>
          </a:p>
          <a:p>
            <a:pPr marL="342900" lvl="0" indent="-342900">
              <a:spcBef>
                <a:spcPct val="20000"/>
              </a:spcBef>
              <a:buFont typeface="Arial" pitchFamily="34" charset="0"/>
              <a:buChar char="•"/>
            </a:pPr>
            <a:r>
              <a:rPr lang="en-US" sz="2400" dirty="0" smtClean="0"/>
              <a:t>One  machine  to  accept  this  language  is  shown on next slide:</a:t>
            </a:r>
          </a:p>
          <a:p>
            <a:pPr marL="342900" lvl="0" indent="-342900">
              <a:spcBef>
                <a:spcPct val="20000"/>
              </a:spcBef>
            </a:pPr>
            <a:endParaRPr lang="en-US" sz="2400" dirty="0" smtClean="0"/>
          </a:p>
        </p:txBody>
      </p:sp>
      <p:sp>
        <p:nvSpPr>
          <p:cNvPr id="3" name="Slide Number Placeholder 2"/>
          <p:cNvSpPr>
            <a:spLocks noGrp="1"/>
          </p:cNvSpPr>
          <p:nvPr>
            <p:ph type="sldNum" sz="quarter" idx="12"/>
          </p:nvPr>
        </p:nvSpPr>
        <p:spPr/>
        <p:txBody>
          <a:bodyPr/>
          <a:lstStyle/>
          <a:p>
            <a:fld id="{0AD2A1D3-94CF-4BE8-B9A0-75EFE4C74F95}"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28194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p:txBody>
      </p:sp>
      <p:sp>
        <p:nvSpPr>
          <p:cNvPr id="9" name="Content Placeholder 2"/>
          <p:cNvSpPr txBox="1">
            <a:spLocks/>
          </p:cNvSpPr>
          <p:nvPr/>
        </p:nvSpPr>
        <p:spPr>
          <a:xfrm>
            <a:off x="685800" y="1600200"/>
            <a:ext cx="8305800" cy="4724400"/>
          </a:xfrm>
          <a:prstGeom prst="rect">
            <a:avLst/>
          </a:prstGeom>
        </p:spPr>
        <p:txBody>
          <a:bodyPr vert="horz" lIns="91440" tIns="45720" rIns="91440" bIns="45720" rtlCol="0">
            <a:normAutofit/>
          </a:bodyPr>
          <a:lstStyle/>
          <a:p>
            <a:pPr marL="342900" lvl="0" indent="-342900">
              <a:spcBef>
                <a:spcPct val="20000"/>
              </a:spcBef>
            </a:pPr>
            <a:r>
              <a:rPr lang="en-US" sz="2400" dirty="0" smtClean="0"/>
              <a:t>	Example 2</a:t>
            </a:r>
          </a:p>
          <a:p>
            <a:pPr marL="342900" lvl="0" indent="-342900">
              <a:spcBef>
                <a:spcPct val="20000"/>
              </a:spcBef>
            </a:pPr>
            <a:endParaRPr lang="en-US" sz="2400" dirty="0" smtClean="0"/>
          </a:p>
        </p:txBody>
      </p:sp>
      <p:pic>
        <p:nvPicPr>
          <p:cNvPr id="7" name="Picture 6" descr="example2_page304_N1_fig1.jpg"/>
          <p:cNvPicPr>
            <a:picLocks noChangeAspect="1"/>
          </p:cNvPicPr>
          <p:nvPr/>
        </p:nvPicPr>
        <p:blipFill>
          <a:blip r:embed="rId3" cstate="print"/>
          <a:stretch>
            <a:fillRect/>
          </a:stretch>
        </p:blipFill>
        <p:spPr>
          <a:xfrm>
            <a:off x="1371600" y="2057400"/>
            <a:ext cx="7062439" cy="4572000"/>
          </a:xfrm>
          <a:prstGeom prst="rect">
            <a:avLst/>
          </a:prstGeom>
        </p:spPr>
      </p:pic>
      <p:sp>
        <p:nvSpPr>
          <p:cNvPr id="3" name="Slide Number Placeholder 2"/>
          <p:cNvSpPr>
            <a:spLocks noGrp="1"/>
          </p:cNvSpPr>
          <p:nvPr>
            <p:ph type="sldNum" sz="quarter" idx="12"/>
          </p:nvPr>
        </p:nvSpPr>
        <p:spPr/>
        <p:txBody>
          <a:bodyPr/>
          <a:lstStyle/>
          <a:p>
            <a:fld id="{0AD2A1D3-94CF-4BE8-B9A0-75EFE4C74F95}"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83058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The  first  letter  of  the  second  half of  the  word  is  read  in  READ</a:t>
            </a:r>
            <a:r>
              <a:rPr lang="en-US" sz="2400" baseline="-25000" dirty="0" smtClean="0"/>
              <a:t>1</a:t>
            </a:r>
            <a:r>
              <a:rPr lang="en-US" sz="2400" dirty="0" smtClean="0"/>
              <a:t> ,  </a:t>
            </a:r>
          </a:p>
          <a:p>
            <a:pPr marL="342900" lvl="0" indent="-342900">
              <a:spcBef>
                <a:spcPct val="20000"/>
              </a:spcBef>
              <a:buFont typeface="Arial" pitchFamily="34" charset="0"/>
              <a:buChar char="•"/>
            </a:pPr>
            <a:r>
              <a:rPr lang="en-US" sz="2400" dirty="0" smtClean="0"/>
              <a:t>Then  we  immediately  go  to  the  POP  that compares  the  character  read  with  what  is  on  top  of  the  STACK.  After  this we  cycle  </a:t>
            </a:r>
            <a:r>
              <a:rPr lang="en-US" sz="2400" dirty="0" smtClean="0">
                <a:solidFill>
                  <a:schemeClr val="accent1"/>
                </a:solidFill>
              </a:rPr>
              <a:t>READ</a:t>
            </a:r>
            <a:r>
              <a:rPr lang="en-US" sz="2400" baseline="-25000" dirty="0" smtClean="0">
                <a:solidFill>
                  <a:schemeClr val="accent1"/>
                </a:solidFill>
              </a:rPr>
              <a:t>2</a:t>
            </a:r>
            <a:r>
              <a:rPr lang="en-US" sz="2400" dirty="0" smtClean="0">
                <a:solidFill>
                  <a:schemeClr val="accent1"/>
                </a:solidFill>
              </a:rPr>
              <a:t>--&gt;POP-READ</a:t>
            </a:r>
            <a:r>
              <a:rPr lang="en-US" sz="2400" baseline="-25000" dirty="0" smtClean="0">
                <a:solidFill>
                  <a:schemeClr val="accent1"/>
                </a:solidFill>
              </a:rPr>
              <a:t>2</a:t>
            </a:r>
            <a:r>
              <a:rPr lang="en-US" sz="2400" dirty="0" smtClean="0">
                <a:solidFill>
                  <a:schemeClr val="accent1"/>
                </a:solidFill>
              </a:rPr>
              <a:t>--&gt;POP---&gt;  ....</a:t>
            </a:r>
          </a:p>
        </p:txBody>
      </p:sp>
      <p:graphicFrame>
        <p:nvGraphicFramePr>
          <p:cNvPr id="8" name="Table 7"/>
          <p:cNvGraphicFramePr>
            <a:graphicFrameLocks noGrp="1"/>
          </p:cNvGraphicFramePr>
          <p:nvPr/>
        </p:nvGraphicFramePr>
        <p:xfrm>
          <a:off x="2514600" y="4800600"/>
          <a:ext cx="3733800" cy="609600"/>
        </p:xfrm>
        <a:graphic>
          <a:graphicData uri="http://schemas.openxmlformats.org/drawingml/2006/table">
            <a:tbl>
              <a:tblPr/>
              <a:tblGrid>
                <a:gridCol w="533400"/>
                <a:gridCol w="533400"/>
                <a:gridCol w="533400"/>
                <a:gridCol w="457200"/>
                <a:gridCol w="609600"/>
                <a:gridCol w="533400"/>
                <a:gridCol w="533400"/>
              </a:tblGrid>
              <a:tr h="609600">
                <a:tc>
                  <a:txBody>
                    <a:bodyPr/>
                    <a:lstStyle/>
                    <a:p>
                      <a:pPr algn="ctr" fontAlgn="b"/>
                      <a:r>
                        <a:rPr lang="en-US" sz="2400" b="0" i="0" u="none" strike="noStrike" baseline="0" dirty="0" smtClean="0">
                          <a:solidFill>
                            <a:schemeClr val="tx1"/>
                          </a:solidFill>
                          <a:latin typeface="Calibri"/>
                        </a:rPr>
                        <a:t>b</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baseline="0" dirty="0">
                          <a:solidFill>
                            <a:schemeClr val="tx1"/>
                          </a:solidFill>
                          <a:latin typeface="Calibri"/>
                        </a:rPr>
                        <a:t> </a:t>
                      </a:r>
                      <a:r>
                        <a:rPr lang="en-US" sz="2400" b="0" i="0" u="none" strike="noStrike" baseline="0" dirty="0" smtClean="0">
                          <a:solidFill>
                            <a:schemeClr val="tx1"/>
                          </a:solidFill>
                          <a:latin typeface="Calibri"/>
                        </a:rPr>
                        <a:t>a</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baseline="0" dirty="0">
                          <a:solidFill>
                            <a:schemeClr val="tx1"/>
                          </a:solidFill>
                          <a:latin typeface="Calibri"/>
                        </a:rPr>
                        <a:t> </a:t>
                      </a:r>
                      <a:r>
                        <a:rPr lang="en-US" sz="2400" b="0" i="0" u="none" strike="noStrike" baseline="0" dirty="0" smtClean="0">
                          <a:solidFill>
                            <a:schemeClr val="tx1"/>
                          </a:solidFill>
                          <a:latin typeface="Calibri"/>
                        </a:rPr>
                        <a:t>b</a:t>
                      </a:r>
                      <a:endParaRPr lang="en-US" sz="2400" b="0" i="0" u="none" strike="noStrike" baseline="0" dirty="0">
                        <a:solidFill>
                          <a:schemeClr val="tx1"/>
                        </a:solidFill>
                        <a:latin typeface="Calibri"/>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b</a:t>
                      </a:r>
                      <a:r>
                        <a:rPr lang="en-US" sz="2400" b="0" i="0" u="none" strike="noStrike" baseline="0"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a</a:t>
                      </a:r>
                      <a:r>
                        <a:rPr lang="en-US" sz="2400" b="0" i="0" u="none" strike="noStrike" baseline="0"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kern="1200" baseline="0" dirty="0" smtClean="0">
                          <a:solidFill>
                            <a:schemeClr val="tx1"/>
                          </a:solidFill>
                          <a:latin typeface="Calibri"/>
                          <a:ea typeface="+mn-ea"/>
                          <a:cs typeface="+mn-cs"/>
                        </a:rPr>
                        <a:t>b</a:t>
                      </a:r>
                      <a:r>
                        <a:rPr lang="en-US" sz="2400" b="0" i="0" u="none" strike="noStrike" baseline="0" dirty="0">
                          <a:solidFill>
                            <a:schemeClr val="tx1"/>
                          </a:solidFill>
                          <a:latin typeface="Calibri"/>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c>
                  <a:txBody>
                    <a:bodyPr/>
                    <a:lstStyle/>
                    <a:p>
                      <a:pPr algn="ctr" fontAlgn="b"/>
                      <a:r>
                        <a:rPr lang="en-US" sz="2400" b="0" i="0" u="none" strike="noStrike" dirty="0">
                          <a:solidFill>
                            <a:srgbClr val="000000"/>
                          </a:solidFill>
                          <a:latin typeface="Calibri"/>
                        </a:rPr>
                        <a:t> </a:t>
                      </a:r>
                      <a:r>
                        <a:rPr lang="el-GR" sz="2400" b="0" i="0" u="none" strike="noStrike" dirty="0" smtClean="0">
                          <a:solidFill>
                            <a:srgbClr val="000000"/>
                          </a:solidFill>
                          <a:latin typeface="Calibri"/>
                        </a:rPr>
                        <a:t>Δ</a:t>
                      </a:r>
                      <a:endParaRPr lang="en-US" sz="2400" b="0" i="0" u="none" strike="noStrike" dirty="0">
                        <a:solidFill>
                          <a:srgbClr val="000000"/>
                        </a:solidFill>
                        <a:latin typeface="Calibri"/>
                      </a:endParaRP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EECE1"/>
                    </a:solidFill>
                  </a:tcPr>
                </a:tc>
              </a:tr>
            </a:tbl>
          </a:graphicData>
        </a:graphic>
      </p:graphicFrame>
      <p:graphicFrame>
        <p:nvGraphicFramePr>
          <p:cNvPr id="9" name="Table 8"/>
          <p:cNvGraphicFramePr>
            <a:graphicFrameLocks noGrp="1"/>
          </p:cNvGraphicFramePr>
          <p:nvPr/>
        </p:nvGraphicFramePr>
        <p:xfrm>
          <a:off x="7086600" y="4343400"/>
          <a:ext cx="1066800" cy="2251710"/>
        </p:xfrm>
        <a:graphic>
          <a:graphicData uri="http://schemas.openxmlformats.org/drawingml/2006/table">
            <a:tbl>
              <a:tblPr/>
              <a:tblGrid>
                <a:gridCol w="1066800"/>
              </a:tblGrid>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smtClean="0">
                          <a:solidFill>
                            <a:srgbClr val="000000"/>
                          </a:solidFill>
                          <a:latin typeface="+mn-lt"/>
                        </a:rPr>
                        <a:t> </a:t>
                      </a:r>
                      <a:r>
                        <a:rPr lang="el-GR" sz="2400" b="0" i="0" u="none" strike="noStrike" dirty="0" smtClean="0">
                          <a:solidFill>
                            <a:srgbClr val="000000"/>
                          </a:solidFill>
                          <a:latin typeface="+mn-lt"/>
                        </a:rPr>
                        <a:t>Δ</a:t>
                      </a:r>
                      <a:endParaRPr lang="en-US" sz="2400" b="0" i="0" u="none" strike="noStrike" dirty="0">
                        <a:solidFill>
                          <a:srgbClr val="000000"/>
                        </a:solidFill>
                        <a:latin typeface="+mn-lt"/>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endParaRPr lang="en-US" sz="2400" b="0" i="0" u="none" strike="noStrike" dirty="0">
                        <a:solidFill>
                          <a:srgbClr val="000000"/>
                        </a:solidFill>
                        <a:latin typeface="Calibri"/>
                      </a:endParaRP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45643">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329184">
                <a:tc>
                  <a:txBody>
                    <a:bodyPr/>
                    <a:lstStyle/>
                    <a:p>
                      <a:pPr algn="ctr" fontAlgn="ctr"/>
                      <a:r>
                        <a:rPr lang="en-US" sz="2400" b="0" i="0" u="none" strike="noStrike" dirty="0">
                          <a:solidFill>
                            <a:srgbClr val="000000"/>
                          </a:solidFill>
                          <a:latin typeface="Calibri"/>
                        </a:rPr>
                        <a:t> </a:t>
                      </a:r>
                    </a:p>
                  </a:txBody>
                  <a:tcPr marL="9525" marR="9525" marT="9525"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EEECE1"/>
                    </a:solidFill>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8229600" cy="1143000"/>
          </a:xfrm>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0" y="1143000"/>
            <a:ext cx="2819400" cy="28956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We  can  trace  the  path  by  which  this  input</a:t>
            </a:r>
          </a:p>
        </p:txBody>
      </p:sp>
      <p:graphicFrame>
        <p:nvGraphicFramePr>
          <p:cNvPr id="10" name="Table 9"/>
          <p:cNvGraphicFramePr>
            <a:graphicFrameLocks noGrp="1"/>
          </p:cNvGraphicFramePr>
          <p:nvPr/>
        </p:nvGraphicFramePr>
        <p:xfrm>
          <a:off x="304800" y="2514600"/>
          <a:ext cx="6096000" cy="393700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START </a:t>
                      </a:r>
                      <a:endParaRPr lang="en-US" sz="2200" dirty="0"/>
                    </a:p>
                  </a:txBody>
                  <a:tcPr/>
                </a:tc>
                <a:tc>
                  <a:txBody>
                    <a:bodyPr/>
                    <a:lstStyle/>
                    <a:p>
                      <a:r>
                        <a:rPr lang="el-GR" sz="2200" dirty="0" smtClean="0"/>
                        <a:t>Δ</a:t>
                      </a:r>
                      <a:r>
                        <a:rPr lang="en-US" sz="2200" dirty="0" smtClean="0"/>
                        <a:t> . . . </a:t>
                      </a:r>
                      <a:endParaRPr lang="en-US" sz="2200" dirty="0"/>
                    </a:p>
                  </a:txBody>
                  <a:tcPr/>
                </a:tc>
                <a:tc>
                  <a:txBody>
                    <a:bodyPr/>
                    <a:lstStyle/>
                    <a:p>
                      <a:r>
                        <a:rPr lang="en-US" sz="220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t>
                      </a:r>
                      <a:r>
                        <a:rPr lang="en-US" sz="2200" dirty="0" err="1" smtClean="0"/>
                        <a:t>abbab</a:t>
                      </a:r>
                      <a:r>
                        <a:rPr lang="el-GR" sz="2200" dirty="0" smtClean="0"/>
                        <a:t>Δ</a:t>
                      </a:r>
                      <a:r>
                        <a:rPr lang="en-US" sz="2200" dirty="0" smtClean="0"/>
                        <a:t>  …</a:t>
                      </a:r>
                      <a:endParaRPr lang="en-US" sz="2200" dirty="0"/>
                    </a:p>
                  </a:txBody>
                  <a:tcPr/>
                </a:tc>
              </a:tr>
              <a:tr h="370840">
                <a:tc>
                  <a:txBody>
                    <a:bodyPr/>
                    <a:lstStyle/>
                    <a:p>
                      <a:r>
                        <a:rPr lang="en-US" sz="2200" dirty="0" err="1" smtClean="0"/>
                        <a:t>PUSH</a:t>
                      </a:r>
                      <a:r>
                        <a:rPr lang="en-US" sz="2200" baseline="-25000" dirty="0" err="1" smtClean="0"/>
                        <a:t>b</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t>
                      </a:r>
                      <a:r>
                        <a:rPr lang="en-US" sz="2200" dirty="0" err="1" smtClean="0"/>
                        <a:t>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a:t>
                      </a:r>
                      <a:r>
                        <a:rPr lang="en-US" sz="2200" dirty="0" err="1" smtClean="0"/>
                        <a:t>bbab</a:t>
                      </a:r>
                      <a:r>
                        <a:rPr lang="el-GR" sz="2200" dirty="0" smtClean="0"/>
                        <a:t>Δ</a:t>
                      </a:r>
                      <a:r>
                        <a:rPr lang="en-US" sz="2200" dirty="0" smtClean="0"/>
                        <a:t>  …</a:t>
                      </a:r>
                      <a:endParaRPr lang="en-US" sz="2200" dirty="0"/>
                    </a:p>
                  </a:txBody>
                  <a:tcPr/>
                </a:tc>
              </a:tr>
              <a:tr h="370840">
                <a:tc>
                  <a:txBody>
                    <a:bodyPr/>
                    <a:lstStyle/>
                    <a:p>
                      <a:r>
                        <a:rPr lang="en-US" sz="2200" dirty="0" err="1" smtClean="0"/>
                        <a:t>PUSH</a:t>
                      </a:r>
                      <a:r>
                        <a:rPr lang="en-US" sz="2200" baseline="-25000" dirty="0" err="1" smtClean="0"/>
                        <a:t>a</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a:t>
                      </a:r>
                      <a:r>
                        <a:rPr lang="en-US" sz="2200" dirty="0" err="1" smtClean="0"/>
                        <a:t>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r>
                        <a:rPr lang="en-US" sz="2200" dirty="0" err="1" smtClean="0"/>
                        <a:t>ab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a:t>
                      </a:r>
                      <a:r>
                        <a:rPr lang="en-US" sz="2200" dirty="0" err="1" smtClean="0"/>
                        <a:t>bab</a:t>
                      </a:r>
                      <a:r>
                        <a:rPr lang="el-GR" sz="2200" dirty="0" smtClean="0"/>
                        <a:t>Δ</a:t>
                      </a:r>
                      <a:r>
                        <a:rPr lang="en-US" sz="2200" dirty="0" smtClean="0"/>
                        <a:t>  …</a:t>
                      </a:r>
                      <a:endParaRPr lang="en-US" sz="2200" dirty="0"/>
                    </a:p>
                  </a:txBody>
                  <a:tcPr/>
                </a:tc>
              </a:tr>
              <a:tr h="370840">
                <a:tc>
                  <a:txBody>
                    <a:bodyPr/>
                    <a:lstStyle/>
                    <a:p>
                      <a:r>
                        <a:rPr lang="en-US" sz="2200" dirty="0" err="1" smtClean="0"/>
                        <a:t>PUSH</a:t>
                      </a:r>
                      <a:r>
                        <a:rPr lang="en-US" sz="2200" baseline="-25000" dirty="0" err="1" smtClean="0"/>
                        <a:t>b</a:t>
                      </a:r>
                      <a:endParaRPr lang="en-US" sz="2200" baseline="-25000" dirty="0"/>
                    </a:p>
                  </a:txBody>
                  <a:tcPr/>
                </a:tc>
                <a:tc>
                  <a:txBody>
                    <a:bodyPr/>
                    <a:lstStyle/>
                    <a:p>
                      <a:r>
                        <a:rPr lang="en-US" sz="2200" dirty="0" err="1" smtClean="0"/>
                        <a:t>bab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a:t>
                      </a:r>
                      <a:r>
                        <a:rPr lang="en-US" sz="2200" dirty="0" err="1" smtClean="0"/>
                        <a:t>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1</a:t>
                      </a:r>
                      <a:endParaRPr lang="en-US" sz="2200" baseline="-25000" dirty="0"/>
                    </a:p>
                  </a:txBody>
                  <a:tcPr/>
                </a:tc>
                <a:tc>
                  <a:txBody>
                    <a:bodyPr/>
                    <a:lstStyle/>
                    <a:p>
                      <a:r>
                        <a:rPr lang="en-US" sz="2200" dirty="0" err="1" smtClean="0"/>
                        <a:t>bab</a:t>
                      </a:r>
                      <a:r>
                        <a:rPr lang="el-GR" sz="2200" dirty="0" smtClean="0"/>
                        <a:t>Δ</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t>
                      </a:r>
                      <a:r>
                        <a:rPr lang="en-US" sz="2200" dirty="0" err="1" smtClean="0"/>
                        <a:t>ab</a:t>
                      </a:r>
                      <a:r>
                        <a:rPr lang="el-GR" sz="220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59</a:t>
            </a:fld>
            <a:endParaRPr lang="en-US"/>
          </a:p>
        </p:txBody>
      </p:sp>
      <p:pic>
        <p:nvPicPr>
          <p:cNvPr id="8" name="Picture 7" descr="example2_page304_N1_fig1.jpg"/>
          <p:cNvPicPr>
            <a:picLocks noChangeAspect="1"/>
          </p:cNvPicPr>
          <p:nvPr/>
        </p:nvPicPr>
        <p:blipFill>
          <a:blip r:embed="rId3" cstate="print"/>
          <a:stretch>
            <a:fillRect/>
          </a:stretch>
        </p:blipFill>
        <p:spPr>
          <a:xfrm>
            <a:off x="5943600" y="685800"/>
            <a:ext cx="3060390" cy="1981200"/>
          </a:xfrm>
          <a:prstGeom prst="rect">
            <a:avLst/>
          </a:prstGeom>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2819400" cy="2895600"/>
          </a:xfrm>
          <a:prstGeom prst="rect">
            <a:avLst/>
          </a:prstGeom>
        </p:spPr>
        <p:txBody>
          <a:bodyPr vert="horz" lIns="91440" tIns="45720" rIns="91440" bIns="45720" rtlCol="0">
            <a:normAutofit fontScale="92500" lnSpcReduction="10000"/>
          </a:bodyPr>
          <a:lstStyle/>
          <a:p>
            <a:pPr marL="342900" lvl="0" indent="-342900">
              <a:spcBef>
                <a:spcPct val="20000"/>
              </a:spcBef>
              <a:buFont typeface="Arial" pitchFamily="34" charset="0"/>
              <a:buChar char="•"/>
            </a:pPr>
            <a:r>
              <a:rPr lang="en-US" sz="2400" dirty="0" smtClean="0"/>
              <a:t>If  we  are  going  to  accept  this  input  string  this  is  where  we  must  make  the jump  out  of  the  left  circuit  into  the  right  circuit.  The  trace  continues:</a:t>
            </a:r>
          </a:p>
        </p:txBody>
      </p:sp>
      <p:graphicFrame>
        <p:nvGraphicFramePr>
          <p:cNvPr id="10" name="Table 9"/>
          <p:cNvGraphicFramePr>
            <a:graphicFrameLocks noGrp="1"/>
          </p:cNvGraphicFramePr>
          <p:nvPr/>
        </p:nvGraphicFramePr>
        <p:xfrm>
          <a:off x="2971800" y="3469640"/>
          <a:ext cx="6096000" cy="308356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r>
                        <a:rPr lang="en-US" sz="2200" strike="sngStrike" baseline="0" dirty="0" err="1" smtClean="0"/>
                        <a:t>babb</a:t>
                      </a:r>
                      <a:r>
                        <a:rPr lang="en-US" sz="2200" dirty="0" err="1" smtClean="0"/>
                        <a:t>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1</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strike="sngStrike" baseline="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60</a:t>
            </a:fld>
            <a:endParaRPr lang="en-US"/>
          </a:p>
        </p:txBody>
      </p:sp>
      <p:pic>
        <p:nvPicPr>
          <p:cNvPr id="8" name="Picture 7" descr="example2_page304_N1_fig1.jpg"/>
          <p:cNvPicPr>
            <a:picLocks noChangeAspect="1"/>
          </p:cNvPicPr>
          <p:nvPr/>
        </p:nvPicPr>
        <p:blipFill>
          <a:blip r:embed="rId3" cstate="print"/>
          <a:stretch>
            <a:fillRect/>
          </a:stretch>
        </p:blipFill>
        <p:spPr>
          <a:xfrm>
            <a:off x="5281961" y="1143000"/>
            <a:ext cx="3404839" cy="2204185"/>
          </a:xfrm>
          <a:prstGeom prst="rect">
            <a:avLst/>
          </a:prstGeom>
        </p:spPr>
      </p:pic>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76200" y="1447800"/>
            <a:ext cx="2971800" cy="2895600"/>
          </a:xfrm>
          <a:prstGeom prst="rect">
            <a:avLst/>
          </a:prstGeom>
        </p:spPr>
        <p:txBody>
          <a:bodyPr vert="horz" lIns="91440" tIns="45720" rIns="91440" bIns="45720" rtlCol="0">
            <a:normAutofit fontScale="92500"/>
          </a:bodyPr>
          <a:lstStyle/>
          <a:p>
            <a:pPr marL="342900" lvl="0" indent="-342900">
              <a:spcBef>
                <a:spcPct val="20000"/>
              </a:spcBef>
              <a:buFont typeface="Arial" pitchFamily="34" charset="0"/>
              <a:buChar char="•"/>
            </a:pPr>
            <a:r>
              <a:rPr lang="en-US" sz="2400" dirty="0" smtClean="0"/>
              <a:t>If  we  are  going  to  accept  this  input  string  this  is  where  we  must  make  the jump  out  of  the  left  circuit  into  the  right  circuit.  The  trace  continues:</a:t>
            </a:r>
          </a:p>
        </p:txBody>
      </p:sp>
      <p:graphicFrame>
        <p:nvGraphicFramePr>
          <p:cNvPr id="10" name="Table 9"/>
          <p:cNvGraphicFramePr>
            <a:graphicFrameLocks noGrp="1"/>
          </p:cNvGraphicFramePr>
          <p:nvPr/>
        </p:nvGraphicFramePr>
        <p:xfrm>
          <a:off x="2819400" y="3469640"/>
          <a:ext cx="6096000" cy="3083560"/>
        </p:xfrm>
        <a:graphic>
          <a:graphicData uri="http://schemas.openxmlformats.org/drawingml/2006/table">
            <a:tbl>
              <a:tblPr firstRow="1" bandRow="1">
                <a:tableStyleId>{5C22544A-7EE6-4342-B048-85BDC9FD1C3A}</a:tableStyleId>
              </a:tblPr>
              <a:tblGrid>
                <a:gridCol w="2032000"/>
                <a:gridCol w="2032000"/>
                <a:gridCol w="2032000"/>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r>
                        <a:rPr lang="en-US" sz="2200" dirty="0" smtClean="0"/>
                        <a:t>ab</a:t>
                      </a:r>
                      <a:r>
                        <a:rPr lang="en-US" sz="1800" kern="1200" baseline="0" dirty="0" smtClean="0">
                          <a:solidFill>
                            <a:schemeClr val="dk1"/>
                          </a:solidFill>
                          <a:latin typeface="+mn-lt"/>
                          <a:ea typeface="+mn-ea"/>
                          <a:cs typeface="+mn-cs"/>
                        </a:rPr>
                        <a:t>READ</a:t>
                      </a:r>
                      <a:r>
                        <a:rPr lang="en-US" sz="1800" kern="1200" baseline="-25000" dirty="0" smtClean="0">
                          <a:solidFill>
                            <a:schemeClr val="dk1"/>
                          </a:solidFill>
                          <a:latin typeface="+mn-lt"/>
                          <a:ea typeface="+mn-ea"/>
                          <a:cs typeface="+mn-cs"/>
                        </a:rPr>
                        <a:t>1</a:t>
                      </a:r>
                      <a:r>
                        <a:rPr lang="en-US" sz="2200" dirty="0" smtClean="0"/>
                        <a:t> . . . </a:t>
                      </a:r>
                      <a:endParaRPr lang="en-US" sz="2200" dirty="0"/>
                    </a:p>
                  </a:txBody>
                  <a:tcPr/>
                </a:tc>
                <a:tc>
                  <a:txBody>
                    <a:bodyPr/>
                    <a:lstStyle/>
                    <a:p>
                      <a:r>
                        <a:rPr lang="en-US" sz="2200" strike="sngStrike" baseline="0" dirty="0" err="1" smtClean="0"/>
                        <a:t>babb</a:t>
                      </a:r>
                      <a:r>
                        <a:rPr lang="en-US" sz="2200" dirty="0" err="1" smtClean="0"/>
                        <a:t>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err="1" smtClean="0"/>
                        <a:t>ab</a:t>
                      </a: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1</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dirty="0" err="1" smtClean="0"/>
                        <a:t>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r>
                        <a:rPr lang="en-US" sz="2200" dirty="0" smtClean="0"/>
                        <a:t>b</a:t>
                      </a: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POP</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dirty="0" smtClean="0"/>
                        <a:t>Δ</a:t>
                      </a:r>
                      <a:r>
                        <a:rPr lang="en-US" sz="2200" dirty="0" smtClean="0"/>
                        <a:t>  …</a:t>
                      </a:r>
                      <a:endParaRPr lang="en-US" sz="2200" dirty="0"/>
                    </a:p>
                  </a:txBody>
                  <a:tcPr/>
                </a:tc>
              </a:tr>
              <a:tr h="370840">
                <a:tc>
                  <a:txBody>
                    <a:bodyPr/>
                    <a:lstStyle/>
                    <a:p>
                      <a:r>
                        <a:rPr lang="en-US" sz="2200" dirty="0" smtClean="0"/>
                        <a:t>READ</a:t>
                      </a:r>
                      <a:r>
                        <a:rPr lang="en-US" sz="2200" baseline="-25000" dirty="0" smtClean="0"/>
                        <a:t>2</a:t>
                      </a:r>
                      <a:endParaRPr lang="en-US" sz="2200" baseline="-25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2200" dirty="0" smtClean="0"/>
                        <a:t>Δ</a:t>
                      </a:r>
                      <a:r>
                        <a:rPr lang="en-US" sz="2200" dirty="0" smtClean="0"/>
                        <a:t> . . . </a:t>
                      </a:r>
                      <a:endParaRPr lang="en-US" sz="22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babbab</a:t>
                      </a:r>
                      <a:r>
                        <a:rPr lang="el-GR" sz="2200" strike="sngStrike" baseline="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61</a:t>
            </a:fld>
            <a:endParaRPr lang="en-US"/>
          </a:p>
        </p:txBody>
      </p:sp>
      <p:pic>
        <p:nvPicPr>
          <p:cNvPr id="8" name="Picture 7" descr="example2_page304_N1_fig1.jpg"/>
          <p:cNvPicPr>
            <a:picLocks noChangeAspect="1"/>
          </p:cNvPicPr>
          <p:nvPr/>
        </p:nvPicPr>
        <p:blipFill>
          <a:blip r:embed="rId3" cstate="print"/>
          <a:stretch>
            <a:fillRect/>
          </a:stretch>
        </p:blipFill>
        <p:spPr>
          <a:xfrm>
            <a:off x="5434361" y="1143000"/>
            <a:ext cx="3404839" cy="2204185"/>
          </a:xfrm>
          <a:prstGeom prst="rect">
            <a:avLst/>
          </a:prstGeom>
        </p:spPr>
      </p:pic>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Adding A Pushdown Stack</a:t>
            </a:r>
          </a:p>
        </p:txBody>
      </p:sp>
      <p:sp>
        <p:nvSpPr>
          <p:cNvPr id="13" name="Content Placeholder 2"/>
          <p:cNvSpPr txBox="1">
            <a:spLocks/>
          </p:cNvSpPr>
          <p:nvPr/>
        </p:nvSpPr>
        <p:spPr>
          <a:xfrm>
            <a:off x="533400" y="13716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6" name="Content Placeholder 2"/>
          <p:cNvSpPr txBox="1">
            <a:spLocks/>
          </p:cNvSpPr>
          <p:nvPr/>
        </p:nvSpPr>
        <p:spPr>
          <a:xfrm>
            <a:off x="685800" y="1600200"/>
            <a:ext cx="8001000" cy="4648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a:p>
            <a:pPr marL="342900" lvl="0" indent="-342900">
              <a:spcBef>
                <a:spcPct val="20000"/>
              </a:spcBef>
              <a:buFont typeface="Arial" pitchFamily="34" charset="0"/>
              <a:buChar char="•"/>
            </a:pPr>
            <a:endParaRPr kumimoji="0" lang="en-US" sz="2400" b="0" i="0" u="none" strike="noStrike" kern="1200" cap="none" spc="0" normalizeH="0" baseline="0" noProof="0" dirty="0" smtClean="0">
              <a:ln>
                <a:noFill/>
              </a:ln>
              <a:solidFill>
                <a:schemeClr val="tx1"/>
              </a:solidFill>
              <a:effectLst/>
              <a:uLnTx/>
              <a:uFillTx/>
              <a:latin typeface="+mn-lt"/>
              <a:ea typeface="+mn-ea"/>
              <a:cs typeface="+mn-cs"/>
            </a:endParaRPr>
          </a:p>
          <a:p>
            <a:pPr marL="342900" lvl="0" indent="-342900">
              <a:spcBef>
                <a:spcPct val="20000"/>
              </a:spcBef>
              <a:buFont typeface="Arial" pitchFamily="34" charset="0"/>
              <a:buChar char="•"/>
            </a:pPr>
            <a:endParaRPr lang="en-US" sz="2400" dirty="0" smtClean="0"/>
          </a:p>
        </p:txBody>
      </p:sp>
      <p:sp>
        <p:nvSpPr>
          <p:cNvPr id="6" name="Content Placeholder 2"/>
          <p:cNvSpPr txBox="1">
            <a:spLocks/>
          </p:cNvSpPr>
          <p:nvPr/>
        </p:nvSpPr>
        <p:spPr>
          <a:xfrm>
            <a:off x="533400" y="1447800"/>
            <a:ext cx="7543800" cy="1219200"/>
          </a:xfrm>
          <a:prstGeom prst="rect">
            <a:avLst/>
          </a:prstGeom>
        </p:spPr>
        <p:txBody>
          <a:bodyPr vert="horz" lIns="91440" tIns="45720" rIns="91440" bIns="45720" rtlCol="0">
            <a:normAutofit/>
          </a:bodyPr>
          <a:lstStyle/>
          <a:p>
            <a:pPr marL="342900" lvl="0" indent="-342900">
              <a:spcBef>
                <a:spcPct val="20000"/>
              </a:spcBef>
              <a:buFont typeface="Arial" pitchFamily="34" charset="0"/>
              <a:buChar char="•"/>
            </a:pPr>
            <a:r>
              <a:rPr lang="en-US" sz="2400" dirty="0" smtClean="0"/>
              <a:t>We  have  just  read  the  first  of  the  infinitely  many  blanks  on  the  TAPE.):</a:t>
            </a:r>
          </a:p>
        </p:txBody>
      </p:sp>
      <p:graphicFrame>
        <p:nvGraphicFramePr>
          <p:cNvPr id="10" name="Table 9"/>
          <p:cNvGraphicFramePr>
            <a:graphicFrameLocks noGrp="1"/>
          </p:cNvGraphicFramePr>
          <p:nvPr/>
        </p:nvGraphicFramePr>
        <p:xfrm>
          <a:off x="1371600" y="2590800"/>
          <a:ext cx="6629399" cy="3723640"/>
        </p:xfrm>
        <a:graphic>
          <a:graphicData uri="http://schemas.openxmlformats.org/drawingml/2006/table">
            <a:tbl>
              <a:tblPr firstRow="1" bandRow="1">
                <a:tableStyleId>{5C22544A-7EE6-4342-B048-85BDC9FD1C3A}</a:tableStyleId>
              </a:tblPr>
              <a:tblGrid>
                <a:gridCol w="1243954"/>
                <a:gridCol w="3251846"/>
                <a:gridCol w="2133599"/>
              </a:tblGrid>
              <a:tr h="5232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sz="2200" dirty="0" smtClean="0"/>
                        <a:t>POP</a:t>
                      </a:r>
                      <a:r>
                        <a:rPr lang="en-US" sz="2200" baseline="-25000" dirty="0" smtClean="0"/>
                        <a:t>3</a:t>
                      </a:r>
                      <a:endParaRPr lang="en-US" sz="2200" baseline="-25000" dirty="0"/>
                    </a:p>
                  </a:txBody>
                  <a:tcPr/>
                </a:tc>
                <a:tc>
                  <a:txBody>
                    <a:bodyPr/>
                    <a:lstStyle/>
                    <a:p>
                      <a:pPr algn="ctr"/>
                      <a:r>
                        <a:rPr lang="el-GR" sz="2200" dirty="0" smtClean="0"/>
                        <a:t>Δ</a:t>
                      </a:r>
                      <a:r>
                        <a:rPr lang="en-US" sz="2200" dirty="0" smtClean="0"/>
                        <a:t> . . .  </a:t>
                      </a:r>
                    </a:p>
                    <a:p>
                      <a:pPr algn="ctr"/>
                      <a:r>
                        <a:rPr lang="en-US" sz="2200" dirty="0" smtClean="0"/>
                        <a:t>(Popping  a  blank </a:t>
                      </a:r>
                    </a:p>
                    <a:p>
                      <a:pPr algn="ctr"/>
                      <a:r>
                        <a:rPr lang="en-US" sz="2200" dirty="0" smtClean="0"/>
                        <a:t>from  an empty </a:t>
                      </a:r>
                    </a:p>
                    <a:p>
                      <a:pPr algn="ctr"/>
                      <a:r>
                        <a:rPr lang="en-US" sz="2200" dirty="0" smtClean="0"/>
                        <a:t>stack  still  leaves </a:t>
                      </a:r>
                    </a:p>
                    <a:p>
                      <a:pPr algn="ctr"/>
                      <a:r>
                        <a:rPr lang="en-US" sz="2200" dirty="0" smtClean="0"/>
                        <a:t>blanks)</a:t>
                      </a:r>
                      <a:endParaRPr lang="en-US" sz="2200" dirty="0"/>
                    </a:p>
                  </a:txBody>
                  <a:tcPr/>
                </a:tc>
                <a:tc>
                  <a:txBody>
                    <a:bodyPr/>
                    <a:lstStyle/>
                    <a:p>
                      <a:pPr algn="ctr"/>
                      <a:r>
                        <a:rPr lang="en-US" sz="2200" strike="noStrike" baseline="0" dirty="0" err="1" smtClean="0"/>
                        <a:t>babb</a:t>
                      </a:r>
                      <a:r>
                        <a:rPr lang="en-US" sz="2200" strike="noStrike" dirty="0" err="1" smtClean="0"/>
                        <a:t>ab</a:t>
                      </a:r>
                      <a:r>
                        <a:rPr lang="el-GR" sz="2200" strike="noStrike" dirty="0" smtClean="0"/>
                        <a:t>Δ</a:t>
                      </a:r>
                      <a:r>
                        <a:rPr lang="en-US" sz="2200" strike="noStrike" dirty="0" smtClean="0"/>
                        <a:t>  ...</a:t>
                      </a:r>
                    </a:p>
                    <a:p>
                      <a:pPr algn="ctr"/>
                      <a:r>
                        <a:rPr lang="en-US" sz="2200" strike="noStrike" dirty="0" smtClean="0"/>
                        <a:t>(Reading  a  blank  from</a:t>
                      </a:r>
                    </a:p>
                    <a:p>
                      <a:pPr algn="ctr"/>
                      <a:r>
                        <a:rPr lang="en-US" sz="2200" strike="noStrike" dirty="0" smtClean="0"/>
                        <a:t>from  an empty  an  empty  tape  still</a:t>
                      </a:r>
                    </a:p>
                    <a:p>
                      <a:pPr algn="ctr"/>
                      <a:r>
                        <a:rPr lang="en-US" sz="2200" strike="noStrike" dirty="0" smtClean="0"/>
                        <a:t>stack  still  leaves  </a:t>
                      </a:r>
                      <a:r>
                        <a:rPr lang="en-US" sz="2200" strike="noStrike" dirty="0" err="1" smtClean="0"/>
                        <a:t>leaves</a:t>
                      </a:r>
                      <a:r>
                        <a:rPr lang="en-US" sz="2200" strike="noStrike" dirty="0" smtClean="0"/>
                        <a:t>  blanks)</a:t>
                      </a:r>
                      <a:endParaRPr lang="en-US" sz="2200" strike="noStrike" dirty="0"/>
                    </a:p>
                  </a:txBody>
                  <a:tcPr/>
                </a:tc>
              </a:tr>
              <a:tr h="370840">
                <a:tc>
                  <a:txBody>
                    <a:bodyPr/>
                    <a:lstStyle/>
                    <a:p>
                      <a:pPr algn="ctr"/>
                      <a:r>
                        <a:rPr lang="en-US" sz="2200" dirty="0" smtClean="0"/>
                        <a:t>ACCEPT</a:t>
                      </a:r>
                      <a:endParaRPr lang="en-US" sz="2200" baseline="-25000" dirty="0"/>
                    </a:p>
                  </a:txBody>
                  <a:tcPr/>
                </a:tc>
                <a:tc>
                  <a:txBody>
                    <a:bodyPr/>
                    <a:lstStyle/>
                    <a:p>
                      <a:pPr algn="ctr"/>
                      <a:r>
                        <a:rPr lang="el-GR" sz="2200" dirty="0" smtClean="0"/>
                        <a:t>Δ</a:t>
                      </a:r>
                      <a:r>
                        <a:rPr lang="en-US" sz="2200" dirty="0" smtClean="0"/>
                        <a:t> . . . </a:t>
                      </a:r>
                      <a:endParaRPr lang="en-US" sz="2200"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strike="sngStrike" baseline="0" dirty="0" err="1" smtClean="0"/>
                        <a:t>babba</a:t>
                      </a:r>
                      <a:r>
                        <a:rPr lang="en-US" sz="2200" strike="sngStrike" dirty="0" err="1" smtClean="0"/>
                        <a:t>b</a:t>
                      </a:r>
                      <a:r>
                        <a:rPr lang="el-GR" sz="2200" dirty="0" smtClean="0"/>
                        <a:t>Δ</a:t>
                      </a:r>
                      <a:r>
                        <a:rPr lang="en-US" sz="2200" dirty="0" smtClean="0"/>
                        <a:t>  …</a:t>
                      </a:r>
                      <a:endParaRPr lang="en-US" sz="2200" dirty="0"/>
                    </a:p>
                  </a:txBody>
                  <a:tcPr/>
                </a:tc>
              </a:tr>
            </a:tbl>
          </a:graphicData>
        </a:graphic>
      </p:graphicFrame>
      <p:sp>
        <p:nvSpPr>
          <p:cNvPr id="3" name="Slide Number Placeholder 2"/>
          <p:cNvSpPr>
            <a:spLocks noGrp="1"/>
          </p:cNvSpPr>
          <p:nvPr>
            <p:ph type="sldNum" sz="quarter" idx="12"/>
          </p:nvPr>
        </p:nvSpPr>
        <p:spPr/>
        <p:txBody>
          <a:bodyPr/>
          <a:lstStyle/>
          <a:p>
            <a:fld id="{0AD2A1D3-94CF-4BE8-B9A0-75EFE4C74F95}" type="slidenum">
              <a:rPr lang="en-US" smtClean="0"/>
              <a:pPr/>
              <a:t>62</a:t>
            </a:fld>
            <a:endParaRPr lang="en-US"/>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p:txBody>
          <a:bodyPr>
            <a:normAutofit/>
          </a:bodyPr>
          <a:lstStyle/>
          <a:p>
            <a:pPr algn="ctr">
              <a:buNone/>
            </a:pPr>
            <a:r>
              <a:rPr lang="en-US" sz="2800" dirty="0" smtClean="0">
                <a:solidFill>
                  <a:schemeClr val="accent1"/>
                </a:solidFill>
              </a:rPr>
              <a:t>A  pushdown  automaton,  PDA,  is  a  collection  of  eight  things</a:t>
            </a:r>
          </a:p>
          <a:p>
            <a:pPr marL="514350" indent="-514350">
              <a:buAutoNum type="arabicPeriod"/>
            </a:pPr>
            <a:r>
              <a:rPr lang="en-US" sz="2800" dirty="0" smtClean="0"/>
              <a:t>An  </a:t>
            </a:r>
            <a:r>
              <a:rPr lang="en-US" sz="2800" smtClean="0"/>
              <a:t>alphabet  Σ </a:t>
            </a:r>
            <a:r>
              <a:rPr lang="en-US" sz="2800" dirty="0" smtClean="0"/>
              <a:t>of  input  letters.</a:t>
            </a:r>
          </a:p>
          <a:p>
            <a:pPr marL="514350" indent="-514350">
              <a:buAutoNum type="arabicPeriod"/>
            </a:pPr>
            <a:endParaRPr lang="en-US" sz="2800" dirty="0" smtClean="0"/>
          </a:p>
          <a:p>
            <a:pPr marL="514350" indent="-514350">
              <a:buAutoNum type="arabicPeriod" startAt="2"/>
            </a:pPr>
            <a:r>
              <a:rPr lang="en-US" sz="2800" dirty="0" smtClean="0"/>
              <a:t>An  input  TAPE  (infinite  in  one  direction).  Initially  the  letters  is  placed  on  the  TAPE  starting  in  cell  </a:t>
            </a:r>
            <a:r>
              <a:rPr lang="en-US" sz="2800" dirty="0" err="1" smtClean="0"/>
              <a:t>i</a:t>
            </a:r>
            <a:r>
              <a:rPr lang="en-US" sz="2800" dirty="0" smtClean="0"/>
              <a:t>.  The  rest is  blank.</a:t>
            </a:r>
          </a:p>
          <a:p>
            <a:pPr marL="514350" indent="-514350">
              <a:buAutoNum type="arabicPeriod" startAt="2"/>
            </a:pPr>
            <a:endParaRPr lang="en-US" sz="2800" dirty="0" smtClean="0"/>
          </a:p>
          <a:p>
            <a:pPr>
              <a:buNone/>
            </a:pPr>
            <a:r>
              <a:rPr lang="en-US" sz="2800" dirty="0" smtClean="0"/>
              <a:t>3.  An  alphabet  F  of  STACK  characters.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63</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p:txBody>
          <a:bodyPr>
            <a:normAutofit/>
          </a:bodyPr>
          <a:lstStyle/>
          <a:p>
            <a:r>
              <a:rPr lang="en-US" sz="2800" dirty="0" smtClean="0"/>
              <a:t>4.  A  pushdown  STACK  (infinite  in  one  direction).  Initially  empty  (contains  all  blanks).</a:t>
            </a:r>
          </a:p>
          <a:p>
            <a:endParaRPr lang="en-US" sz="2800" dirty="0" smtClean="0"/>
          </a:p>
          <a:p>
            <a:r>
              <a:rPr lang="en-US" sz="2800" dirty="0" smtClean="0"/>
              <a:t>5.  One  START  state  that  has  only  out-edges,  no  in-edges.</a:t>
            </a:r>
          </a:p>
          <a:p>
            <a:endParaRPr lang="en-US" sz="2800" dirty="0" smtClean="0"/>
          </a:p>
          <a:p>
            <a:endParaRPr lang="en-US" sz="2800" dirty="0" smtClean="0"/>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64</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ounded Rectangle 5"/>
          <p:cNvSpPr/>
          <p:nvPr/>
        </p:nvSpPr>
        <p:spPr>
          <a:xfrm>
            <a:off x="3810000" y="44958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Start</a:t>
            </a:r>
            <a:endParaRPr lang="en-US" dirty="0"/>
          </a:p>
        </p:txBody>
      </p:sp>
      <p:cxnSp>
        <p:nvCxnSpPr>
          <p:cNvPr id="7" name="Straight Arrow Connector 6"/>
          <p:cNvCxnSpPr/>
          <p:nvPr/>
        </p:nvCxnSpPr>
        <p:spPr>
          <a:xfrm rot="5400000">
            <a:off x="4172744" y="5199856"/>
            <a:ext cx="647700"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p:txBody>
          <a:bodyPr>
            <a:normAutofit/>
          </a:bodyPr>
          <a:lstStyle/>
          <a:p>
            <a:r>
              <a:rPr lang="en-US" sz="2800" dirty="0" smtClean="0"/>
              <a:t>Halt  states  of  two  kinds:  some  ACCEPT  and  some  REJECT.  </a:t>
            </a:r>
          </a:p>
          <a:p>
            <a:r>
              <a:rPr lang="en-US" sz="2800" dirty="0" smtClean="0"/>
              <a:t>They  have in-edges  and  no  out-edge</a:t>
            </a:r>
          </a:p>
          <a:p>
            <a:endParaRPr lang="en-US" sz="2800" dirty="0" smtClean="0"/>
          </a:p>
          <a:p>
            <a:endParaRPr lang="en-US" sz="2800" dirty="0" smtClean="0"/>
          </a:p>
          <a:p>
            <a:r>
              <a:rPr lang="en-US" sz="2800" dirty="0" smtClean="0"/>
              <a:t>7. Finitely  many  </a:t>
            </a:r>
            <a:r>
              <a:rPr lang="en-US" sz="2800" dirty="0" err="1" smtClean="0"/>
              <a:t>nonbranching</a:t>
            </a:r>
            <a:r>
              <a:rPr lang="en-US" sz="2800" dirty="0" smtClean="0"/>
              <a:t>  PUSH  states  that  introduce  characters  onto the  top  of  the  STACK.  They  are  of  the  form</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65</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ounded Rectangle 7"/>
          <p:cNvSpPr/>
          <p:nvPr/>
        </p:nvSpPr>
        <p:spPr>
          <a:xfrm>
            <a:off x="2514600" y="37338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Accept</a:t>
            </a:r>
            <a:endParaRPr lang="en-US" dirty="0"/>
          </a:p>
        </p:txBody>
      </p:sp>
      <p:sp>
        <p:nvSpPr>
          <p:cNvPr id="10" name="Rounded Rectangle 9"/>
          <p:cNvSpPr/>
          <p:nvPr/>
        </p:nvSpPr>
        <p:spPr>
          <a:xfrm>
            <a:off x="4800600" y="37338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Reject</a:t>
            </a:r>
            <a:endParaRPr lang="en-US" dirty="0"/>
          </a:p>
        </p:txBody>
      </p:sp>
      <p:cxnSp>
        <p:nvCxnSpPr>
          <p:cNvPr id="11" name="Straight Arrow Connector 10"/>
          <p:cNvCxnSpPr/>
          <p:nvPr/>
        </p:nvCxnSpPr>
        <p:spPr>
          <a:xfrm rot="5400000">
            <a:off x="5163344" y="3409156"/>
            <a:ext cx="647700"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1754188" y="38862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3" name="Rounded Rectangle 12"/>
          <p:cNvSpPr/>
          <p:nvPr/>
        </p:nvSpPr>
        <p:spPr>
          <a:xfrm>
            <a:off x="3657600" y="5715000"/>
            <a:ext cx="1371600" cy="3810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PUSH X</a:t>
            </a:r>
            <a:endParaRPr lang="en-US" dirty="0"/>
          </a:p>
        </p:txBody>
      </p:sp>
      <p:cxnSp>
        <p:nvCxnSpPr>
          <p:cNvPr id="14" name="Straight Arrow Connector 13"/>
          <p:cNvCxnSpPr/>
          <p:nvPr/>
        </p:nvCxnSpPr>
        <p:spPr>
          <a:xfrm>
            <a:off x="2895600" y="59436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5029200" y="5943600"/>
            <a:ext cx="760412" cy="1588"/>
          </a:xfrm>
          <a:prstGeom prst="straightConnector1">
            <a:avLst/>
          </a:prstGeom>
          <a:ln cmpd="sng">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8.  Finitely  many  branching  states  of  two  kinds:</a:t>
            </a:r>
          </a:p>
          <a:p>
            <a:pPr>
              <a:buNone/>
            </a:pPr>
            <a:r>
              <a:rPr lang="en-US" sz="2800" dirty="0" smtClean="0"/>
              <a:t>		(</a:t>
            </a:r>
            <a:r>
              <a:rPr lang="en-US" sz="2800" dirty="0" err="1" smtClean="0"/>
              <a:t>i</a:t>
            </a:r>
            <a:r>
              <a:rPr lang="en-US" sz="2800" dirty="0" smtClean="0"/>
              <a:t>)  States  that  read  the  next  unused  letter    	      from  the  TAPE</a:t>
            </a:r>
          </a:p>
          <a:p>
            <a:pPr>
              <a:buNone/>
            </a:pPr>
            <a:endParaRPr lang="en-US" sz="2800" dirty="0" smtClean="0"/>
          </a:p>
          <a:p>
            <a:pPr>
              <a:buNone/>
            </a:pPr>
            <a:endParaRPr lang="en-US" sz="2800" dirty="0" smtClean="0"/>
          </a:p>
          <a:p>
            <a:pPr>
              <a:buNone/>
            </a:pPr>
            <a:r>
              <a:rPr lang="en-US" sz="2800" dirty="0" smtClean="0"/>
              <a:t>		(ii) States  that  read  the  top  character  of the  	      STACK</a:t>
            </a:r>
          </a:p>
          <a:p>
            <a:pPr>
              <a:buNone/>
            </a:pPr>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66</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page307_N1_fig4.jpg"/>
          <p:cNvPicPr>
            <a:picLocks noChangeAspect="1"/>
          </p:cNvPicPr>
          <p:nvPr/>
        </p:nvPicPr>
        <p:blipFill>
          <a:blip r:embed="rId2" cstate="print"/>
          <a:stretch>
            <a:fillRect/>
          </a:stretch>
        </p:blipFill>
        <p:spPr>
          <a:xfrm>
            <a:off x="4953000" y="2971800"/>
            <a:ext cx="2305050" cy="1152525"/>
          </a:xfrm>
          <a:prstGeom prst="rect">
            <a:avLst/>
          </a:prstGeom>
        </p:spPr>
      </p:pic>
      <p:pic>
        <p:nvPicPr>
          <p:cNvPr id="11" name="Picture 10" descr="page307_N1_fig5.jpg"/>
          <p:cNvPicPr>
            <a:picLocks noChangeAspect="1"/>
          </p:cNvPicPr>
          <p:nvPr/>
        </p:nvPicPr>
        <p:blipFill>
          <a:blip r:embed="rId3" cstate="print"/>
          <a:stretch>
            <a:fillRect/>
          </a:stretch>
        </p:blipFill>
        <p:spPr>
          <a:xfrm>
            <a:off x="4724400" y="4876800"/>
            <a:ext cx="2762250" cy="1381125"/>
          </a:xfrm>
          <a:prstGeom prst="rect">
            <a:avLst/>
          </a:prstGeom>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Example</a:t>
            </a:r>
          </a:p>
          <a:p>
            <a:r>
              <a:rPr lang="en-US" sz="2800" dirty="0" smtClean="0"/>
              <a:t>Consider  the  language  generated  by  the  CFG:</a:t>
            </a:r>
          </a:p>
          <a:p>
            <a:pPr>
              <a:buNone/>
            </a:pPr>
            <a:r>
              <a:rPr lang="en-US" sz="2800" dirty="0" smtClean="0"/>
              <a:t>			S →  </a:t>
            </a:r>
            <a:r>
              <a:rPr lang="en-US" sz="2800" smtClean="0"/>
              <a:t>S + S I S  * S | 4</a:t>
            </a:r>
            <a:endParaRPr lang="en-US" sz="2800" dirty="0" smtClean="0"/>
          </a:p>
          <a:p>
            <a:r>
              <a:rPr lang="en-US" sz="2800" dirty="0" smtClean="0"/>
              <a:t>The  terminals  are  +,  *,  and  4  and  the  only  nonterminal  is  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67</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The  following  PDA  accepts  this  language:</a:t>
            </a:r>
          </a:p>
        </p:txBody>
      </p:sp>
      <p:sp>
        <p:nvSpPr>
          <p:cNvPr id="4" name="Slide Number Placeholder 3"/>
          <p:cNvSpPr>
            <a:spLocks noGrp="1"/>
          </p:cNvSpPr>
          <p:nvPr>
            <p:ph type="sldNum" sz="quarter" idx="12"/>
          </p:nvPr>
        </p:nvSpPr>
        <p:spPr/>
        <p:txBody>
          <a:bodyPr/>
          <a:lstStyle/>
          <a:p>
            <a:fld id="{0AD2A1D3-94CF-4BE8-B9A0-75EFE4C74F95}" type="slidenum">
              <a:rPr lang="en-US" smtClean="0"/>
              <a:pPr/>
              <a:t>68</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example_page309_N1_fig1.jpg"/>
          <p:cNvPicPr>
            <a:picLocks noChangeAspect="1"/>
          </p:cNvPicPr>
          <p:nvPr/>
        </p:nvPicPr>
        <p:blipFill>
          <a:blip r:embed="rId2" cstate="print"/>
          <a:stretch>
            <a:fillRect/>
          </a:stretch>
        </p:blipFill>
        <p:spPr>
          <a:xfrm>
            <a:off x="1905000" y="2133600"/>
            <a:ext cx="6096000" cy="4462737"/>
          </a:xfrm>
          <a:prstGeom prst="rect">
            <a:avLst/>
          </a:prstGeom>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Example</a:t>
            </a:r>
          </a:p>
          <a:p>
            <a:r>
              <a:rPr lang="en-US" sz="2800" dirty="0" smtClean="0"/>
              <a:t>Trace the acceptance of 4 + 4 * 4</a:t>
            </a:r>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69</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nvGraphicFramePr>
        <p:xfrm>
          <a:off x="152400" y="3957320"/>
          <a:ext cx="4572000" cy="2595880"/>
        </p:xfrm>
        <a:graphic>
          <a:graphicData uri="http://schemas.openxmlformats.org/drawingml/2006/table">
            <a:tbl>
              <a:tblPr firstRow="1" bandRow="1">
                <a:tableStyleId>{5C22544A-7EE6-4342-B048-85BDC9FD1C3A}</a:tableStyleId>
              </a:tblPr>
              <a:tblGrid>
                <a:gridCol w="1524000"/>
                <a:gridCol w="1524000"/>
                <a:gridCol w="1524000"/>
              </a:tblGrid>
              <a:tr h="3708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r>
                        <a:rPr lang="en-US" dirty="0" smtClean="0"/>
                        <a:t>START </a:t>
                      </a:r>
                    </a:p>
                  </a:txBody>
                  <a:tcPr/>
                </a:tc>
                <a:tc>
                  <a:txBody>
                    <a:bodyPr/>
                    <a:lstStyle/>
                    <a:p>
                      <a:r>
                        <a:rPr lang="el-GR" sz="1800" dirty="0" smtClean="0"/>
                        <a:t>Δ</a:t>
                      </a:r>
                      <a:endParaRPr lang="en-US" dirty="0"/>
                    </a:p>
                  </a:txBody>
                  <a:tcPr/>
                </a:tc>
                <a:tc>
                  <a:txBody>
                    <a:bodyPr/>
                    <a:lstStyle/>
                    <a:p>
                      <a:r>
                        <a:rPr lang="en-US" dirty="0"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1</a:t>
                      </a:r>
                      <a:r>
                        <a:rPr lang="en-US" dirty="0" smtClean="0"/>
                        <a:t> S </a:t>
                      </a:r>
                      <a:endParaRPr lang="en-US" dirty="0"/>
                    </a:p>
                  </a:txBody>
                  <a:tcPr/>
                </a:tc>
                <a:tc>
                  <a:txBody>
                    <a:bodyPr/>
                    <a:lstStyle/>
                    <a:p>
                      <a:r>
                        <a:rPr lang="en-US" dirty="0" smtClean="0"/>
                        <a:t>S</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l-GR" sz="1800" dirty="0" smtClean="0"/>
                        <a:t>Δ</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2</a:t>
                      </a:r>
                      <a:r>
                        <a:rPr lang="en-US" dirty="0" smtClean="0"/>
                        <a:t> S </a:t>
                      </a:r>
                      <a:endParaRPr lang="en-US" dirty="0"/>
                    </a:p>
                  </a:txBody>
                  <a:tcPr/>
                </a:tc>
                <a:tc>
                  <a:txBody>
                    <a:bodyPr/>
                    <a:lstStyle/>
                    <a:p>
                      <a:r>
                        <a:rPr lang="en-US" dirty="0" smtClean="0"/>
                        <a:t>S</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3</a:t>
                      </a:r>
                      <a:r>
                        <a:rPr lang="en-US" dirty="0" smtClean="0"/>
                        <a:t>  + </a:t>
                      </a:r>
                      <a:endParaRPr lang="en-US" dirty="0"/>
                    </a:p>
                  </a:txBody>
                  <a:tcPr/>
                </a:tc>
                <a:tc>
                  <a:txBody>
                    <a:bodyPr/>
                    <a:lstStyle/>
                    <a:p>
                      <a:r>
                        <a:rPr lang="en-US" dirty="0" smtClean="0"/>
                        <a:t>+ S</a:t>
                      </a:r>
                      <a:endParaRPr lang="en-US" dirty="0"/>
                    </a:p>
                  </a:txBody>
                  <a:tcPr/>
                </a:tc>
                <a:tc>
                  <a:txBody>
                    <a:bodyPr/>
                    <a:lstStyle/>
                    <a:p>
                      <a:r>
                        <a:rPr lang="en-US"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4</a:t>
                      </a:r>
                      <a:r>
                        <a:rPr lang="en-US" dirty="0" smtClean="0"/>
                        <a:t>  S</a:t>
                      </a:r>
                      <a:endParaRPr lang="en-US" dirty="0"/>
                    </a:p>
                  </a:txBody>
                  <a:tcPr/>
                </a:tc>
                <a:tc>
                  <a:txBody>
                    <a:bodyPr/>
                    <a:lstStyle/>
                    <a:p>
                      <a:r>
                        <a:rPr lang="en-US" dirty="0" smtClean="0"/>
                        <a:t>S + S</a:t>
                      </a:r>
                      <a:endParaRPr lang="en-US" dirty="0"/>
                    </a:p>
                  </a:txBody>
                  <a:tcPr/>
                </a:tc>
                <a:tc>
                  <a:txBody>
                    <a:bodyPr/>
                    <a:lstStyle/>
                    <a:p>
                      <a:r>
                        <a:rPr lang="en-US" dirty="0" smtClean="0"/>
                        <a:t>4 +4 * 4</a:t>
                      </a:r>
                      <a:endParaRPr lang="en-US" dirty="0"/>
                    </a:p>
                  </a:txBody>
                  <a:tcPr/>
                </a:tc>
              </a:tr>
            </a:tbl>
          </a:graphicData>
        </a:graphic>
      </p:graphicFrame>
      <p:pic>
        <p:nvPicPr>
          <p:cNvPr id="7" name="Picture 6" descr="example_page309_N1_fig1.jpg"/>
          <p:cNvPicPr>
            <a:picLocks noChangeAspect="1"/>
          </p:cNvPicPr>
          <p:nvPr/>
        </p:nvPicPr>
        <p:blipFill>
          <a:blip r:embed="rId2" cstate="print"/>
          <a:stretch>
            <a:fillRect/>
          </a:stretch>
        </p:blipFill>
        <p:spPr>
          <a:xfrm>
            <a:off x="5257800" y="2667000"/>
            <a:ext cx="3538975" cy="2590800"/>
          </a:xfrm>
          <a:prstGeom prst="rect">
            <a:avLst/>
          </a:prstGeom>
        </p:spPr>
      </p:pic>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219200"/>
            <a:ext cx="8229600" cy="4525963"/>
          </a:xfrm>
        </p:spPr>
        <p:txBody>
          <a:bodyPr>
            <a:normAutofit/>
          </a:bodyPr>
          <a:lstStyle/>
          <a:p>
            <a:r>
              <a:rPr lang="en-US" sz="2800" dirty="0" smtClean="0"/>
              <a:t>Example</a:t>
            </a:r>
          </a:p>
          <a:p>
            <a:r>
              <a:rPr lang="en-US" sz="2800" dirty="0" smtClean="0"/>
              <a:t>Trace the acceptance of 4 + 4 * 4 (continued)</a:t>
            </a:r>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70</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6" name="Table 5"/>
          <p:cNvGraphicFramePr>
            <a:graphicFrameLocks noGrp="1"/>
          </p:cNvGraphicFramePr>
          <p:nvPr/>
        </p:nvGraphicFramePr>
        <p:xfrm>
          <a:off x="304800" y="2438400"/>
          <a:ext cx="3962400" cy="4079240"/>
        </p:xfrm>
        <a:graphic>
          <a:graphicData uri="http://schemas.openxmlformats.org/drawingml/2006/table">
            <a:tbl>
              <a:tblPr firstRow="1" bandRow="1">
                <a:tableStyleId>{5C22544A-7EE6-4342-B048-85BDC9FD1C3A}</a:tableStyleId>
              </a:tblPr>
              <a:tblGrid>
                <a:gridCol w="1584960"/>
                <a:gridCol w="1056640"/>
                <a:gridCol w="1320800"/>
              </a:tblGrid>
              <a:tr h="370840">
                <a:tc>
                  <a:txBody>
                    <a:bodyPr/>
                    <a:lstStyle/>
                    <a:p>
                      <a:r>
                        <a:rPr lang="en-US" dirty="0" smtClean="0"/>
                        <a:t>STATE</a:t>
                      </a:r>
                      <a:endParaRPr lang="en-US" dirty="0"/>
                    </a:p>
                  </a:txBody>
                  <a:tcPr/>
                </a:tc>
                <a:tc>
                  <a:txBody>
                    <a:bodyPr/>
                    <a:lstStyle/>
                    <a:p>
                      <a:r>
                        <a:rPr lang="en-US" dirty="0" smtClean="0"/>
                        <a:t>STACK</a:t>
                      </a:r>
                      <a:endParaRPr lang="en-US" dirty="0"/>
                    </a:p>
                  </a:txBody>
                  <a:tcPr/>
                </a:tc>
                <a:tc>
                  <a:txBody>
                    <a:bodyPr/>
                    <a:lstStyle/>
                    <a:p>
                      <a:r>
                        <a:rPr lang="en-US" dirty="0" smtClean="0"/>
                        <a:t>TAPE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sz="1800" dirty="0" smtClean="0"/>
                        <a:t>+S</a:t>
                      </a:r>
                      <a:endParaRPr lang="en-US" dirty="0"/>
                    </a:p>
                  </a:txBody>
                  <a:tcPr/>
                </a:tc>
                <a:tc>
                  <a:txBody>
                    <a:bodyPr/>
                    <a:lstStyle/>
                    <a:p>
                      <a:pPr algn="r"/>
                      <a:r>
                        <a:rPr lang="en-US" dirty="0" smtClean="0"/>
                        <a:t>4 +4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1</a:t>
                      </a:r>
                      <a:r>
                        <a:rPr lang="en-US" dirty="0" smtClean="0"/>
                        <a:t> </a:t>
                      </a:r>
                      <a:endParaRPr lang="en-US" dirty="0"/>
                    </a:p>
                  </a:txBody>
                  <a:tcPr/>
                </a:tc>
                <a:tc>
                  <a:txBody>
                    <a:bodyPr/>
                    <a:lstStyle/>
                    <a:p>
                      <a:r>
                        <a:rPr lang="en-US" sz="1800"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2</a:t>
                      </a:r>
                      <a:endParaRPr lang="en-US" dirty="0"/>
                    </a:p>
                  </a:txBody>
                  <a:tcPr/>
                </a:tc>
                <a:tc>
                  <a:txBody>
                    <a:bodyPr/>
                    <a:lstStyle/>
                    <a:p>
                      <a:r>
                        <a:rPr lang="en-US"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a:t>
                      </a:r>
                      <a:endParaRPr lang="en-US" dirty="0"/>
                    </a:p>
                  </a:txBody>
                  <a:tcPr/>
                </a:tc>
                <a:tc>
                  <a:txBody>
                    <a:bodyPr/>
                    <a:lstStyle/>
                    <a:p>
                      <a:r>
                        <a:rPr lang="el-GR" sz="1800" dirty="0" smtClean="0"/>
                        <a:t>Δ</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5</a:t>
                      </a:r>
                      <a:r>
                        <a:rPr lang="en-US" dirty="0" smtClean="0"/>
                        <a:t>  S</a:t>
                      </a:r>
                      <a:endParaRPr lang="en-US" dirty="0"/>
                    </a:p>
                  </a:txBody>
                  <a:tcPr/>
                </a:tc>
                <a:tc>
                  <a:txBody>
                    <a:bodyPr/>
                    <a:lstStyle/>
                    <a:p>
                      <a:r>
                        <a:rPr lang="en-US" dirty="0" smtClean="0"/>
                        <a:t>S</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6</a:t>
                      </a:r>
                      <a:r>
                        <a:rPr lang="en-US" dirty="0" smtClean="0"/>
                        <a:t>  *</a:t>
                      </a:r>
                      <a:endParaRPr lang="en-US" dirty="0"/>
                    </a:p>
                  </a:txBody>
                  <a:tcPr/>
                </a:tc>
                <a:tc>
                  <a:txBody>
                    <a:bodyPr/>
                    <a:lstStyle/>
                    <a:p>
                      <a:r>
                        <a:rPr lang="en-US" dirty="0" smtClean="0"/>
                        <a:t>*S</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PUSH</a:t>
                      </a:r>
                      <a:r>
                        <a:rPr lang="en-US" baseline="-25000" dirty="0" smtClean="0"/>
                        <a:t>7</a:t>
                      </a:r>
                      <a:r>
                        <a:rPr lang="en-US" dirty="0" smtClean="0"/>
                        <a:t>  S</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S*S</a:t>
                      </a:r>
                      <a:endParaRPr lang="en-US" dirty="0"/>
                    </a:p>
                  </a:txBody>
                  <a:tcPr/>
                </a:tc>
                <a:tc>
                  <a:txBody>
                    <a:bodyPr/>
                    <a:lstStyle/>
                    <a:p>
                      <a:pPr algn="r"/>
                      <a:r>
                        <a:rPr lang="en-US"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dirty="0" smtClean="0"/>
                        <a:t>*S</a:t>
                      </a:r>
                      <a:endParaRPr lang="en-US" dirty="0"/>
                    </a:p>
                  </a:txBody>
                  <a:tcPr/>
                </a:tc>
                <a:tc>
                  <a:txBody>
                    <a:bodyPr/>
                    <a:lstStyle/>
                    <a:p>
                      <a:pPr algn="r"/>
                      <a:r>
                        <a:rPr lang="en-US" dirty="0" smtClean="0"/>
                        <a:t>4 *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1</a:t>
                      </a:r>
                      <a:endParaRPr lang="en-US" dirty="0"/>
                    </a:p>
                  </a:txBody>
                  <a:tcPr/>
                </a:tc>
                <a:tc>
                  <a:txBody>
                    <a:bodyPr/>
                    <a:lstStyle/>
                    <a:p>
                      <a:r>
                        <a:rPr lang="en-US" dirty="0" smtClean="0"/>
                        <a:t>*S</a:t>
                      </a:r>
                      <a:endParaRPr lang="en-US" dirty="0"/>
                    </a:p>
                  </a:txBody>
                  <a:tcPr/>
                </a:tc>
                <a:tc>
                  <a:txBody>
                    <a:bodyPr/>
                    <a:lstStyle/>
                    <a:p>
                      <a:pPr algn="r"/>
                      <a:r>
                        <a:rPr lang="en-US" dirty="0" smtClean="0"/>
                        <a:t>* 4</a:t>
                      </a:r>
                      <a:endParaRPr lang="en-US" dirty="0"/>
                    </a:p>
                  </a:txBody>
                  <a:tcPr/>
                </a:tc>
              </a:tr>
            </a:tbl>
          </a:graphicData>
        </a:graphic>
      </p:graphicFrame>
      <p:pic>
        <p:nvPicPr>
          <p:cNvPr id="7" name="Picture 6" descr="example_page309_N1_fig1.jpg"/>
          <p:cNvPicPr>
            <a:picLocks noChangeAspect="1"/>
          </p:cNvPicPr>
          <p:nvPr/>
        </p:nvPicPr>
        <p:blipFill>
          <a:blip r:embed="rId2" cstate="print"/>
          <a:stretch>
            <a:fillRect/>
          </a:stretch>
        </p:blipFill>
        <p:spPr>
          <a:xfrm>
            <a:off x="4724400" y="2448174"/>
            <a:ext cx="3733800" cy="2733426"/>
          </a:xfrm>
          <a:prstGeom prst="rect">
            <a:avLst/>
          </a:prstGeom>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Pushdown Automata</a:t>
            </a:r>
          </a:p>
        </p:txBody>
      </p:sp>
      <p:sp>
        <p:nvSpPr>
          <p:cNvPr id="5" name="Content Placeholder 2"/>
          <p:cNvSpPr>
            <a:spLocks noGrp="1"/>
          </p:cNvSpPr>
          <p:nvPr>
            <p:ph idx="1"/>
          </p:nvPr>
        </p:nvSpPr>
        <p:spPr>
          <a:xfrm>
            <a:off x="457200" y="1524000"/>
            <a:ext cx="8229600" cy="4525963"/>
          </a:xfrm>
        </p:spPr>
        <p:txBody>
          <a:bodyPr>
            <a:normAutofit/>
          </a:bodyPr>
          <a:lstStyle/>
          <a:p>
            <a:r>
              <a:rPr lang="en-US" sz="2800" dirty="0" smtClean="0"/>
              <a:t>Example</a:t>
            </a:r>
          </a:p>
          <a:p>
            <a:r>
              <a:rPr lang="en-US" sz="2800" dirty="0" smtClean="0"/>
              <a:t>Trace the acceptance  of 4 + 4 * 4 (continued)</a:t>
            </a:r>
          </a:p>
          <a:p>
            <a:endParaRPr lang="en-US" sz="2800"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71</a:t>
            </a:fld>
            <a:endParaRPr lang="en-US"/>
          </a:p>
        </p:txBody>
      </p:sp>
      <p:sp>
        <p:nvSpPr>
          <p:cNvPr id="9" name="Isosceles Triangle 8"/>
          <p:cNvSpPr/>
          <p:nvPr/>
        </p:nvSpPr>
        <p:spPr>
          <a:xfrm>
            <a:off x="1295400" y="5715000"/>
            <a:ext cx="304800" cy="304800"/>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7" name="Table 6"/>
          <p:cNvGraphicFramePr>
            <a:graphicFrameLocks noGrp="1"/>
          </p:cNvGraphicFramePr>
          <p:nvPr/>
        </p:nvGraphicFramePr>
        <p:xfrm>
          <a:off x="2514600" y="2819400"/>
          <a:ext cx="3962400" cy="3672840"/>
        </p:xfrm>
        <a:graphic>
          <a:graphicData uri="http://schemas.openxmlformats.org/drawingml/2006/table">
            <a:tbl>
              <a:tblPr firstRow="1" bandRow="1">
                <a:tableStyleId>{5C22544A-7EE6-4342-B048-85BDC9FD1C3A}</a:tableStyleId>
              </a:tblPr>
              <a:tblGrid>
                <a:gridCol w="1584960"/>
                <a:gridCol w="1056640"/>
                <a:gridCol w="1320800"/>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r>
                        <a:rPr lang="en-US" dirty="0" smtClean="0"/>
                        <a:t>S</a:t>
                      </a:r>
                      <a:endParaRPr lang="en-US" dirty="0"/>
                    </a:p>
                  </a:txBody>
                  <a:tcPr/>
                </a:tc>
                <a:tc>
                  <a:txBody>
                    <a:bodyPr/>
                    <a:lstStyle/>
                    <a:p>
                      <a:pPr algn="r"/>
                      <a:r>
                        <a:rPr lang="en-US" dirty="0" smtClean="0"/>
                        <a:t>* 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3</a:t>
                      </a:r>
                      <a:endParaRPr lang="en-US" dirty="0"/>
                    </a:p>
                  </a:txBody>
                  <a:tcPr/>
                </a:tc>
                <a:tc>
                  <a:txBody>
                    <a:bodyPr/>
                    <a:lstStyle/>
                    <a:p>
                      <a:r>
                        <a:rPr lang="en-US" dirty="0" smtClean="0"/>
                        <a:t>S</a:t>
                      </a:r>
                      <a:endParaRPr lang="en-US" dirty="0"/>
                    </a:p>
                  </a:txBody>
                  <a:tcPr/>
                </a:tc>
                <a:tc>
                  <a:txBody>
                    <a:bodyPr/>
                    <a:lstStyle/>
                    <a:p>
                      <a:pPr algn="r"/>
                      <a:r>
                        <a:rPr lang="en-US" dirty="0" smtClean="0"/>
                        <a:t>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 </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a:p>
                  </a:txBody>
                  <a:tcPr/>
                </a:tc>
                <a:tc>
                  <a:txBody>
                    <a:bodyPr/>
                    <a:lstStyle/>
                    <a:p>
                      <a:pPr algn="r"/>
                      <a:r>
                        <a:rPr lang="en-US" dirty="0" smtClean="0"/>
                        <a:t>4</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1</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POP</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READ</a:t>
                      </a:r>
                      <a:r>
                        <a:rPr lang="en-US" baseline="-25000" dirty="0" smtClean="0"/>
                        <a:t>4</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ACCEPT</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endParaRPr lang="en-US" dirty="0"/>
                    </a:p>
                  </a:txBody>
                  <a:tcPr/>
                </a:tc>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l-GR" sz="1800" dirty="0" smtClean="0"/>
                        <a:t>Δ</a:t>
                      </a:r>
                      <a:endParaRPr lang="en-US" dirty="0" smtClean="0"/>
                    </a:p>
                    <a:p>
                      <a:pPr algn="r"/>
                      <a:endParaRPr lang="en-US" dirty="0"/>
                    </a:p>
                  </a:txBody>
                  <a:tcPr/>
                </a:tc>
              </a:tr>
            </a:tbl>
          </a:graphicData>
        </a:graphic>
      </p:graphicFrame>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26 Summary</a:t>
            </a:r>
            <a:endParaRPr lang="en-US" dirty="0"/>
          </a:p>
        </p:txBody>
      </p:sp>
      <p:sp>
        <p:nvSpPr>
          <p:cNvPr id="3" name="Content Placeholder 2"/>
          <p:cNvSpPr>
            <a:spLocks noGrp="1"/>
          </p:cNvSpPr>
          <p:nvPr>
            <p:ph idx="1"/>
          </p:nvPr>
        </p:nvSpPr>
        <p:spPr/>
        <p:txBody>
          <a:bodyPr/>
          <a:lstStyle/>
          <a:p>
            <a:r>
              <a:rPr lang="en-US" dirty="0" smtClean="0"/>
              <a:t>Push Down Automata Definition</a:t>
            </a:r>
          </a:p>
          <a:p>
            <a:r>
              <a:rPr lang="en-US" dirty="0" smtClean="0"/>
              <a:t>PDA Symbols</a:t>
            </a:r>
          </a:p>
          <a:p>
            <a:r>
              <a:rPr lang="en-US" dirty="0" smtClean="0"/>
              <a:t>Deterministic PDA Examples</a:t>
            </a:r>
          </a:p>
          <a:p>
            <a:r>
              <a:rPr lang="en-US" dirty="0" smtClean="0"/>
              <a:t>Non-Deterministic PDA Examples</a:t>
            </a:r>
          </a:p>
          <a:p>
            <a:r>
              <a:rPr lang="en-US" i="1" dirty="0" smtClean="0"/>
              <a:t>Thanks to Daniel I.A. </a:t>
            </a:r>
            <a:r>
              <a:rPr lang="en-US" i="1" dirty="0" err="1" smtClean="0"/>
              <a:t>cohen</a:t>
            </a:r>
            <a:r>
              <a:rPr lang="en-US" i="1" dirty="0" smtClean="0"/>
              <a:t>. The material for these slides has been taken from his book Automata Theory</a:t>
            </a:r>
            <a:endParaRPr lang="en-US"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72</a:t>
            </a:fld>
            <a:endParaRPr lang="en-US"/>
          </a:p>
        </p:txBody>
      </p:sp>
    </p:spTree>
    <p:extLst>
      <p:ext uri="{BB962C8B-B14F-4D97-AF65-F5344CB8AC3E}">
        <p14:creationId xmlns="" xmlns:p14="http://schemas.microsoft.com/office/powerpoint/2010/main" val="170321604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ADMINISTRATOR@SPELLIVFUVWYY57I" val="46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11232</TotalTime>
  <Words>2011</Words>
  <Application>Microsoft Office PowerPoint</Application>
  <PresentationFormat>On-screen Show (4:3)</PresentationFormat>
  <Paragraphs>1008</Paragraphs>
  <Slides>72</Slides>
  <Notes>25</Notes>
  <HiddenSlides>0</HiddenSlides>
  <MMClips>0</MMClips>
  <ScaleCrop>false</ScaleCrop>
  <HeadingPairs>
    <vt:vector size="4" baseType="variant">
      <vt:variant>
        <vt:lpstr>Theme</vt:lpstr>
      </vt:variant>
      <vt:variant>
        <vt:i4>1</vt:i4>
      </vt:variant>
      <vt:variant>
        <vt:lpstr>Slide Titles</vt:lpstr>
      </vt:variant>
      <vt:variant>
        <vt:i4>72</vt:i4>
      </vt:variant>
    </vt:vector>
  </HeadingPairs>
  <TitlesOfParts>
    <vt:vector size="73" baseType="lpstr">
      <vt:lpstr>Office Theme</vt:lpstr>
      <vt:lpstr>Lecture # 26</vt:lpstr>
      <vt:lpstr>Lecture 25 Summary</vt:lpstr>
      <vt:lpstr>Eliminate Unit Productions</vt:lpstr>
      <vt:lpstr>Killing Unit Productions</vt:lpstr>
      <vt:lpstr>Introduction to Chomsky Normal form</vt:lpstr>
      <vt:lpstr>Introduction to Chomsky Normal form</vt:lpstr>
      <vt:lpstr>Introduction to Chomsky Normal form</vt:lpstr>
      <vt:lpstr>Introduction to Chomsky Normal form</vt:lpstr>
      <vt:lpstr>Slide 9</vt:lpstr>
      <vt:lpstr>Introduction to Chomsky Normal form</vt:lpstr>
      <vt:lpstr>Introduction to Chomsky Normal form</vt:lpstr>
      <vt:lpstr>Introduction to Chomsky Normal form</vt:lpstr>
      <vt:lpstr>What is Chomsky Normal form?</vt:lpstr>
      <vt:lpstr>Chomsky Normal form</vt:lpstr>
      <vt:lpstr>Chomsky Normal form Conversion</vt:lpstr>
      <vt:lpstr>Chomsky Normal form</vt:lpstr>
      <vt:lpstr>Chomsky Normal form</vt:lpstr>
      <vt:lpstr>Chomsky Normal form</vt:lpstr>
      <vt:lpstr>Chomsky Normal form</vt:lpstr>
      <vt:lpstr>Chomsky Normal form</vt:lpstr>
      <vt:lpstr>Left Most Derivation</vt:lpstr>
      <vt:lpstr>Chomsky Normal form</vt:lpstr>
      <vt:lpstr>Slide 23</vt:lpstr>
      <vt:lpstr>Lecture 26 Summary</vt:lpstr>
      <vt:lpstr>A new Format for FAs</vt:lpstr>
      <vt:lpstr>New terminologies</vt:lpstr>
      <vt:lpstr>A new Format for FAs</vt:lpstr>
      <vt:lpstr>Input tape parsing</vt:lpstr>
      <vt:lpstr>New symbols for FA</vt:lpstr>
      <vt:lpstr>A new Symbol for FAs</vt:lpstr>
      <vt:lpstr>A new Format for FAs</vt:lpstr>
      <vt:lpstr>A new Format for FAs</vt:lpstr>
      <vt:lpstr>A new Format for FAs</vt:lpstr>
      <vt:lpstr>A new Format for FAs</vt:lpstr>
      <vt:lpstr>A new Format for FAs</vt:lpstr>
      <vt:lpstr>A new Format for FAs</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Example</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Adding A Pushdown Stack</vt:lpstr>
      <vt:lpstr>Pushdown Automata</vt:lpstr>
      <vt:lpstr>Pushdown Automata</vt:lpstr>
      <vt:lpstr>Pushdown Automata</vt:lpstr>
      <vt:lpstr>Pushdown Automata</vt:lpstr>
      <vt:lpstr>Pushdown Automata</vt:lpstr>
      <vt:lpstr>Pushdown Automata</vt:lpstr>
      <vt:lpstr>Pushdown Automata</vt:lpstr>
      <vt:lpstr>Pushdown Automata</vt:lpstr>
      <vt:lpstr>Pushdown Automata</vt:lpstr>
      <vt:lpstr>Lecture 26 Summary</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1164</cp:revision>
  <dcterms:created xsi:type="dcterms:W3CDTF">2012-02-27T05:45:45Z</dcterms:created>
  <dcterms:modified xsi:type="dcterms:W3CDTF">2013-01-23T09:10:17Z</dcterms:modified>
</cp:coreProperties>
</file>