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96" r:id="rId4"/>
    <p:sldId id="297" r:id="rId5"/>
    <p:sldId id="298" r:id="rId6"/>
    <p:sldId id="299" r:id="rId7"/>
    <p:sldId id="300" r:id="rId8"/>
    <p:sldId id="295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5" r:id="rId25"/>
    <p:sldId id="29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75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BC97D-B480-4F72-892E-D387EDA6590D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BA2F9-1F50-44D2-83AF-F75D1F577E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922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Book page 264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0515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50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5881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574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323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81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1226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198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2196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021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9385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366DF-CE4E-4037-9870-0C1E36025DC5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D44DA-41E9-41C7-B34C-FB7D5B954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774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25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71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Lecture#24 at a glance…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Unrestricted Grammars Example</a:t>
            </a:r>
          </a:p>
          <a:p>
            <a:r>
              <a:rPr lang="en-US" dirty="0" smtClean="0"/>
              <a:t>User controlled Parsing in JFLAP</a:t>
            </a:r>
          </a:p>
          <a:p>
            <a:r>
              <a:rPr lang="en-US" dirty="0" smtClean="0"/>
              <a:t>Regular Grammar Conversion to FA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402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FA Conversion to Regular grammar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EXAMPLE 3</a:t>
            </a:r>
          </a:p>
          <a:p>
            <a:r>
              <a:rPr lang="en-US" dirty="0" smtClean="0"/>
              <a:t>Consider  the  CFG:</a:t>
            </a:r>
          </a:p>
          <a:p>
            <a:pPr>
              <a:buNone/>
            </a:pPr>
            <a:r>
              <a:rPr lang="en-US" dirty="0" smtClean="0"/>
              <a:t>		S →  </a:t>
            </a:r>
            <a:r>
              <a:rPr lang="en-US" dirty="0" err="1" smtClean="0"/>
              <a:t>aaS</a:t>
            </a:r>
            <a:r>
              <a:rPr lang="en-US" dirty="0" smtClean="0"/>
              <a:t> l </a:t>
            </a:r>
            <a:r>
              <a:rPr lang="en-US" dirty="0" err="1" smtClean="0"/>
              <a:t>bbS</a:t>
            </a:r>
            <a:r>
              <a:rPr lang="en-US" dirty="0" smtClean="0"/>
              <a:t> I </a:t>
            </a:r>
            <a:r>
              <a:rPr lang="en-US" dirty="0" err="1" smtClean="0"/>
              <a:t>abXI</a:t>
            </a:r>
            <a:r>
              <a:rPr lang="en-US" dirty="0" smtClean="0"/>
              <a:t>  </a:t>
            </a:r>
            <a:r>
              <a:rPr lang="en-US" dirty="0" err="1" smtClean="0"/>
              <a:t>baX</a:t>
            </a:r>
            <a:r>
              <a:rPr lang="en-US" dirty="0" smtClean="0"/>
              <a:t> I </a:t>
            </a:r>
            <a:r>
              <a:rPr lang="el-GR" dirty="0"/>
              <a:t>λ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X →  </a:t>
            </a:r>
            <a:r>
              <a:rPr lang="en-US" dirty="0" err="1" smtClean="0"/>
              <a:t>aaX</a:t>
            </a:r>
            <a:r>
              <a:rPr lang="en-US" dirty="0" smtClean="0"/>
              <a:t> l </a:t>
            </a:r>
            <a:r>
              <a:rPr lang="en-US" dirty="0" err="1" smtClean="0"/>
              <a:t>bbX</a:t>
            </a:r>
            <a:r>
              <a:rPr lang="en-US" dirty="0" smtClean="0"/>
              <a:t>  l </a:t>
            </a:r>
            <a:r>
              <a:rPr lang="en-US" dirty="0" err="1" smtClean="0"/>
              <a:t>abS</a:t>
            </a:r>
            <a:r>
              <a:rPr lang="en-US" dirty="0" smtClean="0"/>
              <a:t> l </a:t>
            </a:r>
            <a:r>
              <a:rPr lang="en-US" dirty="0" err="1" smtClean="0"/>
              <a:t>baS</a:t>
            </a:r>
            <a:endParaRPr lang="en-US" dirty="0" smtClean="0"/>
          </a:p>
          <a:p>
            <a:r>
              <a:rPr lang="en-US" dirty="0" smtClean="0"/>
              <a:t>The  algorithm  tells  us  that  there  will  be  three  states:  -,  X,  +.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FA Conversion to Regular grammar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EXAMPLE 3</a:t>
            </a:r>
          </a:p>
          <a:p>
            <a:r>
              <a:rPr lang="en-US" dirty="0" smtClean="0"/>
              <a:t>Since  there  is  only  one  production  of  the  form</a:t>
            </a:r>
          </a:p>
          <a:p>
            <a:pPr>
              <a:buNone/>
            </a:pPr>
            <a:r>
              <a:rPr lang="en-US" dirty="0" smtClean="0"/>
              <a:t>			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p</a:t>
            </a:r>
            <a:r>
              <a:rPr lang="en-US" dirty="0" smtClean="0"/>
              <a:t> →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q</a:t>
            </a:r>
            <a:r>
              <a:rPr lang="en-US" dirty="0" smtClean="0"/>
              <a:t> </a:t>
            </a:r>
          </a:p>
          <a:p>
            <a:r>
              <a:rPr lang="en-US" dirty="0" smtClean="0"/>
              <a:t>TG is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 descr="grammar_Ex_P264_N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1200" y="3962400"/>
            <a:ext cx="4685935" cy="25241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486400" y="2590800"/>
            <a:ext cx="31626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S →  </a:t>
            </a:r>
            <a:r>
              <a:rPr lang="en-US" dirty="0" err="1"/>
              <a:t>aaS</a:t>
            </a:r>
            <a:r>
              <a:rPr lang="en-US" dirty="0"/>
              <a:t> l </a:t>
            </a:r>
            <a:r>
              <a:rPr lang="en-US" dirty="0" err="1"/>
              <a:t>bbS</a:t>
            </a:r>
            <a:r>
              <a:rPr lang="en-US" dirty="0"/>
              <a:t> I </a:t>
            </a:r>
            <a:r>
              <a:rPr lang="en-US" dirty="0" err="1"/>
              <a:t>abXI</a:t>
            </a:r>
            <a:r>
              <a:rPr lang="en-US" dirty="0"/>
              <a:t>  </a:t>
            </a:r>
            <a:r>
              <a:rPr lang="en-US" dirty="0" err="1"/>
              <a:t>baX</a:t>
            </a:r>
            <a:r>
              <a:rPr lang="en-US" dirty="0"/>
              <a:t> I </a:t>
            </a:r>
            <a:r>
              <a:rPr lang="el-GR" dirty="0"/>
              <a:t>λ</a:t>
            </a:r>
            <a:endParaRPr lang="en-US" dirty="0"/>
          </a:p>
          <a:p>
            <a:pPr>
              <a:buNone/>
            </a:pPr>
            <a:r>
              <a:rPr lang="en-US" dirty="0" smtClean="0"/>
              <a:t>X </a:t>
            </a:r>
            <a:r>
              <a:rPr lang="en-US" dirty="0"/>
              <a:t>→  </a:t>
            </a:r>
            <a:r>
              <a:rPr lang="en-US" dirty="0" err="1"/>
              <a:t>aaX</a:t>
            </a:r>
            <a:r>
              <a:rPr lang="en-US" dirty="0"/>
              <a:t> l </a:t>
            </a:r>
            <a:r>
              <a:rPr lang="en-US" dirty="0" err="1"/>
              <a:t>bbX</a:t>
            </a:r>
            <a:r>
              <a:rPr lang="en-US" dirty="0"/>
              <a:t>  l </a:t>
            </a:r>
            <a:r>
              <a:rPr lang="en-US" dirty="0" err="1"/>
              <a:t>abS</a:t>
            </a:r>
            <a:r>
              <a:rPr lang="en-US" dirty="0"/>
              <a:t> l </a:t>
            </a:r>
            <a:r>
              <a:rPr lang="en-US" dirty="0" err="1"/>
              <a:t>baS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FA Conversion to Regular grammar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EXAMPLE 4</a:t>
            </a:r>
          </a:p>
          <a:p>
            <a:r>
              <a:rPr lang="en-US" dirty="0" smtClean="0"/>
              <a:t>Consider  the  CFG: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400" dirty="0" smtClean="0"/>
              <a:t>S → </a:t>
            </a:r>
            <a:r>
              <a:rPr lang="en-US" sz="2400" dirty="0" err="1" smtClean="0"/>
              <a:t>aA</a:t>
            </a:r>
            <a:r>
              <a:rPr lang="en-US" sz="2400" dirty="0" smtClean="0"/>
              <a:t> | </a:t>
            </a:r>
            <a:r>
              <a:rPr lang="en-US" sz="2400" dirty="0" err="1" smtClean="0"/>
              <a:t>bB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A →  </a:t>
            </a:r>
            <a:r>
              <a:rPr lang="en-US" sz="2400" dirty="0" err="1" smtClean="0"/>
              <a:t>aS</a:t>
            </a:r>
            <a:r>
              <a:rPr lang="en-US" sz="2400" dirty="0" smtClean="0"/>
              <a:t> | a</a:t>
            </a:r>
          </a:p>
          <a:p>
            <a:pPr>
              <a:buNone/>
            </a:pPr>
            <a:r>
              <a:rPr lang="en-US" sz="2400" dirty="0" smtClean="0"/>
              <a:t>		B → </a:t>
            </a:r>
            <a:r>
              <a:rPr lang="en-US" sz="2400" dirty="0" err="1" smtClean="0"/>
              <a:t>bS</a:t>
            </a:r>
            <a:r>
              <a:rPr lang="en-US" sz="2400" dirty="0" smtClean="0"/>
              <a:t> | b</a:t>
            </a:r>
          </a:p>
          <a:p>
            <a:r>
              <a:rPr lang="en-US" sz="2400" dirty="0" smtClean="0"/>
              <a:t>This  language can  be  defined  by  the  regular  expression  (</a:t>
            </a:r>
            <a:r>
              <a:rPr lang="en-US" sz="2400" dirty="0" err="1" smtClean="0"/>
              <a:t>aa</a:t>
            </a:r>
            <a:r>
              <a:rPr lang="en-US" sz="2400" dirty="0" smtClean="0"/>
              <a:t>  +  bb)</a:t>
            </a:r>
            <a:r>
              <a:rPr lang="en-US" sz="2400" baseline="30000" dirty="0" smtClean="0"/>
              <a:t>+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It does  not  have  any  productions of  the  form</a:t>
            </a:r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400" dirty="0" err="1" smtClean="0"/>
              <a:t>N</a:t>
            </a:r>
            <a:r>
              <a:rPr lang="en-US" sz="2400" baseline="-25000" dirty="0" err="1" smtClean="0"/>
              <a:t>x</a:t>
            </a:r>
            <a:r>
              <a:rPr lang="en-US" sz="2400" dirty="0" smtClean="0"/>
              <a:t> →ʎ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Important Point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For  a  CFG  to  accept  the  word  ʎ,  it  must  have  at  least  one  production  of this  form,  called  a ʎ -production.</a:t>
            </a:r>
          </a:p>
          <a:p>
            <a:r>
              <a:rPr lang="en-US" dirty="0" smtClean="0"/>
              <a:t>A ʎ -production  need  not  imply  that ʎ  is  in  the  language,  as  with</a:t>
            </a:r>
          </a:p>
          <a:p>
            <a:pPr>
              <a:buNone/>
            </a:pPr>
            <a:r>
              <a:rPr lang="en-US" sz="2400" dirty="0" smtClean="0"/>
              <a:t>			 S →  </a:t>
            </a:r>
            <a:r>
              <a:rPr lang="en-US" sz="2400" dirty="0" err="1" smtClean="0"/>
              <a:t>aX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	  X → ʎ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Regular Grammar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The  corresponding  TG:</a:t>
            </a:r>
          </a:p>
          <a:p>
            <a:pPr>
              <a:buNone/>
            </a:pPr>
            <a:r>
              <a:rPr lang="en-US" dirty="0" smtClean="0"/>
              <a:t>		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S </a:t>
            </a:r>
            <a:r>
              <a:rPr lang="en-US" dirty="0"/>
              <a:t>→ </a:t>
            </a:r>
            <a:r>
              <a:rPr lang="en-US" dirty="0" err="1"/>
              <a:t>aA</a:t>
            </a:r>
            <a:r>
              <a:rPr lang="en-US" dirty="0"/>
              <a:t> | </a:t>
            </a:r>
            <a:r>
              <a:rPr lang="en-US" dirty="0" err="1"/>
              <a:t>bB</a:t>
            </a:r>
            <a:endParaRPr lang="en-US" dirty="0"/>
          </a:p>
          <a:p>
            <a:pPr>
              <a:buNone/>
            </a:pPr>
            <a:r>
              <a:rPr lang="en-US" dirty="0"/>
              <a:t>		A →  </a:t>
            </a:r>
            <a:r>
              <a:rPr lang="en-US" dirty="0" err="1"/>
              <a:t>aS</a:t>
            </a:r>
            <a:r>
              <a:rPr lang="en-US" dirty="0"/>
              <a:t> | a</a:t>
            </a:r>
          </a:p>
          <a:p>
            <a:pPr>
              <a:buNone/>
            </a:pPr>
            <a:r>
              <a:rPr lang="en-US" dirty="0"/>
              <a:t>		B → </a:t>
            </a:r>
            <a:r>
              <a:rPr lang="en-US" dirty="0" err="1"/>
              <a:t>bS</a:t>
            </a:r>
            <a:r>
              <a:rPr lang="en-US" dirty="0"/>
              <a:t> | b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 descr="Ex_P265_N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1828800"/>
            <a:ext cx="4671013" cy="2947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Grammar Conversion to FA using JFLAP</a:t>
            </a:r>
          </a:p>
          <a:p>
            <a:r>
              <a:rPr lang="en-US" dirty="0" smtClean="0"/>
              <a:t>Practical Demonstration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92162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/>
              <a:t>Elimination </a:t>
            </a:r>
            <a:r>
              <a:rPr lang="en-US" sz="4000" dirty="0"/>
              <a:t>of null </a:t>
            </a:r>
            <a:r>
              <a:rPr lang="en-US" sz="4000" dirty="0" smtClean="0"/>
              <a:t>production Theorem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b="1" dirty="0" smtClean="0"/>
              <a:t>	Statement: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If L  is  a  context-free  language  generated  by  a  CFG  that  includes ʎ -productions then  there  is  a  different  context-free  grammar  that  has  no ʎ -productions  that generates  either  the  whole  language  L  (if  L  does  not  include  the  word ʎ)  or else  generates  the  language  of  all  the  words  in  L  that  are  not 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620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Proof (by Example)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Consider  CFG  for  EVENPALINDROME  (the</a:t>
            </a:r>
          </a:p>
          <a:p>
            <a:r>
              <a:rPr lang="en-US" dirty="0" smtClean="0"/>
              <a:t>palindromes  with  an  even  number  of  letters):</a:t>
            </a:r>
          </a:p>
          <a:p>
            <a:pPr>
              <a:buNone/>
            </a:pPr>
            <a:r>
              <a:rPr lang="en-US" dirty="0" smtClean="0"/>
              <a:t>		S →  </a:t>
            </a:r>
            <a:r>
              <a:rPr lang="en-US" dirty="0" err="1" smtClean="0"/>
              <a:t>aSa</a:t>
            </a:r>
            <a:r>
              <a:rPr lang="en-US" dirty="0" smtClean="0"/>
              <a:t> I </a:t>
            </a:r>
            <a:r>
              <a:rPr lang="en-US" dirty="0" err="1" smtClean="0"/>
              <a:t>bSb</a:t>
            </a:r>
            <a:r>
              <a:rPr lang="en-US" dirty="0" smtClean="0"/>
              <a:t>  I ʎ</a:t>
            </a:r>
          </a:p>
          <a:p>
            <a:r>
              <a:rPr lang="en-US" dirty="0" smtClean="0"/>
              <a:t>Following  possible  derivation:</a:t>
            </a:r>
          </a:p>
          <a:p>
            <a:pPr>
              <a:buNone/>
            </a:pPr>
            <a:r>
              <a:rPr lang="en-US" dirty="0" smtClean="0"/>
              <a:t>		S  =&gt;  </a:t>
            </a:r>
            <a:r>
              <a:rPr lang="en-US" dirty="0" err="1" smtClean="0"/>
              <a:t>aSa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    =&gt;  </a:t>
            </a:r>
            <a:r>
              <a:rPr lang="en-US" dirty="0" err="1" smtClean="0"/>
              <a:t>aaSaa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    =&gt; </a:t>
            </a:r>
            <a:r>
              <a:rPr lang="en-US" dirty="0" err="1" smtClean="0"/>
              <a:t>aabSbaa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    =&gt; </a:t>
            </a:r>
            <a:r>
              <a:rPr lang="en-US" dirty="0" err="1" smtClean="0"/>
              <a:t>aabbaa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256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Proof (Cont’d…)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When  we  apply  this  replacement  rule  to  the  following  CFG.</a:t>
            </a:r>
          </a:p>
          <a:p>
            <a:pPr>
              <a:buNone/>
            </a:pPr>
            <a:r>
              <a:rPr lang="en-US" dirty="0" smtClean="0"/>
              <a:t>		S → </a:t>
            </a:r>
            <a:r>
              <a:rPr lang="en-US" dirty="0" err="1" smtClean="0"/>
              <a:t>aSa</a:t>
            </a:r>
            <a:r>
              <a:rPr lang="en-US" dirty="0" smtClean="0"/>
              <a:t>  I </a:t>
            </a:r>
            <a:r>
              <a:rPr lang="en-US" dirty="0" err="1" smtClean="0"/>
              <a:t>bSb</a:t>
            </a:r>
            <a:r>
              <a:rPr lang="en-US" dirty="0" smtClean="0"/>
              <a:t>  I ʎ</a:t>
            </a:r>
          </a:p>
          <a:p>
            <a:r>
              <a:rPr lang="en-US" dirty="0" smtClean="0"/>
              <a:t>We  remove  the  production  S → ʎ  and  replace  it  with  S →  </a:t>
            </a:r>
            <a:r>
              <a:rPr lang="en-US" dirty="0" err="1" smtClean="0"/>
              <a:t>aa</a:t>
            </a:r>
            <a:r>
              <a:rPr lang="en-US" dirty="0" smtClean="0"/>
              <a:t>  and  S →  bb,</a:t>
            </a:r>
          </a:p>
          <a:p>
            <a:r>
              <a:rPr lang="en-US" dirty="0" smtClean="0"/>
              <a:t>These are the  first  two  productions  with  the  right-side  S  deleted.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057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Proof (Cont’d…)</a:t>
            </a: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The  CFG  is  now:</a:t>
            </a:r>
          </a:p>
          <a:p>
            <a:pPr>
              <a:buNone/>
            </a:pPr>
            <a:r>
              <a:rPr lang="en-US" dirty="0" smtClean="0"/>
              <a:t>		S → </a:t>
            </a:r>
            <a:r>
              <a:rPr lang="en-US" dirty="0" err="1" smtClean="0"/>
              <a:t>aSa</a:t>
            </a:r>
            <a:r>
              <a:rPr lang="en-US" dirty="0" smtClean="0"/>
              <a:t> I </a:t>
            </a:r>
            <a:r>
              <a:rPr lang="en-US" dirty="0" err="1" smtClean="0"/>
              <a:t>bSb</a:t>
            </a:r>
            <a:r>
              <a:rPr lang="en-US" dirty="0" smtClean="0"/>
              <a:t>  I </a:t>
            </a:r>
            <a:r>
              <a:rPr lang="en-US" dirty="0" err="1" smtClean="0"/>
              <a:t>aa</a:t>
            </a:r>
            <a:r>
              <a:rPr lang="en-US" dirty="0" smtClean="0"/>
              <a:t>  I bb</a:t>
            </a:r>
          </a:p>
          <a:p>
            <a:r>
              <a:rPr lang="en-US" dirty="0" smtClean="0"/>
              <a:t>Which  also  generates  EVENPALINDROME,  except  for  the  word ʎ,  which  can no  longer  be  derived.</a:t>
            </a:r>
          </a:p>
          <a:p>
            <a:r>
              <a:rPr lang="en-US" dirty="0" smtClean="0"/>
              <a:t>For  example,  the derivation is generated in the  old  CFG: (Next slide)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840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Regular Grammar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OLD CFG:</a:t>
            </a:r>
          </a:p>
          <a:p>
            <a:pPr>
              <a:buNone/>
            </a:pPr>
            <a:r>
              <a:rPr lang="en-US" dirty="0" smtClean="0"/>
              <a:t>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657600" y="1600200"/>
          <a:ext cx="4038600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Derivation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Production  Used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i-FI" sz="2400" dirty="0" smtClean="0"/>
                        <a:t>S =&gt;  aSa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S  </a:t>
                      </a:r>
                      <a:r>
                        <a:rPr lang="en-US" sz="2400" dirty="0" smtClean="0"/>
                        <a:t>→</a:t>
                      </a:r>
                      <a:r>
                        <a:rPr lang="pt-BR" sz="2400" dirty="0" smtClean="0"/>
                        <a:t> aSa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2400" dirty="0" smtClean="0"/>
                        <a:t> =&gt;  aaSaa 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S  </a:t>
                      </a:r>
                      <a:r>
                        <a:rPr lang="en-US" sz="2400" dirty="0" smtClean="0"/>
                        <a:t>→</a:t>
                      </a:r>
                      <a:r>
                        <a:rPr lang="pt-BR" sz="2400" dirty="0" smtClean="0"/>
                        <a:t>  aSa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2400" dirty="0" smtClean="0"/>
                        <a:t>   =&gt; aabSbaa 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S  </a:t>
                      </a:r>
                      <a:r>
                        <a:rPr lang="en-US" sz="2400" dirty="0" smtClean="0"/>
                        <a:t>→</a:t>
                      </a:r>
                      <a:r>
                        <a:rPr lang="pt-BR" sz="2400" dirty="0" smtClean="0"/>
                        <a:t>  bSb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2400" dirty="0" smtClean="0"/>
                        <a:t>  =&gt; aabbaa </a:t>
                      </a:r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S  </a:t>
                      </a:r>
                      <a:r>
                        <a:rPr lang="en-US" sz="2400" dirty="0" smtClean="0"/>
                        <a:t>→</a:t>
                      </a:r>
                      <a:r>
                        <a:rPr lang="pt-BR" sz="2400" dirty="0" smtClean="0"/>
                        <a:t> </a:t>
                      </a:r>
                      <a:r>
                        <a:rPr lang="en-US" sz="2400" dirty="0" smtClean="0"/>
                        <a:t>ʎ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6121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Regular Grammar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New  CFG  </a:t>
            </a:r>
          </a:p>
          <a:p>
            <a:r>
              <a:rPr lang="en-US" dirty="0" smtClean="0"/>
              <a:t>We  can combine  the  last two  steps .</a:t>
            </a:r>
          </a:p>
          <a:p>
            <a:pPr>
              <a:buNone/>
            </a:pPr>
            <a:r>
              <a:rPr lang="en-US" dirty="0" smtClean="0"/>
              <a:t>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0" y="2895600"/>
          <a:ext cx="2895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Derivation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Production  Used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i-FI" sz="2400" dirty="0" smtClean="0"/>
                        <a:t>S =&gt;  aSa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S  </a:t>
                      </a:r>
                      <a:r>
                        <a:rPr lang="en-US" sz="2400" dirty="0" smtClean="0"/>
                        <a:t>→</a:t>
                      </a:r>
                      <a:r>
                        <a:rPr lang="pt-BR" sz="2400" dirty="0" smtClean="0"/>
                        <a:t> aSa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2400" dirty="0" smtClean="0"/>
                        <a:t> =&gt;  aaSaa 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S  </a:t>
                      </a:r>
                      <a:r>
                        <a:rPr lang="en-US" sz="2400" dirty="0" smtClean="0"/>
                        <a:t>→</a:t>
                      </a:r>
                      <a:r>
                        <a:rPr lang="pt-BR" sz="2400" dirty="0" smtClean="0"/>
                        <a:t>  aSa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2400" dirty="0" smtClean="0"/>
                        <a:t>   =&gt; aabbaa 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S  </a:t>
                      </a:r>
                      <a:r>
                        <a:rPr lang="en-US" sz="2400" dirty="0" smtClean="0"/>
                        <a:t>→</a:t>
                      </a:r>
                      <a:r>
                        <a:rPr lang="pt-BR" sz="2400" dirty="0" smtClean="0"/>
                        <a:t>  bb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2514600"/>
          <a:ext cx="4038600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/>
                <a:gridCol w="20193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Derivation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Production  Used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i-FI" sz="2400" dirty="0" smtClean="0"/>
                        <a:t>S =&gt;  aSa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S  </a:t>
                      </a:r>
                      <a:r>
                        <a:rPr lang="en-US" sz="2400" dirty="0" smtClean="0"/>
                        <a:t>→</a:t>
                      </a:r>
                      <a:r>
                        <a:rPr lang="pt-BR" sz="2400" dirty="0" smtClean="0"/>
                        <a:t> aSa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2400" dirty="0" smtClean="0"/>
                        <a:t> =&gt;  aaSaa 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S  </a:t>
                      </a:r>
                      <a:r>
                        <a:rPr lang="en-US" sz="2400" dirty="0" smtClean="0"/>
                        <a:t>→</a:t>
                      </a:r>
                      <a:r>
                        <a:rPr lang="pt-BR" sz="2400" dirty="0" smtClean="0"/>
                        <a:t>  aSa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2400" dirty="0" smtClean="0"/>
                        <a:t>   =&gt; aabSbaa 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S  </a:t>
                      </a:r>
                      <a:r>
                        <a:rPr lang="en-US" sz="2400" dirty="0" smtClean="0"/>
                        <a:t>→</a:t>
                      </a:r>
                      <a:r>
                        <a:rPr lang="pt-BR" sz="2400" dirty="0" smtClean="0"/>
                        <a:t>  bSb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2400" dirty="0" smtClean="0"/>
                        <a:t>  =&gt; aabbaa </a:t>
                      </a:r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S  </a:t>
                      </a:r>
                      <a:r>
                        <a:rPr lang="en-US" sz="2400" dirty="0" smtClean="0"/>
                        <a:t>→</a:t>
                      </a:r>
                      <a:r>
                        <a:rPr lang="pt-BR" sz="2400" dirty="0" smtClean="0"/>
                        <a:t> </a:t>
                      </a:r>
                      <a:r>
                        <a:rPr lang="en-US" sz="2400" dirty="0" smtClean="0"/>
                        <a:t>ʎ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9549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Null Production Elimination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EXAMPLE </a:t>
            </a:r>
          </a:p>
          <a:p>
            <a:r>
              <a:rPr lang="en-US" dirty="0" smtClean="0"/>
              <a:t>Consider  the CFG  for  the  language  defined  by  (a  +  b)*a</a:t>
            </a:r>
          </a:p>
          <a:p>
            <a:pPr>
              <a:buNone/>
            </a:pPr>
            <a:r>
              <a:rPr lang="en-US" dirty="0" smtClean="0"/>
              <a:t>		S →  </a:t>
            </a:r>
            <a:r>
              <a:rPr lang="en-US" dirty="0" err="1" smtClean="0"/>
              <a:t>Xa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X →  </a:t>
            </a:r>
            <a:r>
              <a:rPr lang="en-US" dirty="0" err="1" smtClean="0"/>
              <a:t>aX</a:t>
            </a:r>
            <a:r>
              <a:rPr lang="en-US" dirty="0" smtClean="0"/>
              <a:t>  I </a:t>
            </a:r>
            <a:r>
              <a:rPr lang="en-US" dirty="0" err="1" smtClean="0"/>
              <a:t>bX</a:t>
            </a:r>
            <a:r>
              <a:rPr lang="en-US" dirty="0" smtClean="0"/>
              <a:t>  I ʎ</a:t>
            </a:r>
          </a:p>
          <a:p>
            <a:r>
              <a:rPr lang="en-US" dirty="0" smtClean="0"/>
              <a:t>The  only  </a:t>
            </a:r>
            <a:r>
              <a:rPr lang="en-US" dirty="0" err="1" smtClean="0"/>
              <a:t>nullable</a:t>
            </a:r>
            <a:r>
              <a:rPr lang="en-US" dirty="0" smtClean="0"/>
              <a:t>  nonterminal  here  is  X,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153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Null Production Elimination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 productions  that  have  right sides  including  X  are:</a:t>
            </a:r>
          </a:p>
          <a:p>
            <a:pPr>
              <a:buNone/>
            </a:pPr>
            <a:r>
              <a:rPr lang="en-US" sz="2400" dirty="0" smtClean="0"/>
              <a:t>	Productions with  </a:t>
            </a:r>
            <a:r>
              <a:rPr lang="en-US" sz="2400" dirty="0" err="1" smtClean="0"/>
              <a:t>Nullables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800" dirty="0" smtClean="0"/>
              <a:t>S →  </a:t>
            </a:r>
            <a:r>
              <a:rPr lang="en-US" sz="2800" dirty="0" err="1" smtClean="0"/>
              <a:t>Xa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	X →  </a:t>
            </a:r>
            <a:r>
              <a:rPr lang="en-US" sz="2800" dirty="0" err="1" smtClean="0"/>
              <a:t>aX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	X → </a:t>
            </a:r>
            <a:r>
              <a:rPr lang="en-US" sz="2800" dirty="0" err="1" smtClean="0"/>
              <a:t>bX</a:t>
            </a:r>
            <a:endParaRPr lang="en-US" sz="2800" dirty="0" smtClean="0"/>
          </a:p>
          <a:p>
            <a:pPr>
              <a:buNone/>
            </a:pPr>
            <a:r>
              <a:rPr lang="en-US" dirty="0" smtClean="0"/>
              <a:t>	 </a:t>
            </a:r>
            <a:r>
              <a:rPr lang="en-US" sz="2400" dirty="0" smtClean="0"/>
              <a:t>New Productions Formed  by the  Rule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800" dirty="0" smtClean="0"/>
              <a:t>S →  a</a:t>
            </a:r>
          </a:p>
          <a:p>
            <a:pPr>
              <a:buNone/>
            </a:pPr>
            <a:r>
              <a:rPr lang="en-US" sz="2800" dirty="0" smtClean="0"/>
              <a:t>		X → a</a:t>
            </a:r>
          </a:p>
          <a:p>
            <a:pPr>
              <a:buNone/>
            </a:pPr>
            <a:r>
              <a:rPr lang="en-US" sz="2800" dirty="0" smtClean="0"/>
              <a:t>		X →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96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Null Production Elimination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The  full  new  CFG  is:</a:t>
            </a:r>
          </a:p>
          <a:p>
            <a:pPr>
              <a:buNone/>
            </a:pPr>
            <a:r>
              <a:rPr lang="en-US" dirty="0" smtClean="0"/>
              <a:t>		S → </a:t>
            </a:r>
            <a:r>
              <a:rPr lang="en-US" dirty="0" err="1" smtClean="0"/>
              <a:t>Xa</a:t>
            </a:r>
            <a:r>
              <a:rPr lang="en-US" dirty="0" smtClean="0"/>
              <a:t>  I a</a:t>
            </a:r>
          </a:p>
          <a:p>
            <a:pPr>
              <a:buNone/>
            </a:pPr>
            <a:r>
              <a:rPr lang="en-US" dirty="0" smtClean="0"/>
              <a:t>		X →  </a:t>
            </a:r>
            <a:r>
              <a:rPr lang="en-US" dirty="0" err="1" smtClean="0"/>
              <a:t>aX</a:t>
            </a:r>
            <a:r>
              <a:rPr lang="en-US" dirty="0" smtClean="0"/>
              <a:t> | </a:t>
            </a:r>
            <a:r>
              <a:rPr lang="en-US" dirty="0" err="1" smtClean="0"/>
              <a:t>bX</a:t>
            </a:r>
            <a:r>
              <a:rPr lang="en-US" dirty="0" smtClean="0"/>
              <a:t> | a  I b</a:t>
            </a:r>
          </a:p>
          <a:p>
            <a:r>
              <a:rPr lang="en-US" sz="2400" dirty="0" smtClean="0"/>
              <a:t>To  produce  the  word  baa we  </a:t>
            </a:r>
          </a:p>
          <a:p>
            <a:pPr>
              <a:buNone/>
            </a:pPr>
            <a:r>
              <a:rPr lang="en-US" sz="2400" dirty="0" smtClean="0"/>
              <a:t>	formerly  used  the  derivation shown </a:t>
            </a:r>
          </a:p>
          <a:p>
            <a:pPr>
              <a:buNone/>
            </a:pPr>
            <a:r>
              <a:rPr lang="en-US" sz="2400" dirty="0" smtClean="0"/>
              <a:t>	In the table.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715000" y="2971800"/>
          <a:ext cx="28956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Derivation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Production  Used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S =&gt;  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S  </a:t>
                      </a:r>
                      <a:r>
                        <a:rPr lang="en-US" dirty="0" smtClean="0"/>
                        <a:t>→</a:t>
                      </a:r>
                      <a:r>
                        <a:rPr lang="pt-BR" dirty="0" smtClean="0"/>
                        <a:t> Xa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 smtClean="0"/>
                        <a:t> =&gt;  bXa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X  </a:t>
                      </a:r>
                      <a:r>
                        <a:rPr lang="en-US" dirty="0" smtClean="0"/>
                        <a:t>→</a:t>
                      </a:r>
                      <a:r>
                        <a:rPr lang="pt-BR" dirty="0" smtClean="0"/>
                        <a:t>  bX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 smtClean="0"/>
                        <a:t>   =&gt; baXa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X </a:t>
                      </a:r>
                      <a:r>
                        <a:rPr lang="en-US" dirty="0" smtClean="0"/>
                        <a:t>→</a:t>
                      </a:r>
                      <a:r>
                        <a:rPr lang="pt-BR" dirty="0" smtClean="0"/>
                        <a:t>  aX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 smtClean="0"/>
                        <a:t>  =&gt; baa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X  </a:t>
                      </a:r>
                      <a:r>
                        <a:rPr lang="en-US" dirty="0" smtClean="0"/>
                        <a:t>→</a:t>
                      </a:r>
                      <a:r>
                        <a:rPr lang="pt-BR" dirty="0" smtClean="0"/>
                        <a:t> </a:t>
                      </a:r>
                      <a:r>
                        <a:rPr lang="en-US" dirty="0" smtClean="0"/>
                        <a:t>ʎ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9779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Null Production Elimination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Combine  the  last  two  steps,  and  the  new  derivation  in  the  new CFG  is:</a:t>
            </a:r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038600" y="2895600"/>
          <a:ext cx="2895600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Derivation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Production  Used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S =&gt;  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S  </a:t>
                      </a:r>
                      <a:r>
                        <a:rPr lang="en-US" dirty="0" smtClean="0"/>
                        <a:t>→</a:t>
                      </a:r>
                      <a:r>
                        <a:rPr lang="pt-BR" dirty="0" smtClean="0"/>
                        <a:t> Xa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 smtClean="0"/>
                        <a:t> =&gt;  bXa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X  </a:t>
                      </a:r>
                      <a:r>
                        <a:rPr lang="en-US" dirty="0" smtClean="0"/>
                        <a:t>→</a:t>
                      </a:r>
                      <a:r>
                        <a:rPr lang="pt-BR" dirty="0" smtClean="0"/>
                        <a:t>  bX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 smtClean="0"/>
                        <a:t>  =&gt; baa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X  </a:t>
                      </a:r>
                      <a:r>
                        <a:rPr lang="en-US" dirty="0" smtClean="0"/>
                        <a:t>→</a:t>
                      </a:r>
                      <a:r>
                        <a:rPr lang="pt-BR" dirty="0" smtClean="0"/>
                        <a:t> </a:t>
                      </a:r>
                      <a:r>
                        <a:rPr lang="en-US" dirty="0" smtClean="0"/>
                        <a:t>a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2819400"/>
          <a:ext cx="28956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Derivation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Production  Used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S =&gt;  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S  </a:t>
                      </a:r>
                      <a:r>
                        <a:rPr lang="en-US" dirty="0" smtClean="0"/>
                        <a:t>→</a:t>
                      </a:r>
                      <a:r>
                        <a:rPr lang="pt-BR" dirty="0" smtClean="0"/>
                        <a:t> Xa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 smtClean="0"/>
                        <a:t> =&gt;  bXa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X  </a:t>
                      </a:r>
                      <a:r>
                        <a:rPr lang="en-US" dirty="0" smtClean="0"/>
                        <a:t>→</a:t>
                      </a:r>
                      <a:r>
                        <a:rPr lang="pt-BR" dirty="0" smtClean="0"/>
                        <a:t>  bX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 smtClean="0"/>
                        <a:t>   =&gt; baXa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X </a:t>
                      </a:r>
                      <a:r>
                        <a:rPr lang="en-US" dirty="0" smtClean="0"/>
                        <a:t>→</a:t>
                      </a:r>
                      <a:r>
                        <a:rPr lang="pt-BR" dirty="0" smtClean="0"/>
                        <a:t>  aX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 smtClean="0"/>
                        <a:t>  =&gt; baa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X  </a:t>
                      </a:r>
                      <a:r>
                        <a:rPr lang="en-US" dirty="0" smtClean="0"/>
                        <a:t>→</a:t>
                      </a:r>
                      <a:r>
                        <a:rPr lang="pt-BR" dirty="0" smtClean="0"/>
                        <a:t> </a:t>
                      </a:r>
                      <a:r>
                        <a:rPr lang="en-US" dirty="0" smtClean="0"/>
                        <a:t>ʎ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8381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Null Production Elimination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Consider  this  CFG  for  the  language  defined  by </a:t>
            </a:r>
            <a:r>
              <a:rPr lang="en-US" dirty="0" smtClean="0">
                <a:solidFill>
                  <a:schemeClr val="accent1"/>
                </a:solidFill>
              </a:rPr>
              <a:t>(a  +  b)*bb(a  +  b)*</a:t>
            </a:r>
          </a:p>
          <a:p>
            <a:pPr>
              <a:buNone/>
            </a:pPr>
            <a:r>
              <a:rPr lang="en-US" dirty="0" smtClean="0"/>
              <a:t>		S →  XY</a:t>
            </a:r>
          </a:p>
          <a:p>
            <a:pPr>
              <a:buNone/>
            </a:pPr>
            <a:r>
              <a:rPr lang="en-US" dirty="0" smtClean="0"/>
              <a:t>		X →  </a:t>
            </a:r>
            <a:r>
              <a:rPr lang="en-US" dirty="0" err="1" smtClean="0"/>
              <a:t>Zb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Y →  </a:t>
            </a:r>
            <a:r>
              <a:rPr lang="en-US" dirty="0" err="1" smtClean="0"/>
              <a:t>bW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Z →  AB</a:t>
            </a:r>
          </a:p>
          <a:p>
            <a:pPr>
              <a:buNone/>
            </a:pPr>
            <a:r>
              <a:rPr lang="en-US" dirty="0" smtClean="0"/>
              <a:t>		W → Z</a:t>
            </a:r>
          </a:p>
          <a:p>
            <a:pPr>
              <a:buNone/>
            </a:pPr>
            <a:r>
              <a:rPr lang="en-US" dirty="0" smtClean="0"/>
              <a:t>		A → </a:t>
            </a:r>
            <a:r>
              <a:rPr lang="en-US" dirty="0" err="1" smtClean="0"/>
              <a:t>aA</a:t>
            </a:r>
            <a:r>
              <a:rPr lang="en-US" dirty="0" smtClean="0"/>
              <a:t> I </a:t>
            </a:r>
            <a:r>
              <a:rPr lang="en-US" dirty="0" err="1" smtClean="0"/>
              <a:t>bA</a:t>
            </a:r>
            <a:r>
              <a:rPr lang="en-US" dirty="0" smtClean="0"/>
              <a:t>  I ʎ</a:t>
            </a:r>
          </a:p>
          <a:p>
            <a:pPr>
              <a:buNone/>
            </a:pPr>
            <a:r>
              <a:rPr lang="en-US" dirty="0" smtClean="0"/>
              <a:t>		B →  </a:t>
            </a:r>
            <a:r>
              <a:rPr lang="en-US" dirty="0" err="1" smtClean="0"/>
              <a:t>Ba</a:t>
            </a:r>
            <a:r>
              <a:rPr lang="en-US" dirty="0" smtClean="0"/>
              <a:t> |  Bb| ʎ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001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Null Production Elimination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5240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The  modified  replacement  algorithm  tells  us  to  generate  new  productions  to replace  the </a:t>
            </a:r>
            <a:r>
              <a:rPr lang="en-US" sz="2800" dirty="0" smtClean="0"/>
              <a:t>ʎ </a:t>
            </a:r>
            <a:r>
              <a:rPr lang="en-US" sz="3000" dirty="0" smtClean="0"/>
              <a:t>-productions  as  follows: </a:t>
            </a:r>
            <a:r>
              <a:rPr lang="en-US" dirty="0" smtClean="0"/>
              <a:t>	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2895600"/>
            <a:ext cx="7924800" cy="3810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buNone/>
            </a:pPr>
            <a:r>
              <a:rPr lang="en-US" sz="3200" dirty="0" smtClean="0"/>
              <a:t>		</a:t>
            </a:r>
            <a:r>
              <a:rPr lang="pl-PL" sz="3200" dirty="0" smtClean="0">
                <a:solidFill>
                  <a:schemeClr val="accent1"/>
                </a:solidFill>
              </a:rPr>
              <a:t>Old </a:t>
            </a:r>
            <a:r>
              <a:rPr lang="en-US" sz="3200" dirty="0" smtClean="0">
                <a:solidFill>
                  <a:schemeClr val="accent1"/>
                </a:solidFill>
              </a:rPr>
              <a:t>			New Productions</a:t>
            </a:r>
            <a:endParaRPr lang="pl-PL" sz="3200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3200" dirty="0" smtClean="0"/>
              <a:t>		</a:t>
            </a:r>
            <a:r>
              <a:rPr lang="pl-PL" sz="3200" dirty="0" smtClean="0"/>
              <a:t>X</a:t>
            </a:r>
            <a:r>
              <a:rPr lang="en-US" sz="3200" dirty="0" smtClean="0"/>
              <a:t> → </a:t>
            </a:r>
            <a:r>
              <a:rPr lang="pl-PL" sz="3200" dirty="0" smtClean="0"/>
              <a:t>Zb </a:t>
            </a:r>
            <a:r>
              <a:rPr lang="en-US" sz="3200" dirty="0" smtClean="0"/>
              <a:t>		 X → b</a:t>
            </a:r>
            <a:endParaRPr lang="pl-PL" sz="3200" dirty="0" smtClean="0"/>
          </a:p>
          <a:p>
            <a:pPr>
              <a:buNone/>
            </a:pPr>
            <a:r>
              <a:rPr lang="en-US" sz="3200" dirty="0" smtClean="0"/>
              <a:t>		</a:t>
            </a:r>
            <a:r>
              <a:rPr lang="pl-PL" sz="3200" dirty="0" smtClean="0"/>
              <a:t>Y</a:t>
            </a:r>
            <a:r>
              <a:rPr lang="en-US" sz="3200" dirty="0" smtClean="0"/>
              <a:t> →</a:t>
            </a:r>
            <a:r>
              <a:rPr lang="pl-PL" sz="3200" dirty="0" smtClean="0"/>
              <a:t>  bW </a:t>
            </a:r>
            <a:r>
              <a:rPr lang="en-US" sz="3200" dirty="0" smtClean="0"/>
              <a:t>		 Y → b</a:t>
            </a:r>
            <a:endParaRPr lang="pl-PL" sz="3200" dirty="0" smtClean="0"/>
          </a:p>
          <a:p>
            <a:pPr>
              <a:buNone/>
            </a:pPr>
            <a:r>
              <a:rPr lang="en-US" sz="3200" dirty="0" smtClean="0"/>
              <a:t>		</a:t>
            </a:r>
            <a:r>
              <a:rPr lang="pl-PL" sz="3200" dirty="0" smtClean="0"/>
              <a:t>Z</a:t>
            </a:r>
            <a:r>
              <a:rPr lang="en-US" sz="3200" dirty="0" smtClean="0"/>
              <a:t> →</a:t>
            </a:r>
            <a:r>
              <a:rPr lang="pl-PL" sz="3200" dirty="0" smtClean="0"/>
              <a:t>  AB </a:t>
            </a:r>
            <a:r>
              <a:rPr lang="en-US" sz="3200" dirty="0" smtClean="0"/>
              <a:t>	 	Z → A  and  Z →  B</a:t>
            </a:r>
            <a:endParaRPr lang="pl-PL" sz="3200" dirty="0" smtClean="0"/>
          </a:p>
          <a:p>
            <a:r>
              <a:rPr lang="en-US" sz="3200" dirty="0" smtClean="0"/>
              <a:t>		</a:t>
            </a:r>
            <a:r>
              <a:rPr lang="pl-PL" sz="3200" dirty="0" smtClean="0"/>
              <a:t>W </a:t>
            </a:r>
            <a:r>
              <a:rPr lang="en-US" sz="3200" dirty="0" smtClean="0"/>
              <a:t>→ </a:t>
            </a:r>
            <a:r>
              <a:rPr lang="pl-PL" sz="3200" dirty="0" smtClean="0"/>
              <a:t>Z </a:t>
            </a:r>
            <a:r>
              <a:rPr lang="en-US" sz="3200" dirty="0" smtClean="0"/>
              <a:t>		Nothing new</a:t>
            </a:r>
            <a:endParaRPr lang="pl-PL" sz="3200" dirty="0" smtClean="0"/>
          </a:p>
          <a:p>
            <a:r>
              <a:rPr lang="en-US" sz="3200" dirty="0" smtClean="0"/>
              <a:t>		</a:t>
            </a:r>
            <a:r>
              <a:rPr lang="pl-PL" sz="3200" dirty="0" smtClean="0"/>
              <a:t>A</a:t>
            </a:r>
            <a:r>
              <a:rPr lang="en-US" sz="3200" dirty="0" smtClean="0"/>
              <a:t> → </a:t>
            </a:r>
            <a:r>
              <a:rPr lang="pl-PL" sz="3200" dirty="0" smtClean="0"/>
              <a:t>aA </a:t>
            </a:r>
            <a:r>
              <a:rPr lang="en-US" sz="3200" dirty="0" smtClean="0"/>
              <a:t>		A → a</a:t>
            </a:r>
            <a:endParaRPr lang="pl-PL" sz="3200" dirty="0" smtClean="0"/>
          </a:p>
          <a:p>
            <a:r>
              <a:rPr lang="en-US" sz="3200" dirty="0" smtClean="0"/>
              <a:t>		</a:t>
            </a:r>
            <a:r>
              <a:rPr lang="pl-PL" sz="3200" dirty="0" smtClean="0"/>
              <a:t>A</a:t>
            </a:r>
            <a:r>
              <a:rPr lang="en-US" sz="3200" dirty="0" smtClean="0"/>
              <a:t> → </a:t>
            </a:r>
            <a:r>
              <a:rPr lang="pl-PL" sz="3200" dirty="0" smtClean="0"/>
              <a:t>bA</a:t>
            </a:r>
            <a:r>
              <a:rPr lang="en-US" sz="3200" dirty="0" smtClean="0"/>
              <a:t>		A → b</a:t>
            </a:r>
            <a:r>
              <a:rPr lang="pl-PL" sz="3200" dirty="0" smtClean="0"/>
              <a:t> </a:t>
            </a:r>
            <a:r>
              <a:rPr lang="en-US" sz="3200" dirty="0" smtClean="0"/>
              <a:t>		</a:t>
            </a:r>
            <a:endParaRPr lang="pl-PL" sz="3200" dirty="0" smtClean="0"/>
          </a:p>
          <a:p>
            <a:r>
              <a:rPr lang="en-US" sz="3200" dirty="0" smtClean="0"/>
              <a:t>		</a:t>
            </a:r>
            <a:r>
              <a:rPr lang="pl-PL" sz="3200" dirty="0" smtClean="0"/>
              <a:t>B</a:t>
            </a:r>
            <a:r>
              <a:rPr lang="en-US" sz="3200" dirty="0" smtClean="0"/>
              <a:t> → </a:t>
            </a:r>
            <a:r>
              <a:rPr lang="pl-PL" sz="3200" dirty="0" smtClean="0"/>
              <a:t>Ba </a:t>
            </a:r>
            <a:r>
              <a:rPr lang="en-US" sz="3200" dirty="0" smtClean="0"/>
              <a:t>		B → a</a:t>
            </a:r>
            <a:endParaRPr lang="pl-PL" sz="3200" dirty="0" smtClean="0"/>
          </a:p>
          <a:p>
            <a:pPr>
              <a:buNone/>
            </a:pPr>
            <a:r>
              <a:rPr lang="en-US" sz="3200" dirty="0" smtClean="0"/>
              <a:t>		</a:t>
            </a:r>
            <a:r>
              <a:rPr lang="pl-PL" sz="3200" dirty="0" smtClean="0"/>
              <a:t>B</a:t>
            </a:r>
            <a:r>
              <a:rPr lang="en-US" sz="3200" dirty="0" smtClean="0"/>
              <a:t> → </a:t>
            </a:r>
            <a:r>
              <a:rPr lang="pl-PL" sz="3200" dirty="0" smtClean="0"/>
              <a:t>Bb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3200" dirty="0" smtClean="0"/>
              <a:t> B → b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229600" y="685800"/>
            <a:ext cx="3505200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</a:t>
            </a:r>
          </a:p>
          <a:p>
            <a:pPr>
              <a:buNone/>
            </a:pPr>
            <a:r>
              <a:rPr lang="en-US" sz="3200" dirty="0" smtClean="0"/>
              <a:t>	</a:t>
            </a:r>
          </a:p>
          <a:p>
            <a:pPr>
              <a:buNone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921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Null Production Elimination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We  do  not  eliminate  all  of  the  old  productions,  only  the  old A-productions.</a:t>
            </a:r>
          </a:p>
          <a:p>
            <a:r>
              <a:rPr lang="en-US" sz="3000" dirty="0" smtClean="0"/>
              <a:t>The  fully  modified  new  CFG  is:</a:t>
            </a:r>
          </a:p>
          <a:p>
            <a:pPr>
              <a:buNone/>
            </a:pPr>
            <a:r>
              <a:rPr lang="en-US" sz="3000" dirty="0" smtClean="0"/>
              <a:t>		</a:t>
            </a:r>
            <a:r>
              <a:rPr lang="en-US" sz="2400" dirty="0" smtClean="0"/>
              <a:t>S →  XY</a:t>
            </a:r>
          </a:p>
          <a:p>
            <a:pPr>
              <a:buNone/>
            </a:pPr>
            <a:r>
              <a:rPr lang="en-US" sz="2400" dirty="0" smtClean="0"/>
              <a:t>		X →  </a:t>
            </a:r>
            <a:r>
              <a:rPr lang="en-US" sz="2400" dirty="0" err="1" smtClean="0"/>
              <a:t>Zb</a:t>
            </a:r>
            <a:r>
              <a:rPr lang="en-US" sz="2400" dirty="0" smtClean="0"/>
              <a:t> |  b</a:t>
            </a:r>
          </a:p>
          <a:p>
            <a:pPr>
              <a:buNone/>
            </a:pPr>
            <a:r>
              <a:rPr lang="en-US" sz="2400" dirty="0" smtClean="0"/>
              <a:t>		Y → </a:t>
            </a:r>
            <a:r>
              <a:rPr lang="en-US" sz="2400" dirty="0" err="1" smtClean="0"/>
              <a:t>bW</a:t>
            </a:r>
            <a:r>
              <a:rPr lang="en-US" sz="2400" dirty="0" smtClean="0"/>
              <a:t> | b</a:t>
            </a:r>
          </a:p>
          <a:p>
            <a:pPr>
              <a:buNone/>
            </a:pPr>
            <a:r>
              <a:rPr lang="en-US" sz="2400" dirty="0" smtClean="0"/>
              <a:t>		Z → AB|  A I B</a:t>
            </a:r>
          </a:p>
          <a:p>
            <a:pPr>
              <a:buNone/>
            </a:pPr>
            <a:r>
              <a:rPr lang="en-US" sz="2400" dirty="0" smtClean="0"/>
              <a:t>		W → Z</a:t>
            </a:r>
          </a:p>
          <a:p>
            <a:pPr>
              <a:buNone/>
            </a:pPr>
            <a:r>
              <a:rPr lang="en-US" sz="2400" dirty="0" smtClean="0"/>
              <a:t>		A →  </a:t>
            </a:r>
            <a:r>
              <a:rPr lang="en-US" sz="2400" dirty="0" err="1" smtClean="0"/>
              <a:t>aA</a:t>
            </a:r>
            <a:r>
              <a:rPr lang="en-US" sz="2400" dirty="0" smtClean="0"/>
              <a:t> | </a:t>
            </a:r>
            <a:r>
              <a:rPr lang="en-US" sz="2400" dirty="0" err="1" smtClean="0"/>
              <a:t>bA</a:t>
            </a:r>
            <a:r>
              <a:rPr lang="en-US" sz="2400" dirty="0" smtClean="0"/>
              <a:t> | a | b</a:t>
            </a:r>
          </a:p>
          <a:p>
            <a:pPr>
              <a:buNone/>
            </a:pPr>
            <a:r>
              <a:rPr lang="en-US" sz="2400" dirty="0" smtClean="0"/>
              <a:t>		B → </a:t>
            </a:r>
            <a:r>
              <a:rPr lang="en-US" sz="2400" dirty="0" err="1" smtClean="0"/>
              <a:t>Ba</a:t>
            </a:r>
            <a:r>
              <a:rPr lang="en-US" sz="2400" dirty="0" smtClean="0"/>
              <a:t> | Bb | a | b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229600" y="685800"/>
            <a:ext cx="3505200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</a:t>
            </a:r>
          </a:p>
          <a:p>
            <a:pPr>
              <a:buNone/>
            </a:pPr>
            <a:r>
              <a:rPr lang="en-US" sz="3200" dirty="0" smtClean="0"/>
              <a:t>	</a:t>
            </a:r>
          </a:p>
          <a:p>
            <a:pPr>
              <a:buNone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915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Eliminate Unit Productions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dirty="0" smtClean="0"/>
              <a:t>	DEFINITION</a:t>
            </a:r>
          </a:p>
          <a:p>
            <a:pPr>
              <a:buNone/>
            </a:pPr>
            <a:r>
              <a:rPr lang="en-US" sz="3000" dirty="0" smtClean="0"/>
              <a:t>	A  production  of  the  form</a:t>
            </a:r>
          </a:p>
          <a:p>
            <a:pPr>
              <a:buNone/>
            </a:pPr>
            <a:r>
              <a:rPr lang="en-US" sz="3000" dirty="0" smtClean="0"/>
              <a:t>		</a:t>
            </a:r>
            <a:r>
              <a:rPr lang="en-US" sz="3000" dirty="0" smtClean="0">
                <a:solidFill>
                  <a:schemeClr val="accent1"/>
                </a:solidFill>
              </a:rPr>
              <a:t>one  Nonterminal </a:t>
            </a:r>
            <a:r>
              <a:rPr lang="en-US" sz="2800" dirty="0" smtClean="0">
                <a:solidFill>
                  <a:schemeClr val="accent1"/>
                </a:solidFill>
              </a:rPr>
              <a:t>→</a:t>
            </a:r>
            <a:r>
              <a:rPr lang="en-US" sz="3000" dirty="0" smtClean="0">
                <a:solidFill>
                  <a:schemeClr val="accent1"/>
                </a:solidFill>
              </a:rPr>
              <a:t> one  Nonterminal</a:t>
            </a:r>
          </a:p>
          <a:p>
            <a:pPr>
              <a:buNone/>
            </a:pPr>
            <a:r>
              <a:rPr lang="en-US" sz="3000" dirty="0" smtClean="0"/>
              <a:t>	is  called  a  unit  production.  </a:t>
            </a:r>
          </a:p>
          <a:p>
            <a:pPr>
              <a:buNone/>
            </a:pP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See Next Slide for Details.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229600" y="685800"/>
            <a:ext cx="3505200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</a:t>
            </a:r>
          </a:p>
          <a:p>
            <a:pPr>
              <a:buNone/>
            </a:pPr>
            <a:r>
              <a:rPr lang="en-US" sz="3200" dirty="0" smtClean="0"/>
              <a:t>	</a:t>
            </a:r>
          </a:p>
          <a:p>
            <a:pPr>
              <a:buNone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858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Eliminate Unit Productions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dirty="0" smtClean="0"/>
              <a:t>	 EXAMPLE</a:t>
            </a:r>
          </a:p>
          <a:p>
            <a:r>
              <a:rPr lang="en-US" sz="3000" dirty="0" smtClean="0"/>
              <a:t>Consider</a:t>
            </a:r>
          </a:p>
          <a:p>
            <a:pPr>
              <a:buNone/>
            </a:pPr>
            <a:r>
              <a:rPr lang="en-US" sz="3000" dirty="0" smtClean="0"/>
              <a:t>		</a:t>
            </a:r>
            <a:r>
              <a:rPr lang="en-US" sz="2500" dirty="0" smtClean="0"/>
              <a:t>S →  A </a:t>
            </a:r>
            <a:r>
              <a:rPr lang="en-US" sz="2500" dirty="0" err="1" smtClean="0"/>
              <a:t>Ibb</a:t>
            </a:r>
            <a:endParaRPr lang="en-US" sz="2500" dirty="0" smtClean="0"/>
          </a:p>
          <a:p>
            <a:pPr>
              <a:buNone/>
            </a:pPr>
            <a:r>
              <a:rPr lang="en-US" sz="2500" dirty="0" smtClean="0"/>
              <a:t>		A → B </a:t>
            </a:r>
            <a:r>
              <a:rPr lang="en-US" sz="2500" dirty="0" err="1" smtClean="0"/>
              <a:t>Ib</a:t>
            </a:r>
            <a:endParaRPr lang="en-US" sz="2500" dirty="0" smtClean="0"/>
          </a:p>
          <a:p>
            <a:pPr>
              <a:buNone/>
            </a:pPr>
            <a:r>
              <a:rPr lang="en-US" sz="2500" dirty="0" smtClean="0"/>
              <a:t>		B → S | a</a:t>
            </a:r>
          </a:p>
          <a:p>
            <a:r>
              <a:rPr lang="en-US" sz="3000" dirty="0" smtClean="0"/>
              <a:t>Separate  the  units  from  the  </a:t>
            </a:r>
            <a:r>
              <a:rPr lang="en-US" sz="3000" dirty="0" err="1" smtClean="0"/>
              <a:t>nonunits</a:t>
            </a:r>
            <a:r>
              <a:rPr lang="en-US" sz="3000" dirty="0" smtClean="0"/>
              <a:t>:.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</a:p>
          <a:p>
            <a:pPr>
              <a:buNone/>
            </a:pPr>
            <a:r>
              <a:rPr lang="en-US" sz="2000" dirty="0" smtClean="0"/>
              <a:t>		 Unit Production		Other ones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500" dirty="0" smtClean="0"/>
              <a:t>S →  A  		S → bb</a:t>
            </a:r>
          </a:p>
          <a:p>
            <a:pPr>
              <a:buNone/>
            </a:pPr>
            <a:r>
              <a:rPr lang="en-US" sz="2500" dirty="0" smtClean="0"/>
              <a:t>		A → B  		A → b</a:t>
            </a:r>
          </a:p>
          <a:p>
            <a:pPr>
              <a:buNone/>
            </a:pPr>
            <a:r>
              <a:rPr lang="en-US" sz="2500" dirty="0" smtClean="0"/>
              <a:t>		B  →  S  		B →  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229600" y="685800"/>
            <a:ext cx="3505200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</a:t>
            </a:r>
          </a:p>
          <a:p>
            <a:pPr>
              <a:buNone/>
            </a:pPr>
            <a:r>
              <a:rPr lang="en-US" sz="3200" dirty="0" smtClean="0"/>
              <a:t>	</a:t>
            </a:r>
          </a:p>
          <a:p>
            <a:pPr>
              <a:buNone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528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Killing Unit Productions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000" dirty="0" smtClean="0"/>
              <a:t>	 EXAMPLE</a:t>
            </a:r>
          </a:p>
          <a:p>
            <a:r>
              <a:rPr lang="en-US" sz="3000" dirty="0" smtClean="0"/>
              <a:t>We  create  the  new  productions  that  allow  the  first  nonterminal  to  be replaced  by  any  of  the  strings  that  could  replace  the  last  nonterminal  in  the sequence.</a:t>
            </a:r>
          </a:p>
          <a:p>
            <a:pPr>
              <a:buNone/>
            </a:pPr>
            <a:r>
              <a:rPr lang="en-US" sz="3000" dirty="0" smtClean="0"/>
              <a:t>		S </a:t>
            </a:r>
            <a:r>
              <a:rPr lang="en-US" sz="2800" dirty="0" smtClean="0"/>
              <a:t>→</a:t>
            </a:r>
            <a:r>
              <a:rPr lang="en-US" sz="3000" dirty="0" smtClean="0"/>
              <a:t> A  		gives  	S </a:t>
            </a:r>
            <a:r>
              <a:rPr lang="en-US" sz="2800" dirty="0" smtClean="0"/>
              <a:t>→</a:t>
            </a:r>
            <a:r>
              <a:rPr lang="en-US" sz="3000" dirty="0" smtClean="0"/>
              <a:t> b</a:t>
            </a:r>
          </a:p>
          <a:p>
            <a:pPr>
              <a:buNone/>
            </a:pPr>
            <a:r>
              <a:rPr lang="en-US" sz="3000" dirty="0" smtClean="0"/>
              <a:t>		S </a:t>
            </a:r>
            <a:r>
              <a:rPr lang="en-US" sz="2800" dirty="0" smtClean="0"/>
              <a:t>→</a:t>
            </a:r>
            <a:r>
              <a:rPr lang="en-US" sz="3000" dirty="0" smtClean="0"/>
              <a:t> A </a:t>
            </a:r>
            <a:r>
              <a:rPr lang="en-US" sz="2800" dirty="0" smtClean="0"/>
              <a:t>→</a:t>
            </a:r>
            <a:r>
              <a:rPr lang="en-US" sz="3000" dirty="0" smtClean="0"/>
              <a:t> B  		gives  	S </a:t>
            </a:r>
            <a:r>
              <a:rPr lang="en-US" sz="2800" dirty="0" smtClean="0"/>
              <a:t>→ </a:t>
            </a:r>
            <a:r>
              <a:rPr lang="en-US" sz="3000" dirty="0" smtClean="0"/>
              <a:t>a</a:t>
            </a:r>
          </a:p>
          <a:p>
            <a:pPr>
              <a:buNone/>
            </a:pPr>
            <a:r>
              <a:rPr lang="en-US" sz="3000" dirty="0" smtClean="0"/>
              <a:t>		A </a:t>
            </a:r>
            <a:r>
              <a:rPr lang="en-US" sz="2800" dirty="0" smtClean="0"/>
              <a:t>→</a:t>
            </a:r>
            <a:r>
              <a:rPr lang="en-US" sz="3000" dirty="0" smtClean="0"/>
              <a:t> B  		gives  	A </a:t>
            </a:r>
            <a:r>
              <a:rPr lang="en-US" sz="2800" dirty="0" smtClean="0"/>
              <a:t>→</a:t>
            </a:r>
            <a:r>
              <a:rPr lang="en-US" sz="3000" dirty="0" smtClean="0"/>
              <a:t>  a</a:t>
            </a:r>
          </a:p>
          <a:p>
            <a:pPr>
              <a:buNone/>
            </a:pPr>
            <a:r>
              <a:rPr lang="en-US" sz="3000" dirty="0" smtClean="0"/>
              <a:t>		A </a:t>
            </a:r>
            <a:r>
              <a:rPr lang="en-US" sz="2800" dirty="0" smtClean="0"/>
              <a:t>→</a:t>
            </a:r>
            <a:r>
              <a:rPr lang="en-US" sz="3000" dirty="0" smtClean="0"/>
              <a:t> B </a:t>
            </a:r>
            <a:r>
              <a:rPr lang="en-US" sz="2800" dirty="0" smtClean="0"/>
              <a:t>→</a:t>
            </a:r>
            <a:r>
              <a:rPr lang="en-US" sz="3000" dirty="0" smtClean="0"/>
              <a:t> S  		gives  	A </a:t>
            </a:r>
            <a:r>
              <a:rPr lang="en-US" sz="2500" dirty="0" smtClean="0">
                <a:solidFill>
                  <a:prstClr val="black"/>
                </a:solidFill>
              </a:rPr>
              <a:t>→ </a:t>
            </a:r>
            <a:r>
              <a:rPr lang="en-US" sz="3000" dirty="0" smtClean="0"/>
              <a:t>bb</a:t>
            </a:r>
          </a:p>
          <a:p>
            <a:pPr>
              <a:buNone/>
            </a:pPr>
            <a:r>
              <a:rPr lang="en-US" sz="3000" dirty="0" smtClean="0"/>
              <a:t>		B </a:t>
            </a:r>
            <a:r>
              <a:rPr lang="en-US" sz="2800" dirty="0" smtClean="0"/>
              <a:t>→</a:t>
            </a:r>
            <a:r>
              <a:rPr lang="en-US" sz="3000" dirty="0" smtClean="0"/>
              <a:t> S  		gives  	B </a:t>
            </a:r>
            <a:r>
              <a:rPr lang="en-US" sz="2800" dirty="0" smtClean="0"/>
              <a:t>→</a:t>
            </a:r>
            <a:r>
              <a:rPr lang="en-US" sz="3000" dirty="0" smtClean="0"/>
              <a:t> bb</a:t>
            </a:r>
          </a:p>
          <a:p>
            <a:pPr>
              <a:buNone/>
            </a:pPr>
            <a:r>
              <a:rPr lang="en-US" sz="3000" dirty="0" smtClean="0"/>
              <a:t>		B </a:t>
            </a:r>
            <a:r>
              <a:rPr lang="en-US" sz="2800" dirty="0" smtClean="0"/>
              <a:t>→</a:t>
            </a:r>
            <a:r>
              <a:rPr lang="en-US" sz="3000" dirty="0" smtClean="0"/>
              <a:t> S</a:t>
            </a:r>
            <a:r>
              <a:rPr lang="en-US" sz="2800" dirty="0" smtClean="0"/>
              <a:t> →</a:t>
            </a:r>
            <a:r>
              <a:rPr lang="en-US" sz="3000" dirty="0" smtClean="0"/>
              <a:t>  A  	gives 		B </a:t>
            </a:r>
            <a:r>
              <a:rPr lang="en-US" sz="2800" dirty="0" smtClean="0"/>
              <a:t>→</a:t>
            </a:r>
            <a:r>
              <a:rPr lang="en-US" sz="3000" dirty="0" smtClean="0"/>
              <a:t>  b</a:t>
            </a:r>
            <a:endParaRPr lang="en-US" sz="25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229600" y="685800"/>
            <a:ext cx="3505200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</a:t>
            </a:r>
          </a:p>
          <a:p>
            <a:pPr>
              <a:buNone/>
            </a:pPr>
            <a:r>
              <a:rPr lang="en-US" sz="3200" dirty="0" smtClean="0"/>
              <a:t>	</a:t>
            </a:r>
          </a:p>
          <a:p>
            <a:pPr>
              <a:buNone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646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Lecture# </a:t>
            </a:r>
            <a:r>
              <a:rPr lang="en-US" dirty="0" smtClean="0"/>
              <a:t>25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Elimination of NULL Productions</a:t>
            </a:r>
          </a:p>
          <a:p>
            <a:r>
              <a:rPr lang="en-US" dirty="0"/>
              <a:t>Elimination of </a:t>
            </a:r>
            <a:r>
              <a:rPr lang="en-US" dirty="0" smtClean="0"/>
              <a:t>UNIT Productions</a:t>
            </a:r>
            <a:endParaRPr lang="en-US" dirty="0"/>
          </a:p>
          <a:p>
            <a:r>
              <a:rPr lang="en-US" dirty="0" smtClean="0"/>
              <a:t>Chomsky NORMAL Form</a:t>
            </a:r>
          </a:p>
          <a:p>
            <a:r>
              <a:rPr lang="en-US" i="1" dirty="0" smtClean="0"/>
              <a:t>Thanks to Daniel I.A. </a:t>
            </a:r>
            <a:r>
              <a:rPr lang="en-US" i="1" dirty="0" err="1" smtClean="0"/>
              <a:t>cohen</a:t>
            </a:r>
            <a:r>
              <a:rPr lang="en-US" i="1" dirty="0" smtClean="0"/>
              <a:t>. The material for these slides has been taken from his book Automata Theory.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879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493</Words>
  <Application>Microsoft Office PowerPoint</Application>
  <PresentationFormat>On-screen Show (4:3)</PresentationFormat>
  <Paragraphs>262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Lecture # 25</vt:lpstr>
      <vt:lpstr>Lecture#24 at a glance…</vt:lpstr>
      <vt:lpstr>FA Conversion to Regular grammar</vt:lpstr>
      <vt:lpstr>FA Conversion to Regular grammar</vt:lpstr>
      <vt:lpstr>FA Conversion to Regular grammar</vt:lpstr>
      <vt:lpstr>Important Point</vt:lpstr>
      <vt:lpstr>Regular Grammar </vt:lpstr>
      <vt:lpstr>Slide 8</vt:lpstr>
      <vt:lpstr>Elimination of null production Theorem </vt:lpstr>
      <vt:lpstr>Proof (by Example)</vt:lpstr>
      <vt:lpstr>Proof (Cont’d…)</vt:lpstr>
      <vt:lpstr>Proof (Cont’d…)</vt:lpstr>
      <vt:lpstr>Regular Grammar </vt:lpstr>
      <vt:lpstr>Regular Grammar </vt:lpstr>
      <vt:lpstr>Null Production Elimination</vt:lpstr>
      <vt:lpstr>Null Production Elimination</vt:lpstr>
      <vt:lpstr>Null Production Elimination</vt:lpstr>
      <vt:lpstr>Null Production Elimination</vt:lpstr>
      <vt:lpstr>Null Production Elimination</vt:lpstr>
      <vt:lpstr>Null Production Elimination</vt:lpstr>
      <vt:lpstr>Null Production Elimination</vt:lpstr>
      <vt:lpstr>Eliminate Unit Productions</vt:lpstr>
      <vt:lpstr>Eliminate Unit Productions</vt:lpstr>
      <vt:lpstr>Killing Unit Productions</vt:lpstr>
      <vt:lpstr>Lecture# 25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25</dc:title>
  <dc:creator>ALAM</dc:creator>
  <cp:lastModifiedBy>Administrator</cp:lastModifiedBy>
  <cp:revision>36</cp:revision>
  <dcterms:created xsi:type="dcterms:W3CDTF">2013-01-13T06:28:01Z</dcterms:created>
  <dcterms:modified xsi:type="dcterms:W3CDTF">2013-01-23T07:50:23Z</dcterms:modified>
</cp:coreProperties>
</file>