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17" r:id="rId2"/>
    <p:sldId id="318" r:id="rId3"/>
    <p:sldId id="319" r:id="rId4"/>
    <p:sldId id="320" r:id="rId5"/>
    <p:sldId id="321" r:id="rId6"/>
    <p:sldId id="263" r:id="rId7"/>
    <p:sldId id="322" r:id="rId8"/>
    <p:sldId id="264" r:id="rId9"/>
    <p:sldId id="266" r:id="rId10"/>
    <p:sldId id="267" r:id="rId11"/>
    <p:sldId id="313" r:id="rId12"/>
    <p:sldId id="270" r:id="rId13"/>
    <p:sldId id="271" r:id="rId14"/>
    <p:sldId id="272" r:id="rId15"/>
    <p:sldId id="325" r:id="rId16"/>
  </p:sldIdLst>
  <p:sldSz cx="9144000" cy="6858000" type="screen4x3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65" autoAdjust="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30F9ED-6450-4945-847F-4AEBC78815AA}" type="datetimeFigureOut">
              <a:rPr lang="en-US" smtClean="0"/>
              <a:pPr/>
              <a:t>1/23/2013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C81CA5-BD8A-48F1-9F67-7907B82583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4697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0F803D-0239-42C7-B512-6ECA9BD8A74D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F6C3-E5BC-4169-BB88-30C55FF3A266}" type="datetime1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3FF5-0CB4-427B-93B9-B5442BEDAF51}" type="datetime1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C829-6500-47F6-B510-EC9FDEAFFCF7}" type="datetime1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6DBE9-C391-4CA6-9DBB-04FE4354E8CA}" type="datetime1">
              <a:rPr lang="en-US" smtClean="0"/>
              <a:pPr/>
              <a:t>1/23/2013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FC809-7ED3-46AE-BDE2-F6E141BC32FA}" type="datetime1">
              <a:rPr lang="en-US" smtClean="0"/>
              <a:pPr/>
              <a:t>1/23/2013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69C63-71C4-4D36-8F19-DA3D74C3B36C}" type="datetime1">
              <a:rPr lang="en-US" smtClean="0"/>
              <a:pPr/>
              <a:t>1/23/2013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8F018-3CA9-49D2-83AA-D87DF5E28AFD}" type="datetime1">
              <a:rPr lang="en-US" smtClean="0"/>
              <a:pPr/>
              <a:t>1/23/2013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5983E-EFFE-48C2-A095-03744BC11A81}" type="datetime1">
              <a:rPr lang="en-US" smtClean="0"/>
              <a:pPr/>
              <a:t>1/23/2013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CFBC-1041-4B48-922D-CE094E758397}" type="datetime1">
              <a:rPr lang="en-US" smtClean="0"/>
              <a:pPr/>
              <a:t>1/23/2013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D0A23-CD7B-4A3E-B047-DF4F532A771A}" type="datetime1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F850-3EE2-4DC6-B03F-69453E40DC6A}" type="datetime1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B2D47-0152-4652-964A-8387A696FE8D}" type="datetime1">
              <a:rPr lang="en-US" smtClean="0"/>
              <a:pPr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Lecture # 24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Theory Of Automata</a:t>
            </a:r>
          </a:p>
          <a:p>
            <a:r>
              <a:rPr lang="en-US" sz="3800" dirty="0" smtClean="0"/>
              <a:t>By </a:t>
            </a:r>
          </a:p>
          <a:p>
            <a:r>
              <a:rPr lang="en-US" sz="3800" dirty="0" smtClean="0"/>
              <a:t>Dr. MM Alam</a:t>
            </a:r>
          </a:p>
          <a:p>
            <a:endParaRPr lang="en-US" sz="3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138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Lecture#23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CFG Examples</a:t>
            </a:r>
          </a:p>
          <a:p>
            <a:r>
              <a:rPr lang="en-US" dirty="0" smtClean="0"/>
              <a:t>Introduction to Trees</a:t>
            </a:r>
          </a:p>
          <a:p>
            <a:r>
              <a:rPr lang="en-US" dirty="0" smtClean="0"/>
              <a:t>Ambiguity in CFGs</a:t>
            </a:r>
          </a:p>
          <a:p>
            <a:r>
              <a:rPr lang="en-US" dirty="0" smtClean="0"/>
              <a:t>CFG in JFLAP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1817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Unrestricted Grammars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Unrestricted Grammars:</a:t>
            </a:r>
          </a:p>
          <a:p>
            <a:pPr lvl="1"/>
            <a:r>
              <a:rPr lang="en-US" dirty="0" smtClean="0"/>
              <a:t>An </a:t>
            </a:r>
            <a:r>
              <a:rPr lang="en-US" dirty="0"/>
              <a:t>unrestricted grammar is similar to a context-free grammar (CFG), except that the left side of a production may contain any nonempty string of terminals and variables, rather than just a single variable.</a:t>
            </a:r>
          </a:p>
          <a:p>
            <a:pPr lvl="1"/>
            <a:r>
              <a:rPr lang="en-US" dirty="0"/>
              <a:t>In a CFG, the single variable on the left side of a production could be expanded in a derivation step. In an unrestricted grammar, multiple variables and/or terminals that match the left-side of a production can be expanded by the right-side of that production.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469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Unrestricted Grammar Example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78724716"/>
              </p:ext>
            </p:extLst>
          </p:nvPr>
        </p:nvGraphicFramePr>
        <p:xfrm>
          <a:off x="2971800" y="1524000"/>
          <a:ext cx="3124198" cy="474354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14398"/>
                <a:gridCol w="914400"/>
                <a:gridCol w="1295400"/>
              </a:tblGrid>
              <a:tr h="592943">
                <a:tc>
                  <a:txBody>
                    <a:bodyPr/>
                    <a:lstStyle/>
                    <a:p>
                      <a:r>
                        <a:rPr lang="en-US" sz="2800" dirty="0"/>
                        <a:t>S</a:t>
                      </a:r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ym typeface="Wingdings" pitchFamily="2" charset="2"/>
                        </a:rPr>
                        <a:t></a:t>
                      </a:r>
                      <a:endParaRPr lang="en-US" sz="2800" dirty="0"/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AX</a:t>
                      </a:r>
                    </a:p>
                  </a:txBody>
                  <a:tcPr marL="80821" marR="80821" marT="40410" marB="40410" anchor="ctr"/>
                </a:tc>
              </a:tr>
              <a:tr h="592943">
                <a:tc>
                  <a:txBody>
                    <a:bodyPr/>
                    <a:lstStyle/>
                    <a:p>
                      <a:r>
                        <a:rPr lang="en-US" sz="2800"/>
                        <a:t>Db</a:t>
                      </a:r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ym typeface="Wingdings" pitchFamily="2" charset="2"/>
                        </a:rPr>
                        <a:t></a:t>
                      </a:r>
                      <a:endParaRPr lang="en-US" sz="2800" dirty="0"/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bD</a:t>
                      </a:r>
                    </a:p>
                  </a:txBody>
                  <a:tcPr marL="80821" marR="80821" marT="40410" marB="40410" anchor="ctr"/>
                </a:tc>
              </a:tr>
              <a:tr h="592943">
                <a:tc>
                  <a:txBody>
                    <a:bodyPr/>
                    <a:lstStyle/>
                    <a:p>
                      <a:r>
                        <a:rPr lang="en-US" sz="2800"/>
                        <a:t>A</a:t>
                      </a:r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ym typeface="Wingdings" pitchFamily="2" charset="2"/>
                        </a:rPr>
                        <a:t></a:t>
                      </a:r>
                      <a:endParaRPr lang="en-US" sz="2800" dirty="0"/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aAbc</a:t>
                      </a:r>
                    </a:p>
                  </a:txBody>
                  <a:tcPr marL="80821" marR="80821" marT="40410" marB="40410" anchor="ctr"/>
                </a:tc>
              </a:tr>
              <a:tr h="592943">
                <a:tc>
                  <a:txBody>
                    <a:bodyPr/>
                    <a:lstStyle/>
                    <a:p>
                      <a:r>
                        <a:rPr lang="en-US" sz="2800"/>
                        <a:t>DX</a:t>
                      </a:r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ym typeface="Wingdings" pitchFamily="2" charset="2"/>
                        </a:rPr>
                        <a:t></a:t>
                      </a:r>
                      <a:endParaRPr lang="en-US" sz="2800" dirty="0"/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EXc</a:t>
                      </a:r>
                    </a:p>
                  </a:txBody>
                  <a:tcPr marL="80821" marR="80821" marT="40410" marB="40410" anchor="ctr"/>
                </a:tc>
              </a:tr>
              <a:tr h="592943">
                <a:tc>
                  <a:txBody>
                    <a:bodyPr/>
                    <a:lstStyle/>
                    <a:p>
                      <a:r>
                        <a:rPr lang="en-US" sz="2800"/>
                        <a:t>A</a:t>
                      </a:r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ym typeface="Wingdings" pitchFamily="2" charset="2"/>
                        </a:rPr>
                        <a:t></a:t>
                      </a:r>
                      <a:endParaRPr lang="en-US" sz="2800" dirty="0"/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aBbc</a:t>
                      </a:r>
                    </a:p>
                  </a:txBody>
                  <a:tcPr marL="80821" marR="80821" marT="40410" marB="40410" anchor="ctr"/>
                </a:tc>
              </a:tr>
              <a:tr h="592943">
                <a:tc>
                  <a:txBody>
                    <a:bodyPr/>
                    <a:lstStyle/>
                    <a:p>
                      <a:r>
                        <a:rPr lang="en-US" sz="2800"/>
                        <a:t>BX</a:t>
                      </a:r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ym typeface="Wingdings" pitchFamily="2" charset="2"/>
                        </a:rPr>
                        <a:t></a:t>
                      </a:r>
                      <a:endParaRPr lang="en-US" sz="2800" dirty="0"/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ʎ</a:t>
                      </a:r>
                      <a:endParaRPr lang="en-US" sz="2800" dirty="0"/>
                    </a:p>
                  </a:txBody>
                  <a:tcPr marL="80821" marR="80821" marT="40410" marB="40410" anchor="ctr"/>
                </a:tc>
              </a:tr>
              <a:tr h="592943">
                <a:tc>
                  <a:txBody>
                    <a:bodyPr/>
                    <a:lstStyle/>
                    <a:p>
                      <a:r>
                        <a:rPr lang="en-US" sz="2800"/>
                        <a:t>Bb</a:t>
                      </a:r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ym typeface="Wingdings" pitchFamily="2" charset="2"/>
                        </a:rPr>
                        <a:t></a:t>
                      </a:r>
                      <a:endParaRPr lang="en-US" sz="2800" dirty="0"/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bB</a:t>
                      </a:r>
                    </a:p>
                  </a:txBody>
                  <a:tcPr marL="80821" marR="80821" marT="40410" marB="40410" anchor="ctr"/>
                </a:tc>
              </a:tr>
              <a:tr h="592943">
                <a:tc>
                  <a:txBody>
                    <a:bodyPr/>
                    <a:lstStyle/>
                    <a:p>
                      <a:r>
                        <a:rPr lang="en-US" sz="2800"/>
                        <a:t>cE</a:t>
                      </a:r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ym typeface="Wingdings" pitchFamily="2" charset="2"/>
                        </a:rPr>
                        <a:t></a:t>
                      </a:r>
                      <a:endParaRPr lang="en-US" sz="2800" dirty="0"/>
                    </a:p>
                  </a:txBody>
                  <a:tcPr marL="80821" marR="80821" marT="40410" marB="40410" anchor="ctr"/>
                </a:tc>
                <a:tc>
                  <a:txBody>
                    <a:bodyPr/>
                    <a:lstStyle/>
                    <a:p>
                      <a:r>
                        <a:rPr lang="en-US" sz="2800" dirty="0" err="1"/>
                        <a:t>Ec</a:t>
                      </a:r>
                      <a:endParaRPr lang="en-US" sz="2800" dirty="0"/>
                    </a:p>
                  </a:txBody>
                  <a:tcPr marL="80821" marR="80821" marT="40410" marB="4041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999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with JFLAP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Unrestricted Grammar with JFLAP</a:t>
            </a:r>
          </a:p>
          <a:p>
            <a:r>
              <a:rPr lang="en-US" dirty="0" smtClean="0"/>
              <a:t>User Controlled Parsing with JFLAP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537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Semi words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Definition</a:t>
            </a:r>
          </a:p>
          <a:p>
            <a:r>
              <a:rPr lang="en-US" dirty="0" smtClean="0"/>
              <a:t>For  a  given  CFG  a  </a:t>
            </a:r>
            <a:r>
              <a:rPr lang="en-US" dirty="0" err="1" smtClean="0"/>
              <a:t>semiword</a:t>
            </a:r>
            <a:r>
              <a:rPr lang="en-US" dirty="0" smtClean="0"/>
              <a:t>  is  a  string  of  terminals  (maybe  none)  concatenated  with  exactly  one  nonterminal  (on  the  right),  for  example,</a:t>
            </a:r>
          </a:p>
          <a:p>
            <a:pPr>
              <a:buNone/>
            </a:pPr>
            <a:r>
              <a:rPr lang="en-US" sz="2400" dirty="0" smtClean="0"/>
              <a:t>		(terminal)  (terminal)  . . . (terminal)  (Nonterminal)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What are semi words?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US" dirty="0" smtClean="0"/>
              <a:t>DEFINITION</a:t>
            </a:r>
          </a:p>
          <a:p>
            <a:r>
              <a:rPr lang="en-US" dirty="0" smtClean="0"/>
              <a:t>A  CFG  is  called  a  regular  grammar  if  each  of  its  productions  is  of  one  of the  two  forms</a:t>
            </a:r>
          </a:p>
          <a:p>
            <a:pPr>
              <a:buNone/>
            </a:pPr>
            <a:r>
              <a:rPr lang="en-US" dirty="0" smtClean="0"/>
              <a:t>		Nonterminal  → </a:t>
            </a:r>
            <a:r>
              <a:rPr lang="en-US" dirty="0" err="1" smtClean="0"/>
              <a:t>semiword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or</a:t>
            </a:r>
          </a:p>
          <a:p>
            <a:pPr>
              <a:buNone/>
            </a:pPr>
            <a:r>
              <a:rPr lang="en-US" dirty="0" smtClean="0"/>
              <a:t>		Nonterminal → word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1245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/>
              <a:t>Semiwords</a:t>
            </a:r>
            <a:endParaRPr lang="en-US" dirty="0" smtClean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US" dirty="0" smtClean="0"/>
              <a:t>Relationship  between  regular  languages  and  context-free grammars?</a:t>
            </a:r>
          </a:p>
          <a:p>
            <a:pPr marL="1371600" lvl="2" indent="-457200">
              <a:buNone/>
            </a:pPr>
            <a:endParaRPr lang="en-US" dirty="0" smtClean="0"/>
          </a:p>
          <a:p>
            <a:pPr marL="1371600" lvl="2" indent="-457200">
              <a:buFont typeface="+mj-lt"/>
              <a:buAutoNum type="arabicPeriod"/>
            </a:pPr>
            <a:r>
              <a:rPr lang="en-US" dirty="0" smtClean="0"/>
              <a:t>All  regular  languages  can  be  generated  by  CFG's,  and  so  can  some  nonregular  languages  but  not  all  possible  languages.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 smtClean="0"/>
              <a:t>Some  regular  languages  can  be  generated  by  CFG's  and  some  regular languages  cannot  be  generated  by  CFG's.  Some  nonregular  languages  can be  generated  by  CFG's  and  some  nonregular  languages  cannot.</a:t>
            </a: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FA Conversion to Regular grammar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Accepts  the  language  of  all  words  with a  double  a:</a:t>
            </a:r>
          </a:p>
          <a:p>
            <a:pPr>
              <a:buNone/>
            </a:pPr>
            <a:r>
              <a:rPr lang="en-US" dirty="0" smtClean="0"/>
              <a:t>		 S →</a:t>
            </a:r>
            <a:r>
              <a:rPr lang="en-US" dirty="0" err="1" smtClean="0"/>
              <a:t>aM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 S →</a:t>
            </a:r>
            <a:r>
              <a:rPr lang="en-US" dirty="0" err="1" smtClean="0"/>
              <a:t>bS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 M →</a:t>
            </a:r>
            <a:r>
              <a:rPr lang="en-US" dirty="0" err="1" smtClean="0"/>
              <a:t>aF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 M →</a:t>
            </a:r>
            <a:r>
              <a:rPr lang="en-US" dirty="0" err="1" smtClean="0"/>
              <a:t>bS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 F →</a:t>
            </a:r>
            <a:r>
              <a:rPr lang="en-US" dirty="0" err="1" smtClean="0"/>
              <a:t>aF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 F →</a:t>
            </a:r>
            <a:r>
              <a:rPr lang="en-US" dirty="0" err="1" smtClean="0"/>
              <a:t>bF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 F →ʎ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5" descr="Ex_P261_N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71800" y="2438400"/>
            <a:ext cx="5608320" cy="175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FA Conversion to Regular grammar</a:t>
            </a:r>
            <a:endParaRPr lang="en-US" dirty="0" smtClean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US" dirty="0" smtClean="0"/>
              <a:t>Example 1…</a:t>
            </a:r>
          </a:p>
          <a:p>
            <a:r>
              <a:rPr lang="en-US" sz="2000" dirty="0" smtClean="0"/>
              <a:t>The word    </a:t>
            </a:r>
            <a:r>
              <a:rPr lang="en-US" sz="2000" dirty="0" err="1" smtClean="0">
                <a:solidFill>
                  <a:schemeClr val="accent1"/>
                </a:solidFill>
              </a:rPr>
              <a:t>babbaaba</a:t>
            </a:r>
            <a:r>
              <a:rPr lang="en-US" sz="2000" dirty="0" smtClean="0"/>
              <a:t> is </a:t>
            </a:r>
          </a:p>
          <a:p>
            <a:pPr>
              <a:buNone/>
            </a:pPr>
            <a:r>
              <a:rPr lang="en-US" sz="2000" dirty="0" smtClean="0"/>
              <a:t>Accepted by FA Through </a:t>
            </a:r>
          </a:p>
          <a:p>
            <a:pPr>
              <a:buNone/>
            </a:pPr>
            <a:r>
              <a:rPr lang="en-US" sz="2000" dirty="0" smtClean="0"/>
              <a:t>sequence  of this  semi paths.</a:t>
            </a:r>
          </a:p>
          <a:p>
            <a:pPr>
              <a:buNone/>
            </a:pPr>
            <a:r>
              <a:rPr lang="en-US" sz="2000" dirty="0" smtClean="0"/>
              <a:t>		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419600" y="1524000"/>
          <a:ext cx="42672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S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S→bS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bS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S→aM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baM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M→bS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babS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S→bS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babbS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S→aM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babbaM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M→aF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babbaaF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F→bF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babbaabF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F→aF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babbaabaF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F→</a:t>
                      </a:r>
                      <a:r>
                        <a:rPr lang="el-GR" dirty="0"/>
                        <a:t>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babbaaba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FA Conversion to Regular grammar</a:t>
            </a:r>
            <a:endParaRPr lang="en-US" dirty="0" smtClean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US" dirty="0" smtClean="0"/>
              <a:t>Example </a:t>
            </a:r>
          </a:p>
          <a:p>
            <a:r>
              <a:rPr lang="en-US" sz="2200" dirty="0" smtClean="0"/>
              <a:t>The  language  of  all  words  with an even number of a’s  is  accepted  by  the FA:</a:t>
            </a:r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pPr>
              <a:buNone/>
            </a:pPr>
            <a:r>
              <a:rPr lang="da-DK" sz="2200" dirty="0" smtClean="0"/>
              <a:t>		S </a:t>
            </a:r>
            <a:r>
              <a:rPr lang="en-US" sz="2200" dirty="0" smtClean="0"/>
              <a:t>→</a:t>
            </a:r>
            <a:r>
              <a:rPr lang="da-DK" sz="2200" dirty="0" smtClean="0"/>
              <a:t>  aM I bS</a:t>
            </a:r>
          </a:p>
          <a:p>
            <a:pPr>
              <a:buNone/>
            </a:pPr>
            <a:r>
              <a:rPr lang="da-DK" sz="2200" dirty="0" smtClean="0"/>
              <a:t>		M </a:t>
            </a:r>
            <a:r>
              <a:rPr lang="en-US" sz="2200" dirty="0" smtClean="0"/>
              <a:t>→</a:t>
            </a:r>
            <a:r>
              <a:rPr lang="da-DK" sz="2200" dirty="0" smtClean="0"/>
              <a:t> bS | aF</a:t>
            </a:r>
          </a:p>
          <a:p>
            <a:pPr>
              <a:buNone/>
            </a:pPr>
            <a:r>
              <a:rPr lang="da-DK" sz="2200" dirty="0" smtClean="0"/>
              <a:t>		F </a:t>
            </a:r>
            <a:r>
              <a:rPr lang="en-US" sz="2200" dirty="0" smtClean="0"/>
              <a:t>→</a:t>
            </a:r>
            <a:r>
              <a:rPr lang="da-DK" sz="2200" dirty="0" smtClean="0"/>
              <a:t>  aF I bF |</a:t>
            </a:r>
            <a:r>
              <a:rPr lang="el-GR" sz="2400" dirty="0"/>
              <a:t> λ</a:t>
            </a:r>
            <a:endParaRPr lang="da-DK" sz="2200" dirty="0" smtClean="0"/>
          </a:p>
          <a:p>
            <a:pPr>
              <a:buNone/>
            </a:pPr>
            <a:r>
              <a:rPr lang="en-US" sz="2000" dirty="0" smtClean="0"/>
              <a:t>	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6" descr="example_1_page26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81400" y="2514600"/>
            <a:ext cx="5412425" cy="16084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FA Conversion to Regular grammar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EXAMPLE 2</a:t>
            </a:r>
          </a:p>
          <a:p>
            <a:r>
              <a:rPr lang="en-US" dirty="0" smtClean="0"/>
              <a:t>Consider  the  CFG:</a:t>
            </a:r>
          </a:p>
          <a:p>
            <a:pPr>
              <a:buNone/>
            </a:pPr>
            <a:r>
              <a:rPr lang="en-US" dirty="0" smtClean="0"/>
              <a:t>			S →  </a:t>
            </a:r>
            <a:r>
              <a:rPr lang="en-US" dirty="0" err="1" smtClean="0"/>
              <a:t>aaS</a:t>
            </a:r>
            <a:r>
              <a:rPr lang="en-US" dirty="0" smtClean="0"/>
              <a:t> I </a:t>
            </a:r>
            <a:r>
              <a:rPr lang="en-US" dirty="0" err="1" smtClean="0"/>
              <a:t>bbS</a:t>
            </a:r>
            <a:r>
              <a:rPr lang="en-US" dirty="0" smtClean="0"/>
              <a:t> I </a:t>
            </a:r>
            <a:r>
              <a:rPr lang="el-GR" dirty="0"/>
              <a:t>λ</a:t>
            </a:r>
            <a:endParaRPr lang="en-US" dirty="0" smtClean="0"/>
          </a:p>
          <a:p>
            <a:r>
              <a:rPr lang="en-US" dirty="0" smtClean="0"/>
              <a:t>There is  only  one  nonterminal,  S,  so  there  will  be  only  two  states  in  the  TG,  </a:t>
            </a:r>
            <a:r>
              <a:rPr lang="en-US" dirty="0" smtClean="0">
                <a:solidFill>
                  <a:schemeClr val="accent1"/>
                </a:solidFill>
              </a:rPr>
              <a:t>-</a:t>
            </a:r>
            <a:r>
              <a:rPr lang="en-US" dirty="0" smtClean="0"/>
              <a:t> and  the  mandated  </a:t>
            </a:r>
            <a:r>
              <a:rPr lang="en-US" dirty="0" smtClean="0">
                <a:solidFill>
                  <a:schemeClr val="accent1"/>
                </a:solidFill>
              </a:rPr>
              <a:t>+</a:t>
            </a:r>
            <a:r>
              <a:rPr lang="en-US" dirty="0" smtClean="0"/>
              <a:t>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FA Conversion to Regular grammar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	EXAMPLE 2</a:t>
            </a:r>
          </a:p>
          <a:p>
            <a:r>
              <a:rPr lang="en-US" dirty="0" smtClean="0"/>
              <a:t>The  only  production  of  the  form</a:t>
            </a:r>
          </a:p>
          <a:p>
            <a:pPr lvl="1">
              <a:buNone/>
            </a:pPr>
            <a:r>
              <a:rPr lang="en-US" dirty="0" smtClean="0"/>
              <a:t>	</a:t>
            </a:r>
            <a:r>
              <a:rPr lang="en-US" dirty="0" err="1" smtClean="0"/>
              <a:t>N</a:t>
            </a:r>
            <a:r>
              <a:rPr lang="en-US" baseline="-25000" dirty="0" err="1" smtClean="0"/>
              <a:t>p</a:t>
            </a:r>
            <a:r>
              <a:rPr lang="en-US" dirty="0" smtClean="0"/>
              <a:t> →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q</a:t>
            </a:r>
            <a:r>
              <a:rPr lang="en-US" dirty="0" smtClean="0"/>
              <a:t>  (Nonterminal to word)</a:t>
            </a:r>
          </a:p>
          <a:p>
            <a:pPr lvl="1">
              <a:buNone/>
            </a:pPr>
            <a:r>
              <a:rPr lang="en-US" dirty="0" smtClean="0"/>
              <a:t>is </a:t>
            </a:r>
          </a:p>
          <a:p>
            <a:pPr lvl="1">
              <a:buNone/>
            </a:pPr>
            <a:r>
              <a:rPr lang="en-US" dirty="0" smtClean="0"/>
              <a:t>		S → ʎ , </a:t>
            </a:r>
          </a:p>
          <a:p>
            <a:r>
              <a:rPr lang="en-US" dirty="0" smtClean="0"/>
              <a:t>So  there  is  only  one  edge  into  +  and  that  is  labeled  A.  </a:t>
            </a:r>
          </a:p>
          <a:p>
            <a:r>
              <a:rPr lang="en-US" dirty="0" smtClean="0"/>
              <a:t>The  productions S  - </a:t>
            </a:r>
            <a:r>
              <a:rPr lang="en-US" dirty="0" err="1" smtClean="0"/>
              <a:t>aaS</a:t>
            </a:r>
            <a:r>
              <a:rPr lang="en-US" dirty="0" smtClean="0"/>
              <a:t>  and  S →  </a:t>
            </a:r>
            <a:r>
              <a:rPr lang="en-US" dirty="0" err="1" smtClean="0"/>
              <a:t>bbS</a:t>
            </a:r>
            <a:r>
              <a:rPr lang="en-US" dirty="0" smtClean="0"/>
              <a:t>  are  of  the  form  N</a:t>
            </a:r>
            <a:r>
              <a:rPr lang="en-US" baseline="-25000" dirty="0" smtClean="0"/>
              <a:t>1</a:t>
            </a:r>
            <a:r>
              <a:rPr lang="en-US" dirty="0" smtClean="0"/>
              <a:t> →  wN</a:t>
            </a:r>
            <a:r>
              <a:rPr lang="en-US" baseline="-25000" dirty="0" smtClean="0"/>
              <a:t>2</a:t>
            </a:r>
            <a:r>
              <a:rPr lang="en-US" dirty="0" smtClean="0"/>
              <a:t> where  the  N's  are  both  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FA Conversion to Regular grammar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Since  these  are  supposed  to  be  made  into  paths  from  N,  to  N2  they  become loops  from  S  back  to  S.  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These  two  productions  will  become  two  loops  at one  labeled  </a:t>
            </a:r>
            <a:r>
              <a:rPr lang="en-US" sz="2800" dirty="0" err="1" smtClean="0"/>
              <a:t>aa</a:t>
            </a:r>
            <a:r>
              <a:rPr lang="en-US" sz="2800" dirty="0" smtClean="0"/>
              <a:t>  and  one  labeled  bb.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Picture 5" descr="grammar_Ex_P264_N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4599" y="2209800"/>
            <a:ext cx="2918691" cy="22399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Lecture#24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Unrestricted Grammars Example</a:t>
            </a:r>
          </a:p>
          <a:p>
            <a:r>
              <a:rPr lang="en-US" dirty="0" smtClean="0"/>
              <a:t>User controlled Parsing in JFLAP</a:t>
            </a:r>
          </a:p>
          <a:p>
            <a:r>
              <a:rPr lang="en-US" dirty="0" smtClean="0"/>
              <a:t>Regular Grammar Conversion to FA</a:t>
            </a:r>
          </a:p>
          <a:p>
            <a:r>
              <a:rPr lang="en-US" dirty="0" smtClean="0"/>
              <a:t>Regular Grammar Conversion to FA using JFLAP</a:t>
            </a:r>
          </a:p>
          <a:p>
            <a:r>
              <a:rPr lang="en-US" i="1" dirty="0" smtClean="0"/>
              <a:t>Thanks to Daniel I.A. </a:t>
            </a:r>
            <a:r>
              <a:rPr lang="en-US" i="1" dirty="0" err="1" smtClean="0"/>
              <a:t>cohen</a:t>
            </a:r>
            <a:r>
              <a:rPr lang="en-US" i="1" dirty="0" smtClean="0"/>
              <a:t>. The material for these slides has been taken from his book Automata Theory. 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960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ADMINISTRATOR@SPELLIVFUVWYY57I" val="466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8050</TotalTime>
  <Words>480</Words>
  <Application>Microsoft Office PowerPoint</Application>
  <PresentationFormat>On-screen Show (4:3)</PresentationFormat>
  <Paragraphs>141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Lecture # 24</vt:lpstr>
      <vt:lpstr>Lecture#23 Summary</vt:lpstr>
      <vt:lpstr>Unrestricted Grammars</vt:lpstr>
      <vt:lpstr>Unrestricted Grammar Example</vt:lpstr>
      <vt:lpstr>CFG with JFLAP</vt:lpstr>
      <vt:lpstr>Semi words</vt:lpstr>
      <vt:lpstr>What are semi words?</vt:lpstr>
      <vt:lpstr>Semiwords</vt:lpstr>
      <vt:lpstr>FA Conversion to Regular grammar</vt:lpstr>
      <vt:lpstr>FA Conversion to Regular grammar</vt:lpstr>
      <vt:lpstr>FA Conversion to Regular grammar</vt:lpstr>
      <vt:lpstr>FA Conversion to Regular grammar</vt:lpstr>
      <vt:lpstr>FA Conversion to Regular grammar</vt:lpstr>
      <vt:lpstr>FA Conversion to Regular grammar</vt:lpstr>
      <vt:lpstr>Lecture#24 Summary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Administrator</cp:lastModifiedBy>
  <cp:revision>976</cp:revision>
  <dcterms:created xsi:type="dcterms:W3CDTF">2012-02-27T05:45:45Z</dcterms:created>
  <dcterms:modified xsi:type="dcterms:W3CDTF">2013-01-23T06:28:33Z</dcterms:modified>
</cp:coreProperties>
</file>