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4" r:id="rId2"/>
    <p:sldId id="295" r:id="rId3"/>
    <p:sldId id="257" r:id="rId4"/>
    <p:sldId id="259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4" r:id="rId22"/>
    <p:sldId id="285" r:id="rId23"/>
    <p:sldId id="286" r:id="rId24"/>
    <p:sldId id="288" r:id="rId25"/>
    <p:sldId id="289" r:id="rId26"/>
    <p:sldId id="290" r:id="rId27"/>
    <p:sldId id="291" r:id="rId28"/>
    <p:sldId id="292" r:id="rId29"/>
    <p:sldId id="293" r:id="rId30"/>
    <p:sldId id="297" r:id="rId31"/>
    <p:sldId id="29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0A627-087C-4BD9-81B9-4C073B647738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BA6D6-AC63-4E85-ADE9-D01B287DB1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5073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B6395-19A0-4B46-897A-85B6A6C97DDE}" type="datetimeFigureOut">
              <a:rPr lang="en-US" smtClean="0"/>
              <a:pPr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D765B-12BB-43F6-B9E7-DF760B8B0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23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70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Lecture#22 </a:t>
            </a:r>
            <a:r>
              <a:rPr lang="en-US" dirty="0" smtClean="0"/>
              <a:t>Recap….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Context Free Grammars</a:t>
            </a:r>
          </a:p>
          <a:p>
            <a:r>
              <a:rPr lang="en-US" dirty="0" smtClean="0"/>
              <a:t>How a High Level language is converted to low level instructions, that computer understand. </a:t>
            </a:r>
          </a:p>
          <a:p>
            <a:r>
              <a:rPr lang="en-US" dirty="0" smtClean="0"/>
              <a:t>What are Production Rules and Derivations</a:t>
            </a:r>
          </a:p>
          <a:p>
            <a:r>
              <a:rPr lang="en-US" dirty="0" smtClean="0"/>
              <a:t>What is a CFG</a:t>
            </a:r>
          </a:p>
          <a:p>
            <a:r>
              <a:rPr lang="en-US" dirty="0" smtClean="0"/>
              <a:t>CFG Examples</a:t>
            </a:r>
          </a:p>
          <a:p>
            <a:r>
              <a:rPr lang="en-US" dirty="0" smtClean="0"/>
              <a:t>JFLAP for CFG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 Example 3</a:t>
            </a:r>
          </a:p>
          <a:p>
            <a:pPr marL="628650" indent="-514350"/>
            <a:r>
              <a:rPr lang="en-US" sz="2800" dirty="0" smtClean="0"/>
              <a:t>Let  the  terminals  be  a  and  b, the  only  nonterminal  be  S,  and</a:t>
            </a:r>
          </a:p>
          <a:p>
            <a:pPr marL="628650" indent="-514350"/>
            <a:r>
              <a:rPr lang="en-US" sz="2800" dirty="0" smtClean="0"/>
              <a:t>Productions</a:t>
            </a:r>
          </a:p>
          <a:p>
            <a:pPr marL="1028700" lvl="1" indent="-514350">
              <a:buNone/>
            </a:pPr>
            <a:r>
              <a:rPr lang="en-US" dirty="0" smtClean="0"/>
              <a:t>	PROD 1    S → </a:t>
            </a:r>
            <a:r>
              <a:rPr lang="en-US" dirty="0" err="1" smtClean="0"/>
              <a:t>aS</a:t>
            </a:r>
            <a:endParaRPr lang="en-US" dirty="0" smtClean="0"/>
          </a:p>
          <a:p>
            <a:pPr marL="1028700" lvl="1" indent="-514350">
              <a:buNone/>
            </a:pPr>
            <a:r>
              <a:rPr lang="en-US" dirty="0" smtClean="0"/>
              <a:t>	PROD 2    S → </a:t>
            </a:r>
            <a:r>
              <a:rPr lang="en-US" dirty="0" err="1" smtClean="0"/>
              <a:t>bS</a:t>
            </a:r>
            <a:endParaRPr lang="en-US" dirty="0" smtClean="0"/>
          </a:p>
          <a:p>
            <a:pPr marL="1028700" lvl="1" indent="-514350">
              <a:buNone/>
            </a:pPr>
            <a:r>
              <a:rPr lang="en-US" dirty="0" smtClean="0"/>
              <a:t>	PROD 3    S → a</a:t>
            </a:r>
          </a:p>
          <a:p>
            <a:pPr marL="1028700" lvl="1" indent="-514350">
              <a:buNone/>
            </a:pPr>
            <a:r>
              <a:rPr lang="en-US" dirty="0" smtClean="0"/>
              <a:t>	 PROD 4    S →b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 Example 3</a:t>
            </a:r>
          </a:p>
          <a:p>
            <a:pPr marL="628650" indent="-514350"/>
            <a:r>
              <a:rPr lang="en-US" sz="2800" dirty="0" smtClean="0"/>
              <a:t>The  word  </a:t>
            </a:r>
            <a:r>
              <a:rPr lang="en-US" sz="2800" dirty="0" err="1" smtClean="0"/>
              <a:t>baab</a:t>
            </a:r>
            <a:r>
              <a:rPr lang="en-US" sz="2800" dirty="0" smtClean="0"/>
              <a:t> can be produced  as  follows:</a:t>
            </a:r>
          </a:p>
          <a:p>
            <a:pPr marL="628650" indent="-514350">
              <a:buNone/>
            </a:pPr>
            <a:r>
              <a:rPr lang="en-US" sz="2800" dirty="0" smtClean="0"/>
              <a:t>	</a:t>
            </a:r>
          </a:p>
          <a:p>
            <a:pPr marL="628650" indent="-514350">
              <a:buNone/>
            </a:pPr>
            <a:r>
              <a:rPr lang="en-US" sz="2800" dirty="0" smtClean="0"/>
              <a:t>	S  =&gt;  </a:t>
            </a:r>
            <a:r>
              <a:rPr lang="en-US" sz="2800" dirty="0" err="1" smtClean="0"/>
              <a:t>bS</a:t>
            </a:r>
            <a:r>
              <a:rPr lang="en-US" sz="2800" dirty="0" smtClean="0"/>
              <a:t>  (by  PROD  2)</a:t>
            </a:r>
          </a:p>
          <a:p>
            <a:pPr marL="628650" indent="-514350">
              <a:buNone/>
            </a:pPr>
            <a:r>
              <a:rPr lang="en-US" sz="2800" dirty="0" smtClean="0"/>
              <a:t>		=&gt;  </a:t>
            </a:r>
            <a:r>
              <a:rPr lang="en-US" sz="2800" dirty="0" err="1" smtClean="0"/>
              <a:t>baS</a:t>
            </a:r>
            <a:r>
              <a:rPr lang="en-US" sz="2800" dirty="0" smtClean="0"/>
              <a:t>  (by  PROD  1)</a:t>
            </a:r>
          </a:p>
          <a:p>
            <a:pPr marL="628650" indent="-514350">
              <a:buNone/>
            </a:pPr>
            <a:r>
              <a:rPr lang="en-US" sz="2800" dirty="0" smtClean="0"/>
              <a:t>		=&gt;  </a:t>
            </a:r>
            <a:r>
              <a:rPr lang="en-US" sz="2800" dirty="0" err="1" smtClean="0"/>
              <a:t>baaS</a:t>
            </a:r>
            <a:r>
              <a:rPr lang="en-US" sz="2800" dirty="0" smtClean="0"/>
              <a:t>  (by  PROD  1)</a:t>
            </a:r>
          </a:p>
          <a:p>
            <a:pPr marL="628650" indent="-514350">
              <a:buNone/>
            </a:pPr>
            <a:r>
              <a:rPr lang="en-US" sz="2800" dirty="0" smtClean="0"/>
              <a:t>		=&gt;  </a:t>
            </a:r>
            <a:r>
              <a:rPr lang="en-US" sz="2800" dirty="0" err="1" smtClean="0"/>
              <a:t>baab</a:t>
            </a:r>
            <a:r>
              <a:rPr lang="en-US" sz="2800" dirty="0" smtClean="0"/>
              <a:t>  (by  PROD  4)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 Example 3</a:t>
            </a:r>
          </a:p>
          <a:p>
            <a:pPr marL="628650" indent="-514350"/>
            <a:r>
              <a:rPr lang="en-US" sz="2800" dirty="0" smtClean="0"/>
              <a:t>Productions  3  and  4  can  be  used  only  once  and  only one  of  them  can  be  used.</a:t>
            </a:r>
          </a:p>
          <a:p>
            <a:pPr marL="628650" indent="-514350"/>
            <a:r>
              <a:rPr lang="en-US" sz="3000" dirty="0" err="1" smtClean="0"/>
              <a:t>E.g</a:t>
            </a:r>
            <a:r>
              <a:rPr lang="en-US" sz="3000" dirty="0" smtClean="0"/>
              <a:t>,  to  generate  </a:t>
            </a:r>
            <a:r>
              <a:rPr lang="en-US" sz="3000" dirty="0" err="1" smtClean="0"/>
              <a:t>babb</a:t>
            </a:r>
            <a:r>
              <a:rPr lang="en-US" sz="3000" dirty="0" smtClean="0"/>
              <a:t>  we  apply  in  order Prods  2,  1,  2,  4,  as  below:</a:t>
            </a:r>
          </a:p>
          <a:p>
            <a:pPr marL="628650" indent="-514350">
              <a:buNone/>
            </a:pPr>
            <a:r>
              <a:rPr lang="en-US" sz="3000" dirty="0" smtClean="0"/>
              <a:t>		</a:t>
            </a:r>
            <a:r>
              <a:rPr lang="en-US" sz="3000" dirty="0" smtClean="0">
                <a:solidFill>
                  <a:schemeClr val="accent1"/>
                </a:solidFill>
              </a:rPr>
              <a:t>S  =&gt;  </a:t>
            </a:r>
            <a:r>
              <a:rPr lang="en-US" sz="3000" dirty="0" err="1" smtClean="0">
                <a:solidFill>
                  <a:schemeClr val="accent1"/>
                </a:solidFill>
              </a:rPr>
              <a:t>bS</a:t>
            </a:r>
            <a:r>
              <a:rPr lang="en-US" sz="3000" dirty="0" smtClean="0">
                <a:solidFill>
                  <a:schemeClr val="accent1"/>
                </a:solidFill>
              </a:rPr>
              <a:t>  =&gt;  </a:t>
            </a:r>
            <a:r>
              <a:rPr lang="en-US" sz="3000" dirty="0" err="1" smtClean="0">
                <a:solidFill>
                  <a:schemeClr val="accent1"/>
                </a:solidFill>
              </a:rPr>
              <a:t>baS</a:t>
            </a:r>
            <a:r>
              <a:rPr lang="en-US" sz="3000" dirty="0" smtClean="0">
                <a:solidFill>
                  <a:schemeClr val="accent1"/>
                </a:solidFill>
              </a:rPr>
              <a:t>  =&gt;  </a:t>
            </a:r>
            <a:r>
              <a:rPr lang="en-US" sz="3000" dirty="0" err="1" smtClean="0">
                <a:solidFill>
                  <a:schemeClr val="accent1"/>
                </a:solidFill>
              </a:rPr>
              <a:t>babS</a:t>
            </a:r>
            <a:r>
              <a:rPr lang="en-US" sz="3000" dirty="0" smtClean="0">
                <a:solidFill>
                  <a:schemeClr val="accent1"/>
                </a:solidFill>
              </a:rPr>
              <a:t>  =&gt;  </a:t>
            </a:r>
            <a:r>
              <a:rPr lang="en-US" sz="3000" dirty="0" err="1" smtClean="0">
                <a:solidFill>
                  <a:schemeClr val="accent1"/>
                </a:solidFill>
              </a:rPr>
              <a:t>babb</a:t>
            </a:r>
            <a:endParaRPr lang="en-US" sz="3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28650" indent="-514350"/>
            <a:r>
              <a:rPr lang="en-US" sz="2800" dirty="0" smtClean="0"/>
              <a:t> Example 4</a:t>
            </a:r>
          </a:p>
          <a:p>
            <a:pPr marL="628650" indent="-514350"/>
            <a:r>
              <a:rPr lang="en-US" sz="2800" dirty="0" smtClean="0"/>
              <a:t>Let  the  terminals  be  a  and  b, nonterminals  be  S,  X,  and  Y. </a:t>
            </a:r>
          </a:p>
          <a:p>
            <a:pPr marL="628650" indent="-514350"/>
            <a:r>
              <a:rPr lang="en-US" sz="2800" dirty="0" smtClean="0"/>
              <a:t>The productions  are:</a:t>
            </a:r>
          </a:p>
          <a:p>
            <a:pPr marL="628650" indent="-514350">
              <a:buNone/>
            </a:pPr>
            <a:r>
              <a:rPr lang="en-US" sz="2800" dirty="0" smtClean="0"/>
              <a:t>			S →  X</a:t>
            </a:r>
          </a:p>
          <a:p>
            <a:pPr marL="628650" indent="-514350">
              <a:buNone/>
            </a:pPr>
            <a:r>
              <a:rPr lang="en-US" sz="2800" dirty="0" smtClean="0"/>
              <a:t>			S →  y</a:t>
            </a:r>
          </a:p>
          <a:p>
            <a:pPr marL="628650" indent="-514350">
              <a:buNone/>
            </a:pPr>
            <a:r>
              <a:rPr lang="en-US" sz="2800" dirty="0" smtClean="0"/>
              <a:t>			X → ʎ</a:t>
            </a:r>
          </a:p>
          <a:p>
            <a:pPr marL="628650" indent="-514350">
              <a:buNone/>
            </a:pPr>
            <a:r>
              <a:rPr lang="en-US" sz="2800" dirty="0" smtClean="0"/>
              <a:t>			</a:t>
            </a:r>
            <a:r>
              <a:rPr lang="en-US" sz="2800" dirty="0" err="1" smtClean="0"/>
              <a:t>Y→aY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	Y →  </a:t>
            </a:r>
            <a:r>
              <a:rPr lang="en-US" sz="2800" dirty="0" err="1" smtClean="0"/>
              <a:t>bY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	Y →  a</a:t>
            </a:r>
          </a:p>
          <a:p>
            <a:pPr marL="628650" indent="-514350">
              <a:buNone/>
            </a:pPr>
            <a:r>
              <a:rPr lang="en-US" sz="2800" dirty="0" smtClean="0"/>
              <a:t>			Y →  b</a:t>
            </a: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28650" indent="-514350">
              <a:buNone/>
            </a:pPr>
            <a:r>
              <a:rPr lang="en-US" sz="2800" dirty="0" smtClean="0"/>
              <a:t>			S </a:t>
            </a:r>
            <a:r>
              <a:rPr lang="en-US" sz="2800" dirty="0"/>
              <a:t>→  X</a:t>
            </a:r>
          </a:p>
          <a:p>
            <a:pPr marL="628650" indent="-514350">
              <a:buNone/>
            </a:pPr>
            <a:r>
              <a:rPr lang="en-US" sz="2800" dirty="0"/>
              <a:t>			S →  y</a:t>
            </a:r>
          </a:p>
          <a:p>
            <a:pPr marL="628650" indent="-514350">
              <a:buNone/>
            </a:pPr>
            <a:r>
              <a:rPr lang="en-US" sz="2800" dirty="0"/>
              <a:t>			X → ʎ</a:t>
            </a:r>
          </a:p>
          <a:p>
            <a:pPr marL="628650" indent="-514350">
              <a:buNone/>
            </a:pPr>
            <a:r>
              <a:rPr lang="en-US" sz="2800" dirty="0"/>
              <a:t>			</a:t>
            </a:r>
            <a:r>
              <a:rPr lang="en-US" sz="2800" dirty="0" err="1"/>
              <a:t>Y→aY</a:t>
            </a:r>
            <a:endParaRPr lang="en-US" sz="2800" dirty="0"/>
          </a:p>
          <a:p>
            <a:pPr marL="628650" indent="-514350">
              <a:buNone/>
            </a:pPr>
            <a:r>
              <a:rPr lang="en-US" sz="2800" dirty="0"/>
              <a:t>			Y →  </a:t>
            </a:r>
            <a:r>
              <a:rPr lang="en-US" sz="2800" dirty="0" err="1"/>
              <a:t>bY</a:t>
            </a:r>
            <a:endParaRPr lang="en-US" sz="2800" dirty="0"/>
          </a:p>
          <a:p>
            <a:pPr marL="628650" indent="-514350">
              <a:buNone/>
            </a:pPr>
            <a:r>
              <a:rPr lang="en-US" sz="2800" dirty="0"/>
              <a:t>			Y →  a</a:t>
            </a:r>
          </a:p>
          <a:p>
            <a:pPr marL="628650" indent="-514350">
              <a:buNone/>
            </a:pPr>
            <a:r>
              <a:rPr lang="en-US" sz="2800" dirty="0"/>
              <a:t>			Y →  b</a:t>
            </a:r>
            <a:endParaRPr lang="en-US" sz="3000" dirty="0"/>
          </a:p>
          <a:p>
            <a:pPr marL="628650" indent="-514350"/>
            <a:endParaRPr lang="en-US" sz="2800" dirty="0" smtClean="0"/>
          </a:p>
          <a:p>
            <a:pPr marL="628650" indent="-514350"/>
            <a:r>
              <a:rPr lang="en-US" sz="2800" dirty="0" smtClean="0"/>
              <a:t>All  the  words  in  this  language  are  either  of  type  X,  if  the  first  production  in their  derivation  is 	</a:t>
            </a:r>
            <a:r>
              <a:rPr lang="en-US" sz="2800" dirty="0" smtClean="0">
                <a:solidFill>
                  <a:schemeClr val="accent1"/>
                </a:solidFill>
              </a:rPr>
              <a:t>S → X</a:t>
            </a:r>
          </a:p>
          <a:p>
            <a:pPr marL="628650" indent="-514350"/>
            <a:r>
              <a:rPr lang="en-US" sz="2800" dirty="0" smtClean="0"/>
              <a:t>or  of  type  Y,  if  the  first  production  in  their  derivation  is 	</a:t>
            </a:r>
            <a:r>
              <a:rPr lang="en-US" sz="2800" dirty="0" smtClean="0">
                <a:solidFill>
                  <a:schemeClr val="accent1"/>
                </a:solidFill>
              </a:rPr>
              <a:t>S →  Y</a:t>
            </a:r>
          </a:p>
          <a:p>
            <a:pPr marL="628650" indent="-514350"/>
            <a:r>
              <a:rPr lang="en-US" sz="2800" dirty="0" smtClean="0"/>
              <a:t>The  only  possible  continuation  for  words  of  type  X  is  the  production 	 </a:t>
            </a:r>
            <a:r>
              <a:rPr lang="en-US" sz="2800" dirty="0" smtClean="0">
                <a:solidFill>
                  <a:schemeClr val="accent1"/>
                </a:solidFill>
              </a:rPr>
              <a:t>X → ʎ</a:t>
            </a:r>
          </a:p>
          <a:p>
            <a:pPr marL="628650" indent="-514350"/>
            <a:r>
              <a:rPr lang="en-US" sz="3000" dirty="0" smtClean="0"/>
              <a:t>Therefore </a:t>
            </a:r>
            <a:r>
              <a:rPr lang="en-US" sz="2800" dirty="0" smtClean="0"/>
              <a:t>ʎ</a:t>
            </a:r>
            <a:r>
              <a:rPr lang="en-US" sz="3000" dirty="0" smtClean="0"/>
              <a:t>  is  the  only  word  of  type  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28650" indent="-514350">
              <a:buNone/>
            </a:pPr>
            <a:r>
              <a:rPr lang="en-US" sz="2800" dirty="0" smtClean="0"/>
              <a:t>			S </a:t>
            </a:r>
            <a:r>
              <a:rPr lang="en-US" sz="2800" dirty="0"/>
              <a:t>→  X</a:t>
            </a:r>
          </a:p>
          <a:p>
            <a:pPr marL="628650" indent="-514350">
              <a:buNone/>
            </a:pPr>
            <a:r>
              <a:rPr lang="en-US" sz="2800" dirty="0"/>
              <a:t>			S →  y</a:t>
            </a:r>
          </a:p>
          <a:p>
            <a:pPr marL="628650" indent="-514350">
              <a:buNone/>
            </a:pPr>
            <a:r>
              <a:rPr lang="en-US" sz="2800" dirty="0"/>
              <a:t>			X → ʎ</a:t>
            </a:r>
          </a:p>
          <a:p>
            <a:pPr marL="628650" indent="-514350">
              <a:buNone/>
            </a:pPr>
            <a:r>
              <a:rPr lang="en-US" sz="2800" dirty="0"/>
              <a:t>			</a:t>
            </a:r>
            <a:r>
              <a:rPr lang="en-US" sz="2800" dirty="0" err="1"/>
              <a:t>Y→aY</a:t>
            </a:r>
            <a:endParaRPr lang="en-US" sz="2800" dirty="0"/>
          </a:p>
          <a:p>
            <a:pPr marL="628650" indent="-514350">
              <a:buNone/>
            </a:pPr>
            <a:r>
              <a:rPr lang="en-US" sz="2800" dirty="0"/>
              <a:t>			Y →  </a:t>
            </a:r>
            <a:r>
              <a:rPr lang="en-US" sz="2800" dirty="0" err="1"/>
              <a:t>bY</a:t>
            </a:r>
            <a:endParaRPr lang="en-US" sz="2800" dirty="0"/>
          </a:p>
          <a:p>
            <a:pPr marL="628650" indent="-514350">
              <a:buNone/>
            </a:pPr>
            <a:r>
              <a:rPr lang="en-US" sz="2800" dirty="0"/>
              <a:t>			Y →  a</a:t>
            </a:r>
          </a:p>
          <a:p>
            <a:pPr marL="628650" indent="-514350">
              <a:buNone/>
            </a:pPr>
            <a:r>
              <a:rPr lang="en-US" sz="2800" dirty="0"/>
              <a:t>			Y →  b</a:t>
            </a:r>
            <a:endParaRPr lang="en-US" sz="3000" dirty="0"/>
          </a:p>
          <a:p>
            <a:pPr marL="628650" indent="-514350"/>
            <a:r>
              <a:rPr lang="en-US" sz="2800" dirty="0" smtClean="0"/>
              <a:t>The  productions  whose  left  side  is  Y  form  a  collection  identical  to  the productions  in  the  previous  example  except  that  the  start  symbol  S  has  been replaced  by  the  symbol  Y.  </a:t>
            </a:r>
          </a:p>
          <a:p>
            <a:pPr marL="628650" indent="-514350"/>
            <a:r>
              <a:rPr lang="en-US" sz="2800" dirty="0" smtClean="0"/>
              <a:t>We  can  carry  on  from  Y the  same  way  we  carried on  from  S  before.  </a:t>
            </a:r>
          </a:p>
          <a:p>
            <a:pPr marL="628650" indent="-514350"/>
            <a:r>
              <a:rPr lang="en-US" sz="2800" dirty="0" smtClean="0"/>
              <a:t>This  does  not  change  the  language  generated,  which  contains only  strings  of  terminals.</a:t>
            </a: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28650" indent="-514350"/>
            <a:r>
              <a:rPr lang="en-US" sz="2800" dirty="0" smtClean="0"/>
              <a:t> Example 5</a:t>
            </a:r>
          </a:p>
          <a:p>
            <a:pPr marL="628650" indent="-514350"/>
            <a:r>
              <a:rPr lang="en-US" sz="2800" dirty="0" smtClean="0"/>
              <a:t>Let  the  terminals  be  a  and  b.  Let  the  only  nonterminal  be  S.</a:t>
            </a:r>
          </a:p>
          <a:p>
            <a:pPr marL="628650" indent="-514350"/>
            <a:r>
              <a:rPr lang="en-US" sz="2800" dirty="0" smtClean="0"/>
              <a:t>Let  the  productions  be</a:t>
            </a:r>
          </a:p>
          <a:p>
            <a:pPr marL="628650" indent="-514350">
              <a:buNone/>
            </a:pPr>
            <a:r>
              <a:rPr lang="en-US" sz="2800" dirty="0" smtClean="0"/>
              <a:t>		S →  </a:t>
            </a:r>
            <a:r>
              <a:rPr lang="en-US" sz="2800" dirty="0" err="1" smtClean="0"/>
              <a:t>aS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S  →  </a:t>
            </a:r>
            <a:r>
              <a:rPr lang="en-US" sz="2800" dirty="0" err="1" smtClean="0"/>
              <a:t>bS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S →  a</a:t>
            </a:r>
          </a:p>
          <a:p>
            <a:pPr marL="628650" indent="-514350">
              <a:buNone/>
            </a:pPr>
            <a:r>
              <a:rPr lang="en-US" sz="2800" dirty="0" smtClean="0"/>
              <a:t>		S →  b</a:t>
            </a:r>
          </a:p>
          <a:p>
            <a:pPr marL="628650" indent="-514350">
              <a:buNone/>
            </a:pPr>
            <a:r>
              <a:rPr lang="en-US" sz="2800" dirty="0" smtClean="0"/>
              <a:t>		S → ʎ</a:t>
            </a: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28650" indent="-514350">
              <a:buNone/>
            </a:pPr>
            <a:r>
              <a:rPr lang="en-US" sz="2800" dirty="0"/>
              <a:t>	</a:t>
            </a:r>
            <a:r>
              <a:rPr lang="en-US" sz="2800" dirty="0" smtClean="0"/>
              <a:t>	S </a:t>
            </a:r>
            <a:r>
              <a:rPr lang="en-US" sz="2800" dirty="0"/>
              <a:t>→  </a:t>
            </a:r>
            <a:r>
              <a:rPr lang="en-US" sz="2800" dirty="0" err="1"/>
              <a:t>aS</a:t>
            </a:r>
            <a:endParaRPr lang="en-US" sz="2800" dirty="0"/>
          </a:p>
          <a:p>
            <a:pPr marL="628650" indent="-514350">
              <a:buNone/>
            </a:pPr>
            <a:r>
              <a:rPr lang="en-US" sz="2800" dirty="0"/>
              <a:t>		S  →  </a:t>
            </a:r>
            <a:r>
              <a:rPr lang="en-US" sz="2800" dirty="0" err="1"/>
              <a:t>bS</a:t>
            </a:r>
            <a:endParaRPr lang="en-US" sz="2800" dirty="0"/>
          </a:p>
          <a:p>
            <a:pPr marL="628650" indent="-514350">
              <a:buNone/>
            </a:pPr>
            <a:r>
              <a:rPr lang="en-US" sz="2800" dirty="0"/>
              <a:t>		S →  a</a:t>
            </a:r>
          </a:p>
          <a:p>
            <a:pPr marL="628650" indent="-514350">
              <a:buNone/>
            </a:pPr>
            <a:r>
              <a:rPr lang="en-US" sz="2800" dirty="0"/>
              <a:t>		S →  b</a:t>
            </a:r>
          </a:p>
          <a:p>
            <a:pPr marL="628650" indent="-514350">
              <a:buNone/>
            </a:pPr>
            <a:r>
              <a:rPr lang="en-US" sz="2800" dirty="0"/>
              <a:t>		S → ʎ</a:t>
            </a:r>
            <a:endParaRPr lang="en-US" sz="3000" dirty="0"/>
          </a:p>
          <a:p>
            <a:pPr marL="628650" indent="-514350"/>
            <a:r>
              <a:rPr lang="en-US" sz="2800" dirty="0" smtClean="0"/>
              <a:t>The  word  </a:t>
            </a:r>
            <a:r>
              <a:rPr lang="en-US" sz="2800" dirty="0" err="1" smtClean="0"/>
              <a:t>ab</a:t>
            </a:r>
            <a:r>
              <a:rPr lang="en-US" sz="2800" dirty="0" smtClean="0"/>
              <a:t>  can  be  generated  by  the  derivation</a:t>
            </a:r>
          </a:p>
          <a:p>
            <a:pPr marL="628650" indent="-514350">
              <a:buNone/>
            </a:pPr>
            <a:r>
              <a:rPr lang="en-US" sz="2800" dirty="0" smtClean="0"/>
              <a:t>		S  =&gt;  </a:t>
            </a:r>
            <a:r>
              <a:rPr lang="en-US" sz="2800" dirty="0" err="1" smtClean="0"/>
              <a:t>aS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    =&gt;  </a:t>
            </a:r>
            <a:r>
              <a:rPr lang="en-US" sz="2800" dirty="0" err="1" smtClean="0"/>
              <a:t>abS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    =&gt;  </a:t>
            </a:r>
            <a:r>
              <a:rPr lang="en-US" sz="2800" dirty="0" err="1" smtClean="0"/>
              <a:t>ab</a:t>
            </a:r>
            <a:r>
              <a:rPr lang="en-US" sz="2800" dirty="0" smtClean="0"/>
              <a:t> ʎ</a:t>
            </a:r>
          </a:p>
          <a:p>
            <a:pPr marL="628650" indent="-514350">
              <a:buNone/>
            </a:pPr>
            <a:r>
              <a:rPr lang="en-US" sz="2800" dirty="0" smtClean="0"/>
              <a:t>		    =     </a:t>
            </a:r>
            <a:r>
              <a:rPr lang="en-US" sz="2800" dirty="0" err="1" smtClean="0"/>
              <a:t>ab</a:t>
            </a: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 Example 5</a:t>
            </a:r>
          </a:p>
          <a:p>
            <a:pPr marL="628650" indent="-514350"/>
            <a:r>
              <a:rPr lang="en-US" sz="2800" dirty="0" smtClean="0"/>
              <a:t>or  by  the  derivation</a:t>
            </a:r>
          </a:p>
          <a:p>
            <a:pPr marL="628650" indent="-514350">
              <a:buNone/>
            </a:pPr>
            <a:r>
              <a:rPr lang="en-US" sz="2800" dirty="0" smtClean="0"/>
              <a:t>		S  =&gt;  </a:t>
            </a:r>
            <a:r>
              <a:rPr lang="en-US" sz="2800" dirty="0" err="1" smtClean="0"/>
              <a:t>aS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    =&gt;  </a:t>
            </a:r>
            <a:r>
              <a:rPr lang="en-US" sz="2800" dirty="0" err="1" smtClean="0"/>
              <a:t>ab</a:t>
            </a:r>
            <a:endParaRPr lang="en-US" sz="2800" dirty="0" smtClean="0"/>
          </a:p>
          <a:p>
            <a:pPr marL="628650" indent="-514350"/>
            <a:r>
              <a:rPr lang="en-US" sz="3000" dirty="0" smtClean="0"/>
              <a:t>The  language  of  this  CFG  is  also  (a  +  b)*,  but  the  sequence  of  productions that  is  used  to  generate  a  specific  word  is  not  unique.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 Example 6</a:t>
            </a:r>
          </a:p>
          <a:p>
            <a:pPr marL="628650" indent="-514350"/>
            <a:r>
              <a:rPr lang="en-US" sz="2800" dirty="0" smtClean="0"/>
              <a:t>Let  the  terminals  be  a  and  b, nonterminals  be  S  and  X,  and the productions  be</a:t>
            </a:r>
          </a:p>
          <a:p>
            <a:pPr marL="628650" indent="-514350">
              <a:buNone/>
            </a:pPr>
            <a:r>
              <a:rPr lang="en-US" sz="2800" dirty="0" smtClean="0"/>
              <a:t>		S →  </a:t>
            </a:r>
            <a:r>
              <a:rPr lang="en-US" sz="2800" dirty="0" err="1" smtClean="0"/>
              <a:t>XaaX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X →  </a:t>
            </a:r>
            <a:r>
              <a:rPr lang="en-US" sz="2800" dirty="0" err="1" smtClean="0"/>
              <a:t>aX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X →  </a:t>
            </a:r>
            <a:r>
              <a:rPr lang="en-US" sz="2800" dirty="0" err="1" smtClean="0"/>
              <a:t>bX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X → a</a:t>
            </a:r>
          </a:p>
          <a:p>
            <a:pPr marL="628650" indent="-514350">
              <a:buNone/>
            </a:pPr>
            <a:r>
              <a:rPr lang="en-US" sz="2800" dirty="0" smtClean="0"/>
              <a:t>		X </a:t>
            </a:r>
            <a:r>
              <a:rPr lang="en-US" sz="2800" dirty="0"/>
              <a:t>→ </a:t>
            </a:r>
            <a:r>
              <a:rPr lang="en-US" sz="2800" dirty="0" smtClean="0"/>
              <a:t>b</a:t>
            </a:r>
            <a:endParaRPr lang="en-US" sz="3600" dirty="0"/>
          </a:p>
          <a:p>
            <a:pPr marL="628650" indent="-514350">
              <a:buNone/>
            </a:pP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28650" indent="-514350">
              <a:buNone/>
            </a:pPr>
            <a:r>
              <a:rPr lang="en-US" sz="2800" dirty="0"/>
              <a:t>	</a:t>
            </a:r>
            <a:r>
              <a:rPr lang="en-US" sz="2800" dirty="0" smtClean="0"/>
              <a:t>	S </a:t>
            </a:r>
            <a:r>
              <a:rPr lang="en-US" sz="2800" dirty="0"/>
              <a:t>→  </a:t>
            </a:r>
            <a:r>
              <a:rPr lang="en-US" sz="2800" dirty="0" err="1"/>
              <a:t>XaaX</a:t>
            </a:r>
            <a:endParaRPr lang="en-US" sz="2800" dirty="0"/>
          </a:p>
          <a:p>
            <a:pPr marL="628650" indent="-514350">
              <a:buNone/>
            </a:pPr>
            <a:r>
              <a:rPr lang="en-US" sz="2800" dirty="0"/>
              <a:t>		X →  </a:t>
            </a:r>
            <a:r>
              <a:rPr lang="en-US" sz="2800" dirty="0" err="1"/>
              <a:t>aX</a:t>
            </a:r>
            <a:endParaRPr lang="en-US" sz="2800" dirty="0"/>
          </a:p>
          <a:p>
            <a:pPr marL="628650" indent="-514350">
              <a:buNone/>
            </a:pPr>
            <a:r>
              <a:rPr lang="en-US" sz="2800" dirty="0"/>
              <a:t>		X →  </a:t>
            </a:r>
            <a:r>
              <a:rPr lang="en-US" sz="2800" dirty="0" err="1"/>
              <a:t>bX</a:t>
            </a:r>
            <a:endParaRPr lang="en-US" sz="2800" dirty="0"/>
          </a:p>
          <a:p>
            <a:pPr marL="628650" indent="-514350">
              <a:buNone/>
            </a:pPr>
            <a:r>
              <a:rPr lang="en-US" sz="2800" dirty="0"/>
              <a:t>		X → a</a:t>
            </a:r>
          </a:p>
          <a:p>
            <a:pPr marL="628650" indent="-514350">
              <a:buNone/>
            </a:pPr>
            <a:r>
              <a:rPr lang="en-US" sz="2800" dirty="0"/>
              <a:t>		X → b</a:t>
            </a:r>
            <a:endParaRPr lang="en-US" sz="3600" dirty="0"/>
          </a:p>
          <a:p>
            <a:pPr marL="628650" indent="-514350"/>
            <a:r>
              <a:rPr lang="en-US" sz="2800" dirty="0" smtClean="0"/>
              <a:t>If  the nonterminal  X  appears  in  any  working  string  we  can  apply  productions  to  turn it  into  any  word  we  want.  </a:t>
            </a:r>
          </a:p>
          <a:p>
            <a:pPr marL="628650" indent="-514350"/>
            <a:r>
              <a:rPr lang="en-US" sz="2800" dirty="0" smtClean="0"/>
              <a:t>Therefore,  the  words  generated  from  S  have  the form</a:t>
            </a:r>
          </a:p>
          <a:p>
            <a:pPr marL="628650" indent="-514350">
              <a:buNone/>
            </a:pPr>
            <a:r>
              <a:rPr lang="en-US" sz="3000" dirty="0" smtClean="0"/>
              <a:t>			</a:t>
            </a:r>
            <a:r>
              <a:rPr lang="en-US" sz="3000" dirty="0" smtClean="0">
                <a:solidFill>
                  <a:schemeClr val="accent1"/>
                </a:solidFill>
              </a:rPr>
              <a:t>anything  </a:t>
            </a:r>
            <a:r>
              <a:rPr lang="en-US" sz="3000" dirty="0" err="1" smtClean="0">
                <a:solidFill>
                  <a:schemeClr val="accent1"/>
                </a:solidFill>
              </a:rPr>
              <a:t>aa</a:t>
            </a:r>
            <a:r>
              <a:rPr lang="en-US" sz="3000" dirty="0" smtClean="0">
                <a:solidFill>
                  <a:schemeClr val="accent1"/>
                </a:solidFill>
              </a:rPr>
              <a:t>  anything</a:t>
            </a:r>
          </a:p>
          <a:p>
            <a:pPr marL="628650" indent="-514350">
              <a:buNone/>
            </a:pPr>
            <a:r>
              <a:rPr lang="en-US" sz="3000" dirty="0" smtClean="0"/>
              <a:t>			or</a:t>
            </a:r>
          </a:p>
          <a:p>
            <a:pPr marL="628650" indent="-514350">
              <a:buNone/>
            </a:pPr>
            <a:r>
              <a:rPr lang="en-US" sz="3000" dirty="0" smtClean="0"/>
              <a:t>			</a:t>
            </a:r>
            <a:r>
              <a:rPr lang="en-US" sz="3000" dirty="0" smtClean="0">
                <a:solidFill>
                  <a:schemeClr val="accent1"/>
                </a:solidFill>
              </a:rPr>
              <a:t>(a  +  b)*</a:t>
            </a:r>
            <a:r>
              <a:rPr lang="en-US" sz="3000" dirty="0" err="1" smtClean="0">
                <a:solidFill>
                  <a:schemeClr val="accent1"/>
                </a:solidFill>
              </a:rPr>
              <a:t>aa</a:t>
            </a:r>
            <a:r>
              <a:rPr lang="en-US" sz="3000" dirty="0" smtClean="0">
                <a:solidFill>
                  <a:schemeClr val="accent1"/>
                </a:solidFill>
              </a:rPr>
              <a:t>(a  +  b)*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10000"/>
          </a:bodyPr>
          <a:lstStyle/>
          <a:p>
            <a:pPr marL="628650" indent="-514350">
              <a:buNone/>
            </a:pPr>
            <a:r>
              <a:rPr lang="en-US" sz="2800" dirty="0" smtClean="0"/>
              <a:t>	 Example 7</a:t>
            </a:r>
          </a:p>
          <a:p>
            <a:pPr marL="628650" indent="-514350"/>
            <a:r>
              <a:rPr lang="en-US" sz="2800" dirty="0" smtClean="0"/>
              <a:t>Let  the  terminals  be  a  and  b, nonterminals  be  S,  X,  and  Y the  productions  be</a:t>
            </a:r>
          </a:p>
          <a:p>
            <a:pPr marL="628650" indent="-514350">
              <a:buNone/>
            </a:pPr>
            <a:r>
              <a:rPr lang="en-US" sz="2800" dirty="0" smtClean="0"/>
              <a:t>		S → XY</a:t>
            </a:r>
          </a:p>
          <a:p>
            <a:pPr marL="628650" indent="-514350">
              <a:buNone/>
            </a:pPr>
            <a:r>
              <a:rPr lang="en-US" sz="2800" dirty="0" smtClean="0"/>
              <a:t>		X →  </a:t>
            </a:r>
            <a:r>
              <a:rPr lang="en-US" sz="2800" dirty="0" err="1" smtClean="0"/>
              <a:t>aX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X →  </a:t>
            </a:r>
            <a:r>
              <a:rPr lang="en-US" sz="2800" dirty="0" err="1" smtClean="0"/>
              <a:t>bX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X →  a</a:t>
            </a:r>
          </a:p>
          <a:p>
            <a:pPr marL="628650" indent="-514350">
              <a:buNone/>
            </a:pPr>
            <a:r>
              <a:rPr lang="en-US" sz="2800" dirty="0" smtClean="0"/>
              <a:t>		Y → </a:t>
            </a:r>
            <a:r>
              <a:rPr lang="en-US" sz="2800" dirty="0" err="1" smtClean="0"/>
              <a:t>Ya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Y →  </a:t>
            </a:r>
            <a:r>
              <a:rPr lang="en-US" sz="2800" dirty="0" err="1" smtClean="0"/>
              <a:t>Yb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Y → a</a:t>
            </a:r>
            <a:r>
              <a:rPr lang="en-US" sz="3000" dirty="0" smtClean="0"/>
              <a:t>		</a:t>
            </a:r>
            <a:endParaRPr lang="en-US" sz="3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628650" indent="-514350">
              <a:buNone/>
            </a:pPr>
            <a:r>
              <a:rPr lang="en-US" sz="2800" dirty="0" smtClean="0"/>
              <a:t>	 Example 7</a:t>
            </a:r>
          </a:p>
          <a:p>
            <a:pPr marL="628650" indent="-514350"/>
            <a:r>
              <a:rPr lang="en-US" sz="2800" dirty="0" smtClean="0"/>
              <a:t>What  can  be  derived  from  X?  Let  us  look  at  the  X  productions  alone.</a:t>
            </a:r>
          </a:p>
          <a:p>
            <a:pPr marL="628650" indent="-514350">
              <a:buNone/>
            </a:pPr>
            <a:r>
              <a:rPr lang="en-US" sz="2800" dirty="0" smtClean="0"/>
              <a:t>		X →  </a:t>
            </a:r>
            <a:r>
              <a:rPr lang="en-US" sz="2800" dirty="0" err="1" smtClean="0"/>
              <a:t>aX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X → </a:t>
            </a:r>
            <a:r>
              <a:rPr lang="en-US" sz="2800" dirty="0" err="1" smtClean="0"/>
              <a:t>bX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X →  a</a:t>
            </a:r>
          </a:p>
          <a:p>
            <a:pPr marL="628650" indent="-514350"/>
            <a:r>
              <a:rPr lang="en-US" sz="2800" dirty="0" smtClean="0">
                <a:solidFill>
                  <a:schemeClr val="accent1"/>
                </a:solidFill>
              </a:rPr>
              <a:t>X  =&gt;  </a:t>
            </a:r>
            <a:r>
              <a:rPr lang="en-US" sz="2800" dirty="0" err="1" smtClean="0">
                <a:solidFill>
                  <a:schemeClr val="accent1"/>
                </a:solidFill>
              </a:rPr>
              <a:t>bX</a:t>
            </a:r>
            <a:r>
              <a:rPr lang="en-US" sz="2800" dirty="0" smtClean="0">
                <a:solidFill>
                  <a:schemeClr val="accent1"/>
                </a:solidFill>
              </a:rPr>
              <a:t>  =&gt;  </a:t>
            </a:r>
            <a:r>
              <a:rPr lang="en-US" sz="2800" dirty="0" err="1" smtClean="0">
                <a:solidFill>
                  <a:schemeClr val="accent1"/>
                </a:solidFill>
              </a:rPr>
              <a:t>baX</a:t>
            </a:r>
            <a:r>
              <a:rPr lang="en-US" sz="2800" dirty="0" smtClean="0">
                <a:solidFill>
                  <a:schemeClr val="accent1"/>
                </a:solidFill>
              </a:rPr>
              <a:t>  =&gt;  </a:t>
            </a:r>
            <a:r>
              <a:rPr lang="en-US" sz="2800" dirty="0" err="1" smtClean="0">
                <a:solidFill>
                  <a:schemeClr val="accent1"/>
                </a:solidFill>
              </a:rPr>
              <a:t>babX</a:t>
            </a:r>
            <a:r>
              <a:rPr lang="en-US" sz="2800" dirty="0" smtClean="0">
                <a:solidFill>
                  <a:schemeClr val="accent1"/>
                </a:solidFill>
              </a:rPr>
              <a:t>  =&gt;  </a:t>
            </a:r>
            <a:r>
              <a:rPr lang="en-US" sz="2800" dirty="0" err="1" smtClean="0">
                <a:solidFill>
                  <a:schemeClr val="accent1"/>
                </a:solidFill>
              </a:rPr>
              <a:t>babbX</a:t>
            </a:r>
            <a:r>
              <a:rPr lang="en-US" sz="2800" dirty="0" smtClean="0">
                <a:solidFill>
                  <a:schemeClr val="accent1"/>
                </a:solidFill>
              </a:rPr>
              <a:t>  =&gt;  </a:t>
            </a:r>
            <a:r>
              <a:rPr lang="en-US" sz="2800" dirty="0" err="1" smtClean="0">
                <a:solidFill>
                  <a:schemeClr val="accent1"/>
                </a:solidFill>
              </a:rPr>
              <a:t>babba</a:t>
            </a:r>
            <a:endParaRPr lang="en-US" sz="28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Context Free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628650" indent="-514350">
              <a:buNone/>
            </a:pPr>
            <a:r>
              <a:rPr lang="en-US" sz="2800" dirty="0" smtClean="0"/>
              <a:t>	 Example 7</a:t>
            </a:r>
          </a:p>
          <a:p>
            <a:pPr marL="628650" indent="-514350"/>
            <a:r>
              <a:rPr lang="en-US" sz="2800" dirty="0" smtClean="0"/>
              <a:t>Similarly,  the  words  that  can  be  derived  from  Y are  exactly  those  that  begin with  an  a.  </a:t>
            </a:r>
          </a:p>
          <a:p>
            <a:pPr marL="628650" indent="-514350"/>
            <a:r>
              <a:rPr lang="en-US" sz="2800" dirty="0" smtClean="0"/>
              <a:t>To  derive  </a:t>
            </a:r>
            <a:r>
              <a:rPr lang="en-US" sz="2800" dirty="0" err="1" smtClean="0"/>
              <a:t>abbab</a:t>
            </a:r>
            <a:r>
              <a:rPr lang="en-US" sz="2800" dirty="0" smtClean="0"/>
              <a:t>, </a:t>
            </a:r>
          </a:p>
          <a:p>
            <a:pPr marL="628650" indent="-514350"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chemeClr val="accent1"/>
                </a:solidFill>
              </a:rPr>
              <a:t>Y  =&gt;  </a:t>
            </a:r>
            <a:r>
              <a:rPr lang="en-US" sz="2800" dirty="0" err="1" smtClean="0">
                <a:solidFill>
                  <a:schemeClr val="accent1"/>
                </a:solidFill>
              </a:rPr>
              <a:t>Yb</a:t>
            </a:r>
            <a:r>
              <a:rPr lang="en-US" sz="2800" dirty="0" smtClean="0">
                <a:solidFill>
                  <a:schemeClr val="accent1"/>
                </a:solidFill>
              </a:rPr>
              <a:t>  =&gt;  </a:t>
            </a:r>
            <a:r>
              <a:rPr lang="en-US" sz="2800" dirty="0" err="1" smtClean="0">
                <a:solidFill>
                  <a:schemeClr val="accent1"/>
                </a:solidFill>
              </a:rPr>
              <a:t>Yab</a:t>
            </a:r>
            <a:r>
              <a:rPr lang="en-US" sz="2800" dirty="0" smtClean="0">
                <a:solidFill>
                  <a:schemeClr val="accent1"/>
                </a:solidFill>
              </a:rPr>
              <a:t>  =&gt;  </a:t>
            </a:r>
            <a:r>
              <a:rPr lang="en-US" sz="2800" dirty="0" err="1" smtClean="0">
                <a:solidFill>
                  <a:schemeClr val="accent1"/>
                </a:solidFill>
              </a:rPr>
              <a:t>Ybab</a:t>
            </a:r>
            <a:r>
              <a:rPr lang="en-US" sz="2800" dirty="0" smtClean="0">
                <a:solidFill>
                  <a:schemeClr val="accent1"/>
                </a:solidFill>
              </a:rPr>
              <a:t>  =&gt;  </a:t>
            </a:r>
            <a:r>
              <a:rPr lang="en-US" sz="2800" dirty="0" err="1" smtClean="0">
                <a:solidFill>
                  <a:schemeClr val="accent1"/>
                </a:solidFill>
              </a:rPr>
              <a:t>Ybbab</a:t>
            </a:r>
            <a:r>
              <a:rPr lang="en-US" sz="2800" dirty="0" smtClean="0">
                <a:solidFill>
                  <a:schemeClr val="accent1"/>
                </a:solidFill>
              </a:rPr>
              <a:t>  =&gt;  </a:t>
            </a:r>
            <a:r>
              <a:rPr lang="en-US" sz="2800" dirty="0" err="1" smtClean="0">
                <a:solidFill>
                  <a:schemeClr val="accent1"/>
                </a:solidFill>
              </a:rPr>
              <a:t>abbab</a:t>
            </a:r>
            <a:endParaRPr lang="en-US" sz="28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Tree format for CFG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In  old-fashioned  English  grammar  courses  students  were  often  asked  to  diagram a  sentence.  </a:t>
            </a:r>
          </a:p>
          <a:p>
            <a:pPr marL="628650" indent="-514350"/>
            <a:r>
              <a:rPr lang="en-US" sz="2800" dirty="0" smtClean="0"/>
              <a:t>They  were  to  draw  a  parse  tree,  which  is  a  picture with  the  base  line  divided  into  subject  and  predicate.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Start  with  the  symbol  S.  </a:t>
            </a:r>
          </a:p>
          <a:p>
            <a:pPr marL="628650" indent="-514350"/>
            <a:r>
              <a:rPr lang="en-US" sz="2800" dirty="0" smtClean="0"/>
              <a:t>Every  time a production is  used  to  replace  a  nonterminal  by  a  string, draw  downward  lines  from the  nonterminal  to  each  character  in  the  string.</a:t>
            </a:r>
          </a:p>
          <a:p>
            <a:pPr marL="628650" indent="-514350"/>
            <a:r>
              <a:rPr lang="en-US" sz="2800" dirty="0" smtClean="0"/>
              <a:t>The  CFG</a:t>
            </a:r>
          </a:p>
          <a:p>
            <a:pPr marL="628650" indent="-514350">
              <a:buNone/>
            </a:pPr>
            <a:r>
              <a:rPr lang="en-US" sz="2800" dirty="0" smtClean="0"/>
              <a:t>		S →  AA</a:t>
            </a:r>
          </a:p>
          <a:p>
            <a:pPr marL="628650" indent="-514350">
              <a:buNone/>
            </a:pPr>
            <a:r>
              <a:rPr lang="en-US" sz="2800" dirty="0" smtClean="0"/>
              <a:t>		A →  AAA  I </a:t>
            </a:r>
            <a:r>
              <a:rPr lang="en-US" sz="2800" dirty="0" err="1" smtClean="0"/>
              <a:t>bA</a:t>
            </a:r>
            <a:r>
              <a:rPr lang="en-US" sz="2800" dirty="0" smtClean="0"/>
              <a:t>  I  </a:t>
            </a:r>
            <a:r>
              <a:rPr lang="en-US" sz="2800" dirty="0" err="1" smtClean="0"/>
              <a:t>Ab</a:t>
            </a:r>
            <a:r>
              <a:rPr lang="en-US" sz="2800" dirty="0" smtClean="0"/>
              <a:t>  I a</a:t>
            </a:r>
          </a:p>
          <a:p>
            <a:pPr marL="628650" indent="-514350"/>
            <a:r>
              <a:rPr lang="en-US" sz="2800" dirty="0" smtClean="0"/>
              <a:t>Tree of this CFG is on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 descr="trees_P244_N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18" y="2743200"/>
            <a:ext cx="8539163" cy="35603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5999" y="1524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628650" indent="-514350">
              <a:buNone/>
            </a:pPr>
            <a:r>
              <a:rPr lang="en-US" dirty="0" smtClean="0"/>
              <a:t>	</a:t>
            </a:r>
            <a:r>
              <a:rPr lang="en-US" b="1" dirty="0" smtClean="0"/>
              <a:t>	S </a:t>
            </a:r>
            <a:r>
              <a:rPr lang="en-US" b="1" dirty="0"/>
              <a:t>→  AA</a:t>
            </a:r>
          </a:p>
          <a:p>
            <a:pPr marL="628650" indent="-514350">
              <a:buNone/>
            </a:pPr>
            <a:r>
              <a:rPr lang="en-US" b="1" dirty="0"/>
              <a:t>		A →  AAA  I </a:t>
            </a:r>
            <a:r>
              <a:rPr lang="en-US" b="1" dirty="0" err="1"/>
              <a:t>bA</a:t>
            </a:r>
            <a:r>
              <a:rPr lang="en-US" b="1" dirty="0"/>
              <a:t>  I  </a:t>
            </a:r>
            <a:r>
              <a:rPr lang="en-US" b="1" dirty="0" err="1"/>
              <a:t>Ab</a:t>
            </a:r>
            <a:r>
              <a:rPr lang="en-US" b="1" dirty="0"/>
              <a:t>  I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We  begin  with  S  and  apply  the  production  </a:t>
            </a:r>
          </a:p>
          <a:p>
            <a:pPr marL="628650" indent="-514350">
              <a:buNone/>
            </a:pPr>
            <a:r>
              <a:rPr lang="en-US" sz="2800" dirty="0" smtClean="0"/>
              <a:t>		</a:t>
            </a:r>
            <a:r>
              <a:rPr lang="en-US" sz="2800" dirty="0" smtClean="0">
                <a:solidFill>
                  <a:schemeClr val="accent1"/>
                </a:solidFill>
              </a:rPr>
              <a:t>S → AA.</a:t>
            </a:r>
          </a:p>
          <a:p>
            <a:pPr marL="628650" indent="-514350"/>
            <a:r>
              <a:rPr lang="en-US" sz="2800" dirty="0" smtClean="0"/>
              <a:t>To  the  left-hand  A the  production  </a:t>
            </a:r>
            <a:r>
              <a:rPr lang="en-US" sz="2800" dirty="0" smtClean="0">
                <a:solidFill>
                  <a:schemeClr val="accent1"/>
                </a:solidFill>
              </a:rPr>
              <a:t>A → </a:t>
            </a:r>
            <a:r>
              <a:rPr lang="en-US" sz="2800" dirty="0" err="1" smtClean="0">
                <a:solidFill>
                  <a:schemeClr val="accent1"/>
                </a:solidFill>
              </a:rPr>
              <a:t>bA</a:t>
            </a:r>
            <a:r>
              <a:rPr lang="en-US" sz="2800" dirty="0" smtClean="0">
                <a:solidFill>
                  <a:schemeClr val="accent1"/>
                </a:solidFill>
              </a:rPr>
              <a:t> </a:t>
            </a:r>
            <a:r>
              <a:rPr lang="en-US" sz="2800" dirty="0" smtClean="0"/>
              <a:t>is applied.  </a:t>
            </a:r>
          </a:p>
          <a:p>
            <a:pPr marL="628650" indent="-514350"/>
            <a:r>
              <a:rPr lang="en-US" sz="2800" dirty="0" smtClean="0"/>
              <a:t>To  the  right-hand  A apply  </a:t>
            </a:r>
            <a:r>
              <a:rPr lang="en-US" sz="2800" dirty="0" smtClean="0">
                <a:solidFill>
                  <a:schemeClr val="accent1"/>
                </a:solidFill>
              </a:rPr>
              <a:t>A →  AAA </a:t>
            </a:r>
            <a:r>
              <a:rPr lang="en-US" sz="2800" dirty="0" smtClean="0"/>
              <a:t> is applied.</a:t>
            </a:r>
          </a:p>
          <a:p>
            <a:pPr marL="628650" indent="-514350"/>
            <a:r>
              <a:rPr lang="en-US" sz="2800" dirty="0" smtClean="0"/>
              <a:t>The  b  that  we  have  on  the  bottom  line  is  a  terminal,  so  it  does  not  descend further.  </a:t>
            </a:r>
          </a:p>
          <a:p>
            <a:pPr marL="628650" indent="-514350"/>
            <a:r>
              <a:rPr lang="en-US" sz="2800" dirty="0" smtClean="0"/>
              <a:t>In  the  terminology  of  trees  it  is  called  a  terminal  node.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Ambiguity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 smtClean="0"/>
              <a:t>DEFINITION</a:t>
            </a:r>
          </a:p>
          <a:p>
            <a:pPr marL="628650" indent="-514350"/>
            <a:r>
              <a:rPr lang="en-US" sz="2800" dirty="0" smtClean="0"/>
              <a:t>A  CFG  is  called  ambiguous  if  for  at  least  one  word  in  the  language  that  it generates  there  are  two  possible  derivations  of  the  word  that  correspond  to different  syntax  trees.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CFG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10000"/>
          </a:bodyPr>
          <a:lstStyle/>
          <a:p>
            <a:pPr marL="628650" indent="-514350"/>
            <a:r>
              <a:rPr lang="en-US" sz="2800" dirty="0" smtClean="0"/>
              <a:t>Example 1</a:t>
            </a:r>
          </a:p>
          <a:p>
            <a:pPr marL="628650" indent="-514350"/>
            <a:r>
              <a:rPr lang="en-US" sz="2800" dirty="0" smtClean="0"/>
              <a:t>Consider  the  language  generated  by  the CFG:</a:t>
            </a:r>
          </a:p>
          <a:p>
            <a:pPr marL="628650" indent="-514350">
              <a:buNone/>
            </a:pPr>
            <a:r>
              <a:rPr lang="en-US" sz="2800" dirty="0" smtClean="0"/>
              <a:t>		PROD  I   S→</a:t>
            </a:r>
            <a:r>
              <a:rPr lang="en-US" sz="2800" dirty="0" smtClean="0">
                <a:solidFill>
                  <a:schemeClr val="accent1"/>
                </a:solidFill>
              </a:rPr>
              <a:t> </a:t>
            </a:r>
            <a:r>
              <a:rPr lang="en-US" sz="2800" dirty="0" smtClean="0"/>
              <a:t>AB</a:t>
            </a:r>
          </a:p>
          <a:p>
            <a:pPr marL="628650" indent="-514350">
              <a:buNone/>
            </a:pPr>
            <a:r>
              <a:rPr lang="en-US" sz="2800" dirty="0" smtClean="0"/>
              <a:t>		PROD 2   A →</a:t>
            </a:r>
            <a:r>
              <a:rPr lang="en-US" sz="2800" dirty="0" smtClean="0">
                <a:solidFill>
                  <a:schemeClr val="accent1"/>
                </a:solidFill>
              </a:rPr>
              <a:t> </a:t>
            </a:r>
            <a:r>
              <a:rPr lang="en-US" sz="2800" dirty="0" smtClean="0"/>
              <a:t>a</a:t>
            </a:r>
          </a:p>
          <a:p>
            <a:pPr marL="628650" indent="-514350">
              <a:buNone/>
            </a:pPr>
            <a:r>
              <a:rPr lang="en-US" sz="2800" dirty="0" smtClean="0"/>
              <a:t>		PROD 3   B → b</a:t>
            </a:r>
          </a:p>
          <a:p>
            <a:pPr marL="628650" indent="-514350"/>
            <a:r>
              <a:rPr lang="en-US" sz="2800" dirty="0" smtClean="0"/>
              <a:t>There  are  two  different  sequences  of  applications  of  the  productions  that  generate  the  word  ab.  One  is  PROD  1,  PROD  2,  PROD  3.  </a:t>
            </a:r>
          </a:p>
          <a:p>
            <a:pPr marL="628650" indent="-514350"/>
            <a:r>
              <a:rPr lang="en-US" sz="2800" dirty="0" smtClean="0"/>
              <a:t>The  other  is  PROD  1, PROD  3,  PROD  2.</a:t>
            </a:r>
          </a:p>
          <a:p>
            <a:pPr marL="628650" indent="-514350"/>
            <a:r>
              <a:rPr lang="en-US" sz="2800" dirty="0" smtClean="0"/>
              <a:t>S =&gt;  AB  =&gt;  </a:t>
            </a:r>
            <a:r>
              <a:rPr lang="en-US" sz="2800" dirty="0" err="1" smtClean="0"/>
              <a:t>aB</a:t>
            </a:r>
            <a:r>
              <a:rPr lang="en-US" sz="2800" dirty="0" smtClean="0"/>
              <a:t>  =&gt;  </a:t>
            </a:r>
            <a:r>
              <a:rPr lang="en-US" sz="2800" dirty="0" err="1" smtClean="0"/>
              <a:t>ab</a:t>
            </a:r>
            <a:r>
              <a:rPr lang="en-US" sz="2800" dirty="0" smtClean="0"/>
              <a:t>  	or  </a:t>
            </a:r>
          </a:p>
          <a:p>
            <a:pPr marL="628650" indent="-514350"/>
            <a:r>
              <a:rPr lang="en-US" sz="2800" dirty="0" smtClean="0"/>
              <a:t>S  =&gt;  AB  =&gt;  </a:t>
            </a:r>
            <a:r>
              <a:rPr lang="en-US" sz="2800" dirty="0" err="1" smtClean="0"/>
              <a:t>Ab</a:t>
            </a:r>
            <a:r>
              <a:rPr lang="en-US" sz="2800" dirty="0" smtClean="0"/>
              <a:t>  =&gt;  </a:t>
            </a:r>
            <a:r>
              <a:rPr lang="en-US" sz="2800" dirty="0" err="1" smtClean="0"/>
              <a:t>ab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CFG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Example 1</a:t>
            </a:r>
          </a:p>
          <a:p>
            <a:pPr marL="628650" indent="-514350"/>
            <a:r>
              <a:rPr lang="en-US" sz="2800" dirty="0" smtClean="0"/>
              <a:t>When a corresponding  syntax  trees is drawn we  see  that  the  two derivations  are  essentially  the  same:</a:t>
            </a:r>
          </a:p>
          <a:p>
            <a:pPr marL="628650" indent="-514350"/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pic>
        <p:nvPicPr>
          <p:cNvPr id="14" name="Picture 13" descr="Ex_P250_N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192" y="3807880"/>
            <a:ext cx="3573352" cy="2220914"/>
          </a:xfrm>
          <a:prstGeom prst="rect">
            <a:avLst/>
          </a:prstGeom>
        </p:spPr>
      </p:pic>
      <p:pic>
        <p:nvPicPr>
          <p:cNvPr id="15" name="Picture 14" descr="Ex_P250_N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733800"/>
            <a:ext cx="3692544" cy="2294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CFG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sz="2800" dirty="0" smtClean="0"/>
              <a:t>Example 2</a:t>
            </a:r>
          </a:p>
          <a:p>
            <a:pPr marL="628650" indent="-514350"/>
            <a:r>
              <a:rPr lang="en-US" sz="2800" dirty="0" smtClean="0"/>
              <a:t>Consider  the  language  PALINDROME, define  by</a:t>
            </a:r>
          </a:p>
          <a:p>
            <a:pPr marL="628650" indent="-514350"/>
            <a:r>
              <a:rPr lang="en-US" sz="2800" dirty="0" smtClean="0"/>
              <a:t>the  CFG  below:</a:t>
            </a:r>
          </a:p>
          <a:p>
            <a:pPr marL="628650" indent="-514350">
              <a:buNone/>
            </a:pPr>
            <a:r>
              <a:rPr lang="en-US" sz="2800" dirty="0" smtClean="0"/>
              <a:t>			S →  </a:t>
            </a:r>
            <a:r>
              <a:rPr lang="en-US" sz="2800" dirty="0" err="1" smtClean="0"/>
              <a:t>aSa</a:t>
            </a:r>
            <a:r>
              <a:rPr lang="en-US" sz="2800" dirty="0" smtClean="0"/>
              <a:t>  I </a:t>
            </a:r>
            <a:r>
              <a:rPr lang="en-US" sz="2800" dirty="0" err="1" smtClean="0"/>
              <a:t>bSb</a:t>
            </a:r>
            <a:r>
              <a:rPr lang="en-US" sz="2800" dirty="0" smtClean="0"/>
              <a:t>  a  I b</a:t>
            </a:r>
            <a:r>
              <a:rPr lang="en-US" sz="2800" dirty="0"/>
              <a:t>| ʎ</a:t>
            </a:r>
            <a:endParaRPr lang="en-US" sz="2800" dirty="0" smtClean="0"/>
          </a:p>
          <a:p>
            <a:pPr marL="628650" indent="-514350"/>
            <a:r>
              <a:rPr lang="en-US" sz="2800" dirty="0" smtClean="0"/>
              <a:t>At  every  stage  in  the  generation  of  a  word  by  this  grammar  the  working  string contains  only  the  one  nonterminal  S  smack  dab  in  the  middle.  </a:t>
            </a:r>
          </a:p>
          <a:p>
            <a:pPr marL="628650" indent="-514350"/>
            <a:r>
              <a:rPr lang="en-US" sz="2800" dirty="0" smtClean="0"/>
              <a:t>The  word  grows like  a  tree  from  the  center  out.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CFG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pPr marL="628650" indent="-514350"/>
            <a:r>
              <a:rPr lang="en-US" sz="2800" dirty="0" smtClean="0"/>
              <a:t>Example 2….</a:t>
            </a:r>
          </a:p>
          <a:p>
            <a:pPr marL="628650" indent="-514350"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...  </a:t>
            </a:r>
            <a:r>
              <a:rPr lang="en-US" sz="2400" dirty="0" err="1" smtClean="0"/>
              <a:t>baSab</a:t>
            </a:r>
            <a:r>
              <a:rPr lang="en-US" sz="2400" dirty="0" smtClean="0"/>
              <a:t> =&gt;  </a:t>
            </a:r>
            <a:r>
              <a:rPr lang="en-US" sz="2400" dirty="0" err="1" smtClean="0"/>
              <a:t>babSbab</a:t>
            </a:r>
            <a:r>
              <a:rPr lang="en-US" sz="2400" dirty="0" smtClean="0"/>
              <a:t>== </a:t>
            </a:r>
            <a:r>
              <a:rPr lang="en-US" sz="2400" dirty="0" err="1" smtClean="0"/>
              <a:t>babbSbbab</a:t>
            </a:r>
            <a:r>
              <a:rPr lang="en-US" sz="2400" dirty="0" smtClean="0"/>
              <a:t> =&gt;  </a:t>
            </a:r>
            <a:r>
              <a:rPr lang="en-US" sz="2400" dirty="0" err="1" smtClean="0"/>
              <a:t>babbaSabbab</a:t>
            </a:r>
            <a:r>
              <a:rPr lang="en-US" sz="2400" dirty="0" smtClean="0"/>
              <a:t> </a:t>
            </a:r>
            <a:r>
              <a:rPr lang="en-US" sz="2800" dirty="0" smtClean="0"/>
              <a:t>...</a:t>
            </a:r>
          </a:p>
          <a:p>
            <a:pPr marL="628650" indent="-514350"/>
            <a:r>
              <a:rPr lang="en-US" sz="2800" dirty="0" smtClean="0"/>
              <a:t>When  we  finally  replace  S  by  a  center  letter  (or  A  if  the  word  has  no  center letter)  we  have  completed  the  production  of  a  palindrome.  </a:t>
            </a:r>
          </a:p>
          <a:p>
            <a:pPr marL="628650" indent="-514350"/>
            <a:r>
              <a:rPr lang="en-US" sz="2800" dirty="0" smtClean="0"/>
              <a:t>The  word  </a:t>
            </a:r>
            <a:r>
              <a:rPr lang="en-US" sz="2800" dirty="0" err="1" smtClean="0"/>
              <a:t>aabaa</a:t>
            </a:r>
            <a:r>
              <a:rPr lang="en-US" sz="2800" dirty="0" smtClean="0"/>
              <a:t> has  only  one  possible  generation:</a:t>
            </a:r>
          </a:p>
          <a:p>
            <a:pPr marL="628650" indent="-514350">
              <a:buNone/>
            </a:pPr>
            <a:r>
              <a:rPr lang="en-US" sz="2800" dirty="0" smtClean="0"/>
              <a:t>		S  =&gt;  </a:t>
            </a:r>
            <a:r>
              <a:rPr lang="en-US" sz="2800" dirty="0" err="1" smtClean="0"/>
              <a:t>aSa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    =&gt;  </a:t>
            </a:r>
            <a:r>
              <a:rPr lang="en-US" sz="2800" dirty="0" err="1" smtClean="0"/>
              <a:t>aaSaa</a:t>
            </a:r>
            <a:endParaRPr lang="en-US" sz="2800" dirty="0" smtClean="0"/>
          </a:p>
          <a:p>
            <a:pPr marL="628650" indent="-514350">
              <a:buNone/>
            </a:pPr>
            <a:r>
              <a:rPr lang="en-US" sz="2800" dirty="0" smtClean="0"/>
              <a:t>		    =&gt;  </a:t>
            </a:r>
            <a:r>
              <a:rPr lang="en-US" sz="2800" dirty="0" err="1" smtClean="0"/>
              <a:t>aabaa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CFG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Example 2….</a:t>
            </a:r>
          </a:p>
          <a:p>
            <a:pPr marL="628650" indent="-514350">
              <a:buNone/>
            </a:pPr>
            <a:r>
              <a:rPr lang="en-US" sz="2800" dirty="0" smtClean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pic>
        <p:nvPicPr>
          <p:cNvPr id="14" name="Picture 13" descr="Ex_P250_N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566" y="2438400"/>
            <a:ext cx="8085060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CFG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EXAMPLE 3</a:t>
            </a:r>
          </a:p>
          <a:p>
            <a:pPr marL="628650" indent="-514350"/>
            <a:r>
              <a:rPr lang="en-US" sz="2800" dirty="0" smtClean="0"/>
              <a:t>The  language  of  all  not-null  strings  of a's  can  be  defined  by  a  CFG  as  follows:</a:t>
            </a:r>
          </a:p>
          <a:p>
            <a:pPr marL="628650" indent="-514350">
              <a:buNone/>
            </a:pPr>
            <a:r>
              <a:rPr lang="en-US" sz="2800" dirty="0" smtClean="0"/>
              <a:t>			S →  </a:t>
            </a:r>
            <a:r>
              <a:rPr lang="en-US" sz="2800" dirty="0" err="1" smtClean="0"/>
              <a:t>aS</a:t>
            </a:r>
            <a:r>
              <a:rPr lang="en-US" sz="2800" dirty="0" smtClean="0"/>
              <a:t>  I Sa  I a</a:t>
            </a:r>
          </a:p>
          <a:p>
            <a:pPr marL="628650" indent="-514350"/>
            <a:r>
              <a:rPr lang="en-US" sz="2800" dirty="0" smtClean="0"/>
              <a:t>In  this  case  the  word  a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can  be  generated  by  four  different  trees Shown on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CFG Ambiguity</a:t>
            </a:r>
            <a:endParaRPr lang="en-US" dirty="0"/>
          </a:p>
        </p:txBody>
      </p:sp>
      <p:pic>
        <p:nvPicPr>
          <p:cNvPr id="14" name="Content Placeholder 13" descr="ex_P251_N1_tree1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447800"/>
            <a:ext cx="1676634" cy="266737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pic>
        <p:nvPicPr>
          <p:cNvPr id="15" name="Picture 14" descr="ex_P251_N1_tree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776" y="1524000"/>
            <a:ext cx="1962424" cy="2400635"/>
          </a:xfrm>
          <a:prstGeom prst="rect">
            <a:avLst/>
          </a:prstGeom>
        </p:spPr>
      </p:pic>
      <p:pic>
        <p:nvPicPr>
          <p:cNvPr id="16" name="Picture 15" descr="ex_P251_N1_tree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397" y="1524000"/>
            <a:ext cx="1810003" cy="2467320"/>
          </a:xfrm>
          <a:prstGeom prst="rect">
            <a:avLst/>
          </a:prstGeom>
        </p:spPr>
      </p:pic>
      <p:pic>
        <p:nvPicPr>
          <p:cNvPr id="17" name="Picture 16" descr="ex_P251_N1_tree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8682" y="1524000"/>
            <a:ext cx="1381318" cy="2391109"/>
          </a:xfrm>
          <a:prstGeom prst="rect">
            <a:avLst/>
          </a:prstGeom>
        </p:spPr>
      </p:pic>
      <p:sp>
        <p:nvSpPr>
          <p:cNvPr id="18" name="Content Placeholder 2"/>
          <p:cNvSpPr txBox="1">
            <a:spLocks/>
          </p:cNvSpPr>
          <p:nvPr/>
        </p:nvSpPr>
        <p:spPr>
          <a:xfrm>
            <a:off x="457200" y="4648200"/>
            <a:ext cx="8229600" cy="1477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286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This  CFG  is  therefore  ambiguous.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CFG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628650" indent="-514350"/>
            <a:r>
              <a:rPr lang="en-US" sz="2800" dirty="0" smtClean="0"/>
              <a:t>However  the  same  language  can  also  be  defined  by  the  CFG:</a:t>
            </a:r>
          </a:p>
          <a:p>
            <a:pPr marL="1028700" lvl="1" indent="-514350">
              <a:buNone/>
            </a:pPr>
            <a:r>
              <a:rPr lang="en-US" sz="2400" dirty="0" smtClean="0"/>
              <a:t>			S →  </a:t>
            </a:r>
            <a:r>
              <a:rPr lang="en-US" sz="2400" dirty="0" err="1" smtClean="0"/>
              <a:t>aS</a:t>
            </a:r>
            <a:r>
              <a:rPr lang="en-US" sz="2400" dirty="0" smtClean="0"/>
              <a:t>  I a</a:t>
            </a:r>
          </a:p>
          <a:p>
            <a:pPr marL="1028700" lvl="1" indent="-514350">
              <a:buNone/>
            </a:pPr>
            <a:endParaRPr lang="en-US" sz="2400" dirty="0" smtClean="0"/>
          </a:p>
          <a:p>
            <a:pPr marL="1028700" lvl="1" indent="-51435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pic>
        <p:nvPicPr>
          <p:cNvPr id="14" name="Content Placeholder 13" descr="ex_P251_N1_tre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3276600"/>
            <a:ext cx="1676634" cy="2667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CFG in JFLAP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JFLAP GRAMMAR Menu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906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Lecture#23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CFG Examples</a:t>
            </a:r>
          </a:p>
          <a:p>
            <a:r>
              <a:rPr lang="en-US" dirty="0" smtClean="0"/>
              <a:t>Introduction to Trees</a:t>
            </a:r>
          </a:p>
          <a:p>
            <a:r>
              <a:rPr lang="en-US" dirty="0" smtClean="0"/>
              <a:t>Ambiguity in CFGs</a:t>
            </a:r>
          </a:p>
          <a:p>
            <a:r>
              <a:rPr lang="en-US" dirty="0" smtClean="0"/>
              <a:t>CFG in JFLAP</a:t>
            </a:r>
          </a:p>
          <a:p>
            <a:r>
              <a:rPr lang="en-US" i="1" dirty="0"/>
              <a:t>Thanks to Daniel I </a:t>
            </a:r>
            <a:r>
              <a:rPr lang="en-US" i="1" dirty="0" err="1"/>
              <a:t>cohen</a:t>
            </a:r>
            <a:r>
              <a:rPr lang="en-US" i="1" dirty="0"/>
              <a:t>. </a:t>
            </a:r>
            <a:r>
              <a:rPr lang="en-US" i="1"/>
              <a:t>The material for these slides has been taken from his book Automata Theory. 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524</Words>
  <Application>Microsoft Office PowerPoint</Application>
  <PresentationFormat>On-screen Show (4:3)</PresentationFormat>
  <Paragraphs>235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Lecture # 23</vt:lpstr>
      <vt:lpstr>Lecture#22 Recap….</vt:lpstr>
      <vt:lpstr>Context Free Language</vt:lpstr>
      <vt:lpstr>Context Free Language</vt:lpstr>
      <vt:lpstr>Context Free Language</vt:lpstr>
      <vt:lpstr>Context Free Language</vt:lpstr>
      <vt:lpstr>Context Free Language</vt:lpstr>
      <vt:lpstr>Context Free Language</vt:lpstr>
      <vt:lpstr>Context Free Language</vt:lpstr>
      <vt:lpstr>Context Free Language</vt:lpstr>
      <vt:lpstr>Context Free Language</vt:lpstr>
      <vt:lpstr>Context Free Language</vt:lpstr>
      <vt:lpstr>Context Free Language</vt:lpstr>
      <vt:lpstr>Context Free Language</vt:lpstr>
      <vt:lpstr>Context Free Language</vt:lpstr>
      <vt:lpstr>Context Free Language</vt:lpstr>
      <vt:lpstr>Tree format for CFG</vt:lpstr>
      <vt:lpstr>Trees</vt:lpstr>
      <vt:lpstr>Trees</vt:lpstr>
      <vt:lpstr>Trees</vt:lpstr>
      <vt:lpstr>Ambiguity </vt:lpstr>
      <vt:lpstr>CFG</vt:lpstr>
      <vt:lpstr>CFG</vt:lpstr>
      <vt:lpstr>CFG</vt:lpstr>
      <vt:lpstr>CFG</vt:lpstr>
      <vt:lpstr>CFG</vt:lpstr>
      <vt:lpstr>CFG</vt:lpstr>
      <vt:lpstr>CFG Ambiguity</vt:lpstr>
      <vt:lpstr>CFG</vt:lpstr>
      <vt:lpstr>Introduction to CFG in JFLAP</vt:lpstr>
      <vt:lpstr>Lecture#23 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masoom</dc:creator>
  <cp:lastModifiedBy>vcomsats</cp:lastModifiedBy>
  <cp:revision>29</cp:revision>
  <dcterms:created xsi:type="dcterms:W3CDTF">2013-01-01T02:27:08Z</dcterms:created>
  <dcterms:modified xsi:type="dcterms:W3CDTF">2013-01-10T09:36:23Z</dcterms:modified>
</cp:coreProperties>
</file>