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353" r:id="rId2"/>
    <p:sldId id="354" r:id="rId3"/>
    <p:sldId id="263" r:id="rId4"/>
    <p:sldId id="264" r:id="rId5"/>
    <p:sldId id="265" r:id="rId6"/>
    <p:sldId id="266" r:id="rId7"/>
    <p:sldId id="267" r:id="rId8"/>
    <p:sldId id="268" r:id="rId9"/>
    <p:sldId id="269" r:id="rId10"/>
    <p:sldId id="272" r:id="rId11"/>
    <p:sldId id="274" r:id="rId12"/>
    <p:sldId id="275" r:id="rId13"/>
    <p:sldId id="277" r:id="rId14"/>
    <p:sldId id="278" r:id="rId15"/>
    <p:sldId id="279" r:id="rId16"/>
    <p:sldId id="281" r:id="rId17"/>
    <p:sldId id="284" r:id="rId18"/>
    <p:sldId id="290" r:id="rId19"/>
    <p:sldId id="291" r:id="rId20"/>
    <p:sldId id="292" r:id="rId21"/>
    <p:sldId id="293" r:id="rId22"/>
    <p:sldId id="294" r:id="rId23"/>
    <p:sldId id="298" r:id="rId24"/>
    <p:sldId id="299" r:id="rId25"/>
    <p:sldId id="300" r:id="rId26"/>
    <p:sldId id="301" r:id="rId27"/>
    <p:sldId id="302" r:id="rId28"/>
    <p:sldId id="303" r:id="rId29"/>
    <p:sldId id="304" r:id="rId30"/>
    <p:sldId id="305" r:id="rId31"/>
    <p:sldId id="306" r:id="rId32"/>
    <p:sldId id="307" r:id="rId33"/>
    <p:sldId id="308" r:id="rId34"/>
    <p:sldId id="309" r:id="rId35"/>
    <p:sldId id="310" r:id="rId36"/>
    <p:sldId id="311" r:id="rId37"/>
    <p:sldId id="312" r:id="rId38"/>
    <p:sldId id="356" r:id="rId39"/>
  </p:sldIdLst>
  <p:sldSz cx="9144000" cy="6858000" type="screen4x3"/>
  <p:notesSz cx="6858000" cy="9144000"/>
  <p:custDataLst>
    <p:tags r:id="rId4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57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30F9ED-6450-4945-847F-4AEBC78815AA}" type="datetimeFigureOut">
              <a:rPr lang="en-US" smtClean="0"/>
              <a:pPr/>
              <a:t>1/10/2013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C81CA5-BD8A-48F1-9F67-7907B825837B}" type="slidenum">
              <a:rPr lang="en-US" smtClean="0"/>
              <a:pPr/>
              <a:t>‹#›</a:t>
            </a:fld>
            <a:endParaRPr lang="en-US"/>
          </a:p>
        </p:txBody>
      </p:sp>
    </p:spTree>
    <p:extLst>
      <p:ext uri="{BB962C8B-B14F-4D97-AF65-F5344CB8AC3E}">
        <p14:creationId xmlns:p14="http://schemas.microsoft.com/office/powerpoint/2010/main" xmlns="" val="40546979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390F803D-0239-42C7-B512-6ECA9BD8A74D}" type="slidenum">
              <a:rPr lang="en-US" sz="1200"/>
              <a:pPr/>
              <a:t>1</a:t>
            </a:fld>
            <a:endParaRPr lang="en-US" sz="120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6C9F6C3-E5BC-4169-BB88-30C55FF3A266}" type="datetime1">
              <a:rPr lang="en-US" smtClean="0"/>
              <a:pPr/>
              <a:t>1/10/2013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A613FF5-0CB4-427B-93B9-B5442BEDAF51}" type="datetime1">
              <a:rPr lang="en-US" smtClean="0"/>
              <a:pPr/>
              <a:t>1/10/2013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69BC829-6500-47F6-B510-EC9FDEAFFCF7}" type="datetime1">
              <a:rPr lang="en-US" smtClean="0"/>
              <a:pPr/>
              <a:t>1/10/2013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406DBE9-C391-4CA6-9DBB-04FE4354E8CA}" type="datetime1">
              <a:rPr lang="en-US" smtClean="0"/>
              <a:pPr/>
              <a:t>1/10/2013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66FC809-7ED3-46AE-BDE2-F6E141BC32FA}" type="datetime1">
              <a:rPr lang="en-US" smtClean="0"/>
              <a:pPr/>
              <a:t>1/10/2013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C969C63-71C4-4D36-8F19-DA3D74C3B36C}" type="datetime1">
              <a:rPr lang="en-US" smtClean="0"/>
              <a:pPr/>
              <a:t>1/10/2013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F8F018-3CA9-49D2-83AA-D87DF5E28AFD}" type="datetime1">
              <a:rPr lang="en-US" smtClean="0"/>
              <a:pPr/>
              <a:t>1/10/2013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25983E-EFFE-48C2-A095-03744BC11A81}" type="datetime1">
              <a:rPr lang="en-US" smtClean="0"/>
              <a:pPr/>
              <a:t>1/10/2013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F0CFBC-1041-4B48-922D-CE094E758397}" type="datetime1">
              <a:rPr lang="en-US" smtClean="0"/>
              <a:pPr/>
              <a:t>1/10/2013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DD0A23-CD7B-4A3E-B047-DF4F532A771A}" type="datetime1">
              <a:rPr lang="en-US" smtClean="0"/>
              <a:pPr/>
              <a:t>1/10/2013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31F850-3EE2-4DC6-B03F-69453E40DC6A}" type="datetime1">
              <a:rPr lang="en-US" smtClean="0"/>
              <a:pPr/>
              <a:t>1/10/2013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CB2D47-0152-4652-964A-8387A696FE8D}" type="datetime1">
              <a:rPr lang="en-US" smtClean="0"/>
              <a:pPr/>
              <a:t>1/10/2013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lstStyle/>
          <a:p>
            <a:r>
              <a:rPr lang="en-US" sz="4000" dirty="0" smtClean="0"/>
              <a:t>Lecture # 22</a:t>
            </a:r>
          </a:p>
        </p:txBody>
      </p:sp>
      <p:sp>
        <p:nvSpPr>
          <p:cNvPr id="5123" name="Rectangle 3"/>
          <p:cNvSpPr>
            <a:spLocks noGrp="1" noChangeArrowheads="1"/>
          </p:cNvSpPr>
          <p:nvPr>
            <p:ph type="subTitle" idx="1"/>
          </p:nvPr>
        </p:nvSpPr>
        <p:spPr/>
        <p:txBody>
          <a:bodyPr>
            <a:normAutofit fontScale="92500" lnSpcReduction="10000"/>
          </a:bodyPr>
          <a:lstStyle/>
          <a:p>
            <a:r>
              <a:rPr lang="en-US" sz="3800" dirty="0" smtClean="0"/>
              <a:t>Theory Of Automata</a:t>
            </a:r>
          </a:p>
          <a:p>
            <a:r>
              <a:rPr lang="en-US" sz="3800" dirty="0" smtClean="0"/>
              <a:t>By </a:t>
            </a:r>
          </a:p>
          <a:p>
            <a:r>
              <a:rPr lang="en-US" sz="3800" dirty="0" smtClean="0"/>
              <a:t>Dr. MM Alam</a:t>
            </a:r>
          </a:p>
          <a:p>
            <a:endParaRPr lang="en-US" sz="38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a:t>
            </a:fld>
            <a:endParaRPr lang="en-US"/>
          </a:p>
        </p:txBody>
      </p:sp>
    </p:spTree>
    <p:extLst>
      <p:ext uri="{BB962C8B-B14F-4D97-AF65-F5344CB8AC3E}">
        <p14:creationId xmlns:p14="http://schemas.microsoft.com/office/powerpoint/2010/main" xmlns="" val="25697069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Lecture#21 at a glance…</a:t>
            </a:r>
            <a:endParaRPr lang="en-US" dirty="0"/>
          </a:p>
        </p:txBody>
      </p:sp>
      <p:sp>
        <p:nvSpPr>
          <p:cNvPr id="3" name="Content Placeholder 2"/>
          <p:cNvSpPr>
            <a:spLocks noGrp="1"/>
          </p:cNvSpPr>
          <p:nvPr>
            <p:ph idx="1"/>
          </p:nvPr>
        </p:nvSpPr>
        <p:spPr/>
        <p:txBody>
          <a:bodyPr/>
          <a:lstStyle/>
          <a:p>
            <a:r>
              <a:rPr lang="en-US" dirty="0" smtClean="0"/>
              <a:t>JFLAP for Pumping Lemma Version II</a:t>
            </a:r>
          </a:p>
          <a:p>
            <a:pPr lvl="1"/>
            <a:r>
              <a:rPr lang="en-US" dirty="0" smtClean="0"/>
              <a:t>Practical Demonstrations</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Context Free Grammar</a:t>
            </a:r>
            <a:endParaRPr lang="en-US" dirty="0"/>
          </a:p>
        </p:txBody>
      </p:sp>
      <p:sp>
        <p:nvSpPr>
          <p:cNvPr id="5" name="Content Placeholder 2"/>
          <p:cNvSpPr>
            <a:spLocks noGrp="1"/>
          </p:cNvSpPr>
          <p:nvPr>
            <p:ph idx="1"/>
          </p:nvPr>
        </p:nvSpPr>
        <p:spPr/>
        <p:txBody>
          <a:bodyPr>
            <a:normAutofit fontScale="92500" lnSpcReduction="20000"/>
          </a:bodyPr>
          <a:lstStyle/>
          <a:p>
            <a:r>
              <a:rPr lang="en-US" dirty="0" smtClean="0"/>
              <a:t>For earliest computers . Every  procedure, no  matter  how  complicated,  had  to  be  spelled  out  in  the  crudest  set  of instructions:</a:t>
            </a:r>
          </a:p>
          <a:p>
            <a:r>
              <a:rPr lang="en-US" dirty="0" smtClean="0"/>
              <a:t>They  accepted no  instructions  except  those  in  their  own  machine  language.</a:t>
            </a:r>
          </a:p>
          <a:p>
            <a:endParaRPr lang="en-US" dirty="0" smtClean="0"/>
          </a:p>
          <a:p>
            <a:r>
              <a:rPr lang="en-US" dirty="0" smtClean="0"/>
              <a:t>It  could  take  dozens  of these  primitive  instructions  to  do  anything  useful.</a:t>
            </a:r>
          </a:p>
          <a:p>
            <a:r>
              <a:rPr lang="en-US" dirty="0" smtClean="0"/>
              <a:t>It could  take  quite  a  few  to  evaluate  one  complicated  arithmetic expression.</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Context Free Grammar</a:t>
            </a:r>
            <a:endParaRPr lang="en-US" dirty="0"/>
          </a:p>
        </p:txBody>
      </p:sp>
      <p:sp>
        <p:nvSpPr>
          <p:cNvPr id="5" name="Content Placeholder 2"/>
          <p:cNvSpPr>
            <a:spLocks noGrp="1"/>
          </p:cNvSpPr>
          <p:nvPr>
            <p:ph idx="1"/>
          </p:nvPr>
        </p:nvSpPr>
        <p:spPr/>
        <p:txBody>
          <a:bodyPr>
            <a:normAutofit fontScale="92500" lnSpcReduction="10000"/>
          </a:bodyPr>
          <a:lstStyle/>
          <a:p>
            <a:r>
              <a:rPr lang="en-US" dirty="0" smtClean="0"/>
              <a:t>For  example to  calculate</a:t>
            </a:r>
          </a:p>
          <a:p>
            <a:endParaRPr lang="en-US" dirty="0" smtClean="0"/>
          </a:p>
          <a:p>
            <a:endParaRPr lang="en-US" dirty="0" smtClean="0"/>
          </a:p>
          <a:p>
            <a:endParaRPr lang="en-US" dirty="0" smtClean="0"/>
          </a:p>
          <a:p>
            <a:r>
              <a:rPr lang="en-US" dirty="0" smtClean="0"/>
              <a:t>This clearly  required  that  some  "higher-level"  language  be  invented-a  language  in which  one  mathematical  step,  such  as  evaluating  the  formula  above,  could  be converted  into  one  single  computer  instruction.</a:t>
            </a:r>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4</a:t>
            </a:fld>
            <a:endParaRPr lang="en-US"/>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3"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32" name="Picture 8"/>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1524000" y="2438400"/>
            <a:ext cx="5151863" cy="9144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Context Free Grammar</a:t>
            </a:r>
            <a:endParaRPr lang="en-US" dirty="0"/>
          </a:p>
        </p:txBody>
      </p:sp>
      <p:sp>
        <p:nvSpPr>
          <p:cNvPr id="5" name="Content Placeholder 2"/>
          <p:cNvSpPr>
            <a:spLocks noGrp="1"/>
          </p:cNvSpPr>
          <p:nvPr>
            <p:ph idx="1"/>
          </p:nvPr>
        </p:nvSpPr>
        <p:spPr/>
        <p:txBody>
          <a:bodyPr>
            <a:normAutofit/>
          </a:bodyPr>
          <a:lstStyle/>
          <a:p>
            <a:r>
              <a:rPr lang="en-US" sz="3000" dirty="0" smtClean="0"/>
              <a:t>A  super program called  the  compiler does the   conversion   from  a  high-level  language  into  assembler  language  code.  </a:t>
            </a:r>
          </a:p>
          <a:p>
            <a:r>
              <a:rPr lang="en-US" sz="3000" dirty="0" smtClean="0"/>
              <a:t>It  cannot  just  look  at  the  expression  and  understand  it.  </a:t>
            </a:r>
          </a:p>
          <a:p>
            <a:r>
              <a:rPr lang="en-US" sz="3000" dirty="0" smtClean="0"/>
              <a:t>Rules  must  be given  by  which  this  string  can  be  processed.</a:t>
            </a:r>
          </a:p>
        </p:txBody>
      </p:sp>
      <p:sp>
        <p:nvSpPr>
          <p:cNvPr id="4" name="Slide Number Placeholder 3"/>
          <p:cNvSpPr>
            <a:spLocks noGrp="1"/>
          </p:cNvSpPr>
          <p:nvPr>
            <p:ph type="sldNum" sz="quarter" idx="12"/>
          </p:nvPr>
        </p:nvSpPr>
        <p:spPr/>
        <p:txBody>
          <a:bodyPr/>
          <a:lstStyle/>
          <a:p>
            <a:fld id="{0AD2A1D3-94CF-4BE8-B9A0-75EFE4C74F95}" type="slidenum">
              <a:rPr lang="en-US" smtClean="0"/>
              <a:pPr/>
              <a:t>5</a:t>
            </a:fld>
            <a:endParaRPr lang="en-US"/>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3"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Context Free Grammar</a:t>
            </a:r>
            <a:endParaRPr lang="en-US" dirty="0"/>
          </a:p>
        </p:txBody>
      </p:sp>
      <p:sp>
        <p:nvSpPr>
          <p:cNvPr id="5" name="Content Placeholder 2"/>
          <p:cNvSpPr>
            <a:spLocks noGrp="1"/>
          </p:cNvSpPr>
          <p:nvPr>
            <p:ph idx="1"/>
          </p:nvPr>
        </p:nvSpPr>
        <p:spPr/>
        <p:txBody>
          <a:bodyPr>
            <a:normAutofit/>
          </a:bodyPr>
          <a:lstStyle/>
          <a:p>
            <a:r>
              <a:rPr lang="en-US" sz="3000" dirty="0" smtClean="0"/>
              <a:t>Also we want  our  machine  to  be  able  to  reject  strings  of symbols  that  make no  sense  as  arithmetic  expressions.</a:t>
            </a:r>
          </a:p>
          <a:p>
            <a:pPr>
              <a:buNone/>
            </a:pPr>
            <a:r>
              <a:rPr lang="en-US" sz="3000" dirty="0" smtClean="0"/>
              <a:t>				Like "((9)+".  </a:t>
            </a:r>
          </a:p>
          <a:p>
            <a:r>
              <a:rPr lang="en-US" sz="3000" dirty="0" smtClean="0"/>
              <a:t>This  input  string  should not  take  us  to  a  final  state  in  the  machine.  </a:t>
            </a:r>
          </a:p>
          <a:p>
            <a:r>
              <a:rPr lang="en-US" sz="3000" dirty="0" smtClean="0"/>
              <a:t>However,  we  cannot  know  that this  is  a  bad  input  string  until  we  have  reached  the  last  letter.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6</a:t>
            </a:fld>
            <a:endParaRPr lang="en-US"/>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3"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Context Free Grammar</a:t>
            </a:r>
            <a:endParaRPr lang="en-US" dirty="0"/>
          </a:p>
        </p:txBody>
      </p:sp>
      <p:sp>
        <p:nvSpPr>
          <p:cNvPr id="5" name="Content Placeholder 2"/>
          <p:cNvSpPr>
            <a:spLocks noGrp="1"/>
          </p:cNvSpPr>
          <p:nvPr>
            <p:ph idx="1"/>
          </p:nvPr>
        </p:nvSpPr>
        <p:spPr/>
        <p:txBody>
          <a:bodyPr>
            <a:normAutofit/>
          </a:bodyPr>
          <a:lstStyle/>
          <a:p>
            <a:r>
              <a:rPr lang="en-US" sz="3000" dirty="0" smtClean="0"/>
              <a:t> If  the  +  were changed  to  a  ),  the  formula  would  be  valid.  </a:t>
            </a:r>
          </a:p>
          <a:p>
            <a:r>
              <a:rPr lang="en-US" sz="3000" dirty="0" smtClean="0"/>
              <a:t>An  FA  that  translated  expressions into  instructions  as  it  scanned  left  to  right  would  already  be  turning  out  code before  it  realized  that  the  whole  expression  is  nonsense.</a:t>
            </a:r>
          </a:p>
        </p:txBody>
      </p:sp>
      <p:sp>
        <p:nvSpPr>
          <p:cNvPr id="4" name="Slide Number Placeholder 3"/>
          <p:cNvSpPr>
            <a:spLocks noGrp="1"/>
          </p:cNvSpPr>
          <p:nvPr>
            <p:ph type="sldNum" sz="quarter" idx="12"/>
          </p:nvPr>
        </p:nvSpPr>
        <p:spPr/>
        <p:txBody>
          <a:bodyPr/>
          <a:lstStyle/>
          <a:p>
            <a:fld id="{0AD2A1D3-94CF-4BE8-B9A0-75EFE4C74F95}" type="slidenum">
              <a:rPr lang="en-US" smtClean="0"/>
              <a:pPr/>
              <a:t>7</a:t>
            </a:fld>
            <a:endParaRPr lang="en-US"/>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3"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Context Free Grammar</a:t>
            </a:r>
            <a:endParaRPr lang="en-US" dirty="0"/>
          </a:p>
        </p:txBody>
      </p:sp>
      <p:sp>
        <p:nvSpPr>
          <p:cNvPr id="5" name="Content Placeholder 2"/>
          <p:cNvSpPr>
            <a:spLocks noGrp="1"/>
          </p:cNvSpPr>
          <p:nvPr>
            <p:ph idx="1"/>
          </p:nvPr>
        </p:nvSpPr>
        <p:spPr/>
        <p:txBody>
          <a:bodyPr>
            <a:normAutofit/>
          </a:bodyPr>
          <a:lstStyle/>
          <a:p>
            <a:r>
              <a:rPr lang="en-US" sz="3000" dirty="0" smtClean="0"/>
              <a:t>Rules for valid arithmetic  expressions.</a:t>
            </a:r>
          </a:p>
          <a:p>
            <a:pPr lvl="2">
              <a:buNone/>
            </a:pPr>
            <a:r>
              <a:rPr lang="en-US" sz="2200" dirty="0" smtClean="0"/>
              <a:t>Rule  1  Any  number  is  in  the  set AE.</a:t>
            </a:r>
          </a:p>
          <a:p>
            <a:pPr lvl="2">
              <a:buNone/>
            </a:pPr>
            <a:r>
              <a:rPr lang="en-US" sz="2200" dirty="0" smtClean="0"/>
              <a:t>Rule  2  If x  and  y  are  in  AE  then  so  are:</a:t>
            </a:r>
          </a:p>
          <a:p>
            <a:pPr marL="1428750" lvl="2" indent="-514350">
              <a:buAutoNum type="romanLcParenBoth" startAt="10"/>
            </a:pPr>
            <a:r>
              <a:rPr lang="es-ES" sz="2200" dirty="0" smtClean="0"/>
              <a:t>-(x)  (x  +  y)  (x  - y)  (x*y)  (x/y)  (x**y)</a:t>
            </a:r>
          </a:p>
          <a:p>
            <a:pPr marL="1428750" lvl="2" indent="-514350">
              <a:buNone/>
            </a:pPr>
            <a:endParaRPr lang="es-ES" sz="2200" dirty="0" smtClean="0"/>
          </a:p>
          <a:p>
            <a:pPr marL="628650" indent="-514350"/>
            <a:r>
              <a:rPr lang="en-US" sz="3000" dirty="0" smtClean="0"/>
              <a:t>For  example, the  input  string</a:t>
            </a:r>
          </a:p>
          <a:p>
            <a:pPr marL="628650" indent="-514350"/>
            <a:r>
              <a:rPr lang="en-US" sz="3000" dirty="0" smtClean="0"/>
              <a:t>((3  +  4)  *  (6  +  7))</a:t>
            </a:r>
          </a:p>
        </p:txBody>
      </p:sp>
      <p:sp>
        <p:nvSpPr>
          <p:cNvPr id="4" name="Slide Number Placeholder 3"/>
          <p:cNvSpPr>
            <a:spLocks noGrp="1"/>
          </p:cNvSpPr>
          <p:nvPr>
            <p:ph type="sldNum" sz="quarter" idx="12"/>
          </p:nvPr>
        </p:nvSpPr>
        <p:spPr/>
        <p:txBody>
          <a:bodyPr/>
          <a:lstStyle/>
          <a:p>
            <a:fld id="{0AD2A1D3-94CF-4BE8-B9A0-75EFE4C74F95}" type="slidenum">
              <a:rPr lang="en-US" smtClean="0"/>
              <a:pPr/>
              <a:t>8</a:t>
            </a:fld>
            <a:endParaRPr lang="en-US"/>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3"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Context Free Grammar</a:t>
            </a:r>
            <a:endParaRPr lang="en-US" dirty="0"/>
          </a:p>
        </p:txBody>
      </p:sp>
      <p:sp>
        <p:nvSpPr>
          <p:cNvPr id="5" name="Content Placeholder 2"/>
          <p:cNvSpPr>
            <a:spLocks noGrp="1"/>
          </p:cNvSpPr>
          <p:nvPr>
            <p:ph idx="1"/>
          </p:nvPr>
        </p:nvSpPr>
        <p:spPr/>
        <p:txBody>
          <a:bodyPr>
            <a:normAutofit/>
          </a:bodyPr>
          <a:lstStyle/>
          <a:p>
            <a:pPr marL="628650" indent="-514350"/>
            <a:r>
              <a:rPr lang="en-US" sz="3000" dirty="0" smtClean="0"/>
              <a:t>The  way  this  can  be  produced  from  the  rules is  by  the  sequence</a:t>
            </a:r>
          </a:p>
          <a:p>
            <a:pPr marL="1428750" lvl="2" indent="-514350">
              <a:buNone/>
            </a:pPr>
            <a:r>
              <a:rPr lang="en-US" sz="2200" dirty="0" smtClean="0"/>
              <a:t>3  is  in  AE</a:t>
            </a:r>
          </a:p>
          <a:p>
            <a:pPr marL="1428750" lvl="2" indent="-514350">
              <a:buNone/>
            </a:pPr>
            <a:r>
              <a:rPr lang="en-US" sz="2200" dirty="0" smtClean="0"/>
              <a:t>4  is  in  AE</a:t>
            </a:r>
          </a:p>
          <a:p>
            <a:pPr marL="1428750" lvl="2" indent="-514350">
              <a:buNone/>
            </a:pPr>
            <a:r>
              <a:rPr lang="en-US" sz="2200" dirty="0" smtClean="0"/>
              <a:t>(3  +  4)  is  in  AE</a:t>
            </a:r>
          </a:p>
          <a:p>
            <a:pPr marL="1428750" lvl="2" indent="-514350">
              <a:buNone/>
            </a:pPr>
            <a:r>
              <a:rPr lang="en-US" sz="2200" dirty="0" smtClean="0"/>
              <a:t>6  is  in  AE</a:t>
            </a:r>
          </a:p>
          <a:p>
            <a:pPr marL="1428750" lvl="2" indent="-514350">
              <a:buNone/>
            </a:pPr>
            <a:r>
              <a:rPr lang="en-US" sz="2200" dirty="0" smtClean="0"/>
              <a:t>7  is  in  AE</a:t>
            </a:r>
          </a:p>
          <a:p>
            <a:pPr marL="1428750" lvl="2" indent="-514350">
              <a:buNone/>
            </a:pPr>
            <a:r>
              <a:rPr lang="en-US" sz="2200" dirty="0" smtClean="0"/>
              <a:t>(6  +  7)  is  in  AE</a:t>
            </a:r>
          </a:p>
          <a:p>
            <a:pPr marL="1428750" lvl="2" indent="-514350">
              <a:buNone/>
            </a:pPr>
            <a:r>
              <a:rPr lang="en-US" sz="2200" dirty="0" smtClean="0"/>
              <a:t>((3  +  4)  *  (6  +  7))  is  in  AE</a:t>
            </a:r>
          </a:p>
        </p:txBody>
      </p:sp>
      <p:sp>
        <p:nvSpPr>
          <p:cNvPr id="4" name="Slide Number Placeholder 3"/>
          <p:cNvSpPr>
            <a:spLocks noGrp="1"/>
          </p:cNvSpPr>
          <p:nvPr>
            <p:ph type="sldNum" sz="quarter" idx="12"/>
          </p:nvPr>
        </p:nvSpPr>
        <p:spPr/>
        <p:txBody>
          <a:bodyPr/>
          <a:lstStyle/>
          <a:p>
            <a:fld id="{0AD2A1D3-94CF-4BE8-B9A0-75EFE4C74F95}" type="slidenum">
              <a:rPr lang="en-US" smtClean="0"/>
              <a:pPr/>
              <a:t>9</a:t>
            </a:fld>
            <a:endParaRPr lang="en-US"/>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3"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Context Free Grammar</a:t>
            </a:r>
            <a:endParaRPr lang="en-US" dirty="0"/>
          </a:p>
        </p:txBody>
      </p:sp>
      <p:sp>
        <p:nvSpPr>
          <p:cNvPr id="5" name="Content Placeholder 2"/>
          <p:cNvSpPr>
            <a:spLocks noGrp="1"/>
          </p:cNvSpPr>
          <p:nvPr>
            <p:ph idx="1"/>
          </p:nvPr>
        </p:nvSpPr>
        <p:spPr/>
        <p:txBody>
          <a:bodyPr>
            <a:normAutofit/>
          </a:bodyPr>
          <a:lstStyle/>
          <a:p>
            <a:pPr marL="628650" indent="-514350"/>
            <a:r>
              <a:rPr lang="en-US" sz="3000" dirty="0" smtClean="0"/>
              <a:t>Convert  this  into</a:t>
            </a:r>
          </a:p>
          <a:p>
            <a:pPr marL="1428750" lvl="2" indent="-514350">
              <a:buNone/>
            </a:pPr>
            <a:r>
              <a:rPr lang="en-US" sz="2200" dirty="0" smtClean="0"/>
              <a:t>LOAD  3  in  Register  1</a:t>
            </a:r>
          </a:p>
          <a:p>
            <a:pPr marL="1428750" lvl="2" indent="-514350">
              <a:buNone/>
            </a:pPr>
            <a:r>
              <a:rPr lang="en-US" sz="2200" dirty="0" smtClean="0"/>
              <a:t>LOAD  4  in  Register  2</a:t>
            </a:r>
          </a:p>
          <a:p>
            <a:pPr marL="1428750" lvl="2" indent="-514350">
              <a:buNone/>
            </a:pPr>
            <a:r>
              <a:rPr lang="en-US" sz="2200" dirty="0" smtClean="0"/>
              <a:t>ADD  the  contents  of  Register  2  into  Register  1</a:t>
            </a:r>
          </a:p>
          <a:p>
            <a:pPr marL="1428750" lvl="2" indent="-514350">
              <a:buNone/>
            </a:pPr>
            <a:r>
              <a:rPr lang="en-US" sz="2200" dirty="0" smtClean="0"/>
              <a:t>LOAD  6  in  Register  3</a:t>
            </a:r>
          </a:p>
          <a:p>
            <a:pPr marL="1428750" lvl="2" indent="-514350">
              <a:buNone/>
            </a:pPr>
            <a:r>
              <a:rPr lang="en-US" sz="2200" dirty="0" smtClean="0"/>
              <a:t>LOAD  7  in  Register  4</a:t>
            </a:r>
          </a:p>
          <a:p>
            <a:pPr marL="1428750" lvl="2" indent="-514350">
              <a:buNone/>
            </a:pPr>
            <a:r>
              <a:rPr lang="en-US" sz="2200" dirty="0" smtClean="0"/>
              <a:t>ADD  the  contents  of  Register  3  into  Register  4</a:t>
            </a:r>
          </a:p>
          <a:p>
            <a:pPr marL="1428750" lvl="2" indent="-514350">
              <a:buNone/>
            </a:pPr>
            <a:r>
              <a:rPr lang="en-US" sz="2200" dirty="0" smtClean="0"/>
              <a:t>MULTIPLY  Register  1  by  Register  4</a:t>
            </a:r>
            <a:endParaRPr lang="en-US" sz="14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10</a:t>
            </a:fld>
            <a:endParaRPr lang="en-US"/>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3"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Context Free Grammar</a:t>
            </a:r>
            <a:endParaRPr lang="en-US" dirty="0"/>
          </a:p>
        </p:txBody>
      </p:sp>
      <p:sp>
        <p:nvSpPr>
          <p:cNvPr id="5" name="Content Placeholder 2"/>
          <p:cNvSpPr>
            <a:spLocks noGrp="1"/>
          </p:cNvSpPr>
          <p:nvPr>
            <p:ph idx="1"/>
          </p:nvPr>
        </p:nvSpPr>
        <p:spPr/>
        <p:txBody>
          <a:bodyPr>
            <a:normAutofit lnSpcReduction="10000"/>
          </a:bodyPr>
          <a:lstStyle/>
          <a:p>
            <a:pPr marL="628650" indent="-514350"/>
            <a:r>
              <a:rPr lang="en-US" sz="3000" dirty="0" smtClean="0"/>
              <a:t> It was realized by earlier  high-level  languages designers that  this  problem  is analogous  to  the  problem  humans  have  to  face  hundreds  of  times  every  day when  they  must  decipher  the  sentences  that  they  hear  or  read  in  English.  </a:t>
            </a:r>
          </a:p>
          <a:p>
            <a:pPr marL="628650" indent="-514350"/>
            <a:r>
              <a:rPr lang="en-US" sz="3000" dirty="0" smtClean="0"/>
              <a:t>"grammar</a:t>
            </a:r>
            <a:r>
              <a:rPr lang="en-US" sz="3000" smtClean="0"/>
              <a:t>"  -- Study  </a:t>
            </a:r>
            <a:r>
              <a:rPr lang="en-US" sz="3000" dirty="0" smtClean="0"/>
              <a:t>of  grammar  as  well as  the  set  of  rules  themselves,  we  sometimes  refer  to  the  set  of rules  as  forming a  "generative  grammar.”</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11</a:t>
            </a:fld>
            <a:endParaRPr lang="en-US"/>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3"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Context Free Grammar</a:t>
            </a:r>
            <a:endParaRPr lang="en-US" dirty="0"/>
          </a:p>
        </p:txBody>
      </p:sp>
      <p:sp>
        <p:nvSpPr>
          <p:cNvPr id="5" name="Content Placeholder 2"/>
          <p:cNvSpPr>
            <a:spLocks noGrp="1"/>
          </p:cNvSpPr>
          <p:nvPr>
            <p:ph idx="1"/>
          </p:nvPr>
        </p:nvSpPr>
        <p:spPr/>
        <p:txBody>
          <a:bodyPr>
            <a:normAutofit lnSpcReduction="10000"/>
          </a:bodyPr>
          <a:lstStyle/>
          <a:p>
            <a:pPr marL="628650" indent="-514350"/>
            <a:r>
              <a:rPr lang="en-US" sz="3000" dirty="0" smtClean="0"/>
              <a:t>According to the  rules  in  English  grammar  that  allows  us  to  form  a  sentence by  juxtaposing  a  noun  and  a  verb.  </a:t>
            </a:r>
          </a:p>
          <a:p>
            <a:pPr marL="628650" indent="-514350"/>
            <a:r>
              <a:rPr lang="en-US" sz="3000" dirty="0" smtClean="0"/>
              <a:t>We  might  produce:</a:t>
            </a:r>
          </a:p>
          <a:p>
            <a:pPr marL="628650" indent="-514350">
              <a:buNone/>
            </a:pPr>
            <a:r>
              <a:rPr lang="en-US" sz="3000" dirty="0" smtClean="0"/>
              <a:t>					Birds  sing.</a:t>
            </a:r>
          </a:p>
          <a:p>
            <a:pPr marL="628650" indent="-514350"/>
            <a:r>
              <a:rPr lang="en-US" sz="3000" dirty="0" smtClean="0"/>
              <a:t>However,  using  the  same  rule  might  also  produce:</a:t>
            </a:r>
          </a:p>
          <a:p>
            <a:pPr marL="1028700" lvl="1" indent="-514350">
              <a:buNone/>
            </a:pPr>
            <a:r>
              <a:rPr lang="en-US" sz="2600" dirty="0" smtClean="0"/>
              <a:t>				</a:t>
            </a:r>
            <a:r>
              <a:rPr lang="en-US" sz="3000" dirty="0" smtClean="0"/>
              <a:t>Wednesday  sings. </a:t>
            </a:r>
          </a:p>
          <a:p>
            <a:pPr marL="1028700" lvl="1" indent="-514350">
              <a:buNone/>
            </a:pPr>
            <a:r>
              <a:rPr lang="en-US" sz="3000" dirty="0" smtClean="0"/>
              <a:t>				or  Coal  mines  sing.</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12</a:t>
            </a:fld>
            <a:endParaRPr lang="en-US"/>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3"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Context Free Grammar</a:t>
            </a:r>
            <a:endParaRPr lang="en-US" dirty="0"/>
          </a:p>
        </p:txBody>
      </p:sp>
      <p:sp>
        <p:nvSpPr>
          <p:cNvPr id="5" name="Content Placeholder 2"/>
          <p:cNvSpPr>
            <a:spLocks noGrp="1"/>
          </p:cNvSpPr>
          <p:nvPr>
            <p:ph idx="1"/>
          </p:nvPr>
        </p:nvSpPr>
        <p:spPr/>
        <p:txBody>
          <a:bodyPr>
            <a:normAutofit/>
          </a:bodyPr>
          <a:lstStyle/>
          <a:p>
            <a:pPr marL="628650" indent="-514350"/>
            <a:r>
              <a:rPr lang="en-US" sz="3000" dirty="0" smtClean="0"/>
              <a:t>Semantics :</a:t>
            </a:r>
          </a:p>
          <a:p>
            <a:pPr marL="1028700" lvl="1" indent="-514350"/>
            <a:r>
              <a:rPr lang="en-US" sz="2600" dirty="0" smtClean="0"/>
              <a:t>Rules  that  involve  the  meaning  of  words.</a:t>
            </a:r>
          </a:p>
          <a:p>
            <a:pPr marL="628650" indent="-514350"/>
            <a:r>
              <a:rPr lang="en-US" sz="3000" dirty="0" smtClean="0"/>
              <a:t>Syntax</a:t>
            </a:r>
          </a:p>
          <a:p>
            <a:pPr marL="1028700" lvl="1" indent="-514350"/>
            <a:r>
              <a:rPr lang="en-US" sz="2600" dirty="0" smtClean="0"/>
              <a:t>Rules that do  not  involve  the  meaning  of  words.</a:t>
            </a:r>
          </a:p>
          <a:p>
            <a:pPr marL="628650" indent="-514350"/>
            <a:r>
              <a:rPr lang="en-US" sz="3000" dirty="0" smtClean="0"/>
              <a:t>  In  English  the  meaning of  words  can  be  relevant  but  in  arithmetic  the  meaning  of  numbers  is easy to understand.</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13</a:t>
            </a:fld>
            <a:endParaRPr lang="en-US"/>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3"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Context Free Grammar</a:t>
            </a:r>
            <a:endParaRPr lang="en-US" dirty="0"/>
          </a:p>
        </p:txBody>
      </p:sp>
      <p:sp>
        <p:nvSpPr>
          <p:cNvPr id="5" name="Content Placeholder 2"/>
          <p:cNvSpPr>
            <a:spLocks noGrp="1"/>
          </p:cNvSpPr>
          <p:nvPr>
            <p:ph idx="1"/>
          </p:nvPr>
        </p:nvSpPr>
        <p:spPr/>
        <p:txBody>
          <a:bodyPr>
            <a:normAutofit/>
          </a:bodyPr>
          <a:lstStyle/>
          <a:p>
            <a:pPr marL="628650" indent="-514350"/>
            <a:r>
              <a:rPr lang="en-US" sz="3000" dirty="0" smtClean="0"/>
              <a:t>In  the  high-level  computer  languages,  one  number  is  as  good  as  another.  If</a:t>
            </a:r>
          </a:p>
          <a:p>
            <a:pPr marL="628650" indent="-514350">
              <a:buNone/>
            </a:pPr>
            <a:r>
              <a:rPr lang="en-US" sz="3000" dirty="0" smtClean="0"/>
              <a:t>			</a:t>
            </a:r>
            <a:r>
              <a:rPr lang="en-US" sz="2600" dirty="0" smtClean="0"/>
              <a:t>X= B + 9</a:t>
            </a:r>
          </a:p>
          <a:p>
            <a:pPr marL="628650" indent="-514350">
              <a:buNone/>
            </a:pPr>
            <a:r>
              <a:rPr lang="en-US" sz="3000" dirty="0" smtClean="0"/>
              <a:t>	is  a  valid  formulation  then  so  are</a:t>
            </a:r>
          </a:p>
          <a:p>
            <a:pPr marL="628650" indent="-514350">
              <a:buNone/>
            </a:pPr>
            <a:r>
              <a:rPr lang="en-US" sz="3000" dirty="0" smtClean="0"/>
              <a:t>			</a:t>
            </a:r>
            <a:r>
              <a:rPr lang="en-US" sz="2600" dirty="0" smtClean="0"/>
              <a:t>X  =  B  +  8  X  =  B  +  473  X  =  B  +  9999</a:t>
            </a:r>
          </a:p>
          <a:p>
            <a:pPr marL="628650" indent="-514350"/>
            <a:r>
              <a:rPr lang="en-US" sz="2800" dirty="0" smtClean="0"/>
              <a:t>So  long  as  the  constants  do  not  become  so  large  that  they  are  out  of  range,</a:t>
            </a:r>
          </a:p>
          <a:p>
            <a:pPr marL="628650" indent="-514350"/>
            <a:endParaRPr lang="en-US" sz="2600" dirty="0" smtClean="0"/>
          </a:p>
          <a:p>
            <a:pPr marL="628650" indent="-514350"/>
            <a:endParaRPr lang="en-US" sz="30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14</a:t>
            </a:fld>
            <a:endParaRPr lang="en-US"/>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3"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Context Free Grammar</a:t>
            </a:r>
            <a:endParaRPr lang="en-US" dirty="0"/>
          </a:p>
        </p:txBody>
      </p:sp>
      <p:sp>
        <p:nvSpPr>
          <p:cNvPr id="5" name="Content Placeholder 2"/>
          <p:cNvSpPr>
            <a:spLocks noGrp="1"/>
          </p:cNvSpPr>
          <p:nvPr>
            <p:ph idx="1"/>
          </p:nvPr>
        </p:nvSpPr>
        <p:spPr/>
        <p:txBody>
          <a:bodyPr>
            <a:normAutofit/>
          </a:bodyPr>
          <a:lstStyle/>
          <a:p>
            <a:pPr marL="628650" indent="-514350"/>
            <a:r>
              <a:rPr lang="en-US" sz="3000" dirty="0" smtClean="0"/>
              <a:t>We  do  not  try  to  divide  by  0,  to take  the  square  root of  a  negative  number,  and  to   mix  fixed-point  numbers  with  floating- point  numbers  in  bad  ways</a:t>
            </a:r>
            <a:endParaRPr lang="en-US" sz="3000" dirty="0"/>
          </a:p>
          <a:p>
            <a:pPr marL="114300" indent="0">
              <a:buNone/>
            </a:pPr>
            <a:endParaRPr lang="en-US" sz="3000" dirty="0" smtClean="0"/>
          </a:p>
          <a:p>
            <a:pPr marL="628650" indent="-514350" algn="ctr">
              <a:buNone/>
            </a:pPr>
            <a:r>
              <a:rPr lang="en-US" dirty="0" smtClean="0">
                <a:solidFill>
                  <a:srgbClr val="FF0000"/>
                </a:solidFill>
              </a:rPr>
              <a:t>In  general,  the  rules  of  computer  language  grammar  are  all  syntactic  and not  semantic.</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15</a:t>
            </a:fld>
            <a:endParaRPr lang="en-US"/>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3"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Context Free Grammar</a:t>
            </a:r>
            <a:endParaRPr lang="en-US" dirty="0"/>
          </a:p>
        </p:txBody>
      </p:sp>
      <p:sp>
        <p:nvSpPr>
          <p:cNvPr id="5" name="Content Placeholder 2"/>
          <p:cNvSpPr>
            <a:spLocks noGrp="1"/>
          </p:cNvSpPr>
          <p:nvPr>
            <p:ph idx="1"/>
          </p:nvPr>
        </p:nvSpPr>
        <p:spPr/>
        <p:txBody>
          <a:bodyPr>
            <a:normAutofit/>
          </a:bodyPr>
          <a:lstStyle/>
          <a:p>
            <a:pPr marL="628650" indent="-514350"/>
            <a:r>
              <a:rPr lang="en-US" sz="3000" dirty="0" smtClean="0"/>
              <a:t>In  reality a  law  of  grammar  is  a  suggestion  for  possible  substitutions. </a:t>
            </a:r>
          </a:p>
          <a:p>
            <a:pPr marL="628650" indent="-514350"/>
            <a:r>
              <a:rPr lang="en-US" sz="3000" dirty="0" smtClean="0"/>
              <a:t>Started  out  with  the  initial  symbol  </a:t>
            </a:r>
            <a:r>
              <a:rPr lang="en-US" sz="3000" dirty="0" smtClean="0">
                <a:solidFill>
                  <a:schemeClr val="accent1"/>
                </a:solidFill>
              </a:rPr>
              <a:t>Sentence</a:t>
            </a:r>
            <a:r>
              <a:rPr lang="en-US" sz="3000" dirty="0" smtClean="0"/>
              <a:t>.</a:t>
            </a:r>
          </a:p>
          <a:p>
            <a:pPr marL="628650" indent="-514350"/>
            <a:r>
              <a:rPr lang="en-US" sz="3000" dirty="0" smtClean="0"/>
              <a:t> Then the  rules  for  producing  sentences  listed  in  the  generative  grammar are applied.</a:t>
            </a:r>
          </a:p>
          <a:p>
            <a:pPr marL="628650" indent="-514350"/>
            <a:r>
              <a:rPr lang="en-US" sz="3000" dirty="0" smtClean="0"/>
              <a:t>In  most  cases  one have some  choice  in  selecting  which  rule  she  wanted  to  apply.</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16</a:t>
            </a:fld>
            <a:endParaRPr lang="en-US"/>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3"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Context Free Grammar</a:t>
            </a:r>
            <a:endParaRPr lang="en-US" dirty="0"/>
          </a:p>
        </p:txBody>
      </p:sp>
      <p:sp>
        <p:nvSpPr>
          <p:cNvPr id="5" name="Content Placeholder 2"/>
          <p:cNvSpPr>
            <a:spLocks noGrp="1"/>
          </p:cNvSpPr>
          <p:nvPr>
            <p:ph idx="1"/>
          </p:nvPr>
        </p:nvSpPr>
        <p:spPr/>
        <p:txBody>
          <a:bodyPr>
            <a:normAutofit/>
          </a:bodyPr>
          <a:lstStyle/>
          <a:p>
            <a:pPr marL="628650" indent="-514350"/>
            <a:r>
              <a:rPr lang="en-US" sz="3000" dirty="0" smtClean="0"/>
              <a:t>Terminals :</a:t>
            </a:r>
          </a:p>
          <a:p>
            <a:pPr marL="1028700" lvl="1" indent="-514350"/>
            <a:r>
              <a:rPr lang="en-US" sz="2600" dirty="0" smtClean="0"/>
              <a:t>The  words  that cannot  be  replaced  by  anything .  </a:t>
            </a:r>
          </a:p>
          <a:p>
            <a:pPr marL="628650" indent="-514350"/>
            <a:r>
              <a:rPr lang="en-US" sz="3000" dirty="0" smtClean="0"/>
              <a:t>Nonterminal:</a:t>
            </a:r>
          </a:p>
          <a:p>
            <a:pPr marL="1028700" lvl="1" indent="-514350"/>
            <a:r>
              <a:rPr lang="en-US" sz="2600" dirty="0" smtClean="0"/>
              <a:t>Words  that  must  be replaced  by  other  things  we  call  nonterminals. </a:t>
            </a:r>
          </a:p>
          <a:p>
            <a:pPr marL="628650" indent="-514350"/>
            <a:r>
              <a:rPr lang="en-US" sz="3000" dirty="0" smtClean="0"/>
              <a:t>Through  the  production  procedure  we  developed  the  sentence  into as  many  nonterminals  as  it  was  going  to  become.</a:t>
            </a:r>
          </a:p>
          <a:p>
            <a:pPr marL="628650" indent="-514350">
              <a:buNone/>
            </a:pPr>
            <a:r>
              <a:rPr lang="en-US" sz="3000" dirty="0" smtClean="0"/>
              <a:t>	</a:t>
            </a:r>
            <a:endParaRPr lang="en-US" sz="3000"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17</a:t>
            </a:fld>
            <a:endParaRPr lang="en-US"/>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3"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Context Free Grammar</a:t>
            </a:r>
            <a:endParaRPr lang="en-US" dirty="0"/>
          </a:p>
        </p:txBody>
      </p:sp>
      <p:sp>
        <p:nvSpPr>
          <p:cNvPr id="5" name="Content Placeholder 2"/>
          <p:cNvSpPr>
            <a:spLocks noGrp="1"/>
          </p:cNvSpPr>
          <p:nvPr>
            <p:ph idx="1"/>
          </p:nvPr>
        </p:nvSpPr>
        <p:spPr/>
        <p:txBody>
          <a:bodyPr>
            <a:normAutofit fontScale="85000" lnSpcReduction="20000"/>
          </a:bodyPr>
          <a:lstStyle/>
          <a:p>
            <a:pPr marL="628650" indent="-514350"/>
            <a:r>
              <a:rPr lang="en-US" sz="3000" dirty="0" smtClean="0"/>
              <a:t>For  defining arithmetic  expressions We follow  the  same  model.  </a:t>
            </a:r>
          </a:p>
          <a:p>
            <a:pPr marL="628650" indent="-514350"/>
            <a:r>
              <a:rPr lang="en-US" sz="3000" dirty="0" smtClean="0"/>
              <a:t>We  can write  the  whole  system  of  rules  of formation  as  the  list  of possible  substitutions</a:t>
            </a:r>
          </a:p>
          <a:p>
            <a:pPr marL="1428750" lvl="2" indent="-514350">
              <a:buNone/>
            </a:pPr>
            <a:r>
              <a:rPr lang="en-US" dirty="0" smtClean="0"/>
              <a:t>Start →  (AE)</a:t>
            </a:r>
          </a:p>
          <a:p>
            <a:pPr marL="1428750" lvl="2" indent="-514350">
              <a:buNone/>
            </a:pPr>
            <a:r>
              <a:rPr lang="en-US" dirty="0" smtClean="0"/>
              <a:t>AE 	→ (AE  +  AE)</a:t>
            </a:r>
          </a:p>
          <a:p>
            <a:pPr marL="1428750" lvl="2" indent="-514350">
              <a:buNone/>
            </a:pPr>
            <a:r>
              <a:rPr lang="en-US" dirty="0" smtClean="0"/>
              <a:t>AE 	→ (AE  - AE)</a:t>
            </a:r>
          </a:p>
          <a:p>
            <a:pPr marL="1428750" lvl="2" indent="-514350">
              <a:buNone/>
            </a:pPr>
            <a:r>
              <a:rPr lang="en-US" dirty="0" smtClean="0"/>
              <a:t>AE	 → (AE  *AE)</a:t>
            </a:r>
          </a:p>
          <a:p>
            <a:pPr marL="1428750" lvl="2" indent="-514350">
              <a:buNone/>
            </a:pPr>
            <a:r>
              <a:rPr lang="en-US" dirty="0" smtClean="0"/>
              <a:t>AE	 → (AE  </a:t>
            </a:r>
            <a:r>
              <a:rPr lang="en-US" dirty="0" err="1" smtClean="0"/>
              <a:t>AE</a:t>
            </a:r>
            <a:r>
              <a:rPr lang="en-US" dirty="0" smtClean="0"/>
              <a:t>)</a:t>
            </a:r>
          </a:p>
          <a:p>
            <a:pPr marL="1428750" lvl="2" indent="-514350">
              <a:buNone/>
            </a:pPr>
            <a:r>
              <a:rPr lang="en-US" dirty="0" smtClean="0"/>
              <a:t>AE 	→  (AE  **  AE)</a:t>
            </a:r>
          </a:p>
          <a:p>
            <a:pPr marL="1428750" lvl="2" indent="-514350">
              <a:buNone/>
            </a:pPr>
            <a:r>
              <a:rPr lang="en-US" dirty="0" smtClean="0"/>
              <a:t>AE 	→  (AE)</a:t>
            </a:r>
          </a:p>
          <a:p>
            <a:pPr marL="1428750" lvl="2" indent="-514350">
              <a:buNone/>
            </a:pPr>
            <a:r>
              <a:rPr lang="en-US" dirty="0" smtClean="0"/>
              <a:t>AE 	→  (AE)</a:t>
            </a:r>
          </a:p>
          <a:p>
            <a:pPr marL="1428750" lvl="2" indent="-514350">
              <a:buNone/>
            </a:pPr>
            <a:r>
              <a:rPr lang="en-US" dirty="0" smtClean="0"/>
              <a:t>AE	 → ANY-NUMBER</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18</a:t>
            </a:fld>
            <a:endParaRPr lang="en-US"/>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3"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Context Free Grammar</a:t>
            </a:r>
            <a:endParaRPr lang="en-US" dirty="0"/>
          </a:p>
        </p:txBody>
      </p:sp>
      <p:sp>
        <p:nvSpPr>
          <p:cNvPr id="5" name="Content Placeholder 2"/>
          <p:cNvSpPr>
            <a:spLocks noGrp="1"/>
          </p:cNvSpPr>
          <p:nvPr>
            <p:ph idx="1"/>
          </p:nvPr>
        </p:nvSpPr>
        <p:spPr/>
        <p:txBody>
          <a:bodyPr>
            <a:normAutofit/>
          </a:bodyPr>
          <a:lstStyle/>
          <a:p>
            <a:pPr marL="628650" indent="-514350"/>
            <a:r>
              <a:rPr lang="en-US" sz="3000" dirty="0" smtClean="0"/>
              <a:t>The  word  "Start"  is used  to  begin  the  process,  as  the word  "Sentence“ was sued   in  the  example  of  English.  </a:t>
            </a:r>
          </a:p>
          <a:p>
            <a:pPr marL="628650" indent="-514350"/>
            <a:r>
              <a:rPr lang="en-US" sz="3000" dirty="0" smtClean="0"/>
              <a:t>Aside  from  Start,  the  only  other nonterminal  is  AE.  </a:t>
            </a:r>
          </a:p>
          <a:p>
            <a:pPr marL="628650" indent="-514350"/>
            <a:r>
              <a:rPr lang="en-US" sz="3000" dirty="0" smtClean="0"/>
              <a:t>The  terminals  are  the  phrase  "any  number"  and  the  symbols</a:t>
            </a:r>
          </a:p>
          <a:p>
            <a:pPr marL="628650" indent="-514350">
              <a:buNone/>
            </a:pPr>
            <a:r>
              <a:rPr lang="en-US" dirty="0" smtClean="0"/>
              <a:t>				</a:t>
            </a:r>
            <a:r>
              <a:rPr lang="en-US" dirty="0" smtClean="0">
                <a:solidFill>
                  <a:schemeClr val="accent1"/>
                </a:solidFill>
              </a:rPr>
              <a:t>+  - *  /**  (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19</a:t>
            </a:fld>
            <a:endParaRPr lang="en-US"/>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3"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Context Free Grammar</a:t>
            </a:r>
            <a:endParaRPr lang="en-US" dirty="0"/>
          </a:p>
        </p:txBody>
      </p:sp>
      <p:sp>
        <p:nvSpPr>
          <p:cNvPr id="5" name="Content Placeholder 2"/>
          <p:cNvSpPr>
            <a:spLocks noGrp="1"/>
          </p:cNvSpPr>
          <p:nvPr>
            <p:ph idx="1"/>
          </p:nvPr>
        </p:nvSpPr>
        <p:spPr/>
        <p:txBody>
          <a:bodyPr>
            <a:normAutofit/>
          </a:bodyPr>
          <a:lstStyle/>
          <a:p>
            <a:pPr marL="628650" indent="-514350"/>
            <a:r>
              <a:rPr lang="en-US" sz="3000" dirty="0" smtClean="0"/>
              <a:t> We are satisfied by knowing  what  is  meant  by  the  words  "any number“.</a:t>
            </a:r>
          </a:p>
          <a:p>
            <a:pPr marL="628650" indent="-514350"/>
            <a:r>
              <a:rPr lang="en-US" sz="3000" dirty="0" smtClean="0"/>
              <a:t>  OR  else  we  could  define  this  phrase  by  a  set  of  rules,  thus  converting it  from  a  terminal  into  a  nonterminal.</a:t>
            </a:r>
          </a:p>
          <a:p>
            <a:pPr marL="628650" indent="-514350">
              <a:buNone/>
            </a:pPr>
            <a:r>
              <a:rPr lang="en-US" sz="2400" dirty="0" smtClean="0">
                <a:solidFill>
                  <a:schemeClr val="accent1"/>
                </a:solidFill>
              </a:rPr>
              <a:t>	</a:t>
            </a:r>
            <a:r>
              <a:rPr lang="en-US" sz="2400" dirty="0" smtClean="0"/>
              <a:t>	Rule  1:  ANY-NUMBER  ---&gt; FIRST-DIGIT</a:t>
            </a:r>
          </a:p>
          <a:p>
            <a:pPr marL="628650" indent="-514350">
              <a:buNone/>
            </a:pPr>
            <a:r>
              <a:rPr lang="en-US" sz="2400" dirty="0" smtClean="0"/>
              <a:t>		Rule  2:  FIRST-DIGIT  ---&gt; FIRST-DIGIT  OTHER-DIGIT</a:t>
            </a:r>
          </a:p>
          <a:p>
            <a:pPr marL="628650" indent="-514350">
              <a:buNone/>
            </a:pPr>
            <a:r>
              <a:rPr lang="en-US" sz="2400" dirty="0" smtClean="0"/>
              <a:t>		Rule  3:  FIRST-DIGIT--*  123456789</a:t>
            </a:r>
          </a:p>
          <a:p>
            <a:pPr marL="628650" indent="-514350">
              <a:buNone/>
            </a:pPr>
            <a:r>
              <a:rPr lang="en-US" sz="2400" dirty="0" smtClean="0"/>
              <a:t>		Rule  4:  OTHER-DIGIT--&gt;0 123456789</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20</a:t>
            </a:fld>
            <a:endParaRPr lang="en-US"/>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3"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Context Free Grammar</a:t>
            </a:r>
            <a:endParaRPr lang="en-US" dirty="0"/>
          </a:p>
        </p:txBody>
      </p:sp>
      <p:sp>
        <p:nvSpPr>
          <p:cNvPr id="5" name="Content Placeholder 2"/>
          <p:cNvSpPr>
            <a:spLocks noGrp="1"/>
          </p:cNvSpPr>
          <p:nvPr>
            <p:ph idx="1"/>
          </p:nvPr>
        </p:nvSpPr>
        <p:spPr/>
        <p:txBody>
          <a:bodyPr>
            <a:normAutofit/>
          </a:bodyPr>
          <a:lstStyle/>
          <a:p>
            <a:pPr marL="628650" indent="-514350"/>
            <a:r>
              <a:rPr lang="en-US" sz="3000" dirty="0" smtClean="0"/>
              <a:t>Rules  3  and  4  offer  choices  of  terminals.  </a:t>
            </a:r>
          </a:p>
          <a:p>
            <a:pPr marL="628650" indent="-514350"/>
            <a:r>
              <a:rPr lang="en-US" sz="3000" dirty="0" smtClean="0"/>
              <a:t>Spaces  between  them have been placed to indicate  "choose  one,”.</a:t>
            </a:r>
          </a:p>
          <a:p>
            <a:pPr marL="628650" indent="-514350"/>
            <a:r>
              <a:rPr lang="en-US" sz="3000" dirty="0" smtClean="0"/>
              <a:t>We  can  produce  the  number  1066  as  follows:</a:t>
            </a:r>
            <a:endParaRPr lang="en-US" sz="24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21</a:t>
            </a:fld>
            <a:endParaRPr lang="en-US"/>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3"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Context Free Grammar</a:t>
            </a:r>
            <a:endParaRPr lang="en-US" dirty="0"/>
          </a:p>
        </p:txBody>
      </p:sp>
      <p:sp>
        <p:nvSpPr>
          <p:cNvPr id="5" name="Content Placeholder 2"/>
          <p:cNvSpPr>
            <a:spLocks noGrp="1"/>
          </p:cNvSpPr>
          <p:nvPr>
            <p:ph idx="1"/>
          </p:nvPr>
        </p:nvSpPr>
        <p:spPr/>
        <p:txBody>
          <a:bodyPr>
            <a:normAutofit/>
          </a:bodyPr>
          <a:lstStyle/>
          <a:p>
            <a:pPr marL="628650" indent="-514350">
              <a:buNone/>
            </a:pPr>
            <a:r>
              <a:rPr lang="en-US" sz="2800" dirty="0" smtClean="0"/>
              <a:t>ANY-NUMBER </a:t>
            </a:r>
            <a:r>
              <a:rPr lang="en-US" sz="2400" dirty="0" smtClean="0"/>
              <a:t>→</a:t>
            </a:r>
            <a:r>
              <a:rPr lang="en-US" sz="2800" dirty="0" smtClean="0"/>
              <a:t>  FIRST-DIGIT                              (Rule  1 )</a:t>
            </a:r>
          </a:p>
          <a:p>
            <a:pPr marL="628650" indent="-514350">
              <a:buNone/>
            </a:pPr>
            <a:r>
              <a:rPr lang="en-US" sz="2800" dirty="0" smtClean="0"/>
              <a:t>				FIRST-DIGIT  OTHER-DIGIT   (Rule  2 )</a:t>
            </a:r>
          </a:p>
          <a:p>
            <a:pPr marL="628650" indent="-514350">
              <a:buNone/>
            </a:pPr>
            <a:r>
              <a:rPr lang="en-US" sz="2800" dirty="0" smtClean="0"/>
              <a:t>				FIRST-DIGIT  OTHER-DIGIT 				</a:t>
            </a:r>
            <a:r>
              <a:rPr lang="en-US" sz="2800" dirty="0" err="1" smtClean="0"/>
              <a:t>OTHER-DIGIT</a:t>
            </a:r>
            <a:r>
              <a:rPr lang="en-US" sz="2800" dirty="0" smtClean="0"/>
              <a:t>  		    (Rule  2)</a:t>
            </a:r>
          </a:p>
          <a:p>
            <a:pPr marL="628650" indent="-514350">
              <a:buNone/>
            </a:pPr>
            <a:r>
              <a:rPr lang="en-US" sz="2800" dirty="0" smtClean="0"/>
              <a:t>				FIRST-DIGIT  OTHER-DIGIT    (Rule  2)</a:t>
            </a:r>
          </a:p>
          <a:p>
            <a:pPr marL="628650" indent="-514350">
              <a:buNone/>
            </a:pPr>
            <a:r>
              <a:rPr lang="en-US" sz="2800" dirty="0" smtClean="0"/>
              <a:t>				OTHER-DIGIT  OTHER-DIGIT</a:t>
            </a:r>
          </a:p>
          <a:p>
            <a:pPr marL="628650" indent="-514350">
              <a:buNone/>
            </a:pPr>
            <a:r>
              <a:rPr lang="en-US" sz="2800" dirty="0" smtClean="0"/>
              <a:t>				1066 			(Rules  3  and  4)</a:t>
            </a:r>
            <a:endParaRPr lang="en-US" sz="20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22</a:t>
            </a:fld>
            <a:endParaRPr lang="en-US"/>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3"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Context Free Grammar</a:t>
            </a:r>
            <a:endParaRPr lang="en-US" dirty="0"/>
          </a:p>
        </p:txBody>
      </p:sp>
      <p:sp>
        <p:nvSpPr>
          <p:cNvPr id="5" name="Content Placeholder 2"/>
          <p:cNvSpPr>
            <a:spLocks noGrp="1"/>
          </p:cNvSpPr>
          <p:nvPr>
            <p:ph idx="1"/>
          </p:nvPr>
        </p:nvSpPr>
        <p:spPr/>
        <p:txBody>
          <a:bodyPr>
            <a:normAutofit lnSpcReduction="10000"/>
          </a:bodyPr>
          <a:lstStyle/>
          <a:p>
            <a:pPr marL="628650" indent="-514350"/>
            <a:r>
              <a:rPr lang="en-US" sz="2800" dirty="0" smtClean="0"/>
              <a:t>The  sequence  of  applications  of  the  rules  that  produces  the  finished  string of  terminals  from  the  starting  symbol  is  called  a  derivation.  </a:t>
            </a:r>
          </a:p>
          <a:p>
            <a:pPr marL="628650" indent="-514350"/>
            <a:r>
              <a:rPr lang="en-US" sz="2800" dirty="0" smtClean="0"/>
              <a:t>The  grammatical rules  are  often  called  productions.  </a:t>
            </a:r>
          </a:p>
          <a:p>
            <a:pPr marL="628650" indent="-514350"/>
            <a:r>
              <a:rPr lang="en-US" sz="2800" dirty="0" smtClean="0"/>
              <a:t>They  all  indicate  possible  substitutions.</a:t>
            </a:r>
          </a:p>
          <a:p>
            <a:pPr marL="628650" indent="-514350"/>
            <a:r>
              <a:rPr lang="en-US" sz="2800" dirty="0" smtClean="0"/>
              <a:t> The derivation  may  or  may  not  be  unique,  </a:t>
            </a:r>
            <a:r>
              <a:rPr lang="en-US" sz="2800" dirty="0" err="1" smtClean="0"/>
              <a:t>i.e</a:t>
            </a:r>
            <a:r>
              <a:rPr lang="en-US" sz="2800" dirty="0" smtClean="0"/>
              <a:t>  by  applying productions  to  the  start  symbol  in  two  different  ways  we  may  still  produce the  same  finished  product.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23</a:t>
            </a:fld>
            <a:endParaRPr lang="en-US"/>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3"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CFG Definition:</a:t>
            </a:r>
            <a:endParaRPr lang="en-US" dirty="0"/>
          </a:p>
        </p:txBody>
      </p:sp>
      <p:sp>
        <p:nvSpPr>
          <p:cNvPr id="5" name="Content Placeholder 2"/>
          <p:cNvSpPr>
            <a:spLocks noGrp="1"/>
          </p:cNvSpPr>
          <p:nvPr>
            <p:ph idx="1"/>
          </p:nvPr>
        </p:nvSpPr>
        <p:spPr>
          <a:xfrm>
            <a:off x="457200" y="1600200"/>
            <a:ext cx="8229600" cy="4038600"/>
          </a:xfrm>
        </p:spPr>
        <p:txBody>
          <a:bodyPr>
            <a:normAutofit/>
          </a:bodyPr>
          <a:lstStyle/>
          <a:p>
            <a:pPr marL="628650" indent="-514350">
              <a:buNone/>
            </a:pPr>
            <a:r>
              <a:rPr lang="en-US" sz="2800" dirty="0" smtClean="0"/>
              <a:t>	A  context-free  grammar, is  a  collection  of  three  things:</a:t>
            </a:r>
          </a:p>
          <a:p>
            <a:pPr marL="1428750" lvl="2" indent="-514350">
              <a:buAutoNum type="arabicPlain"/>
            </a:pPr>
            <a:r>
              <a:rPr lang="en-US" sz="2000" dirty="0" smtClean="0"/>
              <a:t>An  alphabet  Σ  of  letters  called  terminals  from  which  we  are  going  to make  strings  that  will  be  the  words  of  a  language.</a:t>
            </a:r>
          </a:p>
          <a:p>
            <a:pPr marL="1428750" lvl="2" indent="-514350">
              <a:buAutoNum type="arabicPlain"/>
            </a:pPr>
            <a:endParaRPr lang="en-US" sz="2000" dirty="0" smtClean="0"/>
          </a:p>
          <a:p>
            <a:pPr marL="1428750" lvl="2" indent="-514350">
              <a:buAutoNum type="arabicPlain" startAt="2"/>
            </a:pPr>
            <a:r>
              <a:rPr lang="en-US" sz="2000" dirty="0" smtClean="0"/>
              <a:t>A  set  of  symbols  called  nonterminals,  one  of  which  is  the  symbol  S, standing  for  "start  here.“</a:t>
            </a:r>
          </a:p>
          <a:p>
            <a:pPr marL="1428750" lvl="2" indent="-514350">
              <a:buAutoNum type="arabicPlain" startAt="2"/>
            </a:pPr>
            <a:endParaRPr lang="en-US" sz="2000" dirty="0" smtClean="0"/>
          </a:p>
          <a:p>
            <a:pPr marL="1428750" lvl="2" indent="-514350">
              <a:buNone/>
            </a:pPr>
            <a:r>
              <a:rPr lang="en-US" sz="2000" dirty="0" smtClean="0"/>
              <a:t>3  	A  finite  set  of  productions  of  the  form one  nonterminal →  finite  string  of  terminals  and/or  nonterminals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24</a:t>
            </a:fld>
            <a:endParaRPr lang="en-US"/>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3"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Context Free Grammar</a:t>
            </a:r>
            <a:endParaRPr lang="en-US" dirty="0"/>
          </a:p>
        </p:txBody>
      </p:sp>
      <p:sp>
        <p:nvSpPr>
          <p:cNvPr id="5" name="Content Placeholder 2"/>
          <p:cNvSpPr>
            <a:spLocks noGrp="1"/>
          </p:cNvSpPr>
          <p:nvPr>
            <p:ph idx="1"/>
          </p:nvPr>
        </p:nvSpPr>
        <p:spPr/>
        <p:txBody>
          <a:bodyPr>
            <a:normAutofit/>
          </a:bodyPr>
          <a:lstStyle/>
          <a:p>
            <a:pPr marL="628650" indent="-514350"/>
            <a:r>
              <a:rPr lang="en-US" sz="2800" dirty="0" smtClean="0"/>
              <a:t>The  strings  of  terminals  and  nonterminals  can  consist  of  only  terminals (designated  by  lowercase  letters  and  special  symbols) or  of  only  nonterminals(designated  by  capital  letters),  or  any  mixture  of terminals  and  nonterminals  or  even the  empty  string.  </a:t>
            </a:r>
          </a:p>
          <a:p>
            <a:pPr marL="628650" indent="-514350"/>
            <a:endParaRPr lang="en-US" sz="2800" dirty="0" smtClean="0"/>
          </a:p>
          <a:p>
            <a:pPr marL="628650" indent="-514350"/>
            <a:r>
              <a:rPr lang="en-US" sz="2800" dirty="0" smtClean="0"/>
              <a:t>At least  one  production  has  the  nonterminal S  as  its  left  side.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25</a:t>
            </a:fld>
            <a:endParaRPr lang="en-US"/>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3"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Context Free Language</a:t>
            </a:r>
            <a:endParaRPr lang="en-US" dirty="0"/>
          </a:p>
        </p:txBody>
      </p:sp>
      <p:sp>
        <p:nvSpPr>
          <p:cNvPr id="5" name="Content Placeholder 2"/>
          <p:cNvSpPr>
            <a:spLocks noGrp="1"/>
          </p:cNvSpPr>
          <p:nvPr>
            <p:ph idx="1"/>
          </p:nvPr>
        </p:nvSpPr>
        <p:spPr/>
        <p:txBody>
          <a:bodyPr>
            <a:normAutofit/>
          </a:bodyPr>
          <a:lstStyle/>
          <a:p>
            <a:pPr marL="628650" indent="-514350">
              <a:buNone/>
            </a:pPr>
            <a:r>
              <a:rPr lang="en-US" sz="2800" dirty="0" smtClean="0"/>
              <a:t>	Definition</a:t>
            </a:r>
          </a:p>
          <a:p>
            <a:pPr marL="628650" indent="-514350"/>
            <a:r>
              <a:rPr lang="en-US" sz="2800" dirty="0" smtClean="0"/>
              <a:t>A  language  generated  by  a  CFG  is  called  a  context-free  language,  abbreviated CFL.</a:t>
            </a:r>
          </a:p>
          <a:p>
            <a:pPr marL="628650" indent="-514350"/>
            <a:r>
              <a:rPr lang="en-US" sz="2800" dirty="0" smtClean="0"/>
              <a:t>CFL is  the  set  of  all  strings  of  terminals  that can  be  produced  from  the  start  symbol  S  using  the  productions  as  substitutions.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26</a:t>
            </a:fld>
            <a:endParaRPr lang="en-US"/>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3"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Context Free Language</a:t>
            </a:r>
            <a:endParaRPr lang="en-US" dirty="0"/>
          </a:p>
        </p:txBody>
      </p:sp>
      <p:sp>
        <p:nvSpPr>
          <p:cNvPr id="5" name="Content Placeholder 2"/>
          <p:cNvSpPr>
            <a:spLocks noGrp="1"/>
          </p:cNvSpPr>
          <p:nvPr>
            <p:ph idx="1"/>
          </p:nvPr>
        </p:nvSpPr>
        <p:spPr/>
        <p:txBody>
          <a:bodyPr>
            <a:normAutofit/>
          </a:bodyPr>
          <a:lstStyle/>
          <a:p>
            <a:pPr marL="628650" indent="-514350">
              <a:buNone/>
            </a:pPr>
            <a:r>
              <a:rPr lang="en-US" sz="2800" dirty="0" smtClean="0"/>
              <a:t>	Example 1</a:t>
            </a:r>
          </a:p>
          <a:p>
            <a:pPr marL="628650" indent="-514350"/>
            <a:r>
              <a:rPr lang="en-US" sz="2800" dirty="0" smtClean="0"/>
              <a:t>Let  the  only  terminal  be  a.</a:t>
            </a:r>
          </a:p>
          <a:p>
            <a:pPr marL="628650" indent="-514350"/>
            <a:r>
              <a:rPr lang="en-US" sz="2800" dirty="0" smtClean="0"/>
              <a:t>Let  the  productions  be:</a:t>
            </a:r>
          </a:p>
          <a:p>
            <a:pPr marL="628650" indent="-514350">
              <a:buNone/>
            </a:pPr>
            <a:r>
              <a:rPr lang="en-US" sz="2800" dirty="0" smtClean="0"/>
              <a:t>			PROD 1  S → </a:t>
            </a:r>
            <a:r>
              <a:rPr lang="en-US" sz="2800" dirty="0" err="1" smtClean="0"/>
              <a:t>aS</a:t>
            </a:r>
            <a:endParaRPr lang="en-US" sz="2800" dirty="0" smtClean="0"/>
          </a:p>
          <a:p>
            <a:pPr marL="628650" indent="-514350">
              <a:buNone/>
            </a:pPr>
            <a:r>
              <a:rPr lang="en-US" sz="2800" dirty="0" smtClean="0"/>
              <a:t>			PROD 2  S → ʎ</a:t>
            </a:r>
          </a:p>
          <a:p>
            <a:pPr marL="628650" indent="-514350"/>
            <a:r>
              <a:rPr lang="en-US" sz="2800" dirty="0" smtClean="0"/>
              <a:t>If  we  apply  Production  1 six  times  and  then  apply  Production  2 (see Next Slide)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27</a:t>
            </a:fld>
            <a:endParaRPr lang="en-US"/>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3"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Context Free Language</a:t>
            </a:r>
            <a:endParaRPr lang="en-US" dirty="0"/>
          </a:p>
        </p:txBody>
      </p:sp>
      <p:sp>
        <p:nvSpPr>
          <p:cNvPr id="5" name="Content Placeholder 2"/>
          <p:cNvSpPr>
            <a:spLocks noGrp="1"/>
          </p:cNvSpPr>
          <p:nvPr>
            <p:ph idx="1"/>
          </p:nvPr>
        </p:nvSpPr>
        <p:spPr/>
        <p:txBody>
          <a:bodyPr>
            <a:normAutofit fontScale="92500" lnSpcReduction="10000"/>
          </a:bodyPr>
          <a:lstStyle/>
          <a:p>
            <a:pPr marL="628650" indent="-514350">
              <a:buNone/>
            </a:pPr>
            <a:r>
              <a:rPr lang="en-US" sz="2800" dirty="0" smtClean="0"/>
              <a:t>	Example 1</a:t>
            </a:r>
          </a:p>
          <a:p>
            <a:pPr marL="628650" indent="-514350"/>
            <a:r>
              <a:rPr lang="en-US" sz="2800" dirty="0" smtClean="0"/>
              <a:t>we  generate the  following:</a:t>
            </a:r>
          </a:p>
          <a:p>
            <a:pPr marL="628650" indent="-514350">
              <a:buNone/>
            </a:pPr>
            <a:r>
              <a:rPr lang="en-US" sz="2800" dirty="0" smtClean="0"/>
              <a:t>	S   =&gt;  </a:t>
            </a:r>
            <a:r>
              <a:rPr lang="en-US" sz="2800" dirty="0" err="1" smtClean="0"/>
              <a:t>aS</a:t>
            </a:r>
            <a:endParaRPr lang="en-US" sz="2800" dirty="0" smtClean="0"/>
          </a:p>
          <a:p>
            <a:pPr marL="628650" indent="-514350">
              <a:buNone/>
            </a:pPr>
            <a:r>
              <a:rPr lang="en-US" sz="2800" dirty="0" smtClean="0"/>
              <a:t>	     =&gt;  </a:t>
            </a:r>
            <a:r>
              <a:rPr lang="en-US" sz="2800" dirty="0" err="1" smtClean="0"/>
              <a:t>aaS</a:t>
            </a:r>
            <a:endParaRPr lang="en-US" sz="2800" dirty="0" smtClean="0"/>
          </a:p>
          <a:p>
            <a:pPr marL="628650" indent="-514350">
              <a:buNone/>
            </a:pPr>
            <a:r>
              <a:rPr lang="en-US" sz="2800" dirty="0" smtClean="0"/>
              <a:t>		 =&gt;  </a:t>
            </a:r>
            <a:r>
              <a:rPr lang="en-US" sz="2800" dirty="0" err="1" smtClean="0"/>
              <a:t>aaaS</a:t>
            </a:r>
            <a:endParaRPr lang="en-US" sz="2800" dirty="0" smtClean="0"/>
          </a:p>
          <a:p>
            <a:pPr marL="628650" indent="-514350">
              <a:buNone/>
            </a:pPr>
            <a:r>
              <a:rPr lang="en-US" sz="2800" dirty="0" smtClean="0"/>
              <a:t>		 =&gt;  </a:t>
            </a:r>
            <a:r>
              <a:rPr lang="en-US" sz="2800" dirty="0" err="1" smtClean="0"/>
              <a:t>aaaaS</a:t>
            </a:r>
            <a:endParaRPr lang="en-US" sz="2800" dirty="0" smtClean="0"/>
          </a:p>
          <a:p>
            <a:pPr marL="628650" indent="-514350">
              <a:buNone/>
            </a:pPr>
            <a:r>
              <a:rPr lang="en-US" sz="2800" dirty="0" smtClean="0"/>
              <a:t>		 =&gt; </a:t>
            </a:r>
            <a:r>
              <a:rPr lang="en-US" sz="2800" dirty="0" err="1" smtClean="0"/>
              <a:t>aaaaaS</a:t>
            </a:r>
            <a:endParaRPr lang="en-US" sz="2800" dirty="0" smtClean="0"/>
          </a:p>
          <a:p>
            <a:pPr marL="628650" indent="-514350">
              <a:buNone/>
            </a:pPr>
            <a:r>
              <a:rPr lang="en-US" sz="2800" dirty="0" smtClean="0"/>
              <a:t>		 =&gt; </a:t>
            </a:r>
            <a:r>
              <a:rPr lang="en-US" sz="2800" dirty="0" err="1" smtClean="0"/>
              <a:t>aaaaaaS</a:t>
            </a:r>
            <a:endParaRPr lang="en-US" sz="2800" dirty="0" smtClean="0"/>
          </a:p>
          <a:p>
            <a:pPr marL="628650" indent="-514350">
              <a:buNone/>
            </a:pPr>
            <a:r>
              <a:rPr lang="en-US" sz="2800" dirty="0" smtClean="0"/>
              <a:t>		 =&gt;  </a:t>
            </a:r>
            <a:r>
              <a:rPr lang="en-US" sz="2800" dirty="0" err="1" smtClean="0"/>
              <a:t>aaaaaa</a:t>
            </a:r>
            <a:r>
              <a:rPr lang="en-US" sz="2800" dirty="0" smtClean="0"/>
              <a:t> ʎ</a:t>
            </a:r>
          </a:p>
          <a:p>
            <a:pPr marL="628650" indent="-514350">
              <a:buNone/>
            </a:pPr>
            <a:r>
              <a:rPr lang="en-US" sz="2800" dirty="0" smtClean="0"/>
              <a:t>		 =  </a:t>
            </a:r>
            <a:r>
              <a:rPr lang="en-US" sz="2800" dirty="0" err="1" smtClean="0"/>
              <a:t>aaaaaa</a:t>
            </a:r>
            <a:endParaRPr lang="en-US" sz="28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28</a:t>
            </a:fld>
            <a:endParaRPr lang="en-US"/>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3"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Context Free Language</a:t>
            </a:r>
            <a:endParaRPr lang="en-US" dirty="0"/>
          </a:p>
        </p:txBody>
      </p:sp>
      <p:sp>
        <p:nvSpPr>
          <p:cNvPr id="5" name="Content Placeholder 2"/>
          <p:cNvSpPr>
            <a:spLocks noGrp="1"/>
          </p:cNvSpPr>
          <p:nvPr>
            <p:ph idx="1"/>
          </p:nvPr>
        </p:nvSpPr>
        <p:spPr/>
        <p:txBody>
          <a:bodyPr>
            <a:normAutofit/>
          </a:bodyPr>
          <a:lstStyle/>
          <a:p>
            <a:pPr marL="628650" indent="-514350">
              <a:buNone/>
            </a:pPr>
            <a:r>
              <a:rPr lang="en-US" sz="2800" dirty="0" smtClean="0"/>
              <a:t>	Example 1</a:t>
            </a:r>
          </a:p>
          <a:p>
            <a:pPr marL="628650" indent="-514350"/>
            <a:r>
              <a:rPr lang="en-US" sz="2800" dirty="0" smtClean="0"/>
              <a:t>This  is  a  derivation  of  a</a:t>
            </a:r>
            <a:r>
              <a:rPr lang="en-US" sz="2800" baseline="30000" dirty="0" smtClean="0"/>
              <a:t>6</a:t>
            </a:r>
            <a:r>
              <a:rPr lang="en-US" sz="2800" dirty="0" smtClean="0"/>
              <a:t>  in  this  CFG.  The  string  a</a:t>
            </a:r>
            <a:r>
              <a:rPr lang="en-US" sz="2800" baseline="30000" dirty="0" smtClean="0"/>
              <a:t>n</a:t>
            </a:r>
            <a:r>
              <a:rPr lang="en-US" sz="2800" dirty="0" smtClean="0"/>
              <a:t>  comes  from  n  applications  of  Production  1 followed  by  one  application  of  Production  2.  </a:t>
            </a:r>
          </a:p>
          <a:p>
            <a:pPr marL="628650" indent="-514350"/>
            <a:r>
              <a:rPr lang="en-US" sz="2800" dirty="0" smtClean="0"/>
              <a:t>If Production  2 is applied  without  Production  1,  we  find  that  the  null  string  is  itself in  the  language  of  this  CFG.</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29</a:t>
            </a:fld>
            <a:endParaRPr lang="en-US"/>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3"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Context Free Language</a:t>
            </a:r>
            <a:endParaRPr lang="en-US" dirty="0"/>
          </a:p>
        </p:txBody>
      </p:sp>
      <p:sp>
        <p:nvSpPr>
          <p:cNvPr id="5" name="Content Placeholder 2"/>
          <p:cNvSpPr>
            <a:spLocks noGrp="1"/>
          </p:cNvSpPr>
          <p:nvPr>
            <p:ph idx="1"/>
          </p:nvPr>
        </p:nvSpPr>
        <p:spPr/>
        <p:txBody>
          <a:bodyPr>
            <a:normAutofit/>
          </a:bodyPr>
          <a:lstStyle/>
          <a:p>
            <a:pPr marL="628650" indent="-514350">
              <a:buNone/>
            </a:pPr>
            <a:r>
              <a:rPr lang="en-US" sz="2800" dirty="0" smtClean="0"/>
              <a:t>	Example 1</a:t>
            </a:r>
          </a:p>
          <a:p>
            <a:pPr marL="628650" indent="-514350"/>
            <a:r>
              <a:rPr lang="en-US" sz="2800" dirty="0" smtClean="0"/>
              <a:t>Since  the  only  terminal  is  a  it  is  clear  that  no words  outside  of  a*  can  possibly  be  generated.</a:t>
            </a:r>
          </a:p>
          <a:p>
            <a:pPr marL="628650" indent="-514350"/>
            <a:r>
              <a:rPr lang="en-US" sz="2800" dirty="0" smtClean="0"/>
              <a:t>  The  language  generated  by this  CFG  is  exactly  a*.  </a:t>
            </a:r>
          </a:p>
          <a:p>
            <a:pPr marL="628650" indent="-514350"/>
            <a:r>
              <a:rPr lang="en-US" sz="2800" dirty="0" smtClean="0"/>
              <a:t>The  symbol </a:t>
            </a:r>
            <a:r>
              <a:rPr lang="en-US" sz="2800" dirty="0" smtClean="0">
                <a:solidFill>
                  <a:schemeClr val="accent1"/>
                </a:solidFill>
              </a:rPr>
              <a:t>→</a:t>
            </a:r>
            <a:r>
              <a:rPr lang="en-US" sz="2800" dirty="0" smtClean="0"/>
              <a:t>  means we  employ  in  the  statement  of  the  productions.  It  means  "</a:t>
            </a:r>
            <a:r>
              <a:rPr lang="en-US" sz="2800" dirty="0" smtClean="0">
                <a:solidFill>
                  <a:schemeClr val="accent1"/>
                </a:solidFill>
              </a:rPr>
              <a:t>can  be  replaced by</a:t>
            </a:r>
            <a:r>
              <a:rPr lang="en-US" sz="2800" dirty="0" smtClean="0"/>
              <a:t>” as  in  S → </a:t>
            </a:r>
            <a:r>
              <a:rPr lang="en-US" sz="2800" dirty="0" err="1" smtClean="0"/>
              <a:t>aS</a:t>
            </a:r>
            <a:endParaRPr lang="en-US" sz="28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30</a:t>
            </a:fld>
            <a:endParaRPr lang="en-US"/>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3"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Context Free Language</a:t>
            </a:r>
            <a:endParaRPr lang="en-US" dirty="0"/>
          </a:p>
        </p:txBody>
      </p:sp>
      <p:sp>
        <p:nvSpPr>
          <p:cNvPr id="5" name="Content Placeholder 2"/>
          <p:cNvSpPr>
            <a:spLocks noGrp="1"/>
          </p:cNvSpPr>
          <p:nvPr>
            <p:ph idx="1"/>
          </p:nvPr>
        </p:nvSpPr>
        <p:spPr/>
        <p:txBody>
          <a:bodyPr>
            <a:normAutofit/>
          </a:bodyPr>
          <a:lstStyle/>
          <a:p>
            <a:pPr marL="628650" indent="-514350">
              <a:buNone/>
            </a:pPr>
            <a:r>
              <a:rPr lang="en-US" sz="2800" dirty="0" smtClean="0"/>
              <a:t>	Example 1</a:t>
            </a:r>
          </a:p>
          <a:p>
            <a:pPr marL="628650" indent="-514350"/>
            <a:r>
              <a:rPr lang="en-US" sz="2800" dirty="0" smtClean="0"/>
              <a:t>Since  the  only  terminal  is  a  it  is  clear  that  no words  outside  of  a*  can  possibly  be  generated.</a:t>
            </a:r>
          </a:p>
          <a:p>
            <a:pPr marL="628650" indent="-514350"/>
            <a:r>
              <a:rPr lang="en-US" sz="2800" dirty="0" smtClean="0"/>
              <a:t>  The  language  generated  by this  CFG  is  exactly  a*.  </a:t>
            </a:r>
          </a:p>
          <a:p>
            <a:pPr marL="628650" indent="-514350"/>
            <a:r>
              <a:rPr lang="en-US" sz="2800" dirty="0" smtClean="0"/>
              <a:t>The  symbol </a:t>
            </a:r>
            <a:r>
              <a:rPr lang="en-US" sz="2800" dirty="0" smtClean="0">
                <a:solidFill>
                  <a:schemeClr val="accent1"/>
                </a:solidFill>
              </a:rPr>
              <a:t>→</a:t>
            </a:r>
            <a:r>
              <a:rPr lang="en-US" sz="2800" dirty="0" smtClean="0"/>
              <a:t>  means we  employ  in  the  statement  of  the  productions.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31</a:t>
            </a:fld>
            <a:endParaRPr lang="en-US"/>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3"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Context Free Language</a:t>
            </a:r>
            <a:endParaRPr lang="en-US" dirty="0"/>
          </a:p>
        </p:txBody>
      </p:sp>
      <p:sp>
        <p:nvSpPr>
          <p:cNvPr id="5" name="Content Placeholder 2"/>
          <p:cNvSpPr>
            <a:spLocks noGrp="1"/>
          </p:cNvSpPr>
          <p:nvPr>
            <p:ph idx="1"/>
          </p:nvPr>
        </p:nvSpPr>
        <p:spPr/>
        <p:txBody>
          <a:bodyPr>
            <a:normAutofit/>
          </a:bodyPr>
          <a:lstStyle/>
          <a:p>
            <a:pPr marL="628650" indent="-514350">
              <a:buNone/>
            </a:pPr>
            <a:r>
              <a:rPr lang="en-US" sz="2800" dirty="0" smtClean="0"/>
              <a:t>	Example 1</a:t>
            </a:r>
          </a:p>
          <a:p>
            <a:pPr marL="628650" indent="-514350"/>
            <a:r>
              <a:rPr lang="en-US" sz="2800" dirty="0" smtClean="0"/>
              <a:t>The  other  arrow  symbol  </a:t>
            </a:r>
            <a:r>
              <a:rPr lang="en-US" sz="2800" dirty="0" smtClean="0">
                <a:solidFill>
                  <a:schemeClr val="accent1"/>
                </a:solidFill>
              </a:rPr>
              <a:t>=&gt;</a:t>
            </a:r>
            <a:r>
              <a:rPr lang="en-US" sz="2800" dirty="0" smtClean="0"/>
              <a:t>  we  employ  between  the unfinished  stages  in  the  generation  of  our  word.  </a:t>
            </a:r>
          </a:p>
          <a:p>
            <a:pPr marL="628650" indent="-514350"/>
            <a:r>
              <a:rPr lang="en-US" sz="2800" dirty="0" smtClean="0"/>
              <a:t>It  means  "can  develop  into“ as  in  </a:t>
            </a:r>
            <a:r>
              <a:rPr lang="en-US" sz="2800" dirty="0" err="1" smtClean="0"/>
              <a:t>aaS</a:t>
            </a:r>
            <a:r>
              <a:rPr lang="en-US" sz="2800" dirty="0" smtClean="0"/>
              <a:t> →  </a:t>
            </a:r>
            <a:r>
              <a:rPr lang="en-US" sz="2800" dirty="0" err="1" smtClean="0"/>
              <a:t>aaaS</a:t>
            </a:r>
            <a:r>
              <a:rPr lang="en-US" sz="2800" dirty="0" smtClean="0"/>
              <a:t>.  These  "unfinished  stages"  are  strings  of  terminals  and  non-terminals  that  we  shall  call  working  strings.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32</a:t>
            </a:fld>
            <a:endParaRPr lang="en-US"/>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3"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Context Free Language</a:t>
            </a:r>
            <a:endParaRPr lang="en-US" dirty="0"/>
          </a:p>
        </p:txBody>
      </p:sp>
      <p:sp>
        <p:nvSpPr>
          <p:cNvPr id="5" name="Content Placeholder 2"/>
          <p:cNvSpPr>
            <a:spLocks noGrp="1"/>
          </p:cNvSpPr>
          <p:nvPr>
            <p:ph idx="1"/>
          </p:nvPr>
        </p:nvSpPr>
        <p:spPr/>
        <p:txBody>
          <a:bodyPr>
            <a:normAutofit/>
          </a:bodyPr>
          <a:lstStyle/>
          <a:p>
            <a:pPr marL="628650" indent="-514350">
              <a:buNone/>
            </a:pPr>
            <a:r>
              <a:rPr lang="en-US" sz="2800" dirty="0" smtClean="0"/>
              <a:t>	Example 1</a:t>
            </a:r>
          </a:p>
          <a:p>
            <a:pPr marL="628650" indent="-514350"/>
            <a:r>
              <a:rPr lang="en-US" sz="2800" dirty="0" smtClean="0"/>
              <a:t>We  have  both  </a:t>
            </a:r>
            <a:r>
              <a:rPr lang="en-US" sz="2800" dirty="0" smtClean="0">
                <a:solidFill>
                  <a:schemeClr val="accent1"/>
                </a:solidFill>
              </a:rPr>
              <a:t>S → </a:t>
            </a:r>
            <a:r>
              <a:rPr lang="en-US" sz="2800" dirty="0" err="1" smtClean="0">
                <a:solidFill>
                  <a:schemeClr val="accent1"/>
                </a:solidFill>
              </a:rPr>
              <a:t>aS</a:t>
            </a:r>
            <a:r>
              <a:rPr lang="en-US" sz="2800" dirty="0" smtClean="0">
                <a:solidFill>
                  <a:schemeClr val="accent1"/>
                </a:solidFill>
              </a:rPr>
              <a:t>  </a:t>
            </a:r>
            <a:r>
              <a:rPr lang="en-US" sz="2800" dirty="0" err="1" smtClean="0"/>
              <a:t>as</a:t>
            </a:r>
            <a:r>
              <a:rPr lang="en-US" sz="2800" dirty="0" smtClean="0"/>
              <a:t>  a  production  in</a:t>
            </a:r>
          </a:p>
          <a:p>
            <a:pPr marL="628650" indent="-514350"/>
            <a:r>
              <a:rPr lang="en-US" sz="2800" dirty="0" smtClean="0"/>
              <a:t>the  abstract  and  </a:t>
            </a:r>
            <a:r>
              <a:rPr lang="en-US" sz="2800" dirty="0" smtClean="0">
                <a:solidFill>
                  <a:schemeClr val="accent1"/>
                </a:solidFill>
              </a:rPr>
              <a:t>S =&gt;  </a:t>
            </a:r>
            <a:r>
              <a:rPr lang="en-US" sz="2800" dirty="0" err="1" smtClean="0">
                <a:solidFill>
                  <a:schemeClr val="accent1"/>
                </a:solidFill>
              </a:rPr>
              <a:t>aS</a:t>
            </a:r>
            <a:r>
              <a:rPr lang="en-US" sz="2800" dirty="0" smtClean="0">
                <a:solidFill>
                  <a:schemeClr val="accent1"/>
                </a:solidFill>
              </a:rPr>
              <a:t>  </a:t>
            </a:r>
            <a:r>
              <a:rPr lang="en-US" sz="2800" dirty="0" err="1" smtClean="0"/>
              <a:t>as</a:t>
            </a:r>
            <a:r>
              <a:rPr lang="en-US" sz="2800" dirty="0" smtClean="0"/>
              <a:t>  the  first  step  in  a  particular  derivation.</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33</a:t>
            </a:fld>
            <a:endParaRPr lang="en-US"/>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3"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Context Free Language</a:t>
            </a:r>
            <a:endParaRPr lang="en-US" dirty="0"/>
          </a:p>
        </p:txBody>
      </p:sp>
      <p:sp>
        <p:nvSpPr>
          <p:cNvPr id="5" name="Content Placeholder 2"/>
          <p:cNvSpPr>
            <a:spLocks noGrp="1"/>
          </p:cNvSpPr>
          <p:nvPr>
            <p:ph idx="1"/>
          </p:nvPr>
        </p:nvSpPr>
        <p:spPr/>
        <p:txBody>
          <a:bodyPr>
            <a:normAutofit/>
          </a:bodyPr>
          <a:lstStyle/>
          <a:p>
            <a:pPr marL="628650" indent="-514350">
              <a:buNone/>
            </a:pPr>
            <a:r>
              <a:rPr lang="en-US" sz="2800" dirty="0" smtClean="0"/>
              <a:t>	Example 2</a:t>
            </a:r>
          </a:p>
          <a:p>
            <a:pPr marL="628650" indent="-514350"/>
            <a:r>
              <a:rPr lang="en-US" sz="2800" dirty="0" smtClean="0"/>
              <a:t>Let  the  only  terminal  be  a.</a:t>
            </a:r>
          </a:p>
          <a:p>
            <a:pPr marL="628650" indent="-514350"/>
            <a:r>
              <a:rPr lang="en-US" sz="2800" dirty="0" smtClean="0"/>
              <a:t>Let  the  productions  be:</a:t>
            </a:r>
          </a:p>
          <a:p>
            <a:pPr marL="1028700" lvl="1" indent="-514350">
              <a:buNone/>
            </a:pPr>
            <a:r>
              <a:rPr lang="en-US" dirty="0" smtClean="0"/>
              <a:t>	PROD 1  S →  SS</a:t>
            </a:r>
          </a:p>
          <a:p>
            <a:pPr marL="1028700" lvl="1" indent="-514350">
              <a:buNone/>
            </a:pPr>
            <a:r>
              <a:rPr lang="en-US" dirty="0" smtClean="0"/>
              <a:t>	PROD 2  S → a</a:t>
            </a:r>
          </a:p>
          <a:p>
            <a:pPr marL="1028700" lvl="1" indent="-514350">
              <a:buNone/>
            </a:pPr>
            <a:r>
              <a:rPr lang="en-US" dirty="0" smtClean="0"/>
              <a:t>	PROD 3  S → ʎ</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34</a:t>
            </a:fld>
            <a:endParaRPr lang="en-US"/>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3"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Context Free Language</a:t>
            </a:r>
            <a:endParaRPr lang="en-US" dirty="0"/>
          </a:p>
        </p:txBody>
      </p:sp>
      <p:sp>
        <p:nvSpPr>
          <p:cNvPr id="5" name="Content Placeholder 2"/>
          <p:cNvSpPr>
            <a:spLocks noGrp="1"/>
          </p:cNvSpPr>
          <p:nvPr>
            <p:ph idx="1"/>
          </p:nvPr>
        </p:nvSpPr>
        <p:spPr/>
        <p:txBody>
          <a:bodyPr>
            <a:normAutofit fontScale="92500" lnSpcReduction="20000"/>
          </a:bodyPr>
          <a:lstStyle/>
          <a:p>
            <a:pPr marL="628650" indent="-514350">
              <a:buNone/>
            </a:pPr>
            <a:r>
              <a:rPr lang="en-US" sz="2800" dirty="0" smtClean="0"/>
              <a:t>	Example 2</a:t>
            </a:r>
          </a:p>
          <a:p>
            <a:pPr marL="628650" indent="-514350"/>
            <a:r>
              <a:rPr lang="en-US" sz="2800" dirty="0" smtClean="0"/>
              <a:t>In  this  language  we  can  have  the  following  derivation.</a:t>
            </a:r>
          </a:p>
          <a:p>
            <a:pPr marL="628650" indent="-514350">
              <a:buNone/>
            </a:pPr>
            <a:r>
              <a:rPr lang="en-US" sz="2800" dirty="0" smtClean="0"/>
              <a:t>	S  =&gt;  SS</a:t>
            </a:r>
          </a:p>
          <a:p>
            <a:pPr marL="628650" indent="-514350">
              <a:buNone/>
            </a:pPr>
            <a:r>
              <a:rPr lang="en-US" sz="2800" dirty="0" smtClean="0"/>
              <a:t>		=&gt;   SSS</a:t>
            </a:r>
          </a:p>
          <a:p>
            <a:pPr marL="628650" indent="-514350">
              <a:buNone/>
            </a:pPr>
            <a:r>
              <a:rPr lang="en-US" sz="2800" dirty="0" smtClean="0"/>
              <a:t>		=&gt;   </a:t>
            </a:r>
            <a:r>
              <a:rPr lang="en-US" sz="2800" dirty="0" err="1" smtClean="0"/>
              <a:t>SaS</a:t>
            </a:r>
            <a:endParaRPr lang="en-US" sz="2800" dirty="0" smtClean="0"/>
          </a:p>
          <a:p>
            <a:pPr marL="628650" indent="-514350">
              <a:buNone/>
            </a:pPr>
            <a:r>
              <a:rPr lang="en-US" sz="2800" dirty="0" smtClean="0"/>
              <a:t>		=&gt;   </a:t>
            </a:r>
            <a:r>
              <a:rPr lang="en-US" sz="2800" dirty="0" err="1" smtClean="0"/>
              <a:t>SaSS</a:t>
            </a:r>
            <a:endParaRPr lang="en-US" sz="2800" dirty="0" smtClean="0"/>
          </a:p>
          <a:p>
            <a:pPr marL="628650" indent="-514350">
              <a:buNone/>
            </a:pPr>
            <a:r>
              <a:rPr lang="en-US" sz="2800" dirty="0" smtClean="0"/>
              <a:t>		=&gt;   ʎ </a:t>
            </a:r>
            <a:r>
              <a:rPr lang="en-US" sz="2800" dirty="0" err="1" smtClean="0"/>
              <a:t>aSS</a:t>
            </a:r>
            <a:endParaRPr lang="en-US" sz="2800" dirty="0" smtClean="0"/>
          </a:p>
          <a:p>
            <a:pPr marL="628650" indent="-514350">
              <a:buNone/>
            </a:pPr>
            <a:r>
              <a:rPr lang="en-US" sz="2800" dirty="0" smtClean="0"/>
              <a:t>		=&gt;   </a:t>
            </a:r>
            <a:r>
              <a:rPr lang="en-US" sz="2800" dirty="0" err="1" smtClean="0"/>
              <a:t>ʎaaS</a:t>
            </a:r>
            <a:endParaRPr lang="en-US" sz="2800" dirty="0" smtClean="0"/>
          </a:p>
          <a:p>
            <a:pPr marL="628650" indent="-514350">
              <a:buNone/>
            </a:pPr>
            <a:r>
              <a:rPr lang="en-US" sz="2800" dirty="0" smtClean="0"/>
              <a:t>		=&gt;   </a:t>
            </a:r>
            <a:r>
              <a:rPr lang="en-US" sz="2800" dirty="0" err="1" smtClean="0"/>
              <a:t>ʎaaʎ</a:t>
            </a:r>
            <a:endParaRPr lang="en-US" sz="2800" dirty="0" smtClean="0"/>
          </a:p>
          <a:p>
            <a:pPr marL="628650" indent="-514350">
              <a:buNone/>
            </a:pPr>
            <a:r>
              <a:rPr lang="en-US" sz="2800" dirty="0" smtClean="0"/>
              <a:t>		=  </a:t>
            </a:r>
            <a:r>
              <a:rPr lang="en-US" sz="2800" dirty="0" err="1" smtClean="0"/>
              <a:t>aa</a:t>
            </a:r>
            <a:endParaRPr lang="en-US" sz="28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35</a:t>
            </a:fld>
            <a:endParaRPr lang="en-US"/>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3"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Context Free Language</a:t>
            </a:r>
            <a:endParaRPr lang="en-US" dirty="0"/>
          </a:p>
        </p:txBody>
      </p:sp>
      <p:sp>
        <p:nvSpPr>
          <p:cNvPr id="5" name="Content Placeholder 2"/>
          <p:cNvSpPr>
            <a:spLocks noGrp="1"/>
          </p:cNvSpPr>
          <p:nvPr>
            <p:ph idx="1"/>
          </p:nvPr>
        </p:nvSpPr>
        <p:spPr/>
        <p:txBody>
          <a:bodyPr>
            <a:normAutofit/>
          </a:bodyPr>
          <a:lstStyle/>
          <a:p>
            <a:pPr marL="628650" indent="-514350">
              <a:buNone/>
            </a:pPr>
            <a:r>
              <a:rPr lang="en-US" sz="2800" dirty="0" smtClean="0"/>
              <a:t>	Example 2</a:t>
            </a:r>
          </a:p>
          <a:p>
            <a:pPr marL="628650" indent="-514350"/>
            <a:r>
              <a:rPr lang="en-US" sz="2800" dirty="0" smtClean="0"/>
              <a:t>It   is  also  just  the  language a*,  but here   the  string  </a:t>
            </a:r>
            <a:r>
              <a:rPr lang="en-US" sz="2800" dirty="0" err="1" smtClean="0"/>
              <a:t>aa</a:t>
            </a:r>
            <a:r>
              <a:rPr lang="en-US" sz="2800" dirty="0" smtClean="0"/>
              <a:t>  can  be  obtained  in  many ways.  </a:t>
            </a:r>
          </a:p>
          <a:p>
            <a:pPr marL="628650" indent="-514350"/>
            <a:r>
              <a:rPr lang="en-US" sz="2800" dirty="0" smtClean="0"/>
              <a:t>In  previous example  there  was  a  unique  way  to  produce  every word  in  the  language.  This  also  illustrates  that  the  same  language  can  have more  than  one  CFG  generating  it.  </a:t>
            </a:r>
          </a:p>
          <a:p>
            <a:pPr marL="628650" indent="-514350"/>
            <a:r>
              <a:rPr lang="en-US" sz="2800" dirty="0" smtClean="0"/>
              <a:t>Above  that  there  are  two  ways  to go  from  SS  to  SSS-either  of  the  two  S's  can  be  doubled.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36</a:t>
            </a:fld>
            <a:endParaRPr lang="en-US"/>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3"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Context Free Language</a:t>
            </a:r>
            <a:endParaRPr lang="en-US" dirty="0"/>
          </a:p>
        </p:txBody>
      </p:sp>
      <p:sp>
        <p:nvSpPr>
          <p:cNvPr id="5" name="Content Placeholder 2"/>
          <p:cNvSpPr>
            <a:spLocks noGrp="1"/>
          </p:cNvSpPr>
          <p:nvPr>
            <p:ph idx="1"/>
          </p:nvPr>
        </p:nvSpPr>
        <p:spPr/>
        <p:txBody>
          <a:bodyPr>
            <a:normAutofit/>
          </a:bodyPr>
          <a:lstStyle/>
          <a:p>
            <a:pPr marL="628650" indent="-514350"/>
            <a:r>
              <a:rPr lang="en-US" sz="2800" dirty="0" smtClean="0"/>
              <a:t> In  the  previous  example  the  only  terminal  is  a  and  the  only  nonterminal is  S.  </a:t>
            </a:r>
          </a:p>
          <a:p>
            <a:pPr marL="628650" indent="-514350"/>
            <a:r>
              <a:rPr lang="en-US" sz="2800" dirty="0" smtClean="0"/>
              <a:t>What  then  is  ʎ?  It  is  not  a  nonterminal  since  there  is  no  production  of the  form</a:t>
            </a:r>
          </a:p>
          <a:p>
            <a:pPr marL="628650" indent="-514350">
              <a:buNone/>
            </a:pPr>
            <a:r>
              <a:rPr lang="en-US" sz="2800" dirty="0" smtClean="0"/>
              <a:t>		 ʎ → something</a:t>
            </a:r>
          </a:p>
          <a:p>
            <a:pPr marL="628650" indent="-514350">
              <a:buNone/>
            </a:pPr>
            <a:endParaRPr lang="en-US" sz="2800" dirty="0" smtClean="0"/>
          </a:p>
          <a:p>
            <a:pPr marL="628650" indent="-514350"/>
            <a:r>
              <a:rPr lang="en-US" sz="2800" dirty="0" smtClean="0"/>
              <a:t>As  always, ʎ  is  a  very  special  symbol  and  has  its  own  status.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37</a:t>
            </a:fld>
            <a:endParaRPr lang="en-US"/>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3"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Lecture#22 </a:t>
            </a:r>
            <a:r>
              <a:rPr lang="en-US" dirty="0" smtClean="0"/>
              <a:t>Summary</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Introduction to Context Free Grammars</a:t>
            </a:r>
          </a:p>
          <a:p>
            <a:r>
              <a:rPr lang="en-US" dirty="0" smtClean="0"/>
              <a:t>How a High Level language is converted to low level instructions, that computer understand. </a:t>
            </a:r>
          </a:p>
          <a:p>
            <a:r>
              <a:rPr lang="en-US" dirty="0" smtClean="0"/>
              <a:t>What are Production Rules and Derivations</a:t>
            </a:r>
          </a:p>
          <a:p>
            <a:r>
              <a:rPr lang="en-US" dirty="0" smtClean="0"/>
              <a:t>What is a CFG</a:t>
            </a:r>
          </a:p>
          <a:p>
            <a:r>
              <a:rPr lang="en-US" dirty="0" smtClean="0"/>
              <a:t>CFG Examples</a:t>
            </a:r>
          </a:p>
          <a:p>
            <a:r>
              <a:rPr lang="en-US" i="1" dirty="0"/>
              <a:t>Thanks to Daniel I </a:t>
            </a:r>
            <a:r>
              <a:rPr lang="en-US" i="1" dirty="0" err="1"/>
              <a:t>cohen</a:t>
            </a:r>
            <a:r>
              <a:rPr lang="en-US" i="1" dirty="0"/>
              <a:t>. </a:t>
            </a:r>
            <a:r>
              <a:rPr lang="en-US" i="1"/>
              <a:t>The material for these slides has been taken from his book Automata Theory. </a:t>
            </a:r>
          </a:p>
          <a:p>
            <a:endParaRPr lang="en-US" smtClean="0"/>
          </a:p>
          <a:p>
            <a:endParaRPr lang="en-US" dirty="0" smtClean="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IRSTADMINISTRATOR@SPELLIVFUVWYY57I" val="466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7320</TotalTime>
  <Words>1216</Words>
  <Application>Microsoft Office PowerPoint</Application>
  <PresentationFormat>On-screen Show (4:3)</PresentationFormat>
  <Paragraphs>263</Paragraphs>
  <Slides>38</Slides>
  <Notes>1</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Lecture # 22</vt:lpstr>
      <vt:lpstr>Lecture#21 at a glance…</vt:lpstr>
      <vt:lpstr>Context Free Grammar</vt:lpstr>
      <vt:lpstr>Context Free Grammar</vt:lpstr>
      <vt:lpstr>Context Free Grammar</vt:lpstr>
      <vt:lpstr>Context Free Grammar</vt:lpstr>
      <vt:lpstr>Context Free Grammar</vt:lpstr>
      <vt:lpstr>Context Free Grammar</vt:lpstr>
      <vt:lpstr>Context Free Grammar</vt:lpstr>
      <vt:lpstr>Context Free Grammar</vt:lpstr>
      <vt:lpstr>Context Free Grammar</vt:lpstr>
      <vt:lpstr>Context Free Grammar</vt:lpstr>
      <vt:lpstr>Context Free Grammar</vt:lpstr>
      <vt:lpstr>Context Free Grammar</vt:lpstr>
      <vt:lpstr>Context Free Grammar</vt:lpstr>
      <vt:lpstr>Context Free Grammar</vt:lpstr>
      <vt:lpstr>Context Free Grammar</vt:lpstr>
      <vt:lpstr>Context Free Grammar</vt:lpstr>
      <vt:lpstr>Context Free Grammar</vt:lpstr>
      <vt:lpstr>Context Free Grammar</vt:lpstr>
      <vt:lpstr>Context Free Grammar</vt:lpstr>
      <vt:lpstr>Context Free Grammar</vt:lpstr>
      <vt:lpstr>Context Free Grammar</vt:lpstr>
      <vt:lpstr>CFG Definition:</vt:lpstr>
      <vt:lpstr>Context Free Grammar</vt:lpstr>
      <vt:lpstr>Context Free Language</vt:lpstr>
      <vt:lpstr>Context Free Language</vt:lpstr>
      <vt:lpstr>Context Free Language</vt:lpstr>
      <vt:lpstr>Context Free Language</vt:lpstr>
      <vt:lpstr>Context Free Language</vt:lpstr>
      <vt:lpstr>Context Free Language</vt:lpstr>
      <vt:lpstr>Context Free Language</vt:lpstr>
      <vt:lpstr>Context Free Language</vt:lpstr>
      <vt:lpstr>Context Free Language</vt:lpstr>
      <vt:lpstr>Context Free Language</vt:lpstr>
      <vt:lpstr>Context Free Language</vt:lpstr>
      <vt:lpstr>Context Free Language</vt:lpstr>
      <vt:lpstr>Lecture#22 Summary</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vcomsats</cp:lastModifiedBy>
  <cp:revision>821</cp:revision>
  <dcterms:created xsi:type="dcterms:W3CDTF">2012-02-27T05:45:45Z</dcterms:created>
  <dcterms:modified xsi:type="dcterms:W3CDTF">2013-01-10T07:24:07Z</dcterms:modified>
</cp:coreProperties>
</file>