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88" r:id="rId2"/>
    <p:sldId id="291" r:id="rId3"/>
    <p:sldId id="308" r:id="rId4"/>
    <p:sldId id="309" r:id="rId5"/>
    <p:sldId id="302" r:id="rId6"/>
    <p:sldId id="303" r:id="rId7"/>
    <p:sldId id="304" r:id="rId8"/>
    <p:sldId id="305" r:id="rId9"/>
    <p:sldId id="306" r:id="rId10"/>
    <p:sldId id="263" r:id="rId11"/>
    <p:sldId id="264" r:id="rId12"/>
    <p:sldId id="30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1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E8CD1-DF75-4696-A5C4-44113FD55B87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B2CB6-B934-4B27-ACE3-1F9F85BCC9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8335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0F803D-0239-42C7-B512-6ECA9BD8A74D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88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9082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8667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9319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1151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1156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7138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4414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9676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3698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6812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74C34-60D3-4B1D-827F-0A2A9FA43FD0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649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Lecture # 21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Theory Of Automata</a:t>
            </a:r>
          </a:p>
          <a:p>
            <a:r>
              <a:rPr lang="en-US" sz="3800" dirty="0" smtClean="0"/>
              <a:t>By </a:t>
            </a:r>
          </a:p>
          <a:p>
            <a:r>
              <a:rPr lang="en-US" sz="3800" dirty="0" smtClean="0"/>
              <a:t>Dr. MM Alam</a:t>
            </a:r>
          </a:p>
          <a:p>
            <a:endParaRPr lang="en-US" sz="3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970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Lecture#20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Pumping Lemma 1 Examples</a:t>
            </a:r>
          </a:p>
          <a:p>
            <a:r>
              <a:rPr lang="en-US" dirty="0" smtClean="0"/>
              <a:t>Need for Pumping Lemma Version II</a:t>
            </a:r>
          </a:p>
          <a:p>
            <a:r>
              <a:rPr lang="en-US" dirty="0" smtClean="0"/>
              <a:t>JFLAP for Pumping Lemma Version II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PUMPING Lemma Version II using JFLAP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Pumping Lemma in JFLAP and in Daniel I. Cohen 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 is not taken as a length of x and y but it other words, it is shown as </a:t>
            </a:r>
            <a:r>
              <a:rPr lang="en-US" dirty="0" err="1" smtClean="0"/>
              <a:t>xy</a:t>
            </a:r>
            <a:r>
              <a:rPr lang="en-US" dirty="0" smtClean="0"/>
              <a:t>&lt;= m</a:t>
            </a:r>
          </a:p>
          <a:p>
            <a:r>
              <a:rPr lang="en-US" dirty="0" smtClean="0"/>
              <a:t>Within the string decomposition, y cannot be null, but pumping 0 times, y cannot be empty. This fact is not very much obvious in the book. </a:t>
            </a:r>
          </a:p>
          <a:p>
            <a:r>
              <a:rPr lang="en-US" dirty="0" smtClean="0"/>
              <a:t>However, the following example, make a clear note on it.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Pumping Lemma </a:t>
            </a:r>
            <a:r>
              <a:rPr lang="en-US" dirty="0" smtClean="0"/>
              <a:t>Example in Daniel I </a:t>
            </a:r>
            <a:r>
              <a:rPr lang="en-US" dirty="0" err="1" smtClean="0"/>
              <a:t>cohen</a:t>
            </a:r>
            <a:r>
              <a:rPr lang="en-US" dirty="0" smtClean="0"/>
              <a:t> Book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243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Example </a:t>
            </a:r>
          </a:p>
          <a:p>
            <a:r>
              <a:rPr lang="en-US" sz="2800" dirty="0" smtClean="0"/>
              <a:t>Let  us  illustrate  the  action  of  the  Pumping  Lemma  on  a  concrete  example  of a  regular  language.  </a:t>
            </a:r>
          </a:p>
          <a:p>
            <a:r>
              <a:rPr lang="en-US" sz="2800" dirty="0" smtClean="0"/>
              <a:t>The  machine  below  accepts  an  infinite  language  and  has only  six  states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03523" y="3554360"/>
            <a:ext cx="4876800" cy="2990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283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2838090"/>
            <a:ext cx="8686800" cy="379130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800" dirty="0" smtClean="0"/>
              <a:t>	Example </a:t>
            </a:r>
          </a:p>
          <a:p>
            <a:r>
              <a:rPr lang="en-US" sz="2800" dirty="0" smtClean="0"/>
              <a:t>Any  word  with  six  or  more  letters  must  correspond  to  a  path  that  includes a  circuit.  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Some  words  with  fewer  than  six  letters  correspond  to  paths  with circuits,  such  as  </a:t>
            </a:r>
            <a:r>
              <a:rPr lang="en-US" sz="2800" dirty="0" err="1" smtClean="0"/>
              <a:t>baaa</a:t>
            </a:r>
            <a:r>
              <a:rPr lang="en-US" sz="2800" dirty="0" smtClean="0"/>
              <a:t>. </a:t>
            </a:r>
          </a:p>
          <a:p>
            <a:r>
              <a:rPr lang="en-US" sz="2800" dirty="0" smtClean="0"/>
              <a:t>The  word  we  will  consider  in  detail  is </a:t>
            </a:r>
          </a:p>
          <a:p>
            <a:pPr>
              <a:buNone/>
            </a:pPr>
            <a:r>
              <a:rPr lang="en-US" sz="2800" dirty="0" smtClean="0"/>
              <a:t>			w  =  </a:t>
            </a:r>
            <a:r>
              <a:rPr lang="en-US" sz="2800" dirty="0" err="1" smtClean="0"/>
              <a:t>bbbababa</a:t>
            </a:r>
            <a:endParaRPr lang="en-US" sz="2800" dirty="0" smtClean="0"/>
          </a:p>
          <a:p>
            <a:r>
              <a:rPr lang="en-US" sz="2800" dirty="0" smtClean="0"/>
              <a:t>Which  has  more  than  six  letters  and  therefore  includes  a  circuit.  </a:t>
            </a:r>
          </a:p>
          <a:p>
            <a:pPr>
              <a:buNone/>
            </a:pP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2400"/>
            <a:ext cx="40386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8601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2971800"/>
            <a:ext cx="8686800" cy="3657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dirty="0" smtClean="0"/>
              <a:t>	Example </a:t>
            </a:r>
          </a:p>
          <a:p>
            <a:r>
              <a:rPr lang="en-US" sz="2800" dirty="0" smtClean="0"/>
              <a:t>The  path  that this  word  generates  through  the  FA  can  be  decomposed  into  three  stages:</a:t>
            </a:r>
          </a:p>
          <a:p>
            <a:r>
              <a:rPr lang="en-US" sz="2800" dirty="0" smtClean="0"/>
              <a:t>The  first  part,  the  x-part,  goes  from  the  - state  up  to  the  first  circuit.  </a:t>
            </a:r>
          </a:p>
          <a:p>
            <a:r>
              <a:rPr lang="en-US" sz="2800" dirty="0" smtClean="0"/>
              <a:t>This is  only  one  edge  and  corresponds  to  the  letter  b  alone.  </a:t>
            </a:r>
          </a:p>
          <a:p>
            <a:r>
              <a:rPr lang="en-US" sz="2800" dirty="0" smtClean="0"/>
              <a:t>The  second  stage  is the  circuit  around  states  q2,  q3,  and  q5.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9774"/>
            <a:ext cx="40386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7485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3352800"/>
            <a:ext cx="8686800" cy="3276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Example </a:t>
            </a:r>
          </a:p>
          <a:p>
            <a:r>
              <a:rPr lang="en-US" sz="2800" dirty="0" smtClean="0"/>
              <a:t>This  corresponds  to  edges  labeled  b,  b, and  a.  </a:t>
            </a:r>
          </a:p>
          <a:p>
            <a:r>
              <a:rPr lang="en-US" sz="2800" dirty="0" smtClean="0"/>
              <a:t>We  therefore  say  that  the  substring  </a:t>
            </a:r>
            <a:r>
              <a:rPr lang="en-US" sz="2800" dirty="0" err="1" smtClean="0"/>
              <a:t>bba</a:t>
            </a:r>
            <a:r>
              <a:rPr lang="en-US" sz="2800" dirty="0" smtClean="0"/>
              <a:t>  is  the  y-part  of  the  word  w.</a:t>
            </a:r>
          </a:p>
          <a:p>
            <a:endParaRPr lang="en-US" sz="2800" dirty="0" smtClean="0"/>
          </a:p>
          <a:p>
            <a:r>
              <a:rPr lang="en-US" sz="2800" dirty="0" smtClean="0"/>
              <a:t>After  going  around  the  circuit,  the  path  proceeds  to  states  q3,  q6,  q3,  and  q6.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33400"/>
            <a:ext cx="40386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594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2209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This  corresponds  to  the  substring  </a:t>
            </a:r>
            <a:r>
              <a:rPr lang="en-US" sz="2800" dirty="0" err="1" smtClean="0"/>
              <a:t>baba</a:t>
            </a:r>
            <a:r>
              <a:rPr lang="en-US" sz="2800" dirty="0" smtClean="0"/>
              <a:t>  of  w,  which  constitutes  the  z-part.</a:t>
            </a:r>
          </a:p>
          <a:p>
            <a:pPr>
              <a:buNone/>
            </a:pPr>
            <a:r>
              <a:rPr lang="en-US" sz="2800" dirty="0" smtClean="0"/>
              <a:t>		w  =  b    </a:t>
            </a:r>
            <a:r>
              <a:rPr lang="en-US" sz="2800" dirty="0" err="1" smtClean="0"/>
              <a:t>bba</a:t>
            </a:r>
            <a:r>
              <a:rPr lang="en-US" sz="2800" dirty="0" smtClean="0"/>
              <a:t>    </a:t>
            </a:r>
            <a:r>
              <a:rPr lang="en-US" sz="2800" dirty="0" err="1" smtClean="0"/>
              <a:t>baba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		         x       y         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1" name="Picture 10" descr="ch_10_exapnle01_fig_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1300"/>
            <a:ext cx="9144000" cy="1333500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381000" y="4038600"/>
            <a:ext cx="8686800" cy="2590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what  would  happen  to  the  input  string  </a:t>
            </a:r>
            <a:r>
              <a:rPr lang="en-US" sz="2800" dirty="0" err="1" smtClean="0"/>
              <a:t>xyyz</a:t>
            </a:r>
            <a:r>
              <a:rPr lang="en-US" sz="2800" dirty="0" smtClean="0"/>
              <a:t>.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sz="2800" dirty="0" smtClean="0"/>
              <a:t>	       x  y  </a:t>
            </a:r>
            <a:r>
              <a:rPr lang="en-US" sz="2800" dirty="0" err="1" smtClean="0"/>
              <a:t>y</a:t>
            </a:r>
            <a:r>
              <a:rPr lang="en-US" sz="2800" dirty="0" smtClean="0"/>
              <a:t>  z  =  b  </a:t>
            </a:r>
            <a:r>
              <a:rPr lang="en-US" sz="2800" dirty="0" err="1" smtClean="0"/>
              <a:t>bba</a:t>
            </a:r>
            <a:r>
              <a:rPr lang="en-US" sz="2800" dirty="0" smtClean="0"/>
              <a:t>  </a:t>
            </a:r>
            <a:r>
              <a:rPr lang="en-US" sz="2800" dirty="0" err="1" smtClean="0"/>
              <a:t>bba</a:t>
            </a:r>
            <a:r>
              <a:rPr lang="en-US" sz="2800" dirty="0" smtClean="0"/>
              <a:t>  </a:t>
            </a:r>
            <a:r>
              <a:rPr lang="en-US" sz="2800" dirty="0" err="1" smtClean="0"/>
              <a:t>baba</a:t>
            </a: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Clearly,  the  x-part  (the  letter  b)  would  take  this  path  from  --  to  the  beginning of  the  circuit  in  the  path  of  w.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Then  the  y-part  would  circle  the  circuit  in the  same  way  that  the  path  for  w  does  when  it  begins  </a:t>
            </a:r>
            <a:r>
              <a:rPr lang="en-US" sz="2800" dirty="0" err="1" smtClean="0"/>
              <a:t>xy</a:t>
            </a:r>
            <a:r>
              <a:rPr lang="en-US" sz="2800" dirty="0" smtClean="0"/>
              <a:t>.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385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Pumping Lemma Version </a:t>
            </a:r>
            <a:r>
              <a:rPr lang="en-US" dirty="0" smtClean="0"/>
              <a:t>II from book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Let  L  be  an  infinite  language  accepted  by  a  finite  automaton  with  N  states.</a:t>
            </a:r>
          </a:p>
          <a:p>
            <a:pPr>
              <a:buNone/>
            </a:pPr>
            <a:r>
              <a:rPr lang="en-US" sz="2800" dirty="0" smtClean="0"/>
              <a:t>	Then  for  all  words  w  in  L  that  have  more  than  N  letters  there  are  strings  x, y,  and  z </a:t>
            </a:r>
          </a:p>
          <a:p>
            <a:pPr>
              <a:buNone/>
            </a:pPr>
            <a:r>
              <a:rPr lang="en-US" sz="2800" dirty="0" smtClean="0"/>
              <a:t>	where  y  is  not  null and  where  length(x)  +  length(y)  does  not  exceed  N</a:t>
            </a:r>
          </a:p>
          <a:p>
            <a:pPr>
              <a:buNone/>
            </a:pPr>
            <a:r>
              <a:rPr lang="en-US" sz="2800" dirty="0" smtClean="0"/>
              <a:t>	such  that</a:t>
            </a:r>
          </a:p>
          <a:p>
            <a:pPr lvl="2">
              <a:buNone/>
            </a:pPr>
            <a:r>
              <a:rPr lang="en-US" sz="2800" dirty="0" smtClean="0"/>
              <a:t>W  =xyz</a:t>
            </a:r>
          </a:p>
          <a:p>
            <a:pPr lvl="2">
              <a:buNone/>
            </a:pPr>
            <a:r>
              <a:rPr lang="en-US" sz="2800" dirty="0" smtClean="0"/>
              <a:t>and  all  strings  of  the  form</a:t>
            </a:r>
          </a:p>
          <a:p>
            <a:pPr lvl="2">
              <a:buNone/>
            </a:pPr>
            <a:r>
              <a:rPr lang="en-US" sz="2800" dirty="0" err="1" smtClean="0"/>
              <a:t>xy</a:t>
            </a:r>
            <a:r>
              <a:rPr lang="en-US" sz="2800" baseline="30000" dirty="0" err="1" smtClean="0"/>
              <a:t>n</a:t>
            </a:r>
            <a:r>
              <a:rPr lang="en-US" sz="2800" dirty="0" err="1" smtClean="0"/>
              <a:t>z</a:t>
            </a:r>
            <a:r>
              <a:rPr lang="en-US" sz="2000" dirty="0" smtClean="0"/>
              <a:t>  	(for  n  =1  2  3  ... )</a:t>
            </a:r>
            <a:endParaRPr lang="en-US" sz="1600" dirty="0" smtClean="0"/>
          </a:p>
          <a:p>
            <a:pPr>
              <a:buNone/>
            </a:pPr>
            <a:r>
              <a:rPr lang="en-US" sz="2800" dirty="0" smtClean="0"/>
              <a:t>		 are  in  L. 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643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Why </a:t>
            </a:r>
            <a:r>
              <a:rPr lang="en-US" dirty="0" smtClean="0"/>
              <a:t>we needed Pumping </a:t>
            </a:r>
            <a:r>
              <a:rPr lang="en-US" dirty="0" smtClean="0"/>
              <a:t>Lemma Version II?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Example</a:t>
            </a:r>
          </a:p>
          <a:p>
            <a:r>
              <a:rPr lang="en-US" sz="2400" dirty="0" smtClean="0"/>
              <a:t>We  shall  show  that  the  language  PALINDROME  is  nonregular.  We  cannot use  the  first  version  of  the  Pumping  Lemma  to  do  this  because  the  strings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	 x=a	  y=b 	 z=a</a:t>
            </a:r>
          </a:p>
          <a:p>
            <a:r>
              <a:rPr lang="en-US" sz="2400" dirty="0" smtClean="0"/>
              <a:t>satisfy  the  lemma  and  do  not  contradict  the  language.  All  words  of  the  form </a:t>
            </a:r>
          </a:p>
          <a:p>
            <a:pPr lvl="1">
              <a:buNone/>
            </a:pPr>
            <a:r>
              <a:rPr lang="en-US" sz="2000" dirty="0" smtClean="0"/>
              <a:t>	</a:t>
            </a:r>
            <a:r>
              <a:rPr lang="en-US" sz="2400" dirty="0" err="1" smtClean="0"/>
              <a:t>xy</a:t>
            </a:r>
            <a:r>
              <a:rPr lang="en-US" sz="2400" baseline="30000" dirty="0" err="1" smtClean="0"/>
              <a:t>n</a:t>
            </a:r>
            <a:r>
              <a:rPr lang="en-US" sz="2400" dirty="0" err="1" smtClean="0"/>
              <a:t>z</a:t>
            </a:r>
            <a:r>
              <a:rPr lang="en-US" sz="2400" dirty="0" smtClean="0"/>
              <a:t>  =  </a:t>
            </a:r>
            <a:r>
              <a:rPr lang="en-US" sz="2400" dirty="0" err="1" smtClean="0"/>
              <a:t>ab</a:t>
            </a:r>
            <a:r>
              <a:rPr lang="en-US" sz="2400" baseline="30000" dirty="0" err="1" smtClean="0"/>
              <a:t>n</a:t>
            </a:r>
            <a:r>
              <a:rPr lang="en-US" sz="2400" dirty="0" err="1" smtClean="0"/>
              <a:t>a</a:t>
            </a:r>
            <a:endParaRPr lang="en-US" sz="2400" dirty="0" smtClean="0"/>
          </a:p>
          <a:p>
            <a:pPr lvl="1">
              <a:buNone/>
            </a:pPr>
            <a:r>
              <a:rPr lang="en-US" sz="2400" dirty="0" smtClean="0"/>
              <a:t>are  in  PALINDROME.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143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Lecture#20 </a:t>
            </a:r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Pumping Lemma version I Repeat</a:t>
            </a:r>
          </a:p>
          <a:p>
            <a:r>
              <a:rPr lang="en-US" dirty="0" smtClean="0"/>
              <a:t>Need for Pumping Lemma Version II – Repeat </a:t>
            </a:r>
          </a:p>
          <a:p>
            <a:r>
              <a:rPr lang="en-US" dirty="0" smtClean="0"/>
              <a:t>JFLAP for Pumping Lemma Version II</a:t>
            </a:r>
          </a:p>
          <a:p>
            <a:r>
              <a:rPr lang="en-US" i="1" dirty="0" smtClean="0"/>
              <a:t>Thanks to Daniel I </a:t>
            </a:r>
            <a:r>
              <a:rPr lang="en-US" i="1" dirty="0" err="1" smtClean="0"/>
              <a:t>cohen</a:t>
            </a:r>
            <a:r>
              <a:rPr lang="en-US" i="1" dirty="0" smtClean="0"/>
              <a:t>. The material for these slides has been taken from his book Automata Theory.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250</Words>
  <Application>Microsoft Office PowerPoint</Application>
  <PresentationFormat>On-screen Show (4:3)</PresentationFormat>
  <Paragraphs>72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Lecture # 21</vt:lpstr>
      <vt:lpstr>Lecture#20 Recap</vt:lpstr>
      <vt:lpstr>Slide 3</vt:lpstr>
      <vt:lpstr>Pumping Lemma in JFLAP and in Daniel I. Cohen Book</vt:lpstr>
      <vt:lpstr>Pumping Lemma Example in Daniel I cohen Book</vt:lpstr>
      <vt:lpstr>Slide 6</vt:lpstr>
      <vt:lpstr>Slide 7</vt:lpstr>
      <vt:lpstr>Slide 8</vt:lpstr>
      <vt:lpstr>Slide 9</vt:lpstr>
      <vt:lpstr>Pumping Lemma Version II from book</vt:lpstr>
      <vt:lpstr>Why we needed Pumping Lemma Version II?</vt:lpstr>
      <vt:lpstr>Lecture#20 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# 18</dc:title>
  <dc:creator>ALAM</dc:creator>
  <cp:lastModifiedBy>masoom</cp:lastModifiedBy>
  <cp:revision>42</cp:revision>
  <dcterms:created xsi:type="dcterms:W3CDTF">2012-12-27T07:58:32Z</dcterms:created>
  <dcterms:modified xsi:type="dcterms:W3CDTF">2013-01-09T03:21:19Z</dcterms:modified>
</cp:coreProperties>
</file>