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88" r:id="rId2"/>
    <p:sldId id="291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259" r:id="rId26"/>
    <p:sldId id="260" r:id="rId27"/>
    <p:sldId id="261" r:id="rId28"/>
    <p:sldId id="262" r:id="rId29"/>
    <p:sldId id="263" r:id="rId30"/>
    <p:sldId id="264" r:id="rId31"/>
    <p:sldId id="265" r:id="rId32"/>
    <p:sldId id="266" r:id="rId33"/>
    <p:sldId id="267" r:id="rId34"/>
    <p:sldId id="290" r:id="rId35"/>
    <p:sldId id="307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E8CD1-DF75-4696-A5C4-44113FD55B87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B2CB6-B934-4B27-ACE3-1F9F85BCC9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8335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888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9082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8667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29319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01151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1156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7138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4414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9676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3698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6812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74C34-60D3-4B1D-827F-0A2A9FA43FD0}" type="datetimeFigureOut">
              <a:rPr lang="en-US" smtClean="0"/>
              <a:pPr/>
              <a:t>1/4/2013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8D5ED-C4FC-4A76-8DDC-BB1E601FA7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649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20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970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Lecture#19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Pumping Lemma 1 Examples</a:t>
            </a:r>
          </a:p>
          <a:p>
            <a:r>
              <a:rPr lang="en-US" dirty="0" smtClean="0"/>
              <a:t>Need for Pumping Lemma Version </a:t>
            </a:r>
            <a:r>
              <a:rPr lang="en-US" dirty="0" smtClean="0"/>
              <a:t>II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dirty="0" smtClean="0"/>
              <a:t>Theorem  15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Given a language L, we shall say that any two strings x and y are in the same class if for all possible strings z  either both </a:t>
            </a:r>
            <a:r>
              <a:rPr lang="en-US" sz="2400" dirty="0" err="1" smtClean="0"/>
              <a:t>xz</a:t>
            </a:r>
            <a:r>
              <a:rPr lang="en-US" sz="2400" dirty="0" smtClean="0"/>
              <a:t> and </a:t>
            </a:r>
            <a:r>
              <a:rPr lang="en-US" sz="2400" dirty="0" err="1" smtClean="0"/>
              <a:t>yz</a:t>
            </a:r>
            <a:r>
              <a:rPr lang="en-US" sz="2400" dirty="0" smtClean="0"/>
              <a:t> are in L or both are not.</a:t>
            </a:r>
          </a:p>
          <a:p>
            <a:pPr>
              <a:buNone/>
            </a:pPr>
            <a:endParaRPr lang="en-US" sz="24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The language L divides the set of all possible strings into separate classes.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If L is regular the number of classes L creates is finite.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smtClean="0"/>
              <a:t>If the number of classes L creates , is finite then L is regular.</a:t>
            </a:r>
          </a:p>
          <a:p>
            <a:pPr marL="514350" indent="-457200"/>
            <a:endParaRPr lang="en-US" sz="2400" dirty="0" smtClean="0"/>
          </a:p>
          <a:p>
            <a:pPr marL="514350" indent="-457200"/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dirty="0" smtClean="0"/>
              <a:t>Theorem  15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 marL="514350" indent="-457200"/>
            <a:r>
              <a:rPr lang="en-US" sz="2400" dirty="0" smtClean="0"/>
              <a:t>Example 1</a:t>
            </a:r>
          </a:p>
          <a:p>
            <a:pPr marL="514350" indent="-457200"/>
            <a:r>
              <a:rPr lang="en-US" sz="2400" dirty="0" smtClean="0"/>
              <a:t>Let us consider a language of all words that end with an a , at first it may seem that there is only one class here because for all x and y , both </a:t>
            </a:r>
            <a:r>
              <a:rPr lang="en-US" sz="2400" dirty="0" err="1" smtClean="0"/>
              <a:t>xz</a:t>
            </a:r>
            <a:r>
              <a:rPr lang="en-US" sz="2400" dirty="0" smtClean="0"/>
              <a:t> and </a:t>
            </a:r>
            <a:r>
              <a:rPr lang="en-US" sz="2400" dirty="0" err="1" smtClean="0"/>
              <a:t>yz</a:t>
            </a:r>
            <a:r>
              <a:rPr lang="en-US" sz="2400" dirty="0" smtClean="0"/>
              <a:t> end an a or not, depending on z alone.</a:t>
            </a:r>
          </a:p>
          <a:p>
            <a:pPr marL="514350" indent="-457200"/>
            <a:r>
              <a:rPr lang="en-US" sz="2400" dirty="0" smtClean="0"/>
              <a:t>But this overlooks the fact that if z is ʎ.</a:t>
            </a:r>
          </a:p>
          <a:p>
            <a:pPr marL="514350" indent="-457200"/>
            <a:r>
              <a:rPr lang="en-US" sz="2400" dirty="0" smtClean="0"/>
              <a:t>Then </a:t>
            </a:r>
            <a:r>
              <a:rPr lang="en-US" sz="2400" dirty="0" err="1" smtClean="0"/>
              <a:t>xz</a:t>
            </a:r>
            <a:r>
              <a:rPr lang="en-US" sz="2400" dirty="0" smtClean="0"/>
              <a:t> and </a:t>
            </a:r>
            <a:r>
              <a:rPr lang="en-US" sz="2400" dirty="0" err="1" smtClean="0"/>
              <a:t>yz</a:t>
            </a:r>
            <a:r>
              <a:rPr lang="en-US" sz="2400" dirty="0" smtClean="0"/>
              <a:t> are in the same class depending on whether x and y end an a themselves.</a:t>
            </a:r>
          </a:p>
          <a:p>
            <a:pPr marL="514350" indent="-457200"/>
            <a:r>
              <a:rPr lang="en-US" sz="2400" dirty="0" smtClean="0"/>
              <a:t>There are therefore two classes.</a:t>
            </a:r>
          </a:p>
          <a:p>
            <a:pPr marL="514350" indent="-457200"/>
            <a:r>
              <a:rPr lang="en-US" sz="2400" dirty="0" smtClean="0"/>
              <a:t>C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= all strings that end an a, a final state.</a:t>
            </a:r>
          </a:p>
          <a:p>
            <a:pPr marL="514350" indent="-457200"/>
            <a:r>
              <a:rPr lang="en-US" sz="2400" dirty="0" smtClean="0"/>
              <a:t>C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= all strings that don't, the start state.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310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dirty="0" smtClean="0"/>
              <a:t>Theorem  15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 marL="514350" indent="-457200"/>
            <a:r>
              <a:rPr lang="en-US" sz="2400" dirty="0" smtClean="0"/>
              <a:t>Example 2</a:t>
            </a:r>
          </a:p>
          <a:p>
            <a:pPr marL="514350" indent="-457200"/>
            <a:r>
              <a:rPr lang="en-US" sz="2400" dirty="0" smtClean="0"/>
              <a:t>Let L be a language of all string that contain double a, there are three classes</a:t>
            </a:r>
          </a:p>
          <a:p>
            <a:pPr marL="914400" lvl="1" indent="-457200"/>
            <a:r>
              <a:rPr lang="en-US" sz="2000" dirty="0" smtClean="0"/>
              <a:t>C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= strings without </a:t>
            </a:r>
            <a:r>
              <a:rPr lang="en-US" sz="2000" dirty="0" err="1" smtClean="0"/>
              <a:t>aa</a:t>
            </a:r>
            <a:r>
              <a:rPr lang="en-US" sz="2000" dirty="0" smtClean="0"/>
              <a:t> that end in a.</a:t>
            </a:r>
          </a:p>
          <a:p>
            <a:pPr marL="914400" lvl="1" indent="-457200"/>
            <a:r>
              <a:rPr lang="en-US" sz="2000" dirty="0" smtClean="0"/>
              <a:t>C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= strings without </a:t>
            </a:r>
            <a:r>
              <a:rPr lang="en-US" sz="2000" dirty="0" err="1" smtClean="0"/>
              <a:t>aa</a:t>
            </a:r>
            <a:r>
              <a:rPr lang="en-US" sz="2000" dirty="0" smtClean="0"/>
              <a:t> that end in b or ʎ.</a:t>
            </a:r>
          </a:p>
          <a:p>
            <a:pPr marL="914400" lvl="1" indent="-457200"/>
            <a:r>
              <a:rPr lang="en-US" sz="2000" dirty="0" smtClean="0"/>
              <a:t>C</a:t>
            </a:r>
            <a:r>
              <a:rPr lang="en-US" sz="2000" baseline="-25000" dirty="0" smtClean="0"/>
              <a:t>3</a:t>
            </a:r>
            <a:r>
              <a:rPr lang="en-US" sz="2000" dirty="0" smtClean="0"/>
              <a:t> = strings with </a:t>
            </a:r>
            <a:r>
              <a:rPr lang="en-US" sz="2000" dirty="0" err="1" smtClean="0"/>
              <a:t>aa</a:t>
            </a:r>
            <a:r>
              <a:rPr lang="en-US" sz="2000" dirty="0" smtClean="0"/>
              <a:t>, the final state.</a:t>
            </a:r>
          </a:p>
          <a:p>
            <a:pPr marL="914400" lvl="1" indent="-457200"/>
            <a:endParaRPr lang="en-US" sz="2000" dirty="0" smtClean="0"/>
          </a:p>
          <a:p>
            <a:pPr marL="514350" indent="-457200"/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942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dirty="0" smtClean="0"/>
              <a:t>Theorem  15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 marL="514350" indent="-457200"/>
            <a:r>
              <a:rPr lang="en-US" sz="2400" dirty="0" smtClean="0"/>
              <a:t>Example 3</a:t>
            </a:r>
          </a:p>
          <a:p>
            <a:pPr marL="514350" indent="-457200"/>
            <a:r>
              <a:rPr lang="en-US" sz="2400" dirty="0" smtClean="0"/>
              <a:t>Working the algorithm of theorem 15 on the language EVEN – EVEN creates 4 obvious states.</a:t>
            </a:r>
          </a:p>
          <a:p>
            <a:pPr marL="514350" indent="-457200"/>
            <a:endParaRPr lang="en-US" sz="2400" dirty="0" smtClean="0"/>
          </a:p>
          <a:p>
            <a:pPr marL="514350" indent="-457200"/>
            <a:r>
              <a:rPr lang="en-US" sz="2400" dirty="0" smtClean="0"/>
              <a:t>C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= EVEN-EVEN</a:t>
            </a:r>
          </a:p>
          <a:p>
            <a:pPr marL="514350" indent="-457200"/>
            <a:r>
              <a:rPr lang="en-US" sz="2400" dirty="0" smtClean="0"/>
              <a:t>C</a:t>
            </a:r>
            <a:r>
              <a:rPr lang="en-US" sz="2400" baseline="-25000" dirty="0" smtClean="0"/>
              <a:t>2 </a:t>
            </a:r>
            <a:r>
              <a:rPr lang="en-US" sz="2400" dirty="0" smtClean="0"/>
              <a:t>= even a’s , odd b’s</a:t>
            </a:r>
          </a:p>
          <a:p>
            <a:pPr marL="514350" indent="-457200"/>
            <a:r>
              <a:rPr lang="en-US" sz="2400" dirty="0" smtClean="0"/>
              <a:t>C</a:t>
            </a:r>
            <a:r>
              <a:rPr lang="en-US" sz="2400" baseline="-25000" dirty="0" smtClean="0"/>
              <a:t>3 </a:t>
            </a:r>
            <a:r>
              <a:rPr lang="en-US" sz="2400" dirty="0" smtClean="0"/>
              <a:t>= odd a’s , even b’s</a:t>
            </a:r>
          </a:p>
          <a:p>
            <a:pPr marL="514350" indent="-457200"/>
            <a:r>
              <a:rPr lang="en-US" sz="2400" dirty="0" smtClean="0"/>
              <a:t>C</a:t>
            </a:r>
            <a:r>
              <a:rPr lang="en-US" sz="2400" baseline="-25000" dirty="0" smtClean="0"/>
              <a:t>4 </a:t>
            </a:r>
            <a:r>
              <a:rPr lang="en-US" sz="2400" dirty="0" smtClean="0"/>
              <a:t> = odd a’s, odd b’s</a:t>
            </a:r>
          </a:p>
          <a:p>
            <a:pPr marL="514350" indent="-457200"/>
            <a:endParaRPr lang="en-US" sz="2400" dirty="0" smtClean="0"/>
          </a:p>
          <a:p>
            <a:pPr marL="514350" indent="-457200"/>
            <a:r>
              <a:rPr lang="en-US" sz="2400" dirty="0" smtClean="0"/>
              <a:t>Clearly if x and y are in any one class, then both </a:t>
            </a:r>
            <a:r>
              <a:rPr lang="en-US" sz="2400" dirty="0" err="1" smtClean="0"/>
              <a:t>xz</a:t>
            </a:r>
            <a:r>
              <a:rPr lang="en-US" sz="2400" dirty="0" smtClean="0"/>
              <a:t> and </a:t>
            </a:r>
            <a:r>
              <a:rPr lang="en-US" sz="2400" dirty="0" err="1" smtClean="0"/>
              <a:t>yz</a:t>
            </a:r>
            <a:r>
              <a:rPr lang="en-US" sz="2400" dirty="0" smtClean="0"/>
              <a:t> are in L or not, depending on how many a’s and b’s  z alone has.</a:t>
            </a:r>
          </a:p>
          <a:p>
            <a:pPr marL="514350" indent="-457200"/>
            <a:endParaRPr lang="en-US" sz="2400" dirty="0" smtClean="0"/>
          </a:p>
          <a:p>
            <a:pPr marL="514350" indent="-457200"/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391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dirty="0" smtClean="0"/>
              <a:t>Theorem  15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 marL="514350" indent="-457200"/>
            <a:r>
              <a:rPr lang="en-US" sz="2400" dirty="0" smtClean="0"/>
              <a:t>Example 4</a:t>
            </a:r>
          </a:p>
          <a:p>
            <a:pPr marL="514350" indent="-457200"/>
            <a:r>
              <a:rPr lang="en-US" sz="2400" dirty="0" smtClean="0"/>
              <a:t>To show that the language a</a:t>
            </a:r>
            <a:r>
              <a:rPr lang="en-US" sz="2400" baseline="30000" dirty="0" smtClean="0"/>
              <a:t>n</a:t>
            </a:r>
            <a:r>
              <a:rPr lang="en-US" sz="2400" dirty="0" smtClean="0"/>
              <a:t>b</a:t>
            </a:r>
            <a:r>
              <a:rPr lang="en-US" sz="2400" baseline="30000" dirty="0" smtClean="0"/>
              <a:t>n </a:t>
            </a:r>
            <a:r>
              <a:rPr lang="en-US" sz="2400" dirty="0" smtClean="0"/>
              <a:t>is not regular, we need to observe  that the string a, </a:t>
            </a:r>
            <a:r>
              <a:rPr lang="en-US" sz="2400" dirty="0" err="1" smtClean="0"/>
              <a:t>aa</a:t>
            </a:r>
            <a:r>
              <a:rPr lang="en-US" sz="2400" dirty="0" smtClean="0"/>
              <a:t>, </a:t>
            </a:r>
            <a:r>
              <a:rPr lang="en-US" sz="2400" dirty="0" err="1" smtClean="0"/>
              <a:t>aaa</a:t>
            </a:r>
            <a:r>
              <a:rPr lang="en-US" sz="2400" dirty="0" smtClean="0"/>
              <a:t>, </a:t>
            </a:r>
            <a:r>
              <a:rPr lang="en-US" sz="2400" dirty="0" err="1" smtClean="0"/>
              <a:t>aaaa</a:t>
            </a:r>
            <a:r>
              <a:rPr lang="en-US" sz="2400" dirty="0" smtClean="0"/>
              <a:t>, …… are all in different classes.</a:t>
            </a:r>
          </a:p>
          <a:p>
            <a:pPr marL="514350" indent="-457200"/>
            <a:r>
              <a:rPr lang="en-US" sz="2400" dirty="0" smtClean="0"/>
              <a:t>Because for each m only am is turned into a word in L by z = </a:t>
            </a:r>
            <a:r>
              <a:rPr lang="en-US" sz="2400" dirty="0" err="1" smtClean="0"/>
              <a:t>b</a:t>
            </a:r>
            <a:r>
              <a:rPr lang="en-US" sz="2400" baseline="30000" dirty="0" err="1" smtClean="0"/>
              <a:t>m</a:t>
            </a:r>
            <a:endParaRPr lang="en-US" sz="2400" baseline="30000" dirty="0" smtClean="0"/>
          </a:p>
          <a:p>
            <a:pPr marL="514350" indent="-457200"/>
            <a:endParaRPr lang="en-US" sz="2400" dirty="0" smtClean="0"/>
          </a:p>
          <a:p>
            <a:pPr marL="514350" indent="-457200"/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638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dirty="0" smtClean="0"/>
              <a:t>Theorem  15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 marL="514350" indent="-457200"/>
            <a:r>
              <a:rPr lang="en-US" sz="2400" dirty="0" smtClean="0"/>
              <a:t>Example 5</a:t>
            </a:r>
          </a:p>
          <a:p>
            <a:pPr marL="514350" indent="-457200"/>
            <a:r>
              <a:rPr lang="en-US" sz="2400" dirty="0" smtClean="0"/>
              <a:t>To show that </a:t>
            </a:r>
            <a:r>
              <a:rPr lang="en-US" sz="2400" dirty="0" err="1" smtClean="0"/>
              <a:t>a</a:t>
            </a:r>
            <a:r>
              <a:rPr lang="en-US" sz="2400" baseline="30000" dirty="0" err="1" smtClean="0"/>
              <a:t>n</a:t>
            </a:r>
            <a:r>
              <a:rPr lang="en-US" sz="2400" dirty="0" err="1" smtClean="0"/>
              <a:t>ba</a:t>
            </a:r>
            <a:r>
              <a:rPr lang="en-US" sz="2400" baseline="30000" dirty="0" err="1" smtClean="0"/>
              <a:t>n</a:t>
            </a:r>
            <a:r>
              <a:rPr lang="en-US" sz="2400" baseline="30000" dirty="0" smtClean="0"/>
              <a:t> is a </a:t>
            </a:r>
            <a:r>
              <a:rPr lang="en-US" sz="2400" dirty="0" smtClean="0"/>
              <a:t>nonregular</a:t>
            </a:r>
          </a:p>
          <a:p>
            <a:pPr marL="514350" indent="-457200"/>
            <a:r>
              <a:rPr lang="en-US" sz="2400" dirty="0" smtClean="0"/>
              <a:t>We note that the string </a:t>
            </a:r>
            <a:r>
              <a:rPr lang="en-US" sz="2400" dirty="0" err="1" smtClean="0"/>
              <a:t>ab</a:t>
            </a:r>
            <a:r>
              <a:rPr lang="en-US" sz="2400" dirty="0" smtClean="0"/>
              <a:t>, </a:t>
            </a:r>
            <a:r>
              <a:rPr lang="en-US" sz="2400" dirty="0" err="1" smtClean="0"/>
              <a:t>aab</a:t>
            </a:r>
            <a:r>
              <a:rPr lang="en-US" sz="2400" dirty="0" smtClean="0"/>
              <a:t>, </a:t>
            </a:r>
            <a:r>
              <a:rPr lang="en-US" sz="2400" dirty="0" err="1" smtClean="0"/>
              <a:t>aaab</a:t>
            </a:r>
            <a:r>
              <a:rPr lang="en-US" sz="2400" dirty="0" smtClean="0"/>
              <a:t>, . . . All are in different classes because for each of them one value of z = a</a:t>
            </a:r>
            <a:r>
              <a:rPr lang="en-US" sz="2400" baseline="30000" dirty="0" smtClean="0"/>
              <a:t>m</a:t>
            </a:r>
            <a:r>
              <a:rPr lang="en-US" sz="2400" dirty="0" smtClean="0"/>
              <a:t> will produce a word in L and leaves the others out of L.</a:t>
            </a:r>
          </a:p>
          <a:p>
            <a:pPr marL="514350" indent="-457200"/>
            <a:endParaRPr lang="en-US" sz="2400" dirty="0" smtClean="0"/>
          </a:p>
          <a:p>
            <a:pPr marL="514350" indent="-457200"/>
            <a:r>
              <a:rPr lang="en-US" sz="2400" dirty="0" smtClean="0"/>
              <a:t>Example 6</a:t>
            </a:r>
          </a:p>
          <a:p>
            <a:pPr marL="514350" indent="-457200"/>
            <a:r>
              <a:rPr lang="en-US" sz="2400" dirty="0" smtClean="0"/>
              <a:t>EQUAL is nonregular because for each of the string a, </a:t>
            </a:r>
            <a:r>
              <a:rPr lang="en-US" sz="2400" dirty="0" err="1" smtClean="0"/>
              <a:t>aa</a:t>
            </a:r>
            <a:r>
              <a:rPr lang="en-US" sz="2400" dirty="0" smtClean="0"/>
              <a:t>, </a:t>
            </a:r>
            <a:r>
              <a:rPr lang="en-US" sz="2400" dirty="0" err="1" smtClean="0"/>
              <a:t>aaa</a:t>
            </a:r>
            <a:r>
              <a:rPr lang="en-US" sz="2400" dirty="0" smtClean="0"/>
              <a:t> . . . Some value z= </a:t>
            </a:r>
            <a:r>
              <a:rPr lang="en-US" sz="2400" dirty="0" err="1" smtClean="0"/>
              <a:t>b</a:t>
            </a:r>
            <a:r>
              <a:rPr lang="en-US" sz="2400" baseline="30000" dirty="0" err="1" smtClean="0"/>
              <a:t>m</a:t>
            </a:r>
            <a:r>
              <a:rPr lang="en-US" sz="2400" dirty="0" smtClean="0"/>
              <a:t> will put it alone in EQUAL</a:t>
            </a:r>
          </a:p>
          <a:p>
            <a:pPr marL="514350" indent="-457200"/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913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PUMPING Lemma Version II using JFLAP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Non-regular languages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Many Languages can be defined using FA’s.</a:t>
            </a:r>
          </a:p>
          <a:p>
            <a:r>
              <a:rPr lang="en-US" dirty="0" smtClean="0"/>
              <a:t>These  languages  have  had  many  different  structures,  they took  only  a  few  basic  forms:  languages  with  required  substrings,  languages that  forbid  some  substrings,  languages  that  begin  or  end  with  certain  strings,</a:t>
            </a:r>
          </a:p>
          <a:p>
            <a:r>
              <a:rPr lang="en-US" dirty="0" smtClean="0"/>
              <a:t>languages  with  certain  even/odd  properties,  and  so  on.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840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Non-regular languages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Lets take a look to  some  new  forms,  such  as  the  language  PALINDROME or  the  language  PRIME  of  all  words  </a:t>
            </a:r>
            <a:r>
              <a:rPr lang="en-US" dirty="0" err="1" smtClean="0"/>
              <a:t>a</a:t>
            </a:r>
            <a:r>
              <a:rPr lang="en-US" baseline="30000" dirty="0" err="1" smtClean="0"/>
              <a:t>P</a:t>
            </a:r>
            <a:r>
              <a:rPr lang="en-US" dirty="0" smtClean="0"/>
              <a:t> where  p  is  a  prime  number. </a:t>
            </a:r>
          </a:p>
          <a:p>
            <a:r>
              <a:rPr lang="en-US" dirty="0" smtClean="0"/>
              <a:t>Neither  of  these  is  a  regular  language.</a:t>
            </a:r>
          </a:p>
          <a:p>
            <a:r>
              <a:rPr lang="en-US" dirty="0" smtClean="0"/>
              <a:t>They can be described in English,  but  they  cannot  be  defined  by  an  FA.  </a:t>
            </a:r>
          </a:p>
          <a:p>
            <a:r>
              <a:rPr lang="en-US" dirty="0" smtClean="0"/>
              <a:t>Conclusion: More  powerful machines  are  needed  to  define 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295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ctr">
              <a:buNone/>
            </a:pPr>
            <a:endParaRPr lang="en-US" dirty="0" smtClean="0"/>
          </a:p>
          <a:p>
            <a:pPr lvl="1">
              <a:buNone/>
            </a:pPr>
            <a:r>
              <a:rPr lang="en-US" b="1" dirty="0" smtClean="0"/>
              <a:t>Definition</a:t>
            </a:r>
          </a:p>
          <a:p>
            <a:pPr marL="461963" lvl="1" indent="-63500">
              <a:buNone/>
            </a:pPr>
            <a:r>
              <a:rPr lang="en-US" dirty="0" smtClean="0"/>
              <a:t>A  language  that  cannot  be  defined  by  a regular expression  is  called  a  non-regular language. </a:t>
            </a:r>
          </a:p>
          <a:p>
            <a:pPr lvl="1" algn="ct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252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953000"/>
          </a:xfrm>
        </p:spPr>
        <p:txBody>
          <a:bodyPr>
            <a:normAutofit/>
          </a:bodyPr>
          <a:lstStyle/>
          <a:p>
            <a:endParaRPr lang="en-US" sz="2900" dirty="0" smtClean="0"/>
          </a:p>
          <a:p>
            <a:r>
              <a:rPr lang="en-US" sz="2900" dirty="0" smtClean="0"/>
              <a:t>Cannot  be  accepted  by any  FA  or  TG.</a:t>
            </a:r>
            <a:br>
              <a:rPr lang="en-US" sz="2900" dirty="0" smtClean="0"/>
            </a:br>
            <a:r>
              <a:rPr lang="en-US" sz="2900" dirty="0" smtClean="0"/>
              <a:t>(Kleene's  theorem, ) </a:t>
            </a:r>
          </a:p>
          <a:p>
            <a:r>
              <a:rPr lang="en-US" sz="2900" dirty="0" smtClean="0"/>
              <a:t> All  languages  are  either  regular  or  nonregular,  but not both of them.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668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Non-regular languages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953000"/>
          </a:xfrm>
        </p:spPr>
        <p:txBody>
          <a:bodyPr>
            <a:normAutofit/>
          </a:bodyPr>
          <a:lstStyle/>
          <a:p>
            <a:r>
              <a:rPr lang="en-US" sz="2900" dirty="0" smtClean="0"/>
              <a:t>Consider  </a:t>
            </a:r>
            <a:r>
              <a:rPr lang="en-US" sz="2900" dirty="0"/>
              <a:t>a  simple  case.  Let  us  define  the  language  L.</a:t>
            </a:r>
          </a:p>
          <a:p>
            <a:r>
              <a:rPr lang="en-US" sz="2900" dirty="0" smtClean="0"/>
              <a:t>L  =  {a,  </a:t>
            </a:r>
            <a:r>
              <a:rPr lang="en-US" sz="2900" dirty="0" err="1" smtClean="0"/>
              <a:t>ab</a:t>
            </a:r>
            <a:r>
              <a:rPr lang="en-US" sz="2900" dirty="0" smtClean="0"/>
              <a:t>,  </a:t>
            </a:r>
            <a:r>
              <a:rPr lang="en-US" sz="2900" dirty="0" err="1" smtClean="0"/>
              <a:t>aabb</a:t>
            </a:r>
            <a:r>
              <a:rPr lang="en-US" sz="2900" dirty="0" smtClean="0"/>
              <a:t>,  </a:t>
            </a:r>
            <a:r>
              <a:rPr lang="en-US" sz="2900" dirty="0" err="1" smtClean="0"/>
              <a:t>aaabbb</a:t>
            </a:r>
            <a:r>
              <a:rPr lang="en-US" sz="2900" dirty="0" smtClean="0"/>
              <a:t>,  </a:t>
            </a:r>
            <a:r>
              <a:rPr lang="en-US" sz="2900" dirty="0" err="1" smtClean="0"/>
              <a:t>aaaabbbb</a:t>
            </a:r>
            <a:r>
              <a:rPr lang="en-US" sz="2900" dirty="0" smtClean="0"/>
              <a:t>,  </a:t>
            </a:r>
            <a:r>
              <a:rPr lang="en-US" sz="2900" dirty="0" err="1" smtClean="0"/>
              <a:t>aaaaabbbbb</a:t>
            </a:r>
            <a:r>
              <a:rPr lang="en-US" sz="2900" dirty="0" smtClean="0"/>
              <a:t> . ..}</a:t>
            </a:r>
          </a:p>
          <a:p>
            <a:r>
              <a:rPr lang="en-US" sz="2900" dirty="0" smtClean="0"/>
              <a:t>We  could  also  define  this  language  by  the  formula</a:t>
            </a:r>
          </a:p>
          <a:p>
            <a:pPr>
              <a:buNone/>
            </a:pPr>
            <a:r>
              <a:rPr lang="en-US" sz="2900" dirty="0" smtClean="0"/>
              <a:t>		</a:t>
            </a:r>
          </a:p>
          <a:p>
            <a:pPr>
              <a:buNone/>
            </a:pPr>
            <a:r>
              <a:rPr lang="en-US" sz="2900" dirty="0" smtClean="0"/>
              <a:t>			L  = {a</a:t>
            </a:r>
            <a:r>
              <a:rPr lang="en-US" sz="2900" baseline="30000" dirty="0" smtClean="0"/>
              <a:t>n</a:t>
            </a:r>
            <a:r>
              <a:rPr lang="en-US" sz="2900" dirty="0" smtClean="0"/>
              <a:t>b</a:t>
            </a:r>
            <a:r>
              <a:rPr lang="en-US" sz="2900" baseline="30000" dirty="0" smtClean="0"/>
              <a:t>n</a:t>
            </a:r>
            <a:r>
              <a:rPr lang="en-US" sz="2900" dirty="0" smtClean="0"/>
              <a:t>  for  n  =  0  1  2  3  4  5  ... }</a:t>
            </a:r>
          </a:p>
          <a:p>
            <a:pPr>
              <a:buNone/>
            </a:pPr>
            <a:r>
              <a:rPr lang="en-US" sz="2900" dirty="0" smtClean="0"/>
              <a:t>	Or short for </a:t>
            </a:r>
          </a:p>
          <a:p>
            <a:pPr>
              <a:buNone/>
            </a:pPr>
            <a:r>
              <a:rPr lang="en-US" sz="2900" dirty="0" smtClean="0"/>
              <a:t>			 L  = {a</a:t>
            </a:r>
            <a:r>
              <a:rPr lang="en-US" sz="2900" baseline="30000" dirty="0" smtClean="0"/>
              <a:t>n</a:t>
            </a:r>
            <a:r>
              <a:rPr lang="en-US" sz="2900" dirty="0" smtClean="0"/>
              <a:t>b</a:t>
            </a:r>
            <a:r>
              <a:rPr lang="en-US" sz="2900" baseline="30000" dirty="0" smtClean="0"/>
              <a:t>n</a:t>
            </a:r>
            <a:r>
              <a:rPr lang="en-US" sz="2900" dirty="0" smtClean="0"/>
              <a:t>}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360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PUMPING LEMMA (Version I)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839200" cy="5410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 algn="ctr">
              <a:buNone/>
            </a:pPr>
            <a:r>
              <a:rPr lang="en-US" sz="2800" dirty="0" smtClean="0"/>
              <a:t>Let  L  be  any  regular  language  that  has  infinitely  many  words.  Then  there  exist some  three  strings  x,  y,  and  z  (where  y  is  not  the  null  string)  such  that  all the  strings  of  the  form </a:t>
            </a:r>
            <a:r>
              <a:rPr lang="pt-BR" sz="2800" dirty="0" smtClean="0"/>
              <a:t>xy</a:t>
            </a:r>
            <a:r>
              <a:rPr lang="pt-BR" sz="2800" baseline="30000" dirty="0" smtClean="0"/>
              <a:t>n</a:t>
            </a:r>
            <a:r>
              <a:rPr lang="pt-BR" sz="2800" dirty="0" smtClean="0"/>
              <a:t>z  for  n  =  1  2  3  ...</a:t>
            </a:r>
            <a:endParaRPr lang="en-US" sz="2400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009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PROOF</a:t>
            </a:r>
          </a:p>
          <a:p>
            <a:r>
              <a:rPr lang="en-US" sz="2800" dirty="0" smtClean="0"/>
              <a:t>If  L  is  a  regular  language,  then  there  is  an  FA  that  accepts  exactly  the  words in  L.  </a:t>
            </a:r>
          </a:p>
          <a:p>
            <a:r>
              <a:rPr lang="en-US" sz="2800" dirty="0" smtClean="0"/>
              <a:t>Let  us  focus  on  one  such  machine.  </a:t>
            </a:r>
          </a:p>
          <a:p>
            <a:r>
              <a:rPr lang="en-US" sz="2800" dirty="0" smtClean="0"/>
              <a:t>Like  all  FA's,  this  machine  has only  finitely  many  states.  But  L  has  infinitely  many  words  in  it.  </a:t>
            </a:r>
          </a:p>
          <a:p>
            <a:r>
              <a:rPr lang="en-US" sz="2800" dirty="0" smtClean="0"/>
              <a:t>This  means that  there  are  arbitrarily  long'  words  in  L.  (If  there  were  some  maximum  on the  length  of  all  the  words  in  L,  then  L  could  have  only  finitely  many  words in  total.)</a:t>
            </a:r>
            <a:endParaRPr lang="en-US" sz="2400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772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PROOF</a:t>
            </a:r>
          </a:p>
          <a:p>
            <a:r>
              <a:rPr lang="en-US" sz="2800" dirty="0" smtClean="0"/>
              <a:t>Let  w  be  some  word  in  L  that  has  more  letters  in  it  than  there  are  states in  the  machine  we  are  considering.  </a:t>
            </a:r>
          </a:p>
          <a:p>
            <a:r>
              <a:rPr lang="en-US" sz="2800" dirty="0" smtClean="0"/>
              <a:t>When  this  word  generates  a  path  through the machine,  the  path  cannot  visit  a  new  state  for  each  letter  because  there are  more  letters  than  states.  </a:t>
            </a:r>
          </a:p>
          <a:p>
            <a:r>
              <a:rPr lang="en-US" sz="2800" dirty="0" smtClean="0"/>
              <a:t>Therefore,  it  must  at  some  point  revisit  a  state that  it  has  been  to  before. </a:t>
            </a:r>
            <a:endParaRPr lang="en-US" sz="2400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319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 Part  1  </a:t>
            </a:r>
          </a:p>
          <a:p>
            <a:pPr>
              <a:buNone/>
            </a:pPr>
            <a:r>
              <a:rPr lang="en-US" sz="2800" dirty="0" smtClean="0"/>
              <a:t>	All  the  letters  of w  starting  at  the  beginning  that  lead  up  to  the  first  state that  is  revisited.  Call  this  part  x.  Notice  that  x may  be  the  null  string  if the  path  for  w  revisits  the  start  state  as  its  first  revisit.</a:t>
            </a:r>
          </a:p>
          <a:p>
            <a:pPr>
              <a:buNone/>
            </a:pPr>
            <a:endParaRPr lang="en-US" sz="2800" baseline="30000" dirty="0" smtClean="0"/>
          </a:p>
          <a:p>
            <a:r>
              <a:rPr lang="en-US" sz="2800" dirty="0" smtClean="0"/>
              <a:t>Part 2 </a:t>
            </a:r>
          </a:p>
          <a:p>
            <a:pPr>
              <a:buNone/>
            </a:pPr>
            <a:r>
              <a:rPr lang="en-US" sz="2800" dirty="0" smtClean="0"/>
              <a:t>     Starting  at  the  letter  after  the  substring x,  let  y  denote  the  substring  of  w that  travels  around  the  circuit  coming  back  to  the  same  state  the  circuit began  with.  </a:t>
            </a:r>
          </a:p>
          <a:p>
            <a:pPr>
              <a:buNone/>
            </a:pPr>
            <a:r>
              <a:rPr lang="en-US" sz="2800" dirty="0" smtClean="0"/>
              <a:t>     Since  there  must  be  a  circuit,  y  cannot  be  the  null  string.  y contains  the  letters  of  w  for  exactly  one  loop  around  this  circuit.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0809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 Part  3  </a:t>
            </a:r>
          </a:p>
          <a:p>
            <a:pPr>
              <a:buNone/>
            </a:pPr>
            <a:r>
              <a:rPr lang="en-US" sz="2800" dirty="0" smtClean="0"/>
              <a:t>	Let  z  be  the  rest  of  w  starting  with  the  letter  after  the  substring  y  and going  to  the  end  of  the  string  w.  This  z  could  be  null.  </a:t>
            </a:r>
          </a:p>
          <a:p>
            <a:pPr>
              <a:buNone/>
            </a:pPr>
            <a:r>
              <a:rPr lang="en-US" sz="2800" dirty="0" smtClean="0"/>
              <a:t>    The  path  for  z could  also  possibly  loop  around  the  y  circuit  or  any  other.  What  z  does is  arbitrary. 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From the  definition  of  these  three  substrings</a:t>
            </a:r>
          </a:p>
          <a:p>
            <a:pPr lvl="2">
              <a:buNone/>
            </a:pPr>
            <a:r>
              <a:rPr lang="en-US" sz="2800" dirty="0" smtClean="0"/>
              <a:t>w  =  xyz</a:t>
            </a:r>
          </a:p>
          <a:p>
            <a:r>
              <a:rPr lang="en-US" sz="2800" dirty="0" smtClean="0"/>
              <a:t>w  is  accepted  by  this  machine.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564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 13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2438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Example </a:t>
            </a:r>
          </a:p>
          <a:p>
            <a:r>
              <a:rPr lang="en-US" sz="2800" dirty="0" smtClean="0"/>
              <a:t>Let  us  illustrate  the  action  of  the  Pumping  Lemma  on  a  concrete  example  of a  regular  language.  </a:t>
            </a:r>
          </a:p>
          <a:p>
            <a:r>
              <a:rPr lang="en-US" sz="2800" dirty="0" smtClean="0"/>
              <a:t>The  machine  below  accepts  an  infinite  language  and  has only  six  states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523" y="3554360"/>
            <a:ext cx="4876800" cy="2990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283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2838090"/>
            <a:ext cx="8686800" cy="379130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dirty="0" smtClean="0"/>
              <a:t>	Example </a:t>
            </a:r>
          </a:p>
          <a:p>
            <a:r>
              <a:rPr lang="en-US" sz="2800" dirty="0" smtClean="0"/>
              <a:t>Any  word  with  six  or  more  letters  must  correspond  to  a  path  that  includes a  circuit.  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Some  words  with  fewer  than  six  letters  correspond  to  paths  with circuits,  such  as  </a:t>
            </a:r>
            <a:r>
              <a:rPr lang="en-US" sz="2800" dirty="0" err="1" smtClean="0"/>
              <a:t>baaa</a:t>
            </a:r>
            <a:r>
              <a:rPr lang="en-US" sz="2800" dirty="0" smtClean="0"/>
              <a:t>. </a:t>
            </a:r>
          </a:p>
          <a:p>
            <a:r>
              <a:rPr lang="en-US" sz="2800" dirty="0" smtClean="0"/>
              <a:t>The  word  we  will  consider  in  detail  is </a:t>
            </a:r>
          </a:p>
          <a:p>
            <a:pPr>
              <a:buNone/>
            </a:pPr>
            <a:r>
              <a:rPr lang="en-US" sz="2800" dirty="0" smtClean="0"/>
              <a:t>			w  =  </a:t>
            </a:r>
            <a:r>
              <a:rPr lang="en-US" sz="2800" dirty="0" err="1" smtClean="0"/>
              <a:t>bbbababa</a:t>
            </a:r>
            <a:endParaRPr lang="en-US" sz="2800" dirty="0" smtClean="0"/>
          </a:p>
          <a:p>
            <a:r>
              <a:rPr lang="en-US" sz="2800" dirty="0" smtClean="0"/>
              <a:t>Which  has  more  than  six  letters  and  therefore  includes  a  circuit.  </a:t>
            </a:r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"/>
            <a:ext cx="40386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8601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2971800"/>
            <a:ext cx="8686800" cy="3657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/>
              <a:t>	Example </a:t>
            </a:r>
          </a:p>
          <a:p>
            <a:r>
              <a:rPr lang="en-US" sz="2800" dirty="0" smtClean="0"/>
              <a:t>The  path  that this  word  generates  through  the  FA  can  be  decomposed  into  three  stages:</a:t>
            </a:r>
          </a:p>
          <a:p>
            <a:r>
              <a:rPr lang="en-US" sz="2800" dirty="0" smtClean="0"/>
              <a:t>The  first  part,  the  x-part,  goes  from  the  - state  up  to  the  first  circuit.  </a:t>
            </a:r>
          </a:p>
          <a:p>
            <a:r>
              <a:rPr lang="en-US" sz="2800" dirty="0" smtClean="0"/>
              <a:t>This is  only  one  edge  and  corresponds  to  the  letter  b  alone.  </a:t>
            </a:r>
          </a:p>
          <a:p>
            <a:r>
              <a:rPr lang="en-US" sz="2800" dirty="0" smtClean="0"/>
              <a:t>The  second  stage  is the  circuit  around  states  q2,  q3,  and  q5.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9774"/>
            <a:ext cx="40386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7485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3352800"/>
            <a:ext cx="8686800" cy="3276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Example </a:t>
            </a:r>
          </a:p>
          <a:p>
            <a:r>
              <a:rPr lang="en-US" sz="2800" dirty="0" smtClean="0"/>
              <a:t>This  corresponds  to  edges  labeled  b,  b, and  a.  </a:t>
            </a:r>
          </a:p>
          <a:p>
            <a:r>
              <a:rPr lang="en-US" sz="2800" dirty="0" smtClean="0"/>
              <a:t>We  therefore  say  that  the  substring  </a:t>
            </a:r>
            <a:r>
              <a:rPr lang="en-US" sz="2800" dirty="0" err="1" smtClean="0"/>
              <a:t>bba</a:t>
            </a:r>
            <a:r>
              <a:rPr lang="en-US" sz="2800" dirty="0" smtClean="0"/>
              <a:t>  is  the  y-part  of  the  word  w.</a:t>
            </a:r>
          </a:p>
          <a:p>
            <a:endParaRPr lang="en-US" sz="2800" dirty="0" smtClean="0"/>
          </a:p>
          <a:p>
            <a:r>
              <a:rPr lang="en-US" sz="2800" dirty="0" smtClean="0"/>
              <a:t>After  going  around  the  circuit,  the  path  proceeds  to  states  q3,  q6,  q3,  and  q6.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33400"/>
            <a:ext cx="40386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7594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2209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This  corresponds  to  the  substring  </a:t>
            </a:r>
            <a:r>
              <a:rPr lang="en-US" sz="2800" dirty="0" err="1" smtClean="0"/>
              <a:t>baba</a:t>
            </a:r>
            <a:r>
              <a:rPr lang="en-US" sz="2800" dirty="0" smtClean="0"/>
              <a:t>  of  w,  which  constitutes  the  z-part.</a:t>
            </a:r>
          </a:p>
          <a:p>
            <a:pPr>
              <a:buNone/>
            </a:pPr>
            <a:r>
              <a:rPr lang="en-US" sz="2800" dirty="0" smtClean="0"/>
              <a:t>		w  =  b    </a:t>
            </a:r>
            <a:r>
              <a:rPr lang="en-US" sz="2800" dirty="0" err="1" smtClean="0"/>
              <a:t>bba</a:t>
            </a:r>
            <a:r>
              <a:rPr lang="en-US" sz="2800" dirty="0" smtClean="0"/>
              <a:t>    </a:t>
            </a:r>
            <a:r>
              <a:rPr lang="en-US" sz="2800" dirty="0" err="1" smtClean="0"/>
              <a:t>baba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	         x       y         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1" name="Picture 10" descr="ch_10_exapnle01_fig_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81300"/>
            <a:ext cx="9144000" cy="1333500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381000" y="4038600"/>
            <a:ext cx="8686800" cy="2590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what  would  happen  to  the  input  string  </a:t>
            </a:r>
            <a:r>
              <a:rPr lang="en-US" sz="2800" dirty="0" err="1" smtClean="0"/>
              <a:t>xyyz</a:t>
            </a:r>
            <a:r>
              <a:rPr lang="en-US" sz="2800" dirty="0" smtClean="0"/>
              <a:t>.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2800" dirty="0" smtClean="0"/>
              <a:t>	       x  y  </a:t>
            </a:r>
            <a:r>
              <a:rPr lang="en-US" sz="2800" dirty="0" err="1" smtClean="0"/>
              <a:t>y</a:t>
            </a:r>
            <a:r>
              <a:rPr lang="en-US" sz="2800" dirty="0" smtClean="0"/>
              <a:t>  z  =  b  </a:t>
            </a:r>
            <a:r>
              <a:rPr lang="en-US" sz="2800" dirty="0" err="1" smtClean="0"/>
              <a:t>bba</a:t>
            </a:r>
            <a:r>
              <a:rPr lang="en-US" sz="2800" dirty="0" smtClean="0"/>
              <a:t>  </a:t>
            </a:r>
            <a:r>
              <a:rPr lang="en-US" sz="2800" dirty="0" err="1" smtClean="0"/>
              <a:t>bba</a:t>
            </a:r>
            <a:r>
              <a:rPr lang="en-US" sz="2800" dirty="0" smtClean="0"/>
              <a:t>  </a:t>
            </a:r>
            <a:r>
              <a:rPr lang="en-US" sz="2800" dirty="0" err="1" smtClean="0"/>
              <a:t>baba</a:t>
            </a: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Clearly,  the  x-part  (the  letter  b)  would  take  this  path  from  --  to  the  beginning of  the  circuit  in  the  path  of  w.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Then  the  y-part  would  circle  the  circuit  in the  same  way  that  the  path  for  w  does  when  it  begins  </a:t>
            </a:r>
            <a:r>
              <a:rPr lang="en-US" sz="2800" dirty="0" err="1" smtClean="0"/>
              <a:t>xy</a:t>
            </a:r>
            <a:r>
              <a:rPr lang="en-US" sz="2800" dirty="0" smtClean="0"/>
              <a:t>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385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dirty="0" smtClean="0"/>
              <a:t>PUMPING LEMMA Example2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Example</a:t>
            </a:r>
          </a:p>
          <a:p>
            <a:pPr>
              <a:buNone/>
            </a:pPr>
            <a:r>
              <a:rPr lang="en-US" sz="2800" dirty="0" smtClean="0"/>
              <a:t>		consider the language </a:t>
            </a:r>
          </a:p>
          <a:p>
            <a:pPr>
              <a:buNone/>
            </a:pPr>
            <a:r>
              <a:rPr lang="en-US" sz="2800" dirty="0" smtClean="0"/>
              <a:t>		a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ab</a:t>
            </a:r>
            <a:r>
              <a:rPr lang="en-US" sz="2800" baseline="30000" dirty="0" smtClean="0"/>
              <a:t>n+1 </a:t>
            </a:r>
            <a:r>
              <a:rPr lang="en-US" sz="2800" dirty="0" smtClean="0"/>
              <a:t> for n = 1,2,3. . . </a:t>
            </a:r>
          </a:p>
          <a:p>
            <a:r>
              <a:rPr lang="en-US" sz="2800" dirty="0" smtClean="0"/>
              <a:t>The first two words of infinite language are </a:t>
            </a:r>
            <a:r>
              <a:rPr lang="en-US" sz="2800" dirty="0" err="1" smtClean="0"/>
              <a:t>ababb</a:t>
            </a:r>
            <a:r>
              <a:rPr lang="en-US" sz="2800" dirty="0" smtClean="0"/>
              <a:t> </a:t>
            </a:r>
            <a:r>
              <a:rPr lang="en-US" sz="2800" dirty="0" err="1" smtClean="0"/>
              <a:t>aabbabbb</a:t>
            </a:r>
            <a:r>
              <a:rPr lang="en-US" sz="2800" dirty="0" smtClean="0"/>
              <a:t>, we will show that this language is too not a regular language.</a:t>
            </a:r>
          </a:p>
          <a:p>
            <a:r>
              <a:rPr lang="en-US" sz="2800" dirty="0" smtClean="0"/>
              <a:t>We will show that if xyz in this language for any three strings </a:t>
            </a:r>
            <a:r>
              <a:rPr lang="en-US" sz="2800" dirty="0" err="1" smtClean="0"/>
              <a:t>x,y,z</a:t>
            </a:r>
            <a:r>
              <a:rPr lang="en-US" sz="2800" dirty="0" smtClean="0"/>
              <a:t> then xyz is not in this language. 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548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Example cont’d…</a:t>
            </a:r>
          </a:p>
          <a:p>
            <a:pPr>
              <a:buNone/>
            </a:pPr>
            <a:r>
              <a:rPr lang="en-US" sz="2800" dirty="0" smtClean="0"/>
              <a:t>	Observation 1:</a:t>
            </a:r>
          </a:p>
          <a:p>
            <a:r>
              <a:rPr lang="en-US" sz="2800" dirty="0" smtClean="0"/>
              <a:t>For every word in this language if we know that total number of a’s, we can calculate the exact number of b’s. and conversely.</a:t>
            </a:r>
          </a:p>
          <a:p>
            <a:r>
              <a:rPr lang="en-US" sz="2800" dirty="0" smtClean="0"/>
              <a:t>If we know the total number of b’s then we can calculate the unique number of a’s</a:t>
            </a:r>
          </a:p>
          <a:p>
            <a:r>
              <a:rPr lang="en-US" sz="2800" dirty="0" smtClean="0"/>
              <a:t>So no two different words have the same number of a’s and b’s. 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5716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Example Cont’d..</a:t>
            </a:r>
          </a:p>
          <a:p>
            <a:pPr>
              <a:buNone/>
            </a:pPr>
            <a:r>
              <a:rPr lang="en-US" sz="2800" dirty="0" smtClean="0"/>
              <a:t>	Observation 2:</a:t>
            </a:r>
          </a:p>
          <a:p>
            <a:r>
              <a:rPr lang="en-US" sz="2800" dirty="0" smtClean="0"/>
              <a:t>All words in this language have exactly two substrings equal to </a:t>
            </a:r>
            <a:r>
              <a:rPr lang="en-US" sz="2800" dirty="0" err="1" smtClean="0"/>
              <a:t>ab</a:t>
            </a:r>
            <a:r>
              <a:rPr lang="en-US" sz="2800" dirty="0" smtClean="0"/>
              <a:t> and one equal to </a:t>
            </a:r>
            <a:r>
              <a:rPr lang="en-US" sz="2800" dirty="0" err="1" smtClean="0"/>
              <a:t>ba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Observation 3:</a:t>
            </a:r>
          </a:p>
          <a:p>
            <a:r>
              <a:rPr lang="en-US" sz="2800" dirty="0" smtClean="0"/>
              <a:t>If xyz and </a:t>
            </a:r>
            <a:r>
              <a:rPr lang="en-US" sz="2800" dirty="0" err="1" smtClean="0"/>
              <a:t>xyyz</a:t>
            </a:r>
            <a:r>
              <a:rPr lang="en-US" sz="2800" dirty="0" smtClean="0"/>
              <a:t> both are in this language, then y cannot contain either the substring </a:t>
            </a:r>
            <a:r>
              <a:rPr lang="en-US" sz="2800" dirty="0" err="1" smtClean="0"/>
              <a:t>ab</a:t>
            </a:r>
            <a:r>
              <a:rPr lang="en-US" sz="2800" dirty="0" smtClean="0"/>
              <a:t> or the substring </a:t>
            </a:r>
            <a:r>
              <a:rPr lang="en-US" sz="2800" dirty="0" err="1" smtClean="0"/>
              <a:t>ba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Conclusion 1:</a:t>
            </a:r>
          </a:p>
          <a:p>
            <a:r>
              <a:rPr lang="en-US" sz="2800" dirty="0" smtClean="0"/>
              <a:t>Because y cannot b ʎ, it must be solid clump of a’s and solid </a:t>
            </a:r>
            <a:r>
              <a:rPr lang="en-US" sz="2800" dirty="0" err="1" smtClean="0"/>
              <a:t>cump</a:t>
            </a:r>
            <a:r>
              <a:rPr lang="en-US" sz="2800" dirty="0" smtClean="0"/>
              <a:t> of b’s.</a:t>
            </a:r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570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Example</a:t>
            </a:r>
          </a:p>
          <a:p>
            <a:pPr>
              <a:buNone/>
            </a:pPr>
            <a:r>
              <a:rPr lang="en-US" sz="2800" dirty="0" smtClean="0"/>
              <a:t>	Conclusion 2:</a:t>
            </a:r>
          </a:p>
          <a:p>
            <a:r>
              <a:rPr lang="en-US" sz="2800" dirty="0" smtClean="0"/>
              <a:t>If y is solid a’s then xyz </a:t>
            </a:r>
            <a:r>
              <a:rPr lang="en-US" sz="2800" dirty="0" err="1" smtClean="0"/>
              <a:t>xyyz</a:t>
            </a:r>
            <a:r>
              <a:rPr lang="en-US" sz="2800" dirty="0" smtClean="0"/>
              <a:t> are different word with the same total b’s violating observation 1.</a:t>
            </a:r>
          </a:p>
          <a:p>
            <a:r>
              <a:rPr lang="en-US" sz="2800" dirty="0" smtClean="0"/>
              <a:t> if y is solid b’s then xyz </a:t>
            </a:r>
            <a:r>
              <a:rPr lang="en-US" sz="2800" dirty="0" err="1" smtClean="0"/>
              <a:t>xyyz</a:t>
            </a:r>
            <a:r>
              <a:rPr lang="en-US" sz="2800" dirty="0" smtClean="0"/>
              <a:t> are different word with the same number of a’s violating observation 1.</a:t>
            </a:r>
          </a:p>
          <a:p>
            <a:r>
              <a:rPr lang="en-US" sz="2800" dirty="0" smtClean="0"/>
              <a:t>Conclusion 3:</a:t>
            </a:r>
          </a:p>
          <a:p>
            <a:r>
              <a:rPr lang="en-US" sz="2800" dirty="0" smtClean="0"/>
              <a:t>It is impossible for both xyz </a:t>
            </a:r>
            <a:r>
              <a:rPr lang="en-US" sz="2800" dirty="0" err="1" smtClean="0"/>
              <a:t>xyyz</a:t>
            </a:r>
            <a:r>
              <a:rPr lang="en-US" sz="2800" dirty="0" smtClean="0"/>
              <a:t> to be in this language for any string xyz.</a:t>
            </a:r>
          </a:p>
          <a:p>
            <a:r>
              <a:rPr lang="en-US" sz="2800" dirty="0" smtClean="0"/>
              <a:t>Therefore the language is </a:t>
            </a:r>
            <a:r>
              <a:rPr lang="en-US" sz="2800" dirty="0" err="1" smtClean="0"/>
              <a:t>unpumpable</a:t>
            </a:r>
            <a:r>
              <a:rPr lang="en-US" sz="2800" dirty="0" smtClean="0"/>
              <a:t> and not regular.</a:t>
            </a:r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211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dirty="0" smtClean="0"/>
              <a:t>Pumping Lemma Version II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Let  L  be  an  infinite  language  accepted  by  a  finite  automaton  with  N  states.</a:t>
            </a:r>
          </a:p>
          <a:p>
            <a:pPr>
              <a:buNone/>
            </a:pPr>
            <a:r>
              <a:rPr lang="en-US" sz="2800" dirty="0" smtClean="0"/>
              <a:t>	Then  for  all  words  w  in  L  that  have  more  than  N  letters  there  are  strings  x, y,  and  z </a:t>
            </a:r>
          </a:p>
          <a:p>
            <a:pPr>
              <a:buNone/>
            </a:pPr>
            <a:r>
              <a:rPr lang="en-US" sz="2800" dirty="0" smtClean="0"/>
              <a:t>	where  y  is  not  null and  where  length(x)  +  length(y)  does  not  exceed  N</a:t>
            </a:r>
          </a:p>
          <a:p>
            <a:pPr>
              <a:buNone/>
            </a:pPr>
            <a:r>
              <a:rPr lang="en-US" sz="2800" dirty="0" smtClean="0"/>
              <a:t>	such  that</a:t>
            </a:r>
          </a:p>
          <a:p>
            <a:pPr lvl="2">
              <a:buNone/>
            </a:pPr>
            <a:r>
              <a:rPr lang="en-US" sz="2800" dirty="0" smtClean="0"/>
              <a:t>W  =xyz</a:t>
            </a:r>
          </a:p>
          <a:p>
            <a:pPr lvl="2">
              <a:buNone/>
            </a:pPr>
            <a:r>
              <a:rPr lang="en-US" sz="2800" dirty="0" smtClean="0"/>
              <a:t>and  all  strings  of  the  form</a:t>
            </a:r>
          </a:p>
          <a:p>
            <a:pPr lvl="2">
              <a:buNone/>
            </a:pPr>
            <a:r>
              <a:rPr lang="en-US" sz="2800" dirty="0" err="1" smtClean="0"/>
              <a:t>xy</a:t>
            </a:r>
            <a:r>
              <a:rPr lang="en-US" sz="2800" baseline="30000" dirty="0" err="1" smtClean="0"/>
              <a:t>n</a:t>
            </a:r>
            <a:r>
              <a:rPr lang="en-US" sz="2800" dirty="0" err="1" smtClean="0"/>
              <a:t>z</a:t>
            </a:r>
            <a:r>
              <a:rPr lang="en-US" sz="2000" dirty="0" smtClean="0"/>
              <a:t>  	(for  n  =1  2  3  ... )</a:t>
            </a:r>
            <a:endParaRPr lang="en-US" sz="1600" dirty="0" smtClean="0"/>
          </a:p>
          <a:p>
            <a:pPr>
              <a:buNone/>
            </a:pPr>
            <a:r>
              <a:rPr lang="en-US" sz="2800" dirty="0" smtClean="0"/>
              <a:t>		 are  in  L. 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643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dirty="0" smtClean="0"/>
              <a:t>Why Pumping Lemma Version II?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Example</a:t>
            </a:r>
          </a:p>
          <a:p>
            <a:r>
              <a:rPr lang="en-US" sz="2400" dirty="0" smtClean="0"/>
              <a:t>We  shall  show  that  the  language  PALINDROME  is  nonregular.  We  cannot use  the  first  version  of  the  Pumping  Lemma  to  do  this  because  the  strings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	 x=a	  y=b 	 z=a</a:t>
            </a:r>
          </a:p>
          <a:p>
            <a:r>
              <a:rPr lang="en-US" sz="2400" dirty="0" smtClean="0"/>
              <a:t>satisfy  the  lemma  and  do  not  contradict  the  language.  All  words  of  the  form </a:t>
            </a:r>
          </a:p>
          <a:p>
            <a:pPr lvl="1">
              <a:buNone/>
            </a:pPr>
            <a:r>
              <a:rPr lang="en-US" sz="2000" dirty="0" smtClean="0"/>
              <a:t>	</a:t>
            </a:r>
            <a:r>
              <a:rPr lang="en-US" sz="2400" dirty="0" err="1" smtClean="0"/>
              <a:t>xy</a:t>
            </a:r>
            <a:r>
              <a:rPr lang="en-US" sz="2400" baseline="30000" dirty="0" err="1" smtClean="0"/>
              <a:t>n</a:t>
            </a:r>
            <a:r>
              <a:rPr lang="en-US" sz="2400" dirty="0" err="1" smtClean="0"/>
              <a:t>z</a:t>
            </a:r>
            <a:r>
              <a:rPr lang="en-US" sz="2400" dirty="0" smtClean="0"/>
              <a:t>  =  </a:t>
            </a:r>
            <a:r>
              <a:rPr lang="en-US" sz="2400" dirty="0" err="1" smtClean="0"/>
              <a:t>ab</a:t>
            </a:r>
            <a:r>
              <a:rPr lang="en-US" sz="2400" baseline="30000" dirty="0" err="1" smtClean="0"/>
              <a:t>n</a:t>
            </a:r>
            <a:r>
              <a:rPr lang="en-US" sz="2400" dirty="0" err="1" smtClean="0"/>
              <a:t>a</a:t>
            </a:r>
            <a:endParaRPr lang="en-US" sz="2400" dirty="0" smtClean="0"/>
          </a:p>
          <a:p>
            <a:pPr lvl="1">
              <a:buNone/>
            </a:pPr>
            <a:r>
              <a:rPr lang="en-US" sz="2400" dirty="0" smtClean="0"/>
              <a:t>are  in  PALINDROME.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143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However,  let  us  consider  one  of  the  FA's  that  might  accept  this  language.</a:t>
            </a:r>
          </a:p>
          <a:p>
            <a:r>
              <a:rPr lang="en-US" sz="2400" dirty="0" smtClean="0"/>
              <a:t>Let  us  say  that  the  machine  we  have  in  mind  has  77  states.  Now  the  palindrome</a:t>
            </a:r>
          </a:p>
          <a:p>
            <a:pPr>
              <a:buNone/>
            </a:pPr>
            <a:r>
              <a:rPr lang="en-US" sz="2400" dirty="0" smtClean="0"/>
              <a:t>			w  =  a</a:t>
            </a:r>
            <a:r>
              <a:rPr lang="en-US" sz="2400" baseline="30000" dirty="0" smtClean="0"/>
              <a:t>80</a:t>
            </a:r>
            <a:r>
              <a:rPr lang="en-US" sz="2400" dirty="0" smtClean="0"/>
              <a:t>ba</a:t>
            </a:r>
            <a:r>
              <a:rPr lang="en-US" sz="2400" baseline="30000" dirty="0" smtClean="0"/>
              <a:t>80</a:t>
            </a:r>
          </a:p>
          <a:p>
            <a:pPr>
              <a:buNone/>
            </a:pPr>
            <a:endParaRPr lang="en-US" sz="2400" baseline="30000" dirty="0" smtClean="0"/>
          </a:p>
          <a:p>
            <a:pPr>
              <a:buNone/>
            </a:pPr>
            <a:r>
              <a:rPr lang="en-US" sz="2400" dirty="0" smtClean="0"/>
              <a:t>	must  be  accepted  by  this  machine  and  it  has  more  letters  than  the  machine has  states.  </a:t>
            </a:r>
          </a:p>
          <a:p>
            <a:r>
              <a:rPr lang="en-US" sz="2400" dirty="0" smtClean="0"/>
              <a:t>This  means  that  we  can  break  w  into  the  three  parts,  x,  y,  and z.  But  since  the  length  of  x  and  y  must  be  in  total  77  or  less,  they  must both  be  made  of  solid  a's,  since  the  first  77  letters  of  w  are  all  a's.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81000" y="304800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Why Pumping Lemma Version II?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5880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It means  when  we  form  the  word  </a:t>
            </a:r>
            <a:r>
              <a:rPr lang="en-US" sz="2400" dirty="0" err="1" smtClean="0"/>
              <a:t>xyyz</a:t>
            </a:r>
            <a:r>
              <a:rPr lang="en-US" sz="2400" dirty="0" smtClean="0"/>
              <a:t>  we  are  adding  more  a's  on  to  the  front of  w.  </a:t>
            </a:r>
          </a:p>
          <a:p>
            <a:r>
              <a:rPr lang="en-US" sz="2400" dirty="0" smtClean="0"/>
              <a:t>But  we  are  not  adding  more  a's  on  to  the  back  of  w  since  all  the  rear a's  are  in  the  z  part,  </a:t>
            </a:r>
          </a:p>
          <a:p>
            <a:r>
              <a:rPr lang="en-US" sz="2400" dirty="0" smtClean="0"/>
              <a:t>Which  stays  fixed  at  80  a's.  This  means  that  the  string </a:t>
            </a:r>
            <a:r>
              <a:rPr lang="en-US" sz="2400" dirty="0" err="1" smtClean="0"/>
              <a:t>xyyz</a:t>
            </a:r>
            <a:r>
              <a:rPr lang="en-US" sz="2400" dirty="0" smtClean="0"/>
              <a:t>  is  not  a  palindrome  since  it  will  be  of  the  form</a:t>
            </a:r>
          </a:p>
          <a:p>
            <a:pPr>
              <a:buNone/>
            </a:pPr>
            <a:r>
              <a:rPr lang="en-US" sz="3600" dirty="0" smtClean="0"/>
              <a:t>		</a:t>
            </a:r>
            <a:r>
              <a:rPr lang="en-US" sz="3600" smtClean="0"/>
              <a:t>	a</a:t>
            </a:r>
            <a:r>
              <a:rPr lang="en-US" sz="3600" baseline="30000" smtClean="0"/>
              <a:t>more </a:t>
            </a:r>
            <a:r>
              <a:rPr lang="en-US" sz="3600" baseline="30000" dirty="0" smtClean="0"/>
              <a:t>than 80</a:t>
            </a:r>
            <a:r>
              <a:rPr lang="en-US" sz="3600" dirty="0" smtClean="0"/>
              <a:t>ba</a:t>
            </a:r>
            <a:r>
              <a:rPr lang="en-US" sz="3600" baseline="30000" dirty="0" smtClean="0"/>
              <a:t>80</a:t>
            </a:r>
          </a:p>
          <a:p>
            <a:r>
              <a:rPr lang="en-US" sz="2400" dirty="0" smtClean="0"/>
              <a:t>Which  stays  fixed  at  80  a's.  This  means  that  the  string </a:t>
            </a:r>
            <a:r>
              <a:rPr lang="en-US" sz="2400" dirty="0" err="1" smtClean="0"/>
              <a:t>xyyz</a:t>
            </a:r>
            <a:r>
              <a:rPr lang="en-US" sz="2400" dirty="0" smtClean="0"/>
              <a:t>  is  not  a  palindrome  since  it  will  be  of  the  form</a:t>
            </a:r>
          </a:p>
          <a:p>
            <a:pPr lvl="2">
              <a:buNone/>
            </a:pPr>
            <a:endParaRPr lang="en-US" sz="2800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Why Pumping Lemma Version II?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4939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Why Pumping Lemma Version II?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334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It means  when  we  form  the  word  </a:t>
            </a:r>
            <a:r>
              <a:rPr lang="en-US" sz="2400" dirty="0" err="1" smtClean="0"/>
              <a:t>xyyz</a:t>
            </a:r>
            <a:r>
              <a:rPr lang="en-US" sz="2400" dirty="0" smtClean="0"/>
              <a:t>  we  are  adding  more  a's  on  to  the  front of  w.  </a:t>
            </a:r>
          </a:p>
          <a:p>
            <a:r>
              <a:rPr lang="en-US" sz="2400" dirty="0" smtClean="0"/>
              <a:t>But  we  are  not  adding  more  a's  on  to  the  back  of  w  since  all  the  rear a's  are  in  the  z  part,  </a:t>
            </a:r>
          </a:p>
          <a:p>
            <a:r>
              <a:rPr lang="en-US" sz="2400" dirty="0" smtClean="0"/>
              <a:t>Which  stays  fixed  at  80  a's.  This  means  that  the  string </a:t>
            </a:r>
            <a:r>
              <a:rPr lang="en-US" sz="2400" dirty="0" err="1" smtClean="0"/>
              <a:t>xyyz</a:t>
            </a:r>
            <a:r>
              <a:rPr lang="en-US" sz="2400" dirty="0" smtClean="0"/>
              <a:t>  is  not  a  palindrome  since  it  will  be  of  the  form</a:t>
            </a:r>
          </a:p>
          <a:p>
            <a:pPr>
              <a:buNone/>
            </a:pPr>
            <a:r>
              <a:rPr lang="en-US" sz="3600" dirty="0" smtClean="0"/>
              <a:t>			a</a:t>
            </a:r>
            <a:r>
              <a:rPr lang="en-US" sz="3600" baseline="30000" dirty="0" smtClean="0"/>
              <a:t>more than 80</a:t>
            </a:r>
            <a:r>
              <a:rPr lang="en-US" sz="3600" dirty="0" smtClean="0"/>
              <a:t>ba</a:t>
            </a:r>
            <a:r>
              <a:rPr lang="en-US" sz="3600" baseline="30000" dirty="0" smtClean="0"/>
              <a:t>80</a:t>
            </a:r>
          </a:p>
          <a:p>
            <a:r>
              <a:rPr lang="en-US" sz="2400" dirty="0" smtClean="0"/>
              <a:t>But  the  second  version  of  the  Pumping  Lemma  said  that  PALINDROME  has to  include.  this  string.  </a:t>
            </a:r>
          </a:p>
          <a:p>
            <a:r>
              <a:rPr lang="en-US" sz="2400" dirty="0" smtClean="0"/>
              <a:t>Therefore,  the  second  version  does  not  apply  to  the language  PALINDROME,  which  means  that  PALINDROME  is  nonregular.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799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PUMPING Lemma Version II using JFLAP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Lecture#20 </a:t>
            </a: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Pumping Lemma version I Repeat</a:t>
            </a:r>
          </a:p>
          <a:p>
            <a:r>
              <a:rPr lang="en-US" dirty="0" smtClean="0"/>
              <a:t>Need for Pumping Lemma Version II – Repeat </a:t>
            </a:r>
          </a:p>
          <a:p>
            <a:r>
              <a:rPr lang="en-US" dirty="0" smtClean="0"/>
              <a:t>JFLAP for Pumping Lemma Version II</a:t>
            </a:r>
          </a:p>
          <a:p>
            <a:r>
              <a:rPr lang="en-US" i="1" dirty="0" smtClean="0"/>
              <a:t>Thanks to Daniel I </a:t>
            </a:r>
            <a:r>
              <a:rPr lang="en-US" i="1" dirty="0" err="1" smtClean="0"/>
              <a:t>cohen</a:t>
            </a:r>
            <a:r>
              <a:rPr lang="en-US" i="1" dirty="0" smtClean="0"/>
              <a:t>. The material for these slides has been taken from his book Automata Theory.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1260</Words>
  <Application>Microsoft Office PowerPoint</Application>
  <PresentationFormat>On-screen Show (4:3)</PresentationFormat>
  <Paragraphs>234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Lecture # 20</vt:lpstr>
      <vt:lpstr>Lecture#19 Recap</vt:lpstr>
      <vt:lpstr>Theorem  15</vt:lpstr>
      <vt:lpstr>Theorem  15</vt:lpstr>
      <vt:lpstr>Theorem  15</vt:lpstr>
      <vt:lpstr>Theorem  15</vt:lpstr>
      <vt:lpstr>Theorem  15</vt:lpstr>
      <vt:lpstr>Theorem  15</vt:lpstr>
      <vt:lpstr>Slide 9</vt:lpstr>
      <vt:lpstr>Non-regular languages</vt:lpstr>
      <vt:lpstr>Non-regular languages</vt:lpstr>
      <vt:lpstr>Non-regular languages</vt:lpstr>
      <vt:lpstr>Non-regular languages</vt:lpstr>
      <vt:lpstr>Non-regular languages</vt:lpstr>
      <vt:lpstr>PUMPING LEMMA (Version I)</vt:lpstr>
      <vt:lpstr>Theorem  13</vt:lpstr>
      <vt:lpstr>Theorem  13</vt:lpstr>
      <vt:lpstr>Theorem  13</vt:lpstr>
      <vt:lpstr>Theorem  13</vt:lpstr>
      <vt:lpstr>Theorem  13</vt:lpstr>
      <vt:lpstr>Slide 21</vt:lpstr>
      <vt:lpstr>Slide 22</vt:lpstr>
      <vt:lpstr>Slide 23</vt:lpstr>
      <vt:lpstr>Slide 24</vt:lpstr>
      <vt:lpstr>PUMPING LEMMA Example2</vt:lpstr>
      <vt:lpstr>Slide 26</vt:lpstr>
      <vt:lpstr>Slide 27</vt:lpstr>
      <vt:lpstr>Slide 28</vt:lpstr>
      <vt:lpstr>Pumping Lemma Version II</vt:lpstr>
      <vt:lpstr>Why Pumping Lemma Version II?</vt:lpstr>
      <vt:lpstr>Slide 31</vt:lpstr>
      <vt:lpstr>Slide 32</vt:lpstr>
      <vt:lpstr>Why Pumping Lemma Version II?</vt:lpstr>
      <vt:lpstr>Slide 34</vt:lpstr>
      <vt:lpstr>Lecture#20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18</dc:title>
  <dc:creator>ALAM</dc:creator>
  <cp:lastModifiedBy>NTS</cp:lastModifiedBy>
  <cp:revision>47</cp:revision>
  <dcterms:created xsi:type="dcterms:W3CDTF">2012-12-27T07:58:32Z</dcterms:created>
  <dcterms:modified xsi:type="dcterms:W3CDTF">2013-01-04T09:46:03Z</dcterms:modified>
</cp:coreProperties>
</file>