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88" r:id="rId2"/>
    <p:sldId id="289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9" r:id="rId31"/>
    <p:sldId id="270" r:id="rId32"/>
    <p:sldId id="271" r:id="rId33"/>
    <p:sldId id="272" r:id="rId34"/>
    <p:sldId id="29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E8CD1-DF75-4696-A5C4-44113FD55B87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B2CB6-B934-4B27-ACE3-1F9F85BCC9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8335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888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908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866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9319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1151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1156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7138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4414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967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369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6812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64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</a:t>
            </a:r>
            <a:r>
              <a:rPr lang="en-US" sz="4000" smtClean="0"/>
              <a:t># 19</a:t>
            </a:r>
            <a:endParaRPr lang="en-US" sz="4000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970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18 Recap….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Intersection of a regular language with another regular language also results in a regular language</a:t>
            </a:r>
          </a:p>
          <a:p>
            <a:pPr lvl="1"/>
            <a:r>
              <a:rPr lang="en-US" dirty="0" smtClean="0"/>
              <a:t>Proof by </a:t>
            </a:r>
            <a:r>
              <a:rPr lang="en-US" dirty="0" err="1" smtClean="0"/>
              <a:t>Demorgan’s</a:t>
            </a:r>
            <a:r>
              <a:rPr lang="en-US" dirty="0" smtClean="0"/>
              <a:t> law (Theorem 12) </a:t>
            </a:r>
          </a:p>
          <a:p>
            <a:r>
              <a:rPr lang="en-US" dirty="0" smtClean="0"/>
              <a:t>Theorem 12 Proof using </a:t>
            </a:r>
            <a:r>
              <a:rPr lang="en-US" dirty="0" err="1" smtClean="0"/>
              <a:t>Kleen’s</a:t>
            </a:r>
            <a:r>
              <a:rPr lang="en-US" dirty="0" smtClean="0"/>
              <a:t> theorem (UNION)</a:t>
            </a:r>
          </a:p>
          <a:p>
            <a:r>
              <a:rPr lang="en-US" dirty="0" smtClean="0"/>
              <a:t>Analysis of generated regular expressions</a:t>
            </a:r>
          </a:p>
          <a:p>
            <a:r>
              <a:rPr lang="en-US" dirty="0" smtClean="0"/>
              <a:t>Non-Regular Languages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125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Let  us  return  to.</a:t>
            </a:r>
          </a:p>
          <a:p>
            <a:r>
              <a:rPr lang="en-US" sz="2800" dirty="0" smtClean="0"/>
              <a:t>With our  first assumptions  we  made  above  (that  there  were  95  states  and  that the  circuit  was  7  states  long),  we  could  also  say  that  a</a:t>
            </a:r>
            <a:r>
              <a:rPr lang="en-US" sz="2800" baseline="30000" dirty="0" smtClean="0"/>
              <a:t>110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, a</a:t>
            </a:r>
            <a:r>
              <a:rPr lang="en-US" sz="2800" baseline="30000" dirty="0" smtClean="0"/>
              <a:t>117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, a</a:t>
            </a:r>
            <a:r>
              <a:rPr lang="en-US" sz="2800" baseline="30000" dirty="0" smtClean="0"/>
              <a:t>124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... are  also  accepted  by  this  machine.</a:t>
            </a:r>
          </a:p>
          <a:p>
            <a:r>
              <a:rPr lang="en-US" sz="2800" dirty="0" smtClean="0"/>
              <a:t>All can be  written  the form </a:t>
            </a:r>
          </a:p>
          <a:p>
            <a:pPr lvl="1">
              <a:buNone/>
            </a:pPr>
            <a:r>
              <a:rPr lang="en-US" sz="2400" b="1" dirty="0" smtClean="0"/>
              <a:t>				</a:t>
            </a:r>
            <a:r>
              <a:rPr lang="en-US" sz="3200" b="1" dirty="0" smtClean="0"/>
              <a:t>a</a:t>
            </a:r>
            <a:r>
              <a:rPr lang="en-US" sz="3200" b="1" baseline="30000" dirty="0" smtClean="0"/>
              <a:t>96</a:t>
            </a:r>
            <a:r>
              <a:rPr lang="en-US" sz="3200" b="1" dirty="0" smtClean="0"/>
              <a:t>(a</a:t>
            </a:r>
            <a:r>
              <a:rPr lang="en-US" sz="3200" b="1" baseline="30000" dirty="0" smtClean="0"/>
              <a:t>7</a:t>
            </a:r>
            <a:r>
              <a:rPr lang="en-US" sz="3200" b="1" dirty="0" smtClean="0"/>
              <a:t>)</a:t>
            </a:r>
            <a:r>
              <a:rPr lang="en-US" sz="3200" b="1" baseline="30000" dirty="0" smtClean="0"/>
              <a:t>m</a:t>
            </a:r>
            <a:r>
              <a:rPr lang="en-US" sz="3200" b="1" dirty="0" smtClean="0"/>
              <a:t>b</a:t>
            </a:r>
            <a:r>
              <a:rPr lang="en-US" sz="3200" b="1" baseline="30000" dirty="0" smtClean="0"/>
              <a:t>96</a:t>
            </a:r>
            <a:endParaRPr lang="en-US" sz="2400" b="1" baseline="30000" dirty="0" smtClean="0"/>
          </a:p>
          <a:p>
            <a:r>
              <a:rPr lang="en-US" sz="2800" dirty="0" smtClean="0"/>
              <a:t>where  m  is  any  integer  0,1,2,3 .....  If  m  is  0,  the  path  through  this  machine is  the  path  for  the  word a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96 .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If  m  is  (1,  that  looks  the  same,  but  it loops  the  circuit  one  more  time.  </a:t>
            </a:r>
          </a:p>
          <a:p>
            <a:r>
              <a:rPr lang="en-US" sz="2800" dirty="0" smtClean="0"/>
              <a:t>If  m  2,  the  path  loops  the  circuit  two more  times.  </a:t>
            </a:r>
          </a:p>
          <a:p>
            <a:r>
              <a:rPr lang="en-US" sz="2800" dirty="0" smtClean="0"/>
              <a:t>In  general, </a:t>
            </a:r>
            <a:r>
              <a:rPr lang="en-US" sz="2800" b="1" dirty="0" smtClean="0"/>
              <a:t>a</a:t>
            </a:r>
            <a:r>
              <a:rPr lang="en-US" sz="2800" b="1" baseline="30000" dirty="0" smtClean="0"/>
              <a:t>96</a:t>
            </a:r>
            <a:r>
              <a:rPr lang="en-US" sz="2800" b="1" dirty="0" smtClean="0"/>
              <a:t>(a</a:t>
            </a:r>
            <a:r>
              <a:rPr lang="en-US" sz="2800" b="1" baseline="30000" dirty="0" smtClean="0"/>
              <a:t>7</a:t>
            </a:r>
            <a:r>
              <a:rPr lang="en-US" sz="2800" b="1" dirty="0" smtClean="0"/>
              <a:t>)</a:t>
            </a:r>
            <a:r>
              <a:rPr lang="en-US" sz="2800" b="1" baseline="30000" dirty="0" smtClean="0"/>
              <a:t>m</a:t>
            </a:r>
            <a:r>
              <a:rPr lang="en-US" sz="2800" b="1" dirty="0" smtClean="0"/>
              <a:t>b</a:t>
            </a:r>
            <a:r>
              <a:rPr lang="en-US" sz="2800" b="1" baseline="30000" dirty="0" smtClean="0"/>
              <a:t>96</a:t>
            </a:r>
            <a:r>
              <a:rPr lang="en-US" sz="2800" dirty="0" smtClean="0"/>
              <a:t>  loops  the  circuit  exactly  m  more  times.</a:t>
            </a:r>
          </a:p>
          <a:p>
            <a:r>
              <a:rPr lang="en-US" sz="2800" dirty="0" smtClean="0"/>
              <a:t>After  doing  this  looping  it  gets  off  the  circuit  at  exactly  the  same  place  a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96 </a:t>
            </a:r>
            <a:r>
              <a:rPr lang="en-US" sz="2800" dirty="0" smtClean="0"/>
              <a:t>does  and  proceeds  along  exactly  the  same  route  to  the  final  state.  </a:t>
            </a:r>
          </a:p>
          <a:p>
            <a:r>
              <a:rPr lang="en-US" sz="2800" dirty="0" smtClean="0"/>
              <a:t>All  these words,  though  not  in  L,  must  be  accepted.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018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Suppose  that  we  had  considered  a  different  machine  to  accept  the  language L, a  machine  that  has  732  states.  </a:t>
            </a:r>
          </a:p>
          <a:p>
            <a:r>
              <a:rPr lang="en-US" sz="2800" dirty="0" smtClean="0"/>
              <a:t>When  we  input  the  word  a</a:t>
            </a:r>
            <a:r>
              <a:rPr lang="en-US" sz="2800" baseline="30000" dirty="0" smtClean="0"/>
              <a:t>733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733</a:t>
            </a:r>
            <a:r>
              <a:rPr lang="en-US" sz="2800" dirty="0" smtClean="0"/>
              <a:t> ,</a:t>
            </a:r>
          </a:p>
          <a:p>
            <a:r>
              <a:rPr lang="en-US" sz="2800" dirty="0" smtClean="0"/>
              <a:t>the  path  that  the  a's  take  must  contain  a  circuit. </a:t>
            </a:r>
          </a:p>
          <a:p>
            <a:r>
              <a:rPr lang="en-US" sz="2800" dirty="0" smtClean="0"/>
              <a:t>The  word  a</a:t>
            </a:r>
            <a:r>
              <a:rPr lang="en-US" sz="2800" baseline="30000" dirty="0" smtClean="0"/>
              <a:t>9999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9999 </a:t>
            </a:r>
            <a:r>
              <a:rPr lang="en-US" sz="2800" dirty="0" smtClean="0"/>
              <a:t> also  must  loop  around  a  circuit  in  its  a-part  of  the  path.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707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Nonregular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Suppose  the  circuit  that  the  a-part  follows  has  101  states.</a:t>
            </a:r>
          </a:p>
          <a:p>
            <a:r>
              <a:rPr lang="en-US" sz="2800" dirty="0" smtClean="0"/>
              <a:t>Then a</a:t>
            </a:r>
            <a:r>
              <a:rPr lang="en-US" sz="2800" baseline="30000" dirty="0" smtClean="0"/>
              <a:t>733+101 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733</a:t>
            </a:r>
            <a:r>
              <a:rPr lang="en-US" sz="2800" dirty="0" smtClean="0"/>
              <a:t>  would  also  have  to  be  accepted  by  this  machine,  because</a:t>
            </a:r>
          </a:p>
          <a:p>
            <a:r>
              <a:rPr lang="en-US" sz="2800" dirty="0" smtClean="0"/>
              <a:t>its  path  is  the  same  in  every  detail  except  that  it  loops  the  circuit  one  more time.  </a:t>
            </a:r>
          </a:p>
          <a:p>
            <a:r>
              <a:rPr lang="en-US" sz="2800" dirty="0" smtClean="0"/>
              <a:t>This  second  machine  must  also  accept  some  strings,  that  are  not  in  L:</a:t>
            </a:r>
          </a:p>
          <a:p>
            <a:pPr lvl="1">
              <a:buNone/>
            </a:pPr>
            <a:r>
              <a:rPr lang="en-US" sz="2400" dirty="0" smtClean="0"/>
              <a:t>	 a</a:t>
            </a:r>
            <a:r>
              <a:rPr lang="en-US" sz="2400" baseline="30000" dirty="0" smtClean="0"/>
              <a:t>834 </a:t>
            </a:r>
            <a:r>
              <a:rPr lang="en-US" sz="2400" dirty="0" smtClean="0"/>
              <a:t> b</a:t>
            </a:r>
            <a:r>
              <a:rPr lang="en-US" sz="2400" baseline="30000" dirty="0" smtClean="0"/>
              <a:t>733</a:t>
            </a:r>
            <a:r>
              <a:rPr lang="en-US" sz="2400" dirty="0" smtClean="0"/>
              <a:t> 	 a</a:t>
            </a:r>
            <a:r>
              <a:rPr lang="en-US" sz="2400" baseline="30000" dirty="0" smtClean="0"/>
              <a:t>935 </a:t>
            </a:r>
            <a:r>
              <a:rPr lang="en-US" sz="2400" dirty="0" smtClean="0"/>
              <a:t> b</a:t>
            </a:r>
            <a:r>
              <a:rPr lang="en-US" sz="2400" baseline="30000" dirty="0" smtClean="0"/>
              <a:t>733</a:t>
            </a:r>
            <a:r>
              <a:rPr lang="en-US" sz="2400" dirty="0" smtClean="0"/>
              <a:t> 	 a</a:t>
            </a:r>
            <a:r>
              <a:rPr lang="en-US" sz="2400" baseline="30000" dirty="0" smtClean="0"/>
              <a:t>1036 </a:t>
            </a:r>
            <a:r>
              <a:rPr lang="en-US" sz="2400" dirty="0" smtClean="0"/>
              <a:t> b</a:t>
            </a:r>
            <a:r>
              <a:rPr lang="en-US" sz="2400" baseline="30000" dirty="0" smtClean="0"/>
              <a:t>733</a:t>
            </a:r>
            <a:r>
              <a:rPr lang="en-US" sz="2400" dirty="0" smtClean="0"/>
              <a:t> ……</a:t>
            </a:r>
          </a:p>
          <a:p>
            <a:pPr lvl="1">
              <a:buNone/>
            </a:pPr>
            <a:r>
              <a:rPr lang="en-US" sz="2400" dirty="0" smtClean="0"/>
              <a:t>	= a</a:t>
            </a:r>
            <a:r>
              <a:rPr lang="en-US" sz="2400" baseline="30000" dirty="0" smtClean="0"/>
              <a:t>733 </a:t>
            </a:r>
            <a:r>
              <a:rPr lang="en-US" sz="2400" dirty="0" smtClean="0"/>
              <a:t> (a</a:t>
            </a:r>
            <a:r>
              <a:rPr lang="en-US" sz="2400" baseline="30000" dirty="0" smtClean="0"/>
              <a:t>101</a:t>
            </a:r>
            <a:r>
              <a:rPr lang="en-US" sz="2400" dirty="0" smtClean="0"/>
              <a:t> )</a:t>
            </a:r>
            <a:r>
              <a:rPr lang="en-US" sz="2400" baseline="30000" dirty="0" smtClean="0"/>
              <a:t>m </a:t>
            </a:r>
            <a:r>
              <a:rPr lang="en-US" sz="2400" dirty="0" smtClean="0"/>
              <a:t>b</a:t>
            </a:r>
            <a:r>
              <a:rPr lang="en-US" sz="2400" baseline="30000" dirty="0" smtClean="0"/>
              <a:t>733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03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PUMPING LEMMA (Version I)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839200" cy="5410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 algn="ctr">
              <a:buNone/>
            </a:pPr>
            <a:r>
              <a:rPr lang="en-US" sz="2800" dirty="0" smtClean="0"/>
              <a:t>Let  L  be  any  regular  language  that  has  infinitely  many  words.  Then  there  exist some  three  strings  x,  y,  and  z  (where  y  is  not  the  null  string)  such  that  all the  strings  of  the  form </a:t>
            </a:r>
            <a:r>
              <a:rPr lang="pt-BR" sz="2800" dirty="0" smtClean="0"/>
              <a:t>xy</a:t>
            </a:r>
            <a:r>
              <a:rPr lang="pt-BR" sz="2800" baseline="30000" dirty="0" smtClean="0"/>
              <a:t>n</a:t>
            </a:r>
            <a:r>
              <a:rPr lang="pt-BR" sz="2800" dirty="0" smtClean="0"/>
              <a:t>z  for  n  =  1  2  3  ...</a:t>
            </a:r>
            <a:endParaRPr lang="en-US" sz="2400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009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PROOF</a:t>
            </a:r>
          </a:p>
          <a:p>
            <a:r>
              <a:rPr lang="en-US" sz="2800" dirty="0" smtClean="0"/>
              <a:t>If  L  is  a  regular  language,  then  there  is  an  FA  that  accepts  exactly  the  words in  L.  </a:t>
            </a:r>
          </a:p>
          <a:p>
            <a:r>
              <a:rPr lang="en-US" sz="2800" dirty="0" smtClean="0"/>
              <a:t>Let  us  focus  on  one  such  machine.  </a:t>
            </a:r>
          </a:p>
          <a:p>
            <a:r>
              <a:rPr lang="en-US" sz="2800" dirty="0" smtClean="0"/>
              <a:t>Like  all  FA's,  this  machine  has only  finitely  many  states.  But  L  has  infinitely  many  words  in  it.  </a:t>
            </a:r>
          </a:p>
          <a:p>
            <a:r>
              <a:rPr lang="en-US" sz="2800" dirty="0" smtClean="0"/>
              <a:t>This  means that  there  are  arbitrarily  long'  words  in  L.  (If  there  were  some  maximum  on the  length  of  all  the  words  in  L,  then  L  could  have  only  finitely  many  words in  total.)</a:t>
            </a:r>
            <a:endParaRPr lang="en-US" sz="2400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772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PROOF</a:t>
            </a:r>
          </a:p>
          <a:p>
            <a:r>
              <a:rPr lang="en-US" sz="2800" dirty="0" smtClean="0"/>
              <a:t>Let  w  be  some  word  in  L  that  has  more  letters  in  it  than  there  are  states in  the  machine  we  are  considering.  </a:t>
            </a:r>
          </a:p>
          <a:p>
            <a:r>
              <a:rPr lang="en-US" sz="2800" dirty="0" smtClean="0"/>
              <a:t>When  this  word  generates  a  path  through the machine,  the  path  cannot  visit  a  new  state  for  each  letter  because  there are  more  letters  than  states.  </a:t>
            </a:r>
          </a:p>
          <a:p>
            <a:r>
              <a:rPr lang="en-US" sz="2800" dirty="0" smtClean="0"/>
              <a:t>Therefore,  it  must  at  some  point  revisit  a  state that  it  has  been  to  before. </a:t>
            </a:r>
            <a:endParaRPr lang="en-US" sz="2400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319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 Part  1  </a:t>
            </a:r>
          </a:p>
          <a:p>
            <a:pPr>
              <a:buNone/>
            </a:pPr>
            <a:r>
              <a:rPr lang="en-US" sz="2800" dirty="0" smtClean="0"/>
              <a:t>	All  the  letters  of w  starting  at  the  beginning  that  lead  up  to  the  first  state that  is  revisited.  Call  this  part  x.  Notice  that  x may  be  the  null  string  if the  path  for  w  revisits  the  start  state  as  its  first  revisit.</a:t>
            </a:r>
          </a:p>
          <a:p>
            <a:pPr>
              <a:buNone/>
            </a:pPr>
            <a:endParaRPr lang="en-US" sz="2800" baseline="30000" dirty="0" smtClean="0"/>
          </a:p>
          <a:p>
            <a:r>
              <a:rPr lang="en-US" sz="2800" dirty="0" smtClean="0"/>
              <a:t>Part 2 </a:t>
            </a:r>
          </a:p>
          <a:p>
            <a:pPr>
              <a:buNone/>
            </a:pPr>
            <a:r>
              <a:rPr lang="en-US" sz="2800" dirty="0" smtClean="0"/>
              <a:t>     Starting  at  the  letter  after  the  substring x,  let  y  denote  the  substring  of  w that  travels  around  the  circuit  coming  back  to  the  same  state  the  circuit began  with.  </a:t>
            </a:r>
          </a:p>
          <a:p>
            <a:pPr>
              <a:buNone/>
            </a:pPr>
            <a:r>
              <a:rPr lang="en-US" sz="2800" dirty="0" smtClean="0"/>
              <a:t>     Since  there  must  be  a  circuit,  y  cannot  be  the  null  string.  y contains  the  letters  of  w  for  exactly  one  loop  around  this  circuit.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8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Part  3  </a:t>
            </a:r>
          </a:p>
          <a:p>
            <a:pPr>
              <a:buNone/>
            </a:pPr>
            <a:r>
              <a:rPr lang="en-US" sz="2800" dirty="0" smtClean="0"/>
              <a:t>	Let  z  be  the  rest  of  w  starting  with  the  letter  after  the  substring  y  and going  to  the  end  of  the  string  w.  This  z  could  be  null.  </a:t>
            </a:r>
          </a:p>
          <a:p>
            <a:pPr>
              <a:buNone/>
            </a:pPr>
            <a:r>
              <a:rPr lang="en-US" sz="2800" dirty="0" smtClean="0"/>
              <a:t>    The  path  for  z could  also  possibly  loop  around  the  y  circuit  or  any  other.  What  z  does is  arbitrary. 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From the  definition  of  these  three  substrings</a:t>
            </a:r>
          </a:p>
          <a:p>
            <a:pPr lvl="2">
              <a:buNone/>
            </a:pPr>
            <a:r>
              <a:rPr lang="en-US" sz="2800" dirty="0" smtClean="0"/>
              <a:t>w  =  xyz</a:t>
            </a:r>
          </a:p>
          <a:p>
            <a:r>
              <a:rPr lang="en-US" sz="2800" dirty="0" smtClean="0"/>
              <a:t>w  is  accepted  by  this  machine.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64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243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Let  us  illustrate  the  action  of  the  Pumping  Lemma  on  a  concrete  example  of a  regular  language.  </a:t>
            </a:r>
          </a:p>
          <a:p>
            <a:r>
              <a:rPr lang="en-US" sz="2800" dirty="0" smtClean="0"/>
              <a:t>The  machine  below  accepts  an  infinite  language  and  has only  six  states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3523" y="3554360"/>
            <a:ext cx="4876800" cy="2990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83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2838090"/>
            <a:ext cx="8686800" cy="379130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Any  word  with  six  or  more  letters  must  correspond  to  a  path  that  includes a  circuit.  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Some  words  with  fewer  than  six  letters  correspond  to  paths  with circuits,  such  as  </a:t>
            </a:r>
            <a:r>
              <a:rPr lang="en-US" sz="2800" dirty="0" err="1" smtClean="0"/>
              <a:t>baaa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The  word  we  will  consider  in  detail  is </a:t>
            </a:r>
          </a:p>
          <a:p>
            <a:pPr>
              <a:buNone/>
            </a:pPr>
            <a:r>
              <a:rPr lang="en-US" sz="2800" dirty="0" smtClean="0"/>
              <a:t>			w  =  </a:t>
            </a:r>
            <a:r>
              <a:rPr lang="en-US" sz="2800" dirty="0" err="1" smtClean="0"/>
              <a:t>bbbababa</a:t>
            </a:r>
            <a:endParaRPr lang="en-US" sz="2800" dirty="0" smtClean="0"/>
          </a:p>
          <a:p>
            <a:r>
              <a:rPr lang="en-US" sz="2800" dirty="0" smtClean="0"/>
              <a:t>Which  has  more  than  six  letters  and  therefore  includes  a  circuit.  </a:t>
            </a:r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601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2971800"/>
            <a:ext cx="8686800" cy="3657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The  path  that this  word  generates  through  the  FA  can  be  decomposed  into  three  stages:</a:t>
            </a:r>
          </a:p>
          <a:p>
            <a:r>
              <a:rPr lang="en-US" sz="2800" dirty="0" smtClean="0"/>
              <a:t>The  first  part,  the  x-part,  goes  from  the  - state  up  to  the  first  circuit.  </a:t>
            </a:r>
          </a:p>
          <a:p>
            <a:r>
              <a:rPr lang="en-US" sz="2800" dirty="0" smtClean="0"/>
              <a:t>This is  only  one  edge  and  corresponds  to  the  letter  b  alone.  </a:t>
            </a:r>
          </a:p>
          <a:p>
            <a:r>
              <a:rPr lang="en-US" sz="2800" dirty="0" smtClean="0"/>
              <a:t>The  second  stage  is the  circuit  around  states  q2,  q3,  and  q5.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9774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485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3352800"/>
            <a:ext cx="8686800" cy="3276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This  corresponds  to  edges  labeled  b,  b, and  a.  </a:t>
            </a:r>
          </a:p>
          <a:p>
            <a:r>
              <a:rPr lang="en-US" sz="2800" dirty="0" smtClean="0"/>
              <a:t>We  therefore  say  that  the  substring  </a:t>
            </a:r>
            <a:r>
              <a:rPr lang="en-US" sz="2800" dirty="0" err="1" smtClean="0"/>
              <a:t>bba</a:t>
            </a:r>
            <a:r>
              <a:rPr lang="en-US" sz="2800" dirty="0" smtClean="0"/>
              <a:t>  is  the  y-part  of  the  word  w.</a:t>
            </a:r>
          </a:p>
          <a:p>
            <a:endParaRPr lang="en-US" sz="2800" dirty="0" smtClean="0"/>
          </a:p>
          <a:p>
            <a:r>
              <a:rPr lang="en-US" sz="2800" dirty="0" smtClean="0"/>
              <a:t>After  going  around  the  circuit,  the  path  proceeds  to  states  q3,  q6,  q3,  and  q6.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33400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594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2209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This  corresponds  to  the  substring  </a:t>
            </a:r>
            <a:r>
              <a:rPr lang="en-US" sz="2800" dirty="0" err="1" smtClean="0"/>
              <a:t>baba</a:t>
            </a:r>
            <a:r>
              <a:rPr lang="en-US" sz="2800" dirty="0" smtClean="0"/>
              <a:t>  of  w,  which  constitutes  the  z-part.</a:t>
            </a:r>
          </a:p>
          <a:p>
            <a:pPr>
              <a:buNone/>
            </a:pPr>
            <a:r>
              <a:rPr lang="en-US" sz="2800" dirty="0" smtClean="0"/>
              <a:t>		w  =  b    </a:t>
            </a:r>
            <a:r>
              <a:rPr lang="en-US" sz="2800" dirty="0" err="1" smtClean="0"/>
              <a:t>bba</a:t>
            </a:r>
            <a:r>
              <a:rPr lang="en-US" sz="2800" dirty="0" smtClean="0"/>
              <a:t>    </a:t>
            </a:r>
            <a:r>
              <a:rPr lang="en-US" sz="2800" dirty="0" err="1" smtClean="0"/>
              <a:t>baba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	         x       y         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1" name="Picture 10" descr="ch_10_exapnle01_fig_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781300"/>
            <a:ext cx="9144000" cy="1333500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4038600"/>
            <a:ext cx="86868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what  would  happen  to  the  input  string  </a:t>
            </a:r>
            <a:r>
              <a:rPr lang="en-US" sz="2800" dirty="0" err="1" smtClean="0"/>
              <a:t>xyyz</a:t>
            </a:r>
            <a:r>
              <a:rPr lang="en-US" sz="2800" dirty="0" smtClean="0"/>
              <a:t>.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800" dirty="0" smtClean="0"/>
              <a:t>	       x  y  </a:t>
            </a:r>
            <a:r>
              <a:rPr lang="en-US" sz="2800" dirty="0" err="1" smtClean="0"/>
              <a:t>y</a:t>
            </a:r>
            <a:r>
              <a:rPr lang="en-US" sz="2800" dirty="0" smtClean="0"/>
              <a:t>  z  =  b  </a:t>
            </a:r>
            <a:r>
              <a:rPr lang="en-US" sz="2800" dirty="0" err="1" smtClean="0"/>
              <a:t>bba</a:t>
            </a:r>
            <a:r>
              <a:rPr lang="en-US" sz="2800" dirty="0" smtClean="0"/>
              <a:t>  </a:t>
            </a:r>
            <a:r>
              <a:rPr lang="en-US" sz="2800" dirty="0" err="1" smtClean="0"/>
              <a:t>bba</a:t>
            </a:r>
            <a:r>
              <a:rPr lang="en-US" sz="2800" dirty="0" smtClean="0"/>
              <a:t>  </a:t>
            </a:r>
            <a:r>
              <a:rPr lang="en-US" sz="2800" dirty="0" err="1" smtClean="0"/>
              <a:t>baba</a:t>
            </a: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Clearly,  the  x-part  (the  letter  b)  would  take  this  path  from  --  to  the  beginning of  the  circuit  in  the  path  of  w.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Then  the  y-part  would  circle  the  circuit  in the  same  way  that  the  path  for  w  does  when  it  begins  </a:t>
            </a:r>
            <a:r>
              <a:rPr lang="en-US" sz="2800" dirty="0" err="1" smtClean="0"/>
              <a:t>xy</a:t>
            </a:r>
            <a:r>
              <a:rPr lang="en-US" sz="2800" dirty="0" smtClean="0"/>
              <a:t>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385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029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At  this  point,  we  are  back  at  the  beginning  of  the  circuit.  We  mark  off the  circuit  starting  at  the  first  repeated  state,  which  in  this  case  is  state  q2.</a:t>
            </a:r>
          </a:p>
          <a:p>
            <a:r>
              <a:rPr lang="en-US" sz="2800" dirty="0" smtClean="0"/>
              <a:t>Consider  it  to  be  made  up  of  exactly  as  many  edges  as  it  takes  to  get  back there  (in  this  case  3  edges). </a:t>
            </a:r>
          </a:p>
          <a:p>
            <a:r>
              <a:rPr lang="en-US" sz="2800" dirty="0" smtClean="0"/>
              <a:t>In  the  original  path  for  w  we  proceed again  from  </a:t>
            </a:r>
            <a:r>
              <a:rPr lang="en-US" sz="2800" smtClean="0"/>
              <a:t>state  q2  </a:t>
            </a:r>
            <a:r>
              <a:rPr lang="en-US" sz="2800" dirty="0" smtClean="0"/>
              <a:t>to  </a:t>
            </a:r>
            <a:r>
              <a:rPr lang="en-US" sz="2800" smtClean="0"/>
              <a:t>state  q3  </a:t>
            </a:r>
            <a:r>
              <a:rPr lang="en-US" sz="2800" dirty="0" smtClean="0"/>
              <a:t>as  in  the  circuit,  this  is  not  part  of  the  first simple-  looping  and  so  not  part  of  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594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029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so,  we  can  string  two  y-parts together  since  the  second  y  begins  in  the  state  in  which  the  first  leaves  us.</a:t>
            </a:r>
          </a:p>
          <a:p>
            <a:r>
              <a:rPr lang="en-US" sz="2800" dirty="0" smtClean="0"/>
              <a:t>The  second  y-part  circles  the  circuit  again  and  leaves  us  in  the  correct  state to  resume  the  path  of  the  word  w.  </a:t>
            </a:r>
          </a:p>
          <a:p>
            <a:r>
              <a:rPr lang="en-US" sz="2800" dirty="0" smtClean="0"/>
              <a:t>We  can  continue  after  </a:t>
            </a:r>
            <a:r>
              <a:rPr lang="en-US" sz="2800" dirty="0" err="1" smtClean="0"/>
              <a:t>xyy</a:t>
            </a:r>
            <a:r>
              <a:rPr lang="en-US" sz="2800" dirty="0" smtClean="0"/>
              <a:t>  with  the  z  path exactly  as  we  continued  w  with  the  z  path  after  its  y-part.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162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PUMPING LEMMA Example1</a:t>
            </a:r>
          </a:p>
          <a:p>
            <a:r>
              <a:rPr lang="en-US" sz="2800" dirty="0" smtClean="0"/>
              <a:t>Consider the language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800" dirty="0" err="1" smtClean="0"/>
              <a:t>a</a:t>
            </a:r>
            <a:r>
              <a:rPr lang="en-US" sz="2800" baseline="30000" dirty="0" err="1" smtClean="0"/>
              <a:t>n</a:t>
            </a:r>
            <a:r>
              <a:rPr lang="en-US" sz="2800" dirty="0" err="1" smtClean="0"/>
              <a:t>ba</a:t>
            </a:r>
            <a:r>
              <a:rPr lang="en-US" sz="2800" baseline="30000" dirty="0" err="1" smtClean="0"/>
              <a:t>n</a:t>
            </a:r>
            <a:r>
              <a:rPr lang="en-US" sz="2800" baseline="30000" dirty="0" smtClean="0"/>
              <a:t> </a:t>
            </a:r>
            <a:r>
              <a:rPr lang="en-US" sz="2800" dirty="0" smtClean="0"/>
              <a:t>= {b ,</a:t>
            </a:r>
            <a:r>
              <a:rPr lang="en-US" sz="2800" dirty="0" err="1" smtClean="0"/>
              <a:t>aba,aabaa</a:t>
            </a:r>
            <a:r>
              <a:rPr lang="en-US" sz="2800" dirty="0" smtClean="0"/>
              <a:t>}</a:t>
            </a:r>
          </a:p>
          <a:p>
            <a:r>
              <a:rPr lang="en-US" sz="2800" dirty="0" smtClean="0"/>
              <a:t>If these languages are regular, then there exists three strings </a:t>
            </a:r>
            <a:r>
              <a:rPr lang="en-US" sz="2800" dirty="0" err="1" smtClean="0"/>
              <a:t>x,y,z</a:t>
            </a:r>
            <a:r>
              <a:rPr lang="en-US" sz="2800" dirty="0" smtClean="0"/>
              <a:t> such that xyz and </a:t>
            </a:r>
            <a:r>
              <a:rPr lang="en-US" sz="2800" dirty="0" err="1" smtClean="0"/>
              <a:t>xyyz</a:t>
            </a:r>
            <a:r>
              <a:rPr lang="en-US" sz="2800" dirty="0" smtClean="0"/>
              <a:t> are both words in the language, we can show that this is impossible.</a:t>
            </a:r>
          </a:p>
          <a:p>
            <a:r>
              <a:rPr lang="en-US" sz="2800" dirty="0" smtClean="0"/>
              <a:t>Observation 1</a:t>
            </a:r>
          </a:p>
          <a:p>
            <a:pPr>
              <a:buNone/>
            </a:pPr>
            <a:r>
              <a:rPr lang="en-US" sz="2800" dirty="0" smtClean="0"/>
              <a:t>		if the y string contained the b, then </a:t>
            </a:r>
            <a:r>
              <a:rPr lang="en-US" sz="2800" dirty="0" err="1" smtClean="0"/>
              <a:t>xyyz</a:t>
            </a:r>
            <a:r>
              <a:rPr lang="en-US" sz="2800" dirty="0" smtClean="0"/>
              <a:t> will contain double b’s which word in this language can have.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470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PUMPING LEMMA Example1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Observation 2</a:t>
            </a:r>
          </a:p>
          <a:p>
            <a:pPr>
              <a:buNone/>
            </a:pPr>
            <a:r>
              <a:rPr lang="en-US" sz="2800" dirty="0" smtClean="0"/>
              <a:t>		if y string is all a’s, then the b in the middle of the word xyz  is in the x-side or z-side.</a:t>
            </a:r>
          </a:p>
          <a:p>
            <a:r>
              <a:rPr lang="en-US" sz="2800" dirty="0" smtClean="0"/>
              <a:t>In either case xyz is has increased the number a’s either in front of the b or after the b.</a:t>
            </a:r>
          </a:p>
          <a:p>
            <a:r>
              <a:rPr lang="en-US" sz="2800" dirty="0" smtClean="0"/>
              <a:t>But not both.</a:t>
            </a:r>
          </a:p>
          <a:p>
            <a:r>
              <a:rPr lang="en-US" sz="2800" dirty="0" smtClean="0"/>
              <a:t>Conclusion 1:</a:t>
            </a:r>
          </a:p>
          <a:p>
            <a:pPr lvl="1"/>
            <a:r>
              <a:rPr lang="en-US" sz="2400" dirty="0" err="1" smtClean="0"/>
              <a:t>xyyz</a:t>
            </a:r>
            <a:r>
              <a:rPr lang="en-US" sz="2400" dirty="0" smtClean="0"/>
              <a:t> donot have its b in the middle and not its form </a:t>
            </a:r>
            <a:r>
              <a:rPr lang="en-US" sz="2400" dirty="0" err="1" smtClean="0"/>
              <a:t>a</a:t>
            </a:r>
            <a:r>
              <a:rPr lang="en-US" sz="2400" baseline="30000" dirty="0" err="1" smtClean="0"/>
              <a:t>n</a:t>
            </a:r>
            <a:r>
              <a:rPr lang="en-US" sz="2400" dirty="0" err="1" smtClean="0"/>
              <a:t>ba</a:t>
            </a:r>
            <a:r>
              <a:rPr lang="en-US" sz="2400" baseline="30000" dirty="0" err="1" smtClean="0"/>
              <a:t>n</a:t>
            </a:r>
            <a:r>
              <a:rPr lang="en-US" sz="2400" dirty="0" err="1" smtClean="0"/>
              <a:t>a</a:t>
            </a:r>
            <a:endParaRPr lang="en-US" sz="2400" dirty="0" smtClean="0"/>
          </a:p>
          <a:p>
            <a:r>
              <a:rPr lang="en-US" sz="2800" dirty="0" smtClean="0"/>
              <a:t>Conclusion 2:</a:t>
            </a:r>
          </a:p>
          <a:p>
            <a:pPr lvl="1"/>
            <a:r>
              <a:rPr lang="en-US" sz="2400" dirty="0" smtClean="0"/>
              <a:t>The language cannot be pumped and </a:t>
            </a:r>
            <a:r>
              <a:rPr lang="en-US" sz="2400" dirty="0" err="1" smtClean="0"/>
              <a:t>therfore</a:t>
            </a:r>
            <a:r>
              <a:rPr lang="en-US" sz="2400" dirty="0" smtClean="0"/>
              <a:t> not regular.</a:t>
            </a:r>
          </a:p>
          <a:p>
            <a:pPr lvl="1"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012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PUMPING LEMMA Example2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Example</a:t>
            </a:r>
          </a:p>
          <a:p>
            <a:pPr>
              <a:buNone/>
            </a:pPr>
            <a:r>
              <a:rPr lang="en-US" sz="2800" dirty="0" smtClean="0"/>
              <a:t>		consider the language </a:t>
            </a:r>
          </a:p>
          <a:p>
            <a:pPr>
              <a:buNone/>
            </a:pPr>
            <a:r>
              <a:rPr lang="en-US" sz="2800" dirty="0" smtClean="0"/>
              <a:t>		a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ab</a:t>
            </a:r>
            <a:r>
              <a:rPr lang="en-US" sz="2800" baseline="30000" dirty="0" smtClean="0"/>
              <a:t>n+1 </a:t>
            </a:r>
            <a:r>
              <a:rPr lang="en-US" sz="2800" dirty="0" smtClean="0"/>
              <a:t> for n = 1,2,3. . . </a:t>
            </a:r>
          </a:p>
          <a:p>
            <a:r>
              <a:rPr lang="en-US" sz="2800" dirty="0" smtClean="0"/>
              <a:t>The first two words of infinite language are </a:t>
            </a:r>
            <a:r>
              <a:rPr lang="en-US" sz="2800" dirty="0" err="1" smtClean="0"/>
              <a:t>ababb</a:t>
            </a:r>
            <a:r>
              <a:rPr lang="en-US" sz="2800" dirty="0" smtClean="0"/>
              <a:t> </a:t>
            </a:r>
            <a:r>
              <a:rPr lang="en-US" sz="2800" dirty="0" err="1" smtClean="0"/>
              <a:t>aabbabbb</a:t>
            </a:r>
            <a:r>
              <a:rPr lang="en-US" sz="2800" dirty="0" smtClean="0"/>
              <a:t>, we will show that this language is too not a regular language.</a:t>
            </a:r>
          </a:p>
          <a:p>
            <a:r>
              <a:rPr lang="en-US" sz="2800" dirty="0" smtClean="0"/>
              <a:t>We will show that if xyz in this language for any three strings </a:t>
            </a:r>
            <a:r>
              <a:rPr lang="en-US" sz="2800" dirty="0" err="1" smtClean="0"/>
              <a:t>x,y,z</a:t>
            </a:r>
            <a:r>
              <a:rPr lang="en-US" sz="2800" dirty="0" smtClean="0"/>
              <a:t> then xyz is not in this language. 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548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Example cont’d…</a:t>
            </a:r>
          </a:p>
          <a:p>
            <a:pPr>
              <a:buNone/>
            </a:pPr>
            <a:r>
              <a:rPr lang="en-US" sz="2800" dirty="0" smtClean="0"/>
              <a:t>	Observation 1:</a:t>
            </a:r>
          </a:p>
          <a:p>
            <a:r>
              <a:rPr lang="en-US" sz="2800" dirty="0" smtClean="0"/>
              <a:t>For every word in this language if we know that total number of a’s, we can calculate the exact number of b’s. and conversely.</a:t>
            </a:r>
          </a:p>
          <a:p>
            <a:r>
              <a:rPr lang="en-US" sz="2800" dirty="0" smtClean="0"/>
              <a:t>If we know the total number of b’s then we can calculate the unique number of a’s</a:t>
            </a:r>
          </a:p>
          <a:p>
            <a:r>
              <a:rPr lang="en-US" sz="2800" dirty="0" smtClean="0"/>
              <a:t>So no two different words have the same number of a’s and b’s. 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716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Example Cont’d..</a:t>
            </a:r>
          </a:p>
          <a:p>
            <a:pPr>
              <a:buNone/>
            </a:pPr>
            <a:r>
              <a:rPr lang="en-US" sz="2800" dirty="0" smtClean="0"/>
              <a:t>	Observation 2:</a:t>
            </a:r>
          </a:p>
          <a:p>
            <a:r>
              <a:rPr lang="en-US" sz="2800" dirty="0" smtClean="0"/>
              <a:t>All words in this language have exactly two substrings equal to </a:t>
            </a:r>
            <a:r>
              <a:rPr lang="en-US" sz="2800" dirty="0" err="1" smtClean="0"/>
              <a:t>ab</a:t>
            </a:r>
            <a:r>
              <a:rPr lang="en-US" sz="2800" dirty="0" smtClean="0"/>
              <a:t> and one equal to </a:t>
            </a:r>
            <a:r>
              <a:rPr lang="en-US" sz="2800" dirty="0" err="1" smtClean="0"/>
              <a:t>ba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Observation 3:</a:t>
            </a:r>
          </a:p>
          <a:p>
            <a:r>
              <a:rPr lang="en-US" sz="2800" dirty="0" smtClean="0"/>
              <a:t>If xyz and </a:t>
            </a:r>
            <a:r>
              <a:rPr lang="en-US" sz="2800" dirty="0" err="1" smtClean="0"/>
              <a:t>xyyz</a:t>
            </a:r>
            <a:r>
              <a:rPr lang="en-US" sz="2800" dirty="0" smtClean="0"/>
              <a:t> both are in this language, then y cannot contain either the substring </a:t>
            </a:r>
            <a:r>
              <a:rPr lang="en-US" sz="2800" dirty="0" err="1" smtClean="0"/>
              <a:t>ab</a:t>
            </a:r>
            <a:r>
              <a:rPr lang="en-US" sz="2800" dirty="0" smtClean="0"/>
              <a:t> or the substring </a:t>
            </a:r>
            <a:r>
              <a:rPr lang="en-US" sz="2800" dirty="0" err="1" smtClean="0"/>
              <a:t>ba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Conclusion 1:</a:t>
            </a:r>
          </a:p>
          <a:p>
            <a:r>
              <a:rPr lang="en-US" sz="2800" dirty="0" smtClean="0"/>
              <a:t>Because y cannot b ʎ, it must be solid clump of a’s and solid clump of b’s.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570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Example</a:t>
            </a:r>
          </a:p>
          <a:p>
            <a:pPr>
              <a:buNone/>
            </a:pPr>
            <a:r>
              <a:rPr lang="en-US" sz="2800" dirty="0" smtClean="0"/>
              <a:t>	Conclusion 2:</a:t>
            </a:r>
          </a:p>
          <a:p>
            <a:r>
              <a:rPr lang="en-US" sz="2800" dirty="0" smtClean="0"/>
              <a:t>If y is solid a’s then xyz </a:t>
            </a:r>
            <a:r>
              <a:rPr lang="en-US" sz="2800" dirty="0" err="1" smtClean="0"/>
              <a:t>xyyz</a:t>
            </a:r>
            <a:r>
              <a:rPr lang="en-US" sz="2800" dirty="0" smtClean="0"/>
              <a:t> are different word with the same total b’s violating observation 1.</a:t>
            </a:r>
          </a:p>
          <a:p>
            <a:r>
              <a:rPr lang="en-US" sz="2800" dirty="0" smtClean="0"/>
              <a:t> if y is solid b’s then xyz </a:t>
            </a:r>
            <a:r>
              <a:rPr lang="en-US" sz="2800" dirty="0" err="1" smtClean="0"/>
              <a:t>xyyz</a:t>
            </a:r>
            <a:r>
              <a:rPr lang="en-US" sz="2800" dirty="0" smtClean="0"/>
              <a:t> are different word with the same number of a’s violating observation 1.</a:t>
            </a:r>
          </a:p>
          <a:p>
            <a:r>
              <a:rPr lang="en-US" sz="2800" dirty="0" smtClean="0"/>
              <a:t>Conclusion 3:</a:t>
            </a:r>
          </a:p>
          <a:p>
            <a:r>
              <a:rPr lang="en-US" sz="2800" dirty="0" smtClean="0"/>
              <a:t>It is impossible for both xyz </a:t>
            </a:r>
            <a:r>
              <a:rPr lang="en-US" sz="2800" dirty="0" err="1" smtClean="0"/>
              <a:t>xyyz</a:t>
            </a:r>
            <a:r>
              <a:rPr lang="en-US" sz="2800" dirty="0" smtClean="0"/>
              <a:t> to be in this language for any string xyz.</a:t>
            </a:r>
          </a:p>
          <a:p>
            <a:r>
              <a:rPr lang="en-US" sz="2800" dirty="0" smtClean="0"/>
              <a:t>Therefore the language is un-</a:t>
            </a:r>
            <a:r>
              <a:rPr lang="en-US" sz="2800" dirty="0" err="1" smtClean="0"/>
              <a:t>pumpable</a:t>
            </a:r>
            <a:r>
              <a:rPr lang="en-US" sz="2800" dirty="0" smtClean="0"/>
              <a:t> and not regular.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211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Pumping Lemma Version II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Let  L  be  an  infinite  language  accepted  by  a  finite  automaton  with  N  states.</a:t>
            </a:r>
          </a:p>
          <a:p>
            <a:pPr>
              <a:buNone/>
            </a:pPr>
            <a:r>
              <a:rPr lang="en-US" sz="2800" dirty="0" smtClean="0"/>
              <a:t>	Then  for  all  words  w  in  L  that  have  more  than  N  letters  there  are  strings  x, y,  and  z </a:t>
            </a:r>
          </a:p>
          <a:p>
            <a:pPr>
              <a:buNone/>
            </a:pPr>
            <a:r>
              <a:rPr lang="en-US" sz="2800" dirty="0" smtClean="0"/>
              <a:t>	where  y  is  not  null and  where  length(x)  +  length(y)  does  not  exceed  N</a:t>
            </a:r>
          </a:p>
          <a:p>
            <a:pPr>
              <a:buNone/>
            </a:pPr>
            <a:r>
              <a:rPr lang="en-US" sz="2800" dirty="0" smtClean="0"/>
              <a:t>	such  that</a:t>
            </a:r>
          </a:p>
          <a:p>
            <a:pPr lvl="2">
              <a:buNone/>
            </a:pPr>
            <a:r>
              <a:rPr lang="en-US" sz="2800" dirty="0" smtClean="0"/>
              <a:t>W  =xyz</a:t>
            </a:r>
          </a:p>
          <a:p>
            <a:pPr lvl="2">
              <a:buNone/>
            </a:pPr>
            <a:r>
              <a:rPr lang="en-US" sz="2800" dirty="0" smtClean="0"/>
              <a:t>and  all  strings  of  the  form</a:t>
            </a:r>
          </a:p>
          <a:p>
            <a:pPr lvl="2">
              <a:buNone/>
            </a:pPr>
            <a:r>
              <a:rPr lang="en-US" sz="2800" dirty="0" err="1" smtClean="0"/>
              <a:t>xy</a:t>
            </a:r>
            <a:r>
              <a:rPr lang="en-US" sz="2800" baseline="30000" dirty="0" err="1" smtClean="0"/>
              <a:t>n</a:t>
            </a:r>
            <a:r>
              <a:rPr lang="en-US" sz="2800" dirty="0" err="1" smtClean="0"/>
              <a:t>z</a:t>
            </a:r>
            <a:r>
              <a:rPr lang="en-US" sz="2000" dirty="0" smtClean="0"/>
              <a:t>  	(for  n  =1  2  3  ... )</a:t>
            </a:r>
            <a:endParaRPr lang="en-US" sz="1600" dirty="0" smtClean="0"/>
          </a:p>
          <a:p>
            <a:pPr>
              <a:buNone/>
            </a:pPr>
            <a:r>
              <a:rPr lang="en-US" sz="2800" dirty="0" smtClean="0"/>
              <a:t>		 are  in  L. 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643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Why Pumping Lemma Version II?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Example</a:t>
            </a:r>
          </a:p>
          <a:p>
            <a:r>
              <a:rPr lang="en-US" sz="2400" dirty="0" smtClean="0"/>
              <a:t>We  shall  show  that  the  language  PALINDROME  is  nonregular.  We  cannot use  the  first  version  of  the  Pumping  Lemma  to  do  this  because  the  strings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 x=a	  y=b 	 z=a</a:t>
            </a:r>
          </a:p>
          <a:p>
            <a:r>
              <a:rPr lang="en-US" sz="2400" dirty="0" smtClean="0"/>
              <a:t>satisfy  the  lemma  and  do  not  contradict  the  language.  All  words  of  the  form </a:t>
            </a:r>
          </a:p>
          <a:p>
            <a:pPr lvl="1">
              <a:buNone/>
            </a:pPr>
            <a:r>
              <a:rPr lang="en-US" sz="2000" dirty="0" smtClean="0"/>
              <a:t>	</a:t>
            </a:r>
            <a:r>
              <a:rPr lang="en-US" sz="2400" dirty="0" err="1" smtClean="0"/>
              <a:t>xy</a:t>
            </a:r>
            <a:r>
              <a:rPr lang="en-US" sz="2400" baseline="30000" dirty="0" err="1" smtClean="0"/>
              <a:t>n</a:t>
            </a:r>
            <a:r>
              <a:rPr lang="en-US" sz="2400" dirty="0" err="1" smtClean="0"/>
              <a:t>z</a:t>
            </a:r>
            <a:r>
              <a:rPr lang="en-US" sz="2400" dirty="0" smtClean="0"/>
              <a:t>  =  </a:t>
            </a:r>
            <a:r>
              <a:rPr lang="en-US" sz="2400" dirty="0" err="1" smtClean="0"/>
              <a:t>ab</a:t>
            </a:r>
            <a:r>
              <a:rPr lang="en-US" sz="2400" baseline="30000" dirty="0" err="1" smtClean="0"/>
              <a:t>n</a:t>
            </a:r>
            <a:r>
              <a:rPr lang="en-US" sz="2400" dirty="0" err="1" smtClean="0"/>
              <a:t>a</a:t>
            </a:r>
            <a:endParaRPr lang="en-US" sz="2400" dirty="0" smtClean="0"/>
          </a:p>
          <a:p>
            <a:pPr lvl="1">
              <a:buNone/>
            </a:pPr>
            <a:r>
              <a:rPr lang="en-US" sz="2400" dirty="0" smtClean="0"/>
              <a:t>are  in  PALINDROME.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143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However,  let  us  consider  one  of  the  FA's  that  might  accept  this  language.</a:t>
            </a:r>
          </a:p>
          <a:p>
            <a:r>
              <a:rPr lang="en-US" sz="2400" dirty="0" smtClean="0"/>
              <a:t>Let  us  say  that  the  machine  we  have  in  mind  has  77  states.  Now  the  palindrome</a:t>
            </a:r>
          </a:p>
          <a:p>
            <a:pPr>
              <a:buNone/>
            </a:pPr>
            <a:r>
              <a:rPr lang="en-US" sz="2400" dirty="0" smtClean="0"/>
              <a:t>			w  =  a</a:t>
            </a:r>
            <a:r>
              <a:rPr lang="en-US" sz="2400" baseline="30000" dirty="0" smtClean="0"/>
              <a:t>80</a:t>
            </a:r>
            <a:r>
              <a:rPr lang="en-US" sz="2400" dirty="0" smtClean="0"/>
              <a:t>ba</a:t>
            </a:r>
            <a:r>
              <a:rPr lang="en-US" sz="2400" baseline="30000" dirty="0" smtClean="0"/>
              <a:t>80</a:t>
            </a:r>
          </a:p>
          <a:p>
            <a:pPr>
              <a:buNone/>
            </a:pPr>
            <a:endParaRPr lang="en-US" sz="2400" baseline="30000" dirty="0" smtClean="0"/>
          </a:p>
          <a:p>
            <a:pPr>
              <a:buNone/>
            </a:pPr>
            <a:r>
              <a:rPr lang="en-US" sz="2400" dirty="0" smtClean="0"/>
              <a:t>	must  be  accepted  by  this  machine  and  it  has  more  letters  than  the  machine has  states.  </a:t>
            </a:r>
          </a:p>
          <a:p>
            <a:r>
              <a:rPr lang="en-US" sz="2400" dirty="0" smtClean="0"/>
              <a:t>This  means  that  we  can  break  w  into  the  three  parts,  x,  y,  and z.  But  since  the  length  of  x  and  y  must  be  in  total  77  or  less,  they  must both  be  made  of  solid  a's,  since  the  first  77  letters  of  w  are  all  a's.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3048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Why Pumping Lemma Version II?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5880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It means  when  we  form  the  word  </a:t>
            </a:r>
            <a:r>
              <a:rPr lang="en-US" sz="2400" dirty="0" err="1" smtClean="0"/>
              <a:t>xyyz</a:t>
            </a:r>
            <a:r>
              <a:rPr lang="en-US" sz="2400" dirty="0" smtClean="0"/>
              <a:t>  we  are  adding  more  a's  on  to  the  front of  w.  </a:t>
            </a:r>
          </a:p>
          <a:p>
            <a:r>
              <a:rPr lang="en-US" sz="2400" dirty="0" smtClean="0"/>
              <a:t>But  we  are  not  adding  more  a's  on  to  the  back  of  w  since  all  the  rear a's  are  in  the  z  part,  </a:t>
            </a:r>
          </a:p>
          <a:p>
            <a:r>
              <a:rPr lang="en-US" sz="2400" dirty="0" smtClean="0"/>
              <a:t>Which  stays  fixed  at  80  a's.  This  means  that  the  string </a:t>
            </a:r>
            <a:r>
              <a:rPr lang="en-US" sz="2400" dirty="0" err="1" smtClean="0"/>
              <a:t>xyyz</a:t>
            </a:r>
            <a:r>
              <a:rPr lang="en-US" sz="2400" dirty="0" smtClean="0"/>
              <a:t>  is  not  a  palindrome  since  it  will  be  of  the  form</a:t>
            </a:r>
          </a:p>
          <a:p>
            <a:pPr>
              <a:buNone/>
            </a:pPr>
            <a:r>
              <a:rPr lang="en-US" sz="3600" dirty="0" smtClean="0"/>
              <a:t>		</a:t>
            </a:r>
            <a:r>
              <a:rPr lang="en-US" sz="3600" smtClean="0"/>
              <a:t>	a</a:t>
            </a:r>
            <a:r>
              <a:rPr lang="en-US" sz="3600" baseline="30000" smtClean="0"/>
              <a:t>more </a:t>
            </a:r>
            <a:r>
              <a:rPr lang="en-US" sz="3600" baseline="30000" dirty="0" smtClean="0"/>
              <a:t>than 80</a:t>
            </a:r>
            <a:r>
              <a:rPr lang="en-US" sz="3600" dirty="0" smtClean="0"/>
              <a:t>ba</a:t>
            </a:r>
            <a:r>
              <a:rPr lang="en-US" sz="3600" baseline="30000" dirty="0" smtClean="0"/>
              <a:t>80</a:t>
            </a:r>
          </a:p>
          <a:p>
            <a:r>
              <a:rPr lang="en-US" sz="2400" dirty="0" smtClean="0"/>
              <a:t>Which  stays  fixed  at  80  a's.  This  means  that  the  string </a:t>
            </a:r>
            <a:r>
              <a:rPr lang="en-US" sz="2400" dirty="0" err="1" smtClean="0"/>
              <a:t>xyyz</a:t>
            </a:r>
            <a:r>
              <a:rPr lang="en-US" sz="2400" dirty="0" smtClean="0"/>
              <a:t>  is  not  a  palindrome  since  it  will  be  of  the  form</a:t>
            </a:r>
          </a:p>
          <a:p>
            <a:pPr lvl="2">
              <a:buNone/>
            </a:pPr>
            <a:endParaRPr lang="en-US" sz="2800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Why Pumping Lemma Version II?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939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Why Pumping Lemma Version II?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It means  when  we  form  the  word  </a:t>
            </a:r>
            <a:r>
              <a:rPr lang="en-US" sz="2400" dirty="0" err="1" smtClean="0"/>
              <a:t>xyyz</a:t>
            </a:r>
            <a:r>
              <a:rPr lang="en-US" sz="2400" dirty="0" smtClean="0"/>
              <a:t>  we  are  adding  more  a's  on  to  the  front of  w.  </a:t>
            </a:r>
          </a:p>
          <a:p>
            <a:r>
              <a:rPr lang="en-US" sz="2400" dirty="0" smtClean="0"/>
              <a:t>But  we  are  not  adding  more  a's  on  to  the  back  of  w  since  all  the  rear a's  are  in  the  z  part,  </a:t>
            </a:r>
          </a:p>
          <a:p>
            <a:r>
              <a:rPr lang="en-US" sz="2400" dirty="0" smtClean="0"/>
              <a:t>Which  stays  fixed  at  80  a's.  This  means  that  the  string </a:t>
            </a:r>
            <a:r>
              <a:rPr lang="en-US" sz="2400" dirty="0" err="1" smtClean="0"/>
              <a:t>xyyz</a:t>
            </a:r>
            <a:r>
              <a:rPr lang="en-US" sz="2400" dirty="0" smtClean="0"/>
              <a:t>  is  not  a  palindrome  since  it  will  be  of  the  form</a:t>
            </a:r>
          </a:p>
          <a:p>
            <a:pPr>
              <a:buNone/>
            </a:pPr>
            <a:r>
              <a:rPr lang="en-US" sz="3600" dirty="0" smtClean="0"/>
              <a:t>			a</a:t>
            </a:r>
            <a:r>
              <a:rPr lang="en-US" sz="3600" baseline="30000" dirty="0" smtClean="0"/>
              <a:t>more than 80</a:t>
            </a:r>
            <a:r>
              <a:rPr lang="en-US" sz="3600" dirty="0" smtClean="0"/>
              <a:t>ba</a:t>
            </a:r>
            <a:r>
              <a:rPr lang="en-US" sz="3600" baseline="30000" dirty="0" smtClean="0"/>
              <a:t>80</a:t>
            </a:r>
          </a:p>
          <a:p>
            <a:r>
              <a:rPr lang="en-US" sz="2400" dirty="0" smtClean="0"/>
              <a:t>But  the  second  version  of  the  Pumping  Lemma  said  that  PALINDROME  has to  include.  this  string.  </a:t>
            </a:r>
          </a:p>
          <a:p>
            <a:r>
              <a:rPr lang="en-US" sz="2400" dirty="0" smtClean="0"/>
              <a:t>Therefore,  the  second  version  does  not  apply  to  the language  PALINDROME,  which  means  that  PALINDROME  is  nonregular.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799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Pumping Lemma Version II Example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Example</a:t>
            </a:r>
          </a:p>
          <a:p>
            <a:r>
              <a:rPr lang="en-US" sz="2400" dirty="0" smtClean="0"/>
              <a:t>Let  us  consider  the  language</a:t>
            </a:r>
          </a:p>
          <a:p>
            <a:pPr>
              <a:buNone/>
            </a:pPr>
            <a:r>
              <a:rPr lang="en-US" sz="2400" dirty="0" smtClean="0"/>
              <a:t>		PRIME  =  {</a:t>
            </a:r>
            <a:r>
              <a:rPr lang="en-US" sz="2400" dirty="0" err="1" smtClean="0"/>
              <a:t>a</a:t>
            </a:r>
            <a:r>
              <a:rPr lang="en-US" sz="2400" baseline="30000" dirty="0" err="1" smtClean="0"/>
              <a:t>P</a:t>
            </a:r>
            <a:r>
              <a:rPr lang="en-US" sz="2400" dirty="0" smtClean="0"/>
              <a:t>  where p  is  a  prime}</a:t>
            </a:r>
          </a:p>
          <a:p>
            <a:pPr>
              <a:buNone/>
            </a:pPr>
            <a:r>
              <a:rPr lang="en-US" sz="2400" dirty="0" smtClean="0"/>
              <a:t>		=  {</a:t>
            </a:r>
            <a:r>
              <a:rPr lang="en-US" sz="2400" dirty="0" err="1" smtClean="0"/>
              <a:t>aa</a:t>
            </a:r>
            <a:r>
              <a:rPr lang="en-US" sz="2400" dirty="0" smtClean="0"/>
              <a:t>,  </a:t>
            </a:r>
            <a:r>
              <a:rPr lang="en-US" sz="2400" dirty="0" err="1" smtClean="0"/>
              <a:t>aaa</a:t>
            </a:r>
            <a:r>
              <a:rPr lang="en-US" sz="2400" dirty="0" smtClean="0"/>
              <a:t>,  </a:t>
            </a:r>
            <a:r>
              <a:rPr lang="en-US" sz="2400" dirty="0" err="1" smtClean="0"/>
              <a:t>aaaaa</a:t>
            </a:r>
            <a:r>
              <a:rPr lang="en-US" sz="2400" dirty="0" smtClean="0"/>
              <a:t>,  </a:t>
            </a:r>
            <a:r>
              <a:rPr lang="en-US" sz="2400" dirty="0" err="1" smtClean="0"/>
              <a:t>aaaaaaa</a:t>
            </a:r>
            <a:r>
              <a:rPr lang="en-US" sz="2400" dirty="0" smtClean="0"/>
              <a:t>,  ...  .</a:t>
            </a:r>
          </a:p>
          <a:p>
            <a:r>
              <a:rPr lang="en-US" sz="2400" dirty="0" smtClean="0"/>
              <a:t>Is  PRIME  a  regular  language?  If  it  is,  then  there  is  some  </a:t>
            </a:r>
            <a:r>
              <a:rPr lang="en-US" sz="2400" dirty="0" err="1" smtClean="0"/>
              <a:t>some</a:t>
            </a:r>
            <a:r>
              <a:rPr lang="en-US" sz="2400" dirty="0" smtClean="0"/>
              <a:t>  FA  that accepts  exactly  these  words.  </a:t>
            </a:r>
          </a:p>
          <a:p>
            <a:r>
              <a:rPr lang="en-US" sz="2400" dirty="0" smtClean="0"/>
              <a:t>Let us  suppose, that  it  has  345  states.  Let  us  choose a  prime  number  bigger  than  345,  for  example  347.  </a:t>
            </a:r>
          </a:p>
          <a:p>
            <a:r>
              <a:rPr lang="en-US" sz="2400" dirty="0" smtClean="0"/>
              <a:t>Then  a</a:t>
            </a:r>
            <a:r>
              <a:rPr lang="en-US" sz="2400" baseline="30000" dirty="0" smtClean="0"/>
              <a:t>347</a:t>
            </a:r>
            <a:r>
              <a:rPr lang="en-US" sz="2400" dirty="0" smtClean="0"/>
              <a:t>  can  be  broken into  parts  x,  y,  and  z  such  that  </a:t>
            </a:r>
            <a:r>
              <a:rPr lang="en-US" sz="2400" dirty="0" err="1" smtClean="0"/>
              <a:t>xy</a:t>
            </a:r>
            <a:r>
              <a:rPr lang="en-US" sz="2400" baseline="30000" dirty="0" err="1" smtClean="0"/>
              <a:t>n</a:t>
            </a:r>
            <a:r>
              <a:rPr lang="en-US" sz="2400" dirty="0" err="1" smtClean="0"/>
              <a:t>z</a:t>
            </a:r>
            <a:r>
              <a:rPr lang="en-US" sz="2400" dirty="0" smtClean="0"/>
              <a:t>  is  in  PRIME  for  any  value  of  n.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1907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parts  x,  y,  and  z  are  all  just  strings  of  a's.  Let  us  take  the  value  of n  =  348.</a:t>
            </a:r>
          </a:p>
          <a:p>
            <a:r>
              <a:rPr lang="en-US" sz="2400" dirty="0" smtClean="0"/>
              <a:t>By  the  Pumping  Lemma,  the  word  xy</a:t>
            </a:r>
            <a:r>
              <a:rPr lang="en-US" sz="2400" baseline="30000" dirty="0" smtClean="0"/>
              <a:t>348</a:t>
            </a:r>
            <a:r>
              <a:rPr lang="en-US" sz="2400" dirty="0" smtClean="0"/>
              <a:t>z  must  be  in  PRIME.  	Now</a:t>
            </a:r>
          </a:p>
          <a:p>
            <a:pPr>
              <a:buNone/>
            </a:pPr>
            <a:r>
              <a:rPr lang="en-US" sz="2400" dirty="0" smtClean="0"/>
              <a:t>		 xy</a:t>
            </a:r>
            <a:r>
              <a:rPr lang="en-US" sz="2400" baseline="30000" dirty="0" smtClean="0"/>
              <a:t>348</a:t>
            </a:r>
            <a:r>
              <a:rPr lang="en-US" sz="2400" dirty="0" smtClean="0"/>
              <a:t>z =  X  y  Z  y</a:t>
            </a:r>
            <a:r>
              <a:rPr lang="en-US" sz="2400" baseline="30000" dirty="0" smtClean="0"/>
              <a:t>347</a:t>
            </a:r>
          </a:p>
          <a:p>
            <a:r>
              <a:rPr lang="en-US" sz="2400" dirty="0" smtClean="0"/>
              <a:t>We  can  write  this  because  the  factors  x,  y,  and  z  are  all  solid  clumps  of  a's, and  it  does  not  matter  in  what  order  we  concatenate  them. </a:t>
            </a:r>
          </a:p>
          <a:p>
            <a:r>
              <a:rPr lang="en-US" sz="2400" dirty="0" smtClean="0"/>
              <a:t> All  that  matters is  how  many  a's  we  end  up  with.</a:t>
            </a:r>
          </a:p>
          <a:p>
            <a:r>
              <a:rPr lang="en-US" sz="2400" dirty="0" smtClean="0"/>
              <a:t>Let  us  write</a:t>
            </a:r>
          </a:p>
          <a:p>
            <a:pPr>
              <a:buNone/>
            </a:pPr>
            <a:r>
              <a:rPr lang="en-US" sz="2400" dirty="0" smtClean="0"/>
              <a:t>	 X  y  Z  y</a:t>
            </a:r>
            <a:r>
              <a:rPr lang="en-US" sz="2400" baseline="30000" dirty="0" smtClean="0"/>
              <a:t>347 </a:t>
            </a:r>
            <a:r>
              <a:rPr lang="en-US" sz="2400" dirty="0" smtClean="0"/>
              <a:t>= a</a:t>
            </a:r>
            <a:r>
              <a:rPr lang="en-US" sz="2400" baseline="30000" dirty="0" smtClean="0"/>
              <a:t>347</a:t>
            </a:r>
            <a:r>
              <a:rPr lang="en-US" sz="2400" dirty="0" smtClean="0"/>
              <a:t> y</a:t>
            </a:r>
            <a:r>
              <a:rPr lang="en-US" sz="2400" baseline="30000" dirty="0" smtClean="0"/>
              <a:t>347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Pumping Lemma Version II Example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3898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This  is  because  x,  y,  and  z  came  originally  from  breaking  up  a</a:t>
            </a:r>
            <a:r>
              <a:rPr lang="en-US" sz="2400" baseline="30000" dirty="0" smtClean="0"/>
              <a:t>34 7 	</a:t>
            </a:r>
            <a:r>
              <a:rPr lang="en-US" sz="2400" dirty="0" smtClean="0"/>
              <a:t>into  three parts.  </a:t>
            </a:r>
          </a:p>
          <a:p>
            <a:r>
              <a:rPr lang="en-US" sz="2400" dirty="0" smtClean="0"/>
              <a:t>We  also  know  that  y  is  some  (nonempty)  string  of  a's.  </a:t>
            </a:r>
          </a:p>
          <a:p>
            <a:r>
              <a:rPr lang="en-US" sz="2400" dirty="0" smtClean="0"/>
              <a:t>Let  us  say  that</a:t>
            </a:r>
          </a:p>
          <a:p>
            <a:pPr>
              <a:buNone/>
            </a:pPr>
            <a:r>
              <a:rPr lang="en-US" sz="2400" dirty="0" smtClean="0"/>
              <a:t>	y  =  a</a:t>
            </a:r>
            <a:r>
              <a:rPr lang="en-US" sz="2400" baseline="30000" dirty="0" smtClean="0"/>
              <a:t>m</a:t>
            </a:r>
            <a:r>
              <a:rPr lang="en-US" sz="2400" dirty="0" smtClean="0"/>
              <a:t>  for  some  integer  m  that  we  do  not  know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 a</a:t>
            </a:r>
            <a:r>
              <a:rPr lang="en-US" sz="2400" baseline="30000" dirty="0" smtClean="0"/>
              <a:t>34 7 </a:t>
            </a:r>
            <a:r>
              <a:rPr lang="en-US" sz="2400" dirty="0" smtClean="0"/>
              <a:t>y </a:t>
            </a:r>
            <a:r>
              <a:rPr lang="en-US" sz="2400" baseline="30000" dirty="0" smtClean="0"/>
              <a:t>34 7</a:t>
            </a:r>
            <a:r>
              <a:rPr lang="en-US" sz="2400" dirty="0" smtClean="0"/>
              <a:t>  = a</a:t>
            </a:r>
            <a:r>
              <a:rPr lang="en-US" sz="2400" baseline="30000" dirty="0" smtClean="0"/>
              <a:t>34 7</a:t>
            </a:r>
            <a:r>
              <a:rPr lang="en-US" sz="2400" dirty="0" smtClean="0"/>
              <a:t>(a</a:t>
            </a:r>
            <a:r>
              <a:rPr lang="en-US" sz="2400" baseline="30000" dirty="0" smtClean="0"/>
              <a:t>m</a:t>
            </a:r>
            <a:r>
              <a:rPr lang="en-US" sz="2400" dirty="0" smtClean="0"/>
              <a:t>) </a:t>
            </a:r>
            <a:r>
              <a:rPr lang="en-US" sz="2400" baseline="30000" dirty="0" smtClean="0"/>
              <a:t>347</a:t>
            </a:r>
          </a:p>
          <a:p>
            <a:pPr>
              <a:buNone/>
            </a:pPr>
            <a:r>
              <a:rPr lang="en-US" sz="2400" dirty="0" smtClean="0"/>
              <a:t>			      = a </a:t>
            </a:r>
            <a:r>
              <a:rPr lang="en-US" sz="2400" baseline="30000" dirty="0" smtClean="0"/>
              <a:t>347 + 347m</a:t>
            </a:r>
          </a:p>
          <a:p>
            <a:pPr>
              <a:buNone/>
            </a:pPr>
            <a:r>
              <a:rPr lang="en-US" sz="2400" dirty="0" smtClean="0"/>
              <a:t>			      = a </a:t>
            </a:r>
            <a:r>
              <a:rPr lang="en-US" sz="2400" baseline="30000" dirty="0" smtClean="0"/>
              <a:t>347(m  +  1)</a:t>
            </a:r>
          </a:p>
          <a:p>
            <a:endParaRPr lang="en-US" sz="2400" baseline="30000" dirty="0" smtClean="0"/>
          </a:p>
          <a:p>
            <a:r>
              <a:rPr lang="en-US" sz="2400" baseline="30000" dirty="0" smtClean="0"/>
              <a:t>these  operations  are  all  standard  algebraic  manipulations.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Pumping Lemma Version II Example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8003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What  we  have  arrived  at  is  that  there  is  an  element  in  PRIME  that  is  of the  form  a to  the  power  347(m  + 1).  </a:t>
            </a:r>
          </a:p>
          <a:p>
            <a:r>
              <a:rPr lang="en-US" sz="2400" dirty="0" smtClean="0"/>
              <a:t>Now  since  m is not equal to 0,  we  know  that  347(m+  1)</a:t>
            </a:r>
          </a:p>
          <a:p>
            <a:r>
              <a:rPr lang="en-US" sz="2400" dirty="0" smtClean="0"/>
              <a:t>is  not  a  prime  number.  But  this  is  a  contradiction,  since  all  the  strings  in PRIME  are  of  the  form  </a:t>
            </a:r>
            <a:r>
              <a:rPr lang="en-US" sz="2400" dirty="0" err="1" smtClean="0"/>
              <a:t>a</a:t>
            </a:r>
            <a:r>
              <a:rPr lang="en-US" sz="2400" baseline="30000" dirty="0" err="1" smtClean="0"/>
              <a:t>p</a:t>
            </a:r>
            <a:r>
              <a:rPr lang="en-US" sz="2400" dirty="0" smtClean="0"/>
              <a:t>  where  the  exponent  is  a  prime  number.  </a:t>
            </a:r>
          </a:p>
          <a:p>
            <a:r>
              <a:rPr lang="en-US" sz="2400" dirty="0" smtClean="0"/>
              <a:t>This  contradiction  arose  from  the  assumption  that  PRIME  was  a  regular  language.</a:t>
            </a:r>
          </a:p>
          <a:p>
            <a:r>
              <a:rPr lang="en-US" sz="2400" dirty="0" smtClean="0"/>
              <a:t>Therefore  PRIME  is  nonregular.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Pumping Lemma Version II Example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648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Lecture#19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Pumping Lemma 1 &amp; Examples</a:t>
            </a:r>
          </a:p>
          <a:p>
            <a:r>
              <a:rPr lang="en-US" dirty="0" smtClean="0"/>
              <a:t>Need for Pumping Lemma Version II</a:t>
            </a:r>
          </a:p>
          <a:p>
            <a:r>
              <a:rPr lang="en-US" i="1" dirty="0" smtClean="0"/>
              <a:t>Thanks to Daniel I </a:t>
            </a:r>
            <a:r>
              <a:rPr lang="en-US" i="1" dirty="0" err="1" smtClean="0"/>
              <a:t>cohen</a:t>
            </a:r>
            <a:r>
              <a:rPr lang="en-US" i="1" dirty="0" smtClean="0"/>
              <a:t>. The material for these slides has been taken from his book Automata Theory.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1225</Words>
  <Application>Microsoft Office PowerPoint</Application>
  <PresentationFormat>On-screen Show (4:3)</PresentationFormat>
  <Paragraphs>250</Paragraphs>
  <Slides>34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Lecture # 19</vt:lpstr>
      <vt:lpstr>Lecture 18 Recap….</vt:lpstr>
      <vt:lpstr>Non-regular languages</vt:lpstr>
      <vt:lpstr>Non-regular languages</vt:lpstr>
      <vt:lpstr>Non-regular languages</vt:lpstr>
      <vt:lpstr>Nonregular language</vt:lpstr>
      <vt:lpstr>PUMPING LEMMA (Version I)</vt:lpstr>
      <vt:lpstr>Theorem  13</vt:lpstr>
      <vt:lpstr>Theorem  13</vt:lpstr>
      <vt:lpstr>Theorem  13</vt:lpstr>
      <vt:lpstr>Theorem  13</vt:lpstr>
      <vt:lpstr>Theorem  13</vt:lpstr>
      <vt:lpstr>Slide 13</vt:lpstr>
      <vt:lpstr>Slide 14</vt:lpstr>
      <vt:lpstr>Slide 15</vt:lpstr>
      <vt:lpstr>Slide 16</vt:lpstr>
      <vt:lpstr>Theorem  13</vt:lpstr>
      <vt:lpstr>Theorem  13</vt:lpstr>
      <vt:lpstr>Slide 19</vt:lpstr>
      <vt:lpstr>PUMPING LEMMA Example1</vt:lpstr>
      <vt:lpstr>PUMPING LEMMA Example2</vt:lpstr>
      <vt:lpstr>Slide 22</vt:lpstr>
      <vt:lpstr>Slide 23</vt:lpstr>
      <vt:lpstr>Slide 24</vt:lpstr>
      <vt:lpstr>Pumping Lemma Version II</vt:lpstr>
      <vt:lpstr>Why Pumping Lemma Version II?</vt:lpstr>
      <vt:lpstr>Slide 27</vt:lpstr>
      <vt:lpstr>Slide 28</vt:lpstr>
      <vt:lpstr>Why Pumping Lemma Version II?</vt:lpstr>
      <vt:lpstr>Pumping Lemma Version II Example </vt:lpstr>
      <vt:lpstr>Pumping Lemma Version II Example </vt:lpstr>
      <vt:lpstr>Pumping Lemma Version II Example </vt:lpstr>
      <vt:lpstr>Pumping Lemma Version II Example </vt:lpstr>
      <vt:lpstr>Summary Lecture#19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18</dc:title>
  <dc:creator>ALAM</dc:creator>
  <cp:lastModifiedBy>NTS</cp:lastModifiedBy>
  <cp:revision>32</cp:revision>
  <dcterms:created xsi:type="dcterms:W3CDTF">2012-12-27T07:58:32Z</dcterms:created>
  <dcterms:modified xsi:type="dcterms:W3CDTF">2013-01-04T07:38:01Z</dcterms:modified>
</cp:coreProperties>
</file>