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71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327" r:id="rId11"/>
    <p:sldId id="282" r:id="rId12"/>
    <p:sldId id="283" r:id="rId13"/>
    <p:sldId id="284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328" r:id="rId25"/>
    <p:sldId id="329" r:id="rId26"/>
    <p:sldId id="330" r:id="rId27"/>
    <p:sldId id="331" r:id="rId28"/>
    <p:sldId id="286" r:id="rId29"/>
    <p:sldId id="287" r:id="rId30"/>
    <p:sldId id="288" r:id="rId31"/>
    <p:sldId id="289" r:id="rId32"/>
    <p:sldId id="290" r:id="rId33"/>
    <p:sldId id="291" r:id="rId34"/>
    <p:sldId id="293" r:id="rId35"/>
    <p:sldId id="294" r:id="rId36"/>
    <p:sldId id="295" r:id="rId37"/>
    <p:sldId id="296" r:id="rId38"/>
    <p:sldId id="298" r:id="rId39"/>
    <p:sldId id="299" r:id="rId40"/>
    <p:sldId id="300" r:id="rId41"/>
    <p:sldId id="302" r:id="rId42"/>
    <p:sldId id="303" r:id="rId43"/>
    <p:sldId id="305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15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454F06-4F81-45E3-8742-A131139CDF96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1488-90B3-4558-B99D-98F9AA2702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5005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4383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8678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7243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1671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0699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8606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3976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7740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3439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8790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546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4CC65-F8B9-4CA8-94AB-6163DD0B079C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3346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18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297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17 Recap….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Regular Languages Introduction – Repeat </a:t>
            </a:r>
          </a:p>
          <a:p>
            <a:r>
              <a:rPr lang="en-US" dirty="0" smtClean="0"/>
              <a:t>Intersection with another language also results in a regular language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287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 – Repeat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ctr">
              <a:buNone/>
            </a:pPr>
            <a:endParaRPr lang="en-US" dirty="0" smtClean="0"/>
          </a:p>
          <a:p>
            <a:pPr lvl="1">
              <a:buNone/>
            </a:pPr>
            <a:r>
              <a:rPr lang="en-US" b="1" dirty="0"/>
              <a:t>Statement</a:t>
            </a:r>
          </a:p>
          <a:p>
            <a:pPr lvl="1" algn="ctr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The set of regular languages is closed under intersection.</a:t>
            </a:r>
          </a:p>
          <a:p>
            <a:pPr lvl="1" algn="ctr">
              <a:buNone/>
            </a:pPr>
            <a:endParaRPr lang="en-US" dirty="0" smtClean="0"/>
          </a:p>
          <a:p>
            <a:pPr lvl="1">
              <a:buNone/>
            </a:pPr>
            <a:r>
              <a:rPr lang="en-US" sz="2400" dirty="0" smtClean="0">
                <a:solidFill>
                  <a:schemeClr val="accent1"/>
                </a:solidFill>
              </a:rPr>
              <a:t>If L1 and L2  are regular languages then L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1</a:t>
            </a:r>
            <a:r>
              <a:rPr lang="en-US" sz="2400" dirty="0" smtClean="0">
                <a:solidFill>
                  <a:schemeClr val="accent1"/>
                </a:solidFill>
              </a:rPr>
              <a:t>∩ L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2</a:t>
            </a:r>
            <a:r>
              <a:rPr lang="en-US" sz="2400" dirty="0" smtClean="0">
                <a:solidFill>
                  <a:schemeClr val="accent1"/>
                </a:solidFill>
              </a:rPr>
              <a:t>  is also a regular language.</a:t>
            </a:r>
          </a:p>
          <a:p>
            <a:pPr lvl="1" algn="ctr">
              <a:buNone/>
            </a:pPr>
            <a:endParaRPr lang="en-US" dirty="0" smtClean="0"/>
          </a:p>
          <a:p>
            <a:pPr lvl="1" algn="ctr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269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 – Repeat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4648200" cy="6096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PROOF: By Demorgan’s Law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981200"/>
            <a:ext cx="76200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For sets of any kind (regular or not)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2900" dirty="0" smtClean="0"/>
              <a:t>			L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∩L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 =  (L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'  +  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')‘</a:t>
            </a:r>
          </a:p>
          <a:p>
            <a:pPr marL="457200" lvl="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/>
              <a:t>L</a:t>
            </a:r>
            <a:r>
              <a:rPr lang="en-US" sz="2900" baseline="-25000" dirty="0"/>
              <a:t>1</a:t>
            </a:r>
            <a:r>
              <a:rPr lang="en-US" sz="2900" dirty="0"/>
              <a:t>∩</a:t>
            </a:r>
            <a:r>
              <a:rPr lang="en-US" sz="2900" dirty="0" smtClean="0"/>
              <a:t>L</a:t>
            </a:r>
            <a:r>
              <a:rPr lang="en-US" sz="2900" baseline="-25000" dirty="0" smtClean="0"/>
              <a:t>2 </a:t>
            </a:r>
            <a:r>
              <a:rPr lang="en-US" sz="2900" dirty="0" smtClean="0"/>
              <a:t>consists of all words that are not in L1’ or L2’.</a:t>
            </a:r>
          </a:p>
          <a:p>
            <a:pPr marL="457200" lvl="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Because L1 is regular then L1’ is also regular (using Theorem 11) and so as L2’ is regular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Also </a:t>
            </a:r>
            <a:r>
              <a:rPr lang="en-US" sz="2900" dirty="0"/>
              <a:t>L</a:t>
            </a:r>
            <a:r>
              <a:rPr lang="en-US" sz="2900" baseline="-25000" dirty="0"/>
              <a:t>1</a:t>
            </a:r>
            <a:r>
              <a:rPr lang="en-US" sz="2900" dirty="0"/>
              <a:t>'  +  </a:t>
            </a:r>
            <a:r>
              <a:rPr lang="en-US" sz="2900" dirty="0" smtClean="0"/>
              <a:t>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'  is regular, therefore </a:t>
            </a:r>
            <a:r>
              <a:rPr lang="en-US" sz="2900" dirty="0"/>
              <a:t>(L</a:t>
            </a:r>
            <a:r>
              <a:rPr lang="en-US" sz="2900" baseline="-25000" dirty="0"/>
              <a:t>1</a:t>
            </a:r>
            <a:r>
              <a:rPr lang="en-US" sz="2900" dirty="0"/>
              <a:t>'  +  L</a:t>
            </a:r>
            <a:r>
              <a:rPr lang="en-US" sz="2900" baseline="-25000" dirty="0"/>
              <a:t>2</a:t>
            </a:r>
            <a:r>
              <a:rPr lang="en-US" sz="2900" dirty="0" smtClean="0"/>
              <a:t>')‘ is also regular (using Theorem 11)</a:t>
            </a:r>
          </a:p>
          <a:p>
            <a:pPr marL="342900" lvl="0" indent="-342900">
              <a:spcBef>
                <a:spcPct val="20000"/>
              </a:spcBef>
            </a:pPr>
            <a:endParaRPr lang="en-US" sz="2900" dirty="0" smtClean="0"/>
          </a:p>
          <a:p>
            <a:pPr marL="342900" lvl="0" indent="-342900">
              <a:spcBef>
                <a:spcPct val="20000"/>
              </a:spcBef>
            </a:pP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005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 – Repeat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981200"/>
            <a:ext cx="76200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Two languages over Σ =  {</a:t>
            </a:r>
            <a:r>
              <a:rPr lang="en-US" sz="2900" dirty="0" err="1" smtClean="0"/>
              <a:t>a,b</a:t>
            </a:r>
            <a:r>
              <a:rPr lang="en-US" sz="2900" dirty="0" smtClean="0"/>
              <a:t>}</a:t>
            </a:r>
          </a:p>
          <a:p>
            <a:pPr marL="1257300" lvl="2" indent="-342900">
              <a:spcBef>
                <a:spcPct val="20000"/>
              </a:spcBef>
            </a:pPr>
            <a:r>
              <a:rPr lang="en-US" sz="2400" dirty="0" smtClean="0"/>
              <a:t>L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 =  all  strings  with  a  double  a</a:t>
            </a:r>
          </a:p>
          <a:p>
            <a:pPr marL="1257300" lvl="2" indent="-342900">
              <a:spcBef>
                <a:spcPct val="20000"/>
              </a:spcBef>
            </a:pPr>
            <a:r>
              <a:rPr lang="en-US" sz="2400" dirty="0" smtClean="0"/>
              <a:t>L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 =  all  strings  with  an  even  number  of  </a:t>
            </a:r>
            <a:r>
              <a:rPr lang="en-US" sz="2400" dirty="0" err="1" smtClean="0"/>
              <a:t>a's</a:t>
            </a:r>
            <a:r>
              <a:rPr lang="en-US" sz="2400" dirty="0" smtClean="0"/>
              <a:t>.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L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 and 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are not the same, since </a:t>
            </a:r>
            <a:r>
              <a:rPr lang="en-US" sz="2900" dirty="0" err="1" smtClean="0"/>
              <a:t>aaa</a:t>
            </a:r>
            <a:r>
              <a:rPr lang="en-US" sz="2900" dirty="0" smtClean="0"/>
              <a:t> is in L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 but not in 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and aba in in 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but not in L</a:t>
            </a:r>
            <a:r>
              <a:rPr lang="en-US" sz="2900" baseline="-25000" dirty="0" smtClean="0"/>
              <a:t>1</a:t>
            </a:r>
          </a:p>
          <a:p>
            <a:pPr marL="342900" lvl="0" indent="-342900">
              <a:spcBef>
                <a:spcPct val="20000"/>
              </a:spcBef>
            </a:pPr>
            <a:endParaRPr lang="en-US" sz="2900" dirty="0" smtClean="0"/>
          </a:p>
          <a:p>
            <a:pPr marL="342900" lvl="0" indent="-342900">
              <a:spcBef>
                <a:spcPct val="20000"/>
              </a:spcBef>
            </a:pP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4648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Example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063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 – Repeat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9812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L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 and 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are regular languages defined by the regular expressions below.</a:t>
            </a:r>
          </a:p>
          <a:p>
            <a:pPr marL="1257300" lvl="2" indent="-342900">
              <a:spcBef>
                <a:spcPct val="20000"/>
              </a:spcBef>
            </a:pPr>
            <a:r>
              <a:rPr lang="pt-BR" sz="2900" dirty="0" smtClean="0"/>
              <a:t>r</a:t>
            </a:r>
            <a:r>
              <a:rPr lang="pt-BR" sz="2900" baseline="-25000" dirty="0" smtClean="0"/>
              <a:t>1</a:t>
            </a:r>
            <a:r>
              <a:rPr lang="pt-BR" sz="2900" dirty="0" smtClean="0"/>
              <a:t>  =  (a  +  b)*aa(a  +  b)*</a:t>
            </a:r>
          </a:p>
          <a:p>
            <a:pPr marL="1257300" lvl="2" indent="-342900">
              <a:spcBef>
                <a:spcPct val="20000"/>
              </a:spcBef>
            </a:pPr>
            <a:r>
              <a:rPr lang="pt-BR" sz="2900" dirty="0" smtClean="0"/>
              <a:t>r</a:t>
            </a:r>
            <a:r>
              <a:rPr lang="pt-BR" sz="2900" baseline="-25000" dirty="0" smtClean="0"/>
              <a:t>2</a:t>
            </a:r>
            <a:r>
              <a:rPr lang="pt-BR" sz="2900" dirty="0" smtClean="0"/>
              <a:t>  =  b*(ab*ab*)*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2900" dirty="0" smtClean="0"/>
              <a:t>A word in L</a:t>
            </a:r>
            <a:r>
              <a:rPr lang="pt-BR" sz="2900" baseline="-25000" dirty="0" smtClean="0"/>
              <a:t>2</a:t>
            </a:r>
            <a:r>
              <a:rPr lang="pt-BR" sz="2900" dirty="0" smtClean="0"/>
              <a:t> can have some b’s in the front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2900" dirty="0" smtClean="0"/>
              <a:t>But whenever there is an a, it balanced by an other a (after some b’s).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2900" dirty="0" smtClean="0"/>
              <a:t>Gives the factor of the form (ab*ab*)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2900" dirty="0" smtClean="0"/>
              <a:t>The words can have as many factors of this from as it wants. It can end an a or ab.</a:t>
            </a:r>
          </a:p>
          <a:p>
            <a:pPr marL="1257300" lvl="2" indent="-342900">
              <a:spcBef>
                <a:spcPct val="20000"/>
              </a:spcBef>
            </a:pPr>
            <a:endParaRPr lang="en-US" sz="2900" dirty="0" smtClean="0"/>
          </a:p>
          <a:p>
            <a:pPr marL="342900" lvl="0" indent="-342900">
              <a:spcBef>
                <a:spcPct val="20000"/>
              </a:spcBef>
            </a:pP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4648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Example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242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 – Repeat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9812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These two languages can also be defined by FA (Kleen’s theorem)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pt-BR" sz="2900" dirty="0" smtClean="0"/>
          </a:p>
          <a:p>
            <a:pPr marL="1257300" lvl="2" indent="-342900">
              <a:spcBef>
                <a:spcPct val="20000"/>
              </a:spcBef>
            </a:pPr>
            <a:endParaRPr lang="en-US" sz="2900" dirty="0" smtClean="0"/>
          </a:p>
          <a:p>
            <a:pPr marL="342900" lvl="0" indent="-342900">
              <a:spcBef>
                <a:spcPct val="20000"/>
              </a:spcBef>
            </a:pP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4648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Example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4278868"/>
            <a:ext cx="495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FA</a:t>
            </a:r>
            <a:r>
              <a:rPr lang="en-US" b="1" baseline="-25000" dirty="0" smtClean="0"/>
              <a:t>1</a:t>
            </a:r>
            <a:endParaRPr lang="en-US" b="1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1219200" y="5574268"/>
            <a:ext cx="495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FA</a:t>
            </a:r>
            <a:r>
              <a:rPr lang="en-US" b="1" baseline="-25000" dirty="0" smtClean="0"/>
              <a:t>2</a:t>
            </a:r>
            <a:endParaRPr lang="en-US" b="1" baseline="-250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405021"/>
            <a:ext cx="4891088" cy="3348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7682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 – Repeat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In  the  proof  of  the  theorem  that  the  complement  of  a  regular  language  is regular  an algorithm is given for  building  the  machines  that  accept  these languages.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Now reverse  what  is  a  final  state  and  what is  not  a  final  state.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  machines  for  these  languages  are  then</a:t>
            </a:r>
          </a:p>
          <a:p>
            <a:pPr lvl="0">
              <a:spcBef>
                <a:spcPct val="20000"/>
              </a:spcBef>
            </a:pPr>
            <a:r>
              <a:rPr lang="en-US" sz="2900" dirty="0"/>
              <a:t>	</a:t>
            </a:r>
            <a:r>
              <a:rPr lang="en-US" sz="2900" dirty="0" smtClean="0"/>
              <a:t>(see the next slide </a:t>
            </a:r>
            <a:r>
              <a:rPr lang="en-US" sz="2900" dirty="0" smtClean="0">
                <a:sym typeface="Wingdings" pitchFamily="2" charset="2"/>
              </a:rPr>
              <a:t></a:t>
            </a:r>
            <a:r>
              <a:rPr lang="en-US" sz="2900" dirty="0" smtClean="0"/>
              <a:t>)</a:t>
            </a:r>
            <a:endParaRPr lang="en-US" sz="2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566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 – Repeat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14400" y="1676400"/>
            <a:ext cx="81534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Recall  that  how we  go  through  stages  of  transition  graphs  with  edges  labeled by  regular  expressions.  Thus, FA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'  becomes:</a:t>
            </a:r>
            <a:endParaRPr lang="en-US" sz="2000" dirty="0"/>
          </a:p>
        </p:txBody>
      </p:sp>
      <p:pic>
        <p:nvPicPr>
          <p:cNvPr id="9" name="Picture 8" descr="T12_fig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1" y="3436374"/>
            <a:ext cx="6295868" cy="2977116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891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066800" y="2209800"/>
            <a:ext cx="6858000" cy="2819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State  q</a:t>
            </a:r>
            <a:r>
              <a:rPr lang="en-US" sz="2900" baseline="-25000" dirty="0" smtClean="0"/>
              <a:t>3</a:t>
            </a:r>
            <a:r>
              <a:rPr lang="en-US" sz="2900" dirty="0" smtClean="0"/>
              <a:t>  is  part  of  no  path  from  - to  +,  so  it  can  be  dropped.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We need to join incoming a edge with both outgoing edges(b to </a:t>
            </a:r>
            <a:r>
              <a:rPr lang="en-US" sz="2900" dirty="0"/>
              <a:t>q</a:t>
            </a:r>
            <a:r>
              <a:rPr lang="en-US" sz="2900" dirty="0" smtClean="0"/>
              <a:t>1 and q2 to +).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When we add the two loops, we get b + </a:t>
            </a:r>
            <a:r>
              <a:rPr lang="en-US" sz="2900" dirty="0" err="1" smtClean="0"/>
              <a:t>ab</a:t>
            </a:r>
            <a:r>
              <a:rPr lang="en-US" sz="2900" dirty="0" smtClean="0"/>
              <a:t> and the sum of the two edges from q1 to + is a + </a:t>
            </a:r>
            <a:r>
              <a:rPr lang="en-US" sz="3200" dirty="0" smtClean="0"/>
              <a:t>ʎ so the machine looks like</a:t>
            </a:r>
            <a:endParaRPr lang="en-US" sz="2900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5192486"/>
            <a:ext cx="5486400" cy="1665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 descr="T12_fig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62400" y="152400"/>
            <a:ext cx="4495800" cy="21259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 – Repeat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71600"/>
            <a:ext cx="81534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 same thing for the language L</a:t>
            </a:r>
            <a:r>
              <a:rPr lang="en-US" sz="2900" baseline="-25000" dirty="0" smtClean="0"/>
              <a:t>2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FA2 becomes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pic>
        <p:nvPicPr>
          <p:cNvPr id="9" name="Picture 8" descr="T12_fig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2362200"/>
            <a:ext cx="5943600" cy="1981200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609600" y="4419600"/>
            <a:ext cx="7924800" cy="2057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Simplify: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Eliminate state q</a:t>
            </a:r>
            <a:r>
              <a:rPr lang="en-US" sz="2900" baseline="-25000" dirty="0" smtClean="0"/>
              <a:t>2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There is one incoming edge a loop, and two outgoing edges,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Now to replace them with only two edges: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 path q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 – q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– q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– q</a:t>
            </a:r>
            <a:r>
              <a:rPr lang="en-US" sz="2900" baseline="-25000" dirty="0" smtClean="0"/>
              <a:t>1 </a:t>
            </a:r>
            <a:r>
              <a:rPr lang="en-US" sz="2900" dirty="0" smtClean="0"/>
              <a:t>becomes a loop at q</a:t>
            </a:r>
            <a:r>
              <a:rPr lang="en-US" sz="2900" baseline="-25000" dirty="0" smtClean="0"/>
              <a:t>1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 path q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 – q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– q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– +</a:t>
            </a:r>
            <a:r>
              <a:rPr lang="en-US" sz="2900" baseline="-25000" dirty="0" smtClean="0"/>
              <a:t>   </a:t>
            </a:r>
            <a:r>
              <a:rPr lang="en-US" sz="2900" dirty="0" smtClean="0"/>
              <a:t>becomes an edge from q1 to +.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210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 – Repeat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71600"/>
            <a:ext cx="81534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When state q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is bypassed and adding the two loop labels we get,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pic>
        <p:nvPicPr>
          <p:cNvPr id="11" name="Picture 10" descr="T12_fig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3600" y="2362200"/>
            <a:ext cx="4611485" cy="1600200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990600" y="4114800"/>
            <a:ext cx="57150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We can eliminate state q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 we get,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pic>
        <p:nvPicPr>
          <p:cNvPr id="13" name="Picture 12" descr="T12_fig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33600" y="4724400"/>
            <a:ext cx="4038600" cy="1253359"/>
          </a:xfrm>
          <a:prstGeom prst="rect">
            <a:avLst/>
          </a:prstGeom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0" name="Picture 9" descr="T12_fig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5000" y="304800"/>
            <a:ext cx="2971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595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 – Repeat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71600"/>
            <a:ext cx="81534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As we have regular expression for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’ and L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’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We can write the regular expression for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’+L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’</a:t>
            </a:r>
          </a:p>
          <a:p>
            <a:pPr marL="342900" lvl="0" indent="-342900">
              <a:spcBef>
                <a:spcPct val="20000"/>
              </a:spcBef>
            </a:pPr>
            <a:r>
              <a:rPr lang="pt-BR" sz="2400" dirty="0" smtClean="0"/>
              <a:t>	</a:t>
            </a:r>
          </a:p>
          <a:p>
            <a:pPr marL="342900" lvl="0" indent="-342900">
              <a:spcBef>
                <a:spcPct val="20000"/>
              </a:spcBef>
            </a:pPr>
            <a:r>
              <a:rPr lang="pt-BR" sz="2400" dirty="0" smtClean="0"/>
              <a:t>	r</a:t>
            </a:r>
            <a:r>
              <a:rPr lang="pt-BR" sz="2400" baseline="-25000" dirty="0" smtClean="0"/>
              <a:t>l</a:t>
            </a:r>
            <a:r>
              <a:rPr lang="pt-BR" sz="2400" dirty="0" smtClean="0"/>
              <a:t>'  +  r </a:t>
            </a:r>
            <a:r>
              <a:rPr lang="pt-BR" sz="2400" baseline="-25000" dirty="0" smtClean="0"/>
              <a:t>2</a:t>
            </a:r>
            <a:r>
              <a:rPr lang="pt-BR" sz="2400" dirty="0" smtClean="0"/>
              <a:t>'  =  (b  +  ab)*(a  + </a:t>
            </a:r>
            <a:r>
              <a:rPr lang="en-US" sz="2400" dirty="0"/>
              <a:t>ʎ</a:t>
            </a:r>
            <a:r>
              <a:rPr lang="pt-BR" sz="2400" dirty="0" smtClean="0"/>
              <a:t>)  +  (b  +  ab*a)*ab*</a:t>
            </a:r>
          </a:p>
          <a:p>
            <a:pPr marL="342900" lvl="0" indent="-342900">
              <a:spcBef>
                <a:spcPct val="20000"/>
              </a:spcBef>
            </a:pPr>
            <a:endParaRPr lang="pt-BR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2800" dirty="0" smtClean="0"/>
              <a:t>Make this regular expression in to FA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 so  that  we  can  take  its  complement  to  get  the  FA  that  defines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∩L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161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716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To  build  the  FA  that  corresponds  to  a complicated  regular  expression  is  not easy job,  as  (from  the  proof  of  Kleene's  Theorem).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Alternatively: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Make  the  machine  for  L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 '  +  L 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'  directly  from the  machines  for  L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 '  and  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'  without  resorting  to  regular  expressions.  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  method  of  building  a  machine  that  is  the  sum  of  two FA's is already  developed 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 Also  in  the  proof  of  Kleene's  Theorem.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645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71600"/>
            <a:ext cx="81534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Let  us  label  the  states  in  the  two  machines  for  FA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'  and  FA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‘.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133600" y="2819400"/>
            <a:ext cx="552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FA</a:t>
            </a:r>
            <a:r>
              <a:rPr lang="en-US" b="1" baseline="-25000" dirty="0" smtClean="0"/>
              <a:t>1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72200" y="2819400"/>
            <a:ext cx="554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FA</a:t>
            </a:r>
            <a:r>
              <a:rPr lang="en-US" b="1" baseline="-25000" dirty="0" smtClean="0"/>
              <a:t>2</a:t>
            </a:r>
            <a:r>
              <a:rPr lang="en-US" b="1" dirty="0" smtClean="0"/>
              <a:t>’</a:t>
            </a:r>
            <a:endParaRPr lang="en-US" b="1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990600" y="5105400"/>
            <a:ext cx="81534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  start  states  are  x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,  and  y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 and  the  final  states  are  x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 ,  x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,  and  y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124200"/>
            <a:ext cx="802723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30000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Theorem 12…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56735432"/>
              </p:ext>
            </p:extLst>
          </p:nvPr>
        </p:nvGraphicFramePr>
        <p:xfrm>
          <a:off x="228600" y="3640394"/>
          <a:ext cx="8382000" cy="2921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611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Old States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Reading at a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Reading at b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z1-+≡</a:t>
                      </a:r>
                      <a:r>
                        <a:rPr lang="en-US" sz="1800" b="1" dirty="0">
                          <a:effectLst/>
                        </a:rPr>
                        <a:t>(x1,y1)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(x2,y2)≡z2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(x1,y1)≡z1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Z2+≡</a:t>
                      </a:r>
                      <a:r>
                        <a:rPr lang="en-US" sz="1800" b="1" dirty="0">
                          <a:effectLst/>
                        </a:rPr>
                        <a:t>(x2,y2)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(x3,y1)≡z3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(x1,y2)≡z4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z3≡(x3,y1)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(x3,y2)≡z5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(x3,y1)≡z3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Z4+≡</a:t>
                      </a:r>
                      <a:r>
                        <a:rPr lang="en-US" sz="1800" b="1" dirty="0">
                          <a:effectLst/>
                        </a:rPr>
                        <a:t>(x1,y2)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(x2,y1)≡z6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(x1,y2)≡z4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Z5+≡</a:t>
                      </a:r>
                      <a:r>
                        <a:rPr lang="en-US" sz="1800" b="1" dirty="0">
                          <a:effectLst/>
                        </a:rPr>
                        <a:t>(x3,y2)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(x3,y1)≡z3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(x3,y2)≡z5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Z6+≡</a:t>
                      </a:r>
                      <a:r>
                        <a:rPr lang="en-US" sz="1800" b="1" dirty="0">
                          <a:effectLst/>
                        </a:rPr>
                        <a:t>(x2,y1)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(x3,y2)≡z5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(x1,y1)≡z1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54970" y="1219200"/>
            <a:ext cx="552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FA</a:t>
            </a:r>
            <a:r>
              <a:rPr lang="en-US" b="1" baseline="-25000" dirty="0" smtClean="0"/>
              <a:t>1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993570" y="1219200"/>
            <a:ext cx="554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FA</a:t>
            </a:r>
            <a:r>
              <a:rPr lang="en-US" b="1" baseline="-25000" dirty="0" smtClean="0"/>
              <a:t>2</a:t>
            </a:r>
            <a:r>
              <a:rPr lang="en-US" b="1" dirty="0" smtClean="0"/>
              <a:t>’</a:t>
            </a:r>
            <a:endParaRPr lang="en-US" b="1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770" y="1524000"/>
            <a:ext cx="802723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24351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5800" y="1295400"/>
            <a:ext cx="8153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 union machine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52600"/>
            <a:ext cx="6562725" cy="4912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9293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1143000"/>
            <a:ext cx="57150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This FA can accept the language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’+L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’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Reverse the status of each state from final to non-final and vice versa, an FA is going to be produced for the language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∩L</a:t>
            </a:r>
            <a:r>
              <a:rPr lang="en-US" sz="2800" baseline="-25000" dirty="0" smtClean="0"/>
              <a:t>2 </a:t>
            </a:r>
            <a:r>
              <a:rPr lang="en-US" sz="2800" dirty="0" smtClean="0"/>
              <a:t> after taking the complement again.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24200"/>
            <a:ext cx="4267807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981200"/>
            <a:ext cx="3332559" cy="2494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873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1219200"/>
            <a:ext cx="44958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Bypassing z</a:t>
            </a:r>
            <a:r>
              <a:rPr lang="en-US" sz="2800" baseline="-25000" dirty="0" smtClean="0"/>
              <a:t>4</a:t>
            </a:r>
            <a:r>
              <a:rPr lang="en-US" sz="2800" dirty="0" smtClean="0"/>
              <a:t> and z</a:t>
            </a:r>
            <a:r>
              <a:rPr lang="en-US" sz="2800" baseline="-25000" dirty="0" smtClean="0"/>
              <a:t>5</a:t>
            </a:r>
            <a:r>
              <a:rPr lang="en-US" sz="2800" dirty="0" smtClean="0"/>
              <a:t> gives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14600"/>
            <a:ext cx="4533900" cy="396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685800"/>
            <a:ext cx="3808585" cy="27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5155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71600"/>
            <a:ext cx="81534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Then bypassing z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 gives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09600" y="4343400"/>
            <a:ext cx="81534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So the whole machine reduces to regular expression</a:t>
            </a:r>
          </a:p>
          <a:p>
            <a:pPr marL="342900" lvl="0" indent="-342900">
              <a:spcBef>
                <a:spcPct val="20000"/>
              </a:spcBef>
            </a:pPr>
            <a:r>
              <a:rPr lang="pt-BR" sz="2800" dirty="0" smtClean="0"/>
              <a:t>		(b  +  abb*ab)*a(a  +  bb*aab*a)(b  +  ab*a)*</a:t>
            </a: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367731"/>
            <a:ext cx="5886450" cy="2024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8601"/>
            <a:ext cx="2628900" cy="230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785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29265" y="2529348"/>
            <a:ext cx="81534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As  it  stands,  there  are  four  factors  (the  second  is  just  an  a  and  the  first and  fourth  are  starred).</a:t>
            </a:r>
          </a:p>
          <a:p>
            <a:pPr marL="342900" lvl="0" indent="-342900">
              <a:spcBef>
                <a:spcPct val="20000"/>
              </a:spcBef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  Every  time  we  use  one  of  the  options  from  the  two end  factors  we  incorporate  an  even  number  of  </a:t>
            </a:r>
            <a:r>
              <a:rPr lang="en-US" sz="2800" dirty="0" err="1" smtClean="0"/>
              <a:t>a's</a:t>
            </a:r>
            <a:r>
              <a:rPr lang="en-US" sz="2800" dirty="0" smtClean="0"/>
              <a:t>  into  the  word  (either  none or  two).  </a:t>
            </a:r>
          </a:p>
          <a:p>
            <a:pPr marL="342900" lvl="0" indent="-342900">
              <a:spcBef>
                <a:spcPct val="20000"/>
              </a:spcBef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  second  factor  gives  us  an  odd  number  of  </a:t>
            </a:r>
            <a:r>
              <a:rPr lang="en-US" sz="2800" dirty="0" err="1" smtClean="0"/>
              <a:t>a's</a:t>
            </a:r>
            <a:r>
              <a:rPr lang="en-US" sz="2800" dirty="0" smtClean="0"/>
              <a:t>  (exactly  one).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71079" y="1524000"/>
            <a:ext cx="58304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pt-BR" sz="2400" b="1" dirty="0">
                <a:solidFill>
                  <a:srgbClr val="FF0000"/>
                </a:solidFill>
              </a:rPr>
              <a:t>(b  +  abb*ab)*a(a  +  bb*aab*a)(b  +  ab*a)*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047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219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400" y="1752600"/>
            <a:ext cx="8153400" cy="274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 third  factor  gives  us  the  option  of  taking  either  one  or  three  </a:t>
            </a:r>
            <a:r>
              <a:rPr lang="en-US" sz="2800" dirty="0" err="1" smtClean="0"/>
              <a:t>a's</a:t>
            </a:r>
            <a:r>
              <a:rPr lang="en-US" sz="2800" dirty="0" smtClean="0"/>
              <a:t>.  In  total,  the number  of  </a:t>
            </a:r>
            <a:r>
              <a:rPr lang="en-US" sz="2800" dirty="0" err="1" smtClean="0"/>
              <a:t>a's</a:t>
            </a:r>
            <a:r>
              <a:rPr lang="en-US" sz="2800" dirty="0" smtClean="0"/>
              <a:t>  must  be  even.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So  all  the  words  in  this  language  are  in  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  <a:p>
            <a:pPr marL="342900" lvl="0" indent="-342900">
              <a:spcBef>
                <a:spcPct val="20000"/>
              </a:spcBef>
            </a:pPr>
            <a:endParaRPr lang="en-US" sz="29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71079" y="1062335"/>
            <a:ext cx="58304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pt-BR" sz="2400" b="1" dirty="0">
                <a:solidFill>
                  <a:srgbClr val="FF0000"/>
                </a:solidFill>
              </a:rPr>
              <a:t>(b  +  abb*ab)*a(a  +  bb*aab*a)(b  +  ab*a)*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927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219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71600"/>
            <a:ext cx="81534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The  second  factor  gives  us  an  a,  and  then  we  must  immediately  concatenate  this  with  one  of  the  choices  from  the  third  factor.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If  we  choose  the  other  expression,  </a:t>
            </a:r>
            <a:r>
              <a:rPr lang="en-US" sz="2800" dirty="0" smtClean="0">
                <a:solidFill>
                  <a:schemeClr val="accent1"/>
                </a:solidFill>
              </a:rPr>
              <a:t>bb*</a:t>
            </a:r>
            <a:r>
              <a:rPr lang="en-US" sz="2800" dirty="0" err="1" smtClean="0">
                <a:solidFill>
                  <a:schemeClr val="accent1"/>
                </a:solidFill>
              </a:rPr>
              <a:t>aab</a:t>
            </a:r>
            <a:r>
              <a:rPr lang="en-US" sz="2800" dirty="0" smtClean="0">
                <a:solidFill>
                  <a:schemeClr val="accent1"/>
                </a:solidFill>
              </a:rPr>
              <a:t>*a,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2800" dirty="0" smtClean="0"/>
              <a:t>then  we  have  formed  a  double  a  in  a  different  way.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By  either  choice  the words  in  this  language  all  have  a  double  a  and  are  therefore  in 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This  means  that  all  the  words  in  the  language  of  this  regular  expression are  contained  in  the  language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∩L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.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923479" y="381000"/>
            <a:ext cx="58304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pt-BR" sz="2400" b="1" dirty="0">
                <a:solidFill>
                  <a:srgbClr val="FF0000"/>
                </a:solidFill>
              </a:rPr>
              <a:t>(b  +  abb*ab)*a(a  +  bb*aab*a)(b  +  ab*a)*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584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219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71600"/>
            <a:ext cx="81534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Are  all  the  words  in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∩L</a:t>
            </a:r>
            <a:r>
              <a:rPr lang="en-US" sz="2800" baseline="-25000" dirty="0" smtClean="0"/>
              <a:t>2 </a:t>
            </a:r>
            <a:r>
              <a:rPr lang="en-US" sz="2800" dirty="0" smtClean="0"/>
              <a:t>included  in  the  language  of  this  expression?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YES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Look at any word that is in </a:t>
            </a:r>
            <a:r>
              <a:rPr lang="en-US" sz="3200" dirty="0" smtClean="0"/>
              <a:t>L</a:t>
            </a:r>
            <a:r>
              <a:rPr lang="en-US" sz="3200" baseline="-25000" dirty="0" smtClean="0"/>
              <a:t>1</a:t>
            </a:r>
            <a:r>
              <a:rPr lang="en-US" sz="3200" dirty="0" smtClean="0"/>
              <a:t>∩L</a:t>
            </a:r>
            <a:r>
              <a:rPr lang="en-US" sz="3200" baseline="-25000" dirty="0" smtClean="0"/>
              <a:t>2 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It has an even number </a:t>
            </a:r>
            <a:r>
              <a:rPr lang="en-US" sz="3200" dirty="0" err="1" smtClean="0"/>
              <a:t>a’s</a:t>
            </a:r>
            <a:r>
              <a:rPr lang="en-US" sz="3200" dirty="0" smtClean="0"/>
              <a:t> and a double a somewhere 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728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219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1371600"/>
            <a:ext cx="8610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Two possibilities, to consider separately</a:t>
            </a:r>
          </a:p>
          <a:p>
            <a:pPr marL="971550" lvl="1" indent="-514350">
              <a:spcBef>
                <a:spcPct val="20000"/>
              </a:spcBef>
            </a:pPr>
            <a:endParaRPr lang="en-US" sz="2800" dirty="0" smtClean="0"/>
          </a:p>
          <a:p>
            <a:pPr marL="971550" lvl="1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000" dirty="0" smtClean="0"/>
              <a:t>Before  the  first  double  a  there  are  an  even  number  of  </a:t>
            </a:r>
            <a:r>
              <a:rPr lang="en-US" sz="2000" dirty="0" err="1" smtClean="0"/>
              <a:t>a's</a:t>
            </a:r>
            <a:r>
              <a:rPr lang="en-US" sz="2000" dirty="0" smtClean="0"/>
              <a:t>.</a:t>
            </a:r>
          </a:p>
          <a:p>
            <a:pPr marL="971550" lvl="1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000" dirty="0" smtClean="0"/>
              <a:t>Before  the  first  double  a  there  are  an  odd  number  of  </a:t>
            </a:r>
            <a:r>
              <a:rPr lang="en-US" sz="2000" dirty="0" err="1" smtClean="0"/>
              <a:t>a's</a:t>
            </a:r>
            <a:r>
              <a:rPr lang="en-US" sz="2000" dirty="0" smtClean="0"/>
              <a:t>.</a:t>
            </a:r>
          </a:p>
          <a:p>
            <a:pPr marL="971550" lvl="1" indent="-514350">
              <a:spcBef>
                <a:spcPct val="20000"/>
              </a:spcBef>
            </a:pPr>
            <a:endParaRPr lang="en-US" sz="2000" dirty="0" smtClean="0"/>
          </a:p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Words of type 1 come from expression</a:t>
            </a:r>
          </a:p>
          <a:p>
            <a:pPr marL="1428750" lvl="2" indent="-514350">
              <a:spcBef>
                <a:spcPct val="20000"/>
              </a:spcBef>
            </a:pPr>
            <a:r>
              <a:rPr lang="en-US" sz="2000" dirty="0" smtClean="0"/>
              <a:t>(even  number  of </a:t>
            </a:r>
            <a:r>
              <a:rPr lang="en-US" sz="2000" dirty="0" err="1" smtClean="0"/>
              <a:t>a's</a:t>
            </a:r>
            <a:r>
              <a:rPr lang="en-US" sz="2000" dirty="0" smtClean="0"/>
              <a:t> but  not doubled)  (first </a:t>
            </a:r>
            <a:r>
              <a:rPr lang="en-US" sz="2000" dirty="0" err="1" smtClean="0"/>
              <a:t>aa</a:t>
            </a:r>
            <a:r>
              <a:rPr lang="en-US" sz="2000" dirty="0" smtClean="0"/>
              <a:t>)</a:t>
            </a:r>
          </a:p>
          <a:p>
            <a:pPr marL="1428750" lvl="2" indent="-514350">
              <a:spcBef>
                <a:spcPct val="20000"/>
              </a:spcBef>
            </a:pPr>
            <a:r>
              <a:rPr lang="en-US" sz="2000" dirty="0" smtClean="0"/>
              <a:t>(even  number  of </a:t>
            </a:r>
            <a:r>
              <a:rPr lang="en-US" sz="2000" dirty="0" err="1" smtClean="0"/>
              <a:t>a's</a:t>
            </a:r>
            <a:r>
              <a:rPr lang="en-US" sz="2000" dirty="0" smtClean="0"/>
              <a:t>  may  be  doubled)</a:t>
            </a:r>
          </a:p>
          <a:p>
            <a:pPr marL="1428750" lvl="2" indent="-514350">
              <a:spcBef>
                <a:spcPct val="20000"/>
              </a:spcBef>
            </a:pPr>
            <a:r>
              <a:rPr lang="en-US" sz="2000" dirty="0" smtClean="0"/>
              <a:t>=  (b  +  </a:t>
            </a:r>
            <a:r>
              <a:rPr lang="en-US" sz="2000" dirty="0" err="1" smtClean="0"/>
              <a:t>abb</a:t>
            </a:r>
            <a:r>
              <a:rPr lang="en-US" sz="2000" dirty="0" smtClean="0"/>
              <a:t>*</a:t>
            </a:r>
            <a:r>
              <a:rPr lang="en-US" sz="2000" dirty="0" err="1" smtClean="0"/>
              <a:t>ab</a:t>
            </a:r>
            <a:r>
              <a:rPr lang="en-US" sz="2000" dirty="0" smtClean="0"/>
              <a:t>)*  (</a:t>
            </a:r>
            <a:r>
              <a:rPr lang="en-US" sz="2000" dirty="0" err="1" smtClean="0"/>
              <a:t>aa</a:t>
            </a:r>
            <a:r>
              <a:rPr lang="en-US" sz="2000" dirty="0" smtClean="0"/>
              <a:t>)(b  +  </a:t>
            </a:r>
            <a:r>
              <a:rPr lang="en-US" sz="2000" dirty="0" err="1" smtClean="0"/>
              <a:t>ab</a:t>
            </a:r>
            <a:r>
              <a:rPr lang="en-US" sz="2000" dirty="0" smtClean="0"/>
              <a:t>*a)*</a:t>
            </a:r>
          </a:p>
          <a:p>
            <a:pPr marL="1428750" lvl="2" indent="-514350">
              <a:spcBef>
                <a:spcPct val="20000"/>
              </a:spcBef>
            </a:pPr>
            <a:r>
              <a:rPr lang="en-US" sz="2000" dirty="0" smtClean="0"/>
              <a:t>=  type 1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 smtClean="0"/>
          </a:p>
          <a:p>
            <a:pPr marL="971550" lvl="1" indent="-514350">
              <a:spcBef>
                <a:spcPct val="20000"/>
              </a:spcBef>
            </a:pPr>
            <a:endParaRPr lang="en-US" sz="2000" dirty="0" smtClean="0"/>
          </a:p>
          <a:p>
            <a:pPr marL="971550" lvl="1" indent="-514350">
              <a:spcBef>
                <a:spcPct val="20000"/>
              </a:spcBef>
            </a:pPr>
            <a:endParaRPr lang="en-US" sz="20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149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219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1371600"/>
            <a:ext cx="8610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Notice  that</a:t>
            </a:r>
          </a:p>
          <a:p>
            <a:pPr marL="971550" lvl="1" indent="-514350">
              <a:spcBef>
                <a:spcPct val="20000"/>
              </a:spcBef>
            </a:pPr>
            <a:r>
              <a:rPr lang="en-US" sz="2800" dirty="0" smtClean="0"/>
              <a:t>	 the  third  factor  defines  the  language  L,  and  is  a  shorter  expression than  the  r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, used  in previous slide.</a:t>
            </a:r>
          </a:p>
          <a:p>
            <a:pPr marL="971550" lvl="1" indent="-514350">
              <a:spcBef>
                <a:spcPct val="20000"/>
              </a:spcBef>
            </a:pPr>
            <a:endParaRPr lang="en-US" sz="2800" dirty="0" smtClean="0"/>
          </a:p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Words  of  type  2  come  from  the  expression:</a:t>
            </a:r>
          </a:p>
          <a:p>
            <a:pPr marL="1428750" lvl="2" indent="-514350">
              <a:spcBef>
                <a:spcPct val="20000"/>
              </a:spcBef>
            </a:pPr>
            <a:r>
              <a:rPr lang="en-US" sz="2000" dirty="0" smtClean="0"/>
              <a:t>(odd  number  of  not  doubled  </a:t>
            </a:r>
            <a:r>
              <a:rPr lang="en-US" sz="2000" dirty="0" err="1" smtClean="0"/>
              <a:t>a's</a:t>
            </a:r>
            <a:r>
              <a:rPr lang="en-US" sz="2000" dirty="0" smtClean="0"/>
              <a:t>)  (first  </a:t>
            </a:r>
            <a:r>
              <a:rPr lang="en-US" sz="2000" dirty="0" err="1" smtClean="0"/>
              <a:t>aa</a:t>
            </a:r>
            <a:r>
              <a:rPr lang="en-US" sz="2000" dirty="0" smtClean="0"/>
              <a:t>)</a:t>
            </a:r>
          </a:p>
          <a:p>
            <a:pPr marL="1428750" lvl="2" indent="-514350">
              <a:spcBef>
                <a:spcPct val="20000"/>
              </a:spcBef>
            </a:pPr>
            <a:r>
              <a:rPr lang="en-US" sz="2000" dirty="0" smtClean="0"/>
              <a:t>(odd  number  of  </a:t>
            </a:r>
            <a:r>
              <a:rPr lang="en-US" sz="2000" dirty="0" err="1" smtClean="0"/>
              <a:t>a's</a:t>
            </a:r>
            <a:r>
              <a:rPr lang="en-US" sz="2000" dirty="0" smtClean="0"/>
              <a:t>  may  be  doubled)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 smtClean="0"/>
          </a:p>
          <a:p>
            <a:pPr marL="971550" lvl="1" indent="-514350">
              <a:spcBef>
                <a:spcPct val="20000"/>
              </a:spcBef>
            </a:pPr>
            <a:endParaRPr lang="en-US" sz="2000" dirty="0" smtClean="0"/>
          </a:p>
          <a:p>
            <a:pPr marL="971550" lvl="1" indent="-514350">
              <a:spcBef>
                <a:spcPct val="20000"/>
              </a:spcBef>
            </a:pPr>
            <a:endParaRPr lang="en-US" sz="20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178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219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1371600"/>
            <a:ext cx="86106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Notice  that</a:t>
            </a:r>
          </a:p>
          <a:p>
            <a:pPr marL="971550" lvl="1" indent="-514350">
              <a:spcBef>
                <a:spcPct val="20000"/>
              </a:spcBef>
            </a:pPr>
            <a:r>
              <a:rPr lang="en-US" sz="2800" dirty="0" smtClean="0"/>
              <a:t>	The  first  factor  must  end  in  b,  since  none  of  its  </a:t>
            </a:r>
            <a:r>
              <a:rPr lang="en-US" sz="2800" dirty="0" err="1" smtClean="0"/>
              <a:t>a's</a:t>
            </a:r>
            <a:r>
              <a:rPr lang="en-US" sz="2800" dirty="0" smtClean="0"/>
              <a:t>  is  part  of  a double  a.</a:t>
            </a:r>
          </a:p>
          <a:p>
            <a:pPr marL="1885950" lvl="3" indent="-514350">
              <a:spcBef>
                <a:spcPct val="20000"/>
              </a:spcBef>
            </a:pPr>
            <a:r>
              <a:rPr lang="en-US" sz="2000" dirty="0" smtClean="0"/>
              <a:t>=  [(b  +  </a:t>
            </a:r>
            <a:r>
              <a:rPr lang="en-US" sz="2000" dirty="0" err="1" smtClean="0"/>
              <a:t>abb</a:t>
            </a:r>
            <a:r>
              <a:rPr lang="en-US" sz="2000" dirty="0" smtClean="0"/>
              <a:t>*</a:t>
            </a:r>
            <a:r>
              <a:rPr lang="en-US" sz="2000" dirty="0" err="1" smtClean="0"/>
              <a:t>ab</a:t>
            </a:r>
            <a:r>
              <a:rPr lang="en-US" sz="2000" dirty="0" smtClean="0"/>
              <a:t>)*</a:t>
            </a:r>
            <a:r>
              <a:rPr lang="en-US" sz="2000" dirty="0" err="1" smtClean="0"/>
              <a:t>abb</a:t>
            </a:r>
            <a:r>
              <a:rPr lang="en-US" sz="2000" dirty="0" smtClean="0"/>
              <a:t>*]  </a:t>
            </a:r>
            <a:r>
              <a:rPr lang="en-US" sz="2000" dirty="0" err="1" smtClean="0"/>
              <a:t>aa</a:t>
            </a:r>
            <a:r>
              <a:rPr lang="en-US" sz="2000" dirty="0" smtClean="0"/>
              <a:t>  [b*a(b  +  </a:t>
            </a:r>
            <a:r>
              <a:rPr lang="en-US" sz="2000" dirty="0" err="1" smtClean="0"/>
              <a:t>ab</a:t>
            </a:r>
            <a:r>
              <a:rPr lang="en-US" sz="2000" dirty="0" smtClean="0"/>
              <a:t>*a)*]</a:t>
            </a:r>
          </a:p>
          <a:p>
            <a:pPr marL="1885950" lvl="3" indent="-514350">
              <a:spcBef>
                <a:spcPct val="20000"/>
              </a:spcBef>
            </a:pPr>
            <a:r>
              <a:rPr lang="en-US" sz="2000" dirty="0" smtClean="0"/>
              <a:t>=  (b  +  </a:t>
            </a:r>
            <a:r>
              <a:rPr lang="en-US" sz="2000" dirty="0" err="1" smtClean="0"/>
              <a:t>abb</a:t>
            </a:r>
            <a:r>
              <a:rPr lang="en-US" sz="2000" dirty="0" smtClean="0"/>
              <a:t>*</a:t>
            </a:r>
            <a:r>
              <a:rPr lang="en-US" sz="2000" dirty="0" err="1" smtClean="0"/>
              <a:t>ab</a:t>
            </a:r>
            <a:r>
              <a:rPr lang="en-US" sz="2000" dirty="0" smtClean="0"/>
              <a:t>)*(a)(bb*  </a:t>
            </a:r>
            <a:r>
              <a:rPr lang="en-US" sz="2000" dirty="0" err="1" smtClean="0"/>
              <a:t>aab</a:t>
            </a:r>
            <a:r>
              <a:rPr lang="en-US" sz="2000" dirty="0" smtClean="0"/>
              <a:t>*a)(b  +  </a:t>
            </a:r>
            <a:r>
              <a:rPr lang="en-US" sz="2000" dirty="0" err="1" smtClean="0"/>
              <a:t>ab</a:t>
            </a:r>
            <a:r>
              <a:rPr lang="en-US" sz="2000" dirty="0" smtClean="0"/>
              <a:t>*a)*</a:t>
            </a:r>
          </a:p>
          <a:p>
            <a:pPr marL="1885950" lvl="3" indent="-514350">
              <a:spcBef>
                <a:spcPct val="20000"/>
              </a:spcBef>
            </a:pPr>
            <a:r>
              <a:rPr lang="en-US" sz="2000" dirty="0" smtClean="0"/>
              <a:t>=  type  2</a:t>
            </a:r>
          </a:p>
          <a:p>
            <a:pPr marL="1885950" lvl="3" indent="-514350">
              <a:spcBef>
                <a:spcPct val="20000"/>
              </a:spcBef>
            </a:pPr>
            <a:endParaRPr lang="en-US" sz="2000" dirty="0" smtClean="0"/>
          </a:p>
          <a:p>
            <a:pPr marL="971550" lvl="1" indent="-514350">
              <a:spcBef>
                <a:spcPct val="20000"/>
              </a:spcBef>
            </a:pPr>
            <a:endParaRPr lang="en-US" sz="2000" dirty="0" smtClean="0"/>
          </a:p>
          <a:p>
            <a:pPr marL="971550" lvl="1" indent="-514350">
              <a:spcBef>
                <a:spcPct val="20000"/>
              </a:spcBef>
            </a:pPr>
            <a:endParaRPr lang="en-US" sz="20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441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Non-regular languages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Many Languages can be defined using FA’s.</a:t>
            </a:r>
          </a:p>
          <a:p>
            <a:r>
              <a:rPr lang="en-US" dirty="0" smtClean="0"/>
              <a:t>These  languages  have  had  many  different  structures,  they took  only  a  few  basic  forms:  languages  with  required  substrings,  languages that  forbid  some  substrings,  languages  that  begin  or  end  with  certain  strings,</a:t>
            </a:r>
          </a:p>
          <a:p>
            <a:r>
              <a:rPr lang="en-US" dirty="0" smtClean="0"/>
              <a:t>languages  with  certain  even/odd  properties,  and  so  on.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840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Non-regular languages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Lets take a look to  some  new  forms,  such  as  the  language  PALINDROME or  the  language  PRIME  of  all  words  </a:t>
            </a:r>
            <a:r>
              <a:rPr lang="en-US" dirty="0" err="1" smtClean="0"/>
              <a:t>a</a:t>
            </a:r>
            <a:r>
              <a:rPr lang="en-US" baseline="30000" dirty="0" err="1" smtClean="0"/>
              <a:t>P</a:t>
            </a:r>
            <a:r>
              <a:rPr lang="en-US" dirty="0" smtClean="0"/>
              <a:t> where  p  is  a  prime  number. </a:t>
            </a:r>
          </a:p>
          <a:p>
            <a:r>
              <a:rPr lang="en-US" dirty="0" smtClean="0"/>
              <a:t>Neither  of  these  is  a  regular  language.</a:t>
            </a:r>
          </a:p>
          <a:p>
            <a:r>
              <a:rPr lang="en-US" dirty="0" smtClean="0"/>
              <a:t>They can be described in English,  but  they  cannot  be  defined  by  an  FA.  </a:t>
            </a:r>
          </a:p>
          <a:p>
            <a:r>
              <a:rPr lang="en-US" dirty="0" smtClean="0"/>
              <a:t>Conclusion: More  powerful machines  are  needed  to  define  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295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ctr">
              <a:buNone/>
            </a:pPr>
            <a:endParaRPr lang="en-US" dirty="0" smtClean="0"/>
          </a:p>
          <a:p>
            <a:pPr lvl="1">
              <a:buNone/>
            </a:pPr>
            <a:r>
              <a:rPr lang="en-US" b="1" dirty="0" smtClean="0"/>
              <a:t>Definition</a:t>
            </a:r>
          </a:p>
          <a:p>
            <a:pPr marL="461963" lvl="1" indent="-63500">
              <a:buNone/>
            </a:pPr>
            <a:r>
              <a:rPr lang="en-US" dirty="0" smtClean="0"/>
              <a:t>A  language  that  cannot  be  defined  by  a regular expression  is  called  a  non-regular language. </a:t>
            </a:r>
          </a:p>
          <a:p>
            <a:pPr lvl="1" algn="ctr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252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953000"/>
          </a:xfrm>
        </p:spPr>
        <p:txBody>
          <a:bodyPr>
            <a:normAutofit/>
          </a:bodyPr>
          <a:lstStyle/>
          <a:p>
            <a:endParaRPr lang="en-US" sz="2900" dirty="0" smtClean="0"/>
          </a:p>
          <a:p>
            <a:r>
              <a:rPr lang="en-US" sz="2900" dirty="0" smtClean="0"/>
              <a:t>Cannot  be  accepted  by any  FA  or  TG.</a:t>
            </a:r>
            <a:br>
              <a:rPr lang="en-US" sz="2900" dirty="0" smtClean="0"/>
            </a:br>
            <a:r>
              <a:rPr lang="en-US" sz="2900" dirty="0" smtClean="0"/>
              <a:t>(Kleene's  theorem, ) </a:t>
            </a:r>
          </a:p>
          <a:p>
            <a:r>
              <a:rPr lang="en-US" sz="2900" dirty="0" smtClean="0"/>
              <a:t> All  languages  are  either  regular  or  nonregular,  but not both of them.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668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953000"/>
          </a:xfrm>
        </p:spPr>
        <p:txBody>
          <a:bodyPr>
            <a:normAutofit/>
          </a:bodyPr>
          <a:lstStyle/>
          <a:p>
            <a:r>
              <a:rPr lang="en-US" sz="2900" dirty="0" smtClean="0"/>
              <a:t>Consider  </a:t>
            </a:r>
            <a:r>
              <a:rPr lang="en-US" sz="2900" dirty="0"/>
              <a:t>a  simple  case.  Let  us  define  the  language  L.</a:t>
            </a:r>
          </a:p>
          <a:p>
            <a:r>
              <a:rPr lang="en-US" sz="2900" dirty="0" smtClean="0"/>
              <a:t>L  =  {a,  </a:t>
            </a:r>
            <a:r>
              <a:rPr lang="en-US" sz="2900" dirty="0" err="1" smtClean="0"/>
              <a:t>ab</a:t>
            </a:r>
            <a:r>
              <a:rPr lang="en-US" sz="2900" dirty="0" smtClean="0"/>
              <a:t>,  </a:t>
            </a:r>
            <a:r>
              <a:rPr lang="en-US" sz="2900" dirty="0" err="1" smtClean="0"/>
              <a:t>aabb</a:t>
            </a:r>
            <a:r>
              <a:rPr lang="en-US" sz="2900" dirty="0" smtClean="0"/>
              <a:t>,  </a:t>
            </a:r>
            <a:r>
              <a:rPr lang="en-US" sz="2900" dirty="0" err="1" smtClean="0"/>
              <a:t>aaabbb</a:t>
            </a:r>
            <a:r>
              <a:rPr lang="en-US" sz="2900" dirty="0" smtClean="0"/>
              <a:t>,  </a:t>
            </a:r>
            <a:r>
              <a:rPr lang="en-US" sz="2900" dirty="0" err="1" smtClean="0"/>
              <a:t>aaaabbbb</a:t>
            </a:r>
            <a:r>
              <a:rPr lang="en-US" sz="2900" dirty="0" smtClean="0"/>
              <a:t>,  </a:t>
            </a:r>
            <a:r>
              <a:rPr lang="en-US" sz="2900" dirty="0" err="1" smtClean="0"/>
              <a:t>aaaaabbbbb</a:t>
            </a:r>
            <a:r>
              <a:rPr lang="en-US" sz="2900" dirty="0" smtClean="0"/>
              <a:t> . ..}</a:t>
            </a:r>
          </a:p>
          <a:p>
            <a:r>
              <a:rPr lang="en-US" sz="2900" dirty="0" smtClean="0"/>
              <a:t>We  could  also  define  this  language  by  the  formula</a:t>
            </a:r>
          </a:p>
          <a:p>
            <a:pPr>
              <a:buNone/>
            </a:pPr>
            <a:r>
              <a:rPr lang="en-US" sz="2900" dirty="0" smtClean="0"/>
              <a:t>		</a:t>
            </a:r>
          </a:p>
          <a:p>
            <a:pPr>
              <a:buNone/>
            </a:pPr>
            <a:r>
              <a:rPr lang="en-US" sz="2900" dirty="0" smtClean="0"/>
              <a:t>			L  = {a</a:t>
            </a:r>
            <a:r>
              <a:rPr lang="en-US" sz="2900" baseline="30000" dirty="0" smtClean="0"/>
              <a:t>n</a:t>
            </a:r>
            <a:r>
              <a:rPr lang="en-US" sz="2900" dirty="0" smtClean="0"/>
              <a:t>b</a:t>
            </a:r>
            <a:r>
              <a:rPr lang="en-US" sz="2900" baseline="30000" dirty="0" smtClean="0"/>
              <a:t>n</a:t>
            </a:r>
            <a:r>
              <a:rPr lang="en-US" sz="2900" dirty="0" smtClean="0"/>
              <a:t>  for  n  =  0  1  2  3  4  5  ... }</a:t>
            </a:r>
          </a:p>
          <a:p>
            <a:pPr>
              <a:buNone/>
            </a:pPr>
            <a:r>
              <a:rPr lang="en-US" sz="2900" dirty="0" smtClean="0"/>
              <a:t>	Or short for </a:t>
            </a:r>
          </a:p>
          <a:p>
            <a:pPr>
              <a:buNone/>
            </a:pPr>
            <a:r>
              <a:rPr lang="en-US" sz="2900" dirty="0" smtClean="0"/>
              <a:t>			 L  = {a</a:t>
            </a:r>
            <a:r>
              <a:rPr lang="en-US" sz="2900" baseline="30000" dirty="0" smtClean="0"/>
              <a:t>n</a:t>
            </a:r>
            <a:r>
              <a:rPr lang="en-US" sz="2900" dirty="0" smtClean="0"/>
              <a:t>b</a:t>
            </a:r>
            <a:r>
              <a:rPr lang="en-US" sz="2900" baseline="30000" dirty="0" smtClean="0"/>
              <a:t>n</a:t>
            </a:r>
            <a:r>
              <a:rPr lang="en-US" sz="2900" dirty="0" smtClean="0"/>
              <a:t>}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60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953000"/>
          </a:xfrm>
        </p:spPr>
        <p:txBody>
          <a:bodyPr>
            <a:normAutofit/>
          </a:bodyPr>
          <a:lstStyle/>
          <a:p>
            <a:r>
              <a:rPr lang="en-US" sz="2900" dirty="0" smtClean="0"/>
              <a:t>Please not that when  the  range  of  the  abstract  exponent  n  is  unspecified  we  mean  to  imply that  it  is  0,1,2,3, ...</a:t>
            </a:r>
          </a:p>
          <a:p>
            <a:r>
              <a:rPr lang="en-US" sz="2900" dirty="0" smtClean="0"/>
              <a:t>Lets show that this  language  is  nonregular.  </a:t>
            </a:r>
          </a:p>
          <a:p>
            <a:r>
              <a:rPr lang="en-US" sz="2900" dirty="0" smtClean="0"/>
              <a:t>It is  a  subset  of  many  regular  languages,  such  as  a*b*,  which,  however, also  includes  such  strings  as  </a:t>
            </a:r>
            <a:r>
              <a:rPr lang="en-US" sz="2900" dirty="0" err="1" smtClean="0"/>
              <a:t>aab</a:t>
            </a:r>
            <a:r>
              <a:rPr lang="en-US" sz="2900" dirty="0" smtClean="0"/>
              <a:t>  and  bb  that {a</a:t>
            </a:r>
            <a:r>
              <a:rPr lang="en-US" sz="2900" baseline="30000" dirty="0" smtClean="0"/>
              <a:t>n</a:t>
            </a:r>
            <a:r>
              <a:rPr lang="en-US" sz="2900" dirty="0" smtClean="0"/>
              <a:t>b</a:t>
            </a:r>
            <a:r>
              <a:rPr lang="en-US" sz="2900" baseline="30000" dirty="0" smtClean="0"/>
              <a:t>n</a:t>
            </a:r>
            <a:r>
              <a:rPr lang="en-US" sz="2900" dirty="0" smtClean="0"/>
              <a:t>}  does 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759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534400" cy="4953000"/>
          </a:xfrm>
        </p:spPr>
        <p:txBody>
          <a:bodyPr>
            <a:normAutofit/>
          </a:bodyPr>
          <a:lstStyle/>
          <a:p>
            <a:r>
              <a:rPr lang="en-US" sz="2900" dirty="0" smtClean="0"/>
              <a:t>Suppose  this language  is  regular and some  FA  must be developed that accepts  it.  </a:t>
            </a:r>
          </a:p>
          <a:p>
            <a:r>
              <a:rPr lang="en-US" sz="2900" dirty="0" smtClean="0"/>
              <a:t>Let  us  picture  one  of  these  FA's .This  FA  might  have  many  states.  </a:t>
            </a:r>
          </a:p>
          <a:p>
            <a:r>
              <a:rPr lang="en-US" sz="2900" dirty="0" smtClean="0"/>
              <a:t>Say that  it  has  95  states,  just  for  the  sake  of  argument.  </a:t>
            </a:r>
          </a:p>
          <a:p>
            <a:r>
              <a:rPr lang="en-US" sz="2900" dirty="0" smtClean="0"/>
              <a:t>Yet  we  know  it  accepts the  word  a</a:t>
            </a:r>
            <a:r>
              <a:rPr lang="en-US" sz="2900" baseline="30000" dirty="0" smtClean="0"/>
              <a:t>96</a:t>
            </a:r>
            <a:r>
              <a:rPr lang="en-US" sz="2900" dirty="0" smtClean="0"/>
              <a:t>b</a:t>
            </a:r>
            <a:r>
              <a:rPr lang="en-US" sz="2900" baseline="30000" dirty="0" smtClean="0"/>
              <a:t>96</a:t>
            </a:r>
            <a:r>
              <a:rPr lang="en-US" sz="2900" dirty="0" smtClean="0"/>
              <a:t> . The  first  96  letters  of  this  input  string  are  all  a's  and  they trace  a  path  through  this  hypothetical machine.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699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953000"/>
          </a:xfrm>
        </p:spPr>
        <p:txBody>
          <a:bodyPr>
            <a:normAutofit/>
          </a:bodyPr>
          <a:lstStyle/>
          <a:p>
            <a:r>
              <a:rPr lang="en-US" sz="2900" dirty="0" smtClean="0"/>
              <a:t>Because  there  are  only  95  states ,The  path  cannot  visit  a  new  state  with  each input  letter  read.  </a:t>
            </a:r>
          </a:p>
          <a:p>
            <a:r>
              <a:rPr lang="en-US" sz="2900" dirty="0" smtClean="0"/>
              <a:t>The  path  returns  to  a  state  that  it  has  already  visited at  some  point.  </a:t>
            </a:r>
          </a:p>
          <a:p>
            <a:r>
              <a:rPr lang="en-US" sz="2900" dirty="0" smtClean="0"/>
              <a:t>The  first  time  it  was  in that  state  it  left  by  the  a-road.  </a:t>
            </a:r>
          </a:p>
          <a:p>
            <a:r>
              <a:rPr lang="en-US" sz="2900" dirty="0" smtClean="0"/>
              <a:t>The  second  time  it  is  in  that  state  it  leaves by  the  a-road  again.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700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953000"/>
          </a:xfrm>
        </p:spPr>
        <p:txBody>
          <a:bodyPr>
            <a:normAutofit/>
          </a:bodyPr>
          <a:lstStyle/>
          <a:p>
            <a:r>
              <a:rPr lang="en-US" sz="2900" dirty="0" smtClean="0"/>
              <a:t>Even  if  it  only  returns  once  we  say  that  the  path  contains a  circuit  in  it.  </a:t>
            </a:r>
          </a:p>
          <a:p>
            <a:pPr lvl="1">
              <a:buNone/>
            </a:pPr>
            <a:r>
              <a:rPr lang="en-US" sz="2500" dirty="0" smtClean="0"/>
              <a:t>(A  circuit  is  a  loop  that  can  be  made  of  several  edges.)</a:t>
            </a:r>
          </a:p>
          <a:p>
            <a:pPr lvl="1">
              <a:buNone/>
            </a:pPr>
            <a:endParaRPr lang="en-US" sz="2500" dirty="0" smtClean="0"/>
          </a:p>
          <a:p>
            <a:r>
              <a:rPr lang="en-US" dirty="0" smtClean="0"/>
              <a:t>The  path  goes up  to  the  circuit  and  then  it  starts  to  loop  around  the  circuit, maybe  0 or more times.  </a:t>
            </a:r>
          </a:p>
          <a:p>
            <a:r>
              <a:rPr lang="en-US" dirty="0" smtClean="0"/>
              <a:t>It  cannot  leave  the  circuit  until,  b  is  read  in.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421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257800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Then  the path  can  take  a  different  turn.  In  this  hypothetical  example  the  path  could make  30  loops  around  a  three-state  circuit  before  the  first  b  is  read.</a:t>
            </a:r>
          </a:p>
          <a:p>
            <a:endParaRPr lang="en-US" sz="2800" dirty="0" smtClean="0"/>
          </a:p>
          <a:p>
            <a:r>
              <a:rPr lang="en-US" sz="2800" dirty="0" smtClean="0"/>
              <a:t>After  the  first  b  is  read,  the  path  goes  off  and  does  some  other  stuff  following  b  edges  and  eventually  winds  up  at  a  final  state  where  the  word  a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9 6 </a:t>
            </a:r>
            <a:r>
              <a:rPr lang="en-US" sz="2800" dirty="0" smtClean="0"/>
              <a:t>is  accepted.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Let  us, say  that  the  circuit  that  the  a-edge path  loops  'around  has  seven  states  in  it.  The  path  enters  the  circuit,  loops around  it  continuously and  then  goes  off  on  the  b-line  to  a  final  state. </a:t>
            </a:r>
          </a:p>
          <a:p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989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Non-regular languages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257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What will happen  to  the  input  string  a</a:t>
            </a:r>
            <a:r>
              <a:rPr lang="en-US" sz="2800" baseline="30000" dirty="0" smtClean="0"/>
              <a:t>96+7</a:t>
            </a:r>
            <a:r>
              <a:rPr lang="en-US" sz="2800" dirty="0" smtClean="0"/>
              <a:t> b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 ?  Just  as  in  the  case  of  the  input  string a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 b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 ,</a:t>
            </a:r>
          </a:p>
          <a:p>
            <a:pPr>
              <a:buNone/>
            </a:pPr>
            <a:r>
              <a:rPr lang="en-US" sz="2800" dirty="0" smtClean="0"/>
              <a:t> </a:t>
            </a:r>
          </a:p>
          <a:p>
            <a:r>
              <a:rPr lang="en-US" sz="2800" dirty="0" smtClean="0"/>
              <a:t>This  string  would  produce  a  path  through  the  machine  that  would  walk up  to  the  same  circuit  (reading  in  only  a's)  and  begin  to  loop  around  it  in exactly  the  same  way.  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However,  the  path  for a</a:t>
            </a:r>
            <a:r>
              <a:rPr lang="en-US" sz="2800" baseline="30000" dirty="0" smtClean="0"/>
              <a:t>96+7</a:t>
            </a:r>
            <a:r>
              <a:rPr lang="en-US" sz="2800" dirty="0" smtClean="0"/>
              <a:t> b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 loops  around  this  circuit one  more  time  than  the  path  for a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 b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 --precisely  one  extra 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949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Nonregular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257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Both  paths, at  exactly  the  same  state  in  the  circuit,  begin  to  branch  off  on  the  b-road.</a:t>
            </a:r>
          </a:p>
          <a:p>
            <a:r>
              <a:rPr lang="en-US" sz="2800" dirty="0" smtClean="0"/>
              <a:t>Once  on  the  b-road,  they  both  go  the  same  96  b-steps  and  arrive  at  the  same final  state.  </a:t>
            </a:r>
          </a:p>
          <a:p>
            <a:r>
              <a:rPr lang="en-US" sz="2800" dirty="0" smtClean="0"/>
              <a:t>But  this  would  mean  that  the  input  string a</a:t>
            </a:r>
            <a:r>
              <a:rPr lang="en-US" sz="2800" baseline="30000" dirty="0" smtClean="0"/>
              <a:t>103</a:t>
            </a:r>
            <a:r>
              <a:rPr lang="en-US" sz="2800" dirty="0" smtClean="0"/>
              <a:t> b</a:t>
            </a:r>
            <a:r>
              <a:rPr lang="en-US" sz="2800" baseline="30000" dirty="0" smtClean="0"/>
              <a:t>96   </a:t>
            </a:r>
            <a:r>
              <a:rPr lang="en-US" sz="2800" dirty="0" smtClean="0"/>
              <a:t>is  accepted  by this  machine.  </a:t>
            </a:r>
          </a:p>
          <a:p>
            <a:r>
              <a:rPr lang="en-US" sz="2800" dirty="0" smtClean="0"/>
              <a:t>But  that  string  is  not  in  the  language  L  =  {a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}.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481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257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This  is  a  contradiction.  We  assumed  that  we  were  talking  about  an  FA  that accepts  exactly  the  words  in  L  and  then  we  were  able  to  prove  that  the  same machine  accepts  some  word  that  is  not  in  L. </a:t>
            </a:r>
          </a:p>
          <a:p>
            <a:pPr>
              <a:buNone/>
            </a:pPr>
            <a:r>
              <a:rPr lang="en-US" sz="2800" dirty="0" smtClean="0"/>
              <a:t> </a:t>
            </a:r>
          </a:p>
          <a:p>
            <a:r>
              <a:rPr lang="en-US" sz="2800" dirty="0" smtClean="0"/>
              <a:t>This  contradiction  means  that the  machine  that  accepts  exactly  the  words  in  L  does  not  exist.  </a:t>
            </a:r>
          </a:p>
          <a:p>
            <a:r>
              <a:rPr lang="en-US" sz="2800" dirty="0" smtClean="0"/>
              <a:t>In  other  words, L  is  nonregular.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614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Non-regular languages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257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Let  us  review  what  happened.  </a:t>
            </a:r>
          </a:p>
          <a:p>
            <a:r>
              <a:rPr lang="en-US" sz="2800" dirty="0" smtClean="0"/>
              <a:t>We  chose  a  word  in  L  that  was  so  large (had  so  many  letters)  that  its  path  through  the  FA  had  to  contain  a  circuit.</a:t>
            </a:r>
          </a:p>
          <a:p>
            <a:r>
              <a:rPr lang="en-US" sz="2800" dirty="0" smtClean="0"/>
              <a:t>Once  we  found  that  some  path  with  a  circuit  could  reach  a  final  state,  we asked  ourselves  what  happens  to  a  path  that  is  just  like  the  first  one, </a:t>
            </a:r>
          </a:p>
          <a:p>
            <a:r>
              <a:rPr lang="en-US" sz="2800" dirty="0" smtClean="0"/>
              <a:t> But  that loops  around  the  circuit  one  extra  time  and  then  proceeds  identically  through the  machine.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7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1524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Suppose the following </a:t>
            </a:r>
            <a:r>
              <a:rPr lang="en-US" sz="2800" dirty="0"/>
              <a:t>FA for a</a:t>
            </a:r>
            <a:r>
              <a:rPr lang="en-US" sz="2800" baseline="30000" dirty="0"/>
              <a:t>2</a:t>
            </a:r>
            <a:r>
              <a:rPr lang="en-US" sz="2800" dirty="0"/>
              <a:t>b</a:t>
            </a:r>
            <a:r>
              <a:rPr lang="en-US" sz="2800" baseline="30000" dirty="0"/>
              <a:t>2</a:t>
            </a:r>
            <a:r>
              <a:rPr lang="en-US" sz="280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6" name="Picture 5" descr="ch_10_fig_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2743200"/>
            <a:ext cx="6027872" cy="140017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4495800"/>
            <a:ext cx="8991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Only those used in the path of a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2.</a:t>
            </a:r>
            <a:endParaRPr kumimoji="0" lang="en-US" sz="2800" b="0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603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105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Consider the following FA with Circuit….</a:t>
            </a:r>
          </a:p>
          <a:p>
            <a:r>
              <a:rPr lang="en-US" sz="2800" dirty="0" smtClean="0"/>
              <a:t>However,  the  path  for  a</a:t>
            </a:r>
            <a:r>
              <a:rPr lang="en-US" sz="2800" baseline="30000" dirty="0" smtClean="0"/>
              <a:t>13</a:t>
            </a:r>
            <a:r>
              <a:rPr lang="en-US" sz="2800" dirty="0" smtClean="0"/>
              <a:t> b</a:t>
            </a:r>
            <a:r>
              <a:rPr lang="en-US" sz="2800" baseline="30000" dirty="0" smtClean="0"/>
              <a:t>9</a:t>
            </a:r>
            <a:r>
              <a:rPr lang="en-US" sz="2800" dirty="0" smtClean="0"/>
              <a:t>  still  has  four  more a-steps  to  take,  which  is  one  more  time  around  the  circuit,  and  then  it  follows the  nine  b-steps.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86200"/>
            <a:ext cx="5519981" cy="1590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9542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2175</Words>
  <Application>Microsoft Office PowerPoint</Application>
  <PresentationFormat>On-screen Show (4:3)</PresentationFormat>
  <Paragraphs>294</Paragraphs>
  <Slides>43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Lecture # 18</vt:lpstr>
      <vt:lpstr>Lecture 17 Recap….</vt:lpstr>
      <vt:lpstr>Theorem 12 – Repeat </vt:lpstr>
      <vt:lpstr>Theorem 12 – Repeat </vt:lpstr>
      <vt:lpstr>Theorem 12 – Repeat </vt:lpstr>
      <vt:lpstr>Theorem 12 – Repeat </vt:lpstr>
      <vt:lpstr>Theorem 12 – Repeat </vt:lpstr>
      <vt:lpstr>Theorem 12 – Repeat </vt:lpstr>
      <vt:lpstr>Theorem 12 – Repeat </vt:lpstr>
      <vt:lpstr>Theorem 12</vt:lpstr>
      <vt:lpstr>Theorem 12 – Repeat </vt:lpstr>
      <vt:lpstr>Theorem 12 – Repeat </vt:lpstr>
      <vt:lpstr>Theorem 12 – Repeat </vt:lpstr>
      <vt:lpstr>Theorem 12</vt:lpstr>
      <vt:lpstr>Theorem 12</vt:lpstr>
      <vt:lpstr>Theorem 12…</vt:lpstr>
      <vt:lpstr>Theorem 12</vt:lpstr>
      <vt:lpstr>Theorem 12</vt:lpstr>
      <vt:lpstr>Theorem 12</vt:lpstr>
      <vt:lpstr>Theorem 12</vt:lpstr>
      <vt:lpstr>Theorem 12</vt:lpstr>
      <vt:lpstr>Theorem 12</vt:lpstr>
      <vt:lpstr>Slide 23</vt:lpstr>
      <vt:lpstr>Theorem 12</vt:lpstr>
      <vt:lpstr>Theorem 12</vt:lpstr>
      <vt:lpstr>Theorem 12</vt:lpstr>
      <vt:lpstr>Theorem 12</vt:lpstr>
      <vt:lpstr>Non-regular languages</vt:lpstr>
      <vt:lpstr>Non-regular languages</vt:lpstr>
      <vt:lpstr>Non-regular languages</vt:lpstr>
      <vt:lpstr>Non-regular languages</vt:lpstr>
      <vt:lpstr>Non-regular languages</vt:lpstr>
      <vt:lpstr>Non-regular languages</vt:lpstr>
      <vt:lpstr>Non-regular languages</vt:lpstr>
      <vt:lpstr>Non-regular languages</vt:lpstr>
      <vt:lpstr>Non-regular languages</vt:lpstr>
      <vt:lpstr>Non-regular languages</vt:lpstr>
      <vt:lpstr>Non-regular languages</vt:lpstr>
      <vt:lpstr>Nonregular language</vt:lpstr>
      <vt:lpstr>Non-regular languages</vt:lpstr>
      <vt:lpstr>Non-regular languages</vt:lpstr>
      <vt:lpstr>Non-regular languages</vt:lpstr>
      <vt:lpstr>Non-regular languages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ALAM</dc:creator>
  <cp:lastModifiedBy>Administrator</cp:lastModifiedBy>
  <cp:revision>81</cp:revision>
  <dcterms:created xsi:type="dcterms:W3CDTF">2012-12-25T04:55:56Z</dcterms:created>
  <dcterms:modified xsi:type="dcterms:W3CDTF">2013-01-04T05:56:11Z</dcterms:modified>
</cp:coreProperties>
</file>