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71" r:id="rId2"/>
    <p:sldId id="273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328" r:id="rId29"/>
    <p:sldId id="329" r:id="rId30"/>
    <p:sldId id="330" r:id="rId31"/>
    <p:sldId id="331" r:id="rId32"/>
    <p:sldId id="286" r:id="rId33"/>
    <p:sldId id="287" r:id="rId34"/>
    <p:sldId id="288" r:id="rId35"/>
    <p:sldId id="289" r:id="rId36"/>
    <p:sldId id="290" r:id="rId37"/>
    <p:sldId id="291" r:id="rId38"/>
    <p:sldId id="293" r:id="rId39"/>
    <p:sldId id="294" r:id="rId40"/>
    <p:sldId id="295" r:id="rId41"/>
    <p:sldId id="296" r:id="rId42"/>
    <p:sldId id="298" r:id="rId43"/>
    <p:sldId id="299" r:id="rId44"/>
    <p:sldId id="300" r:id="rId45"/>
    <p:sldId id="302" r:id="rId46"/>
    <p:sldId id="303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285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54F06-4F81-45E3-8742-A131139CDF96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1488-90B3-4558-B99D-98F9AA2702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500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81CA5-BD8A-48F1-9F67-7907B825837B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438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8678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724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1671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069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860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3976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7740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343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879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254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4CC65-F8B9-4CA8-94AB-6163DD0B079C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7C05C-762B-4FD3-9266-5DCBEC349E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334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17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29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16 Recap….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Transducers Example 2</a:t>
            </a:r>
          </a:p>
          <a:p>
            <a:r>
              <a:rPr lang="en-US" dirty="0" smtClean="0"/>
              <a:t>Regular Languages Introduction</a:t>
            </a:r>
          </a:p>
          <a:p>
            <a:r>
              <a:rPr lang="en-US" dirty="0" smtClean="0"/>
              <a:t>Regular Languages Union, Concatenation, Closure also results in a regular language</a:t>
            </a:r>
          </a:p>
          <a:p>
            <a:r>
              <a:rPr lang="en-US" dirty="0" smtClean="0"/>
              <a:t>Complement of a regular language and Intersection with another language also results in a regular language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287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Two languages over Σ =  {</a:t>
            </a:r>
            <a:r>
              <a:rPr lang="en-US" sz="2900" dirty="0" err="1" smtClean="0"/>
              <a:t>a,b</a:t>
            </a:r>
            <a:r>
              <a:rPr lang="en-US" sz="2900" dirty="0" smtClean="0"/>
              <a:t>}</a:t>
            </a:r>
          </a:p>
          <a:p>
            <a:pPr marL="1257300" lvl="2" indent="-342900">
              <a:spcBef>
                <a:spcPct val="20000"/>
              </a:spcBef>
            </a:pPr>
            <a:r>
              <a:rPr lang="en-US" sz="2400" dirty="0" smtClean="0"/>
              <a:t>L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 =  all  strings  with  a  double  a</a:t>
            </a:r>
          </a:p>
          <a:p>
            <a:pPr marL="1257300" lvl="2" indent="-342900">
              <a:spcBef>
                <a:spcPct val="20000"/>
              </a:spcBef>
            </a:pPr>
            <a:r>
              <a:rPr lang="en-US" sz="2400" dirty="0" smtClean="0"/>
              <a:t>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 =  all  strings  with  an  even  number  of  </a:t>
            </a:r>
            <a:r>
              <a:rPr lang="en-US" sz="2400" dirty="0" err="1" smtClean="0"/>
              <a:t>a's</a:t>
            </a:r>
            <a:r>
              <a:rPr lang="en-US" sz="2400" dirty="0" smtClean="0"/>
              <a:t>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and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are not the same, since </a:t>
            </a:r>
            <a:r>
              <a:rPr lang="en-US" sz="2900" dirty="0" err="1" smtClean="0"/>
              <a:t>aaa</a:t>
            </a:r>
            <a:r>
              <a:rPr lang="en-US" sz="2900" dirty="0" smtClean="0"/>
              <a:t> is in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but not in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and aba in in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but not in L</a:t>
            </a:r>
            <a:r>
              <a:rPr lang="en-US" sz="2900" baseline="-25000" dirty="0" smtClean="0"/>
              <a:t>1</a:t>
            </a:r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and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are regular languages defined by the regular expressions below.</a:t>
            </a:r>
          </a:p>
          <a:p>
            <a:pPr marL="1257300" lvl="2" indent="-342900">
              <a:spcBef>
                <a:spcPct val="20000"/>
              </a:spcBef>
            </a:pPr>
            <a:r>
              <a:rPr lang="pt-BR" sz="2900" dirty="0" smtClean="0"/>
              <a:t>r</a:t>
            </a:r>
            <a:r>
              <a:rPr lang="pt-BR" sz="2900" baseline="-25000" dirty="0" smtClean="0"/>
              <a:t>1</a:t>
            </a:r>
            <a:r>
              <a:rPr lang="pt-BR" sz="2900" dirty="0" smtClean="0"/>
              <a:t>  =  (a  +  b)*aa(a  +  b)*</a:t>
            </a:r>
          </a:p>
          <a:p>
            <a:pPr marL="1257300" lvl="2" indent="-342900">
              <a:spcBef>
                <a:spcPct val="20000"/>
              </a:spcBef>
            </a:pPr>
            <a:r>
              <a:rPr lang="pt-BR" sz="2900" dirty="0" smtClean="0"/>
              <a:t>r</a:t>
            </a:r>
            <a:r>
              <a:rPr lang="pt-BR" sz="2900" baseline="-25000" dirty="0" smtClean="0"/>
              <a:t>2</a:t>
            </a:r>
            <a:r>
              <a:rPr lang="pt-BR" sz="2900" dirty="0" smtClean="0"/>
              <a:t>  =  b*(ab*ab*)*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A word in L</a:t>
            </a:r>
            <a:r>
              <a:rPr lang="pt-BR" sz="2900" baseline="-25000" dirty="0" smtClean="0"/>
              <a:t>2</a:t>
            </a:r>
            <a:r>
              <a:rPr lang="pt-BR" sz="2900" dirty="0" smtClean="0"/>
              <a:t> can have some b’s in the front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But whenever there is an a, it balanced by an other a (after some b’s).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Gives the factor of the form (ab*ab*)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900" dirty="0" smtClean="0"/>
              <a:t>The words can have as many factors of this from as it wants. It can end an a or ab.</a:t>
            </a:r>
          </a:p>
          <a:p>
            <a:pPr marL="1257300" lvl="2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These two languages can also be defined by FA (Kleen’s theorem)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pt-BR" sz="2900" dirty="0" smtClean="0"/>
          </a:p>
          <a:p>
            <a:pPr marL="1257300" lvl="2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4278868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1</a:t>
            </a:r>
            <a:endParaRPr lang="en-US" b="1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5574268"/>
            <a:ext cx="495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2</a:t>
            </a:r>
            <a:endParaRPr lang="en-US" b="1" baseline="-250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405021"/>
            <a:ext cx="4891088" cy="3348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In  the  first  machine  we  stay  in  the  start  state  until  we  read  our  first  a.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Then  we  move  to  the  middle  state.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Here we can find  a  double a.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If  we  read  another  a  from  the  input  string  while  in  the  middle  state,  we move  to  the  final  state  where  we  remain.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If  we  read  a b,  we  go  back  to  -.  If  we  never  get  past  the  middle  state,  the  word  has no  double  a  and  is  rejected.</a:t>
            </a:r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2817311" cy="192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 second  machine  switches  from  left  state  to  right  state  or  from  right state  to  left  state  every  time  it  reads  an  a.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It  ignores  all  </a:t>
            </a:r>
            <a:r>
              <a:rPr lang="en-US" sz="2900" dirty="0" err="1" smtClean="0"/>
              <a:t>b's</a:t>
            </a:r>
            <a:r>
              <a:rPr lang="en-US" sz="2900" dirty="0" smtClean="0"/>
              <a:t>.  If  the  string begins  on  the  left  and  ends  on  the  left,  it  must  have  made  an  even  number of  left/right  switches.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Therefore,  the  strings  this  machine  accepts  are  exactly those  in  L</a:t>
            </a:r>
            <a:r>
              <a:rPr lang="en-US" sz="2900" baseline="-25000" dirty="0" smtClean="0"/>
              <a:t>2 </a:t>
            </a:r>
            <a:r>
              <a:rPr lang="en-US" sz="2900" dirty="0" smtClean="0"/>
              <a:t>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2817311" cy="192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 first  step  in  building  the  machine  (and  regular  expression)  for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∩L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 is  to  find  the  machines  that  accept  the  complementary  languages 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'  and 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'.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 English  description  of  these  languages  is:</a:t>
            </a:r>
          </a:p>
          <a:p>
            <a:pPr marL="1257300" lvl="2" indent="-342900">
              <a:spcBef>
                <a:spcPct val="20000"/>
              </a:spcBef>
            </a:pPr>
            <a:endParaRPr lang="en-US" sz="2000" dirty="0" smtClean="0"/>
          </a:p>
          <a:p>
            <a:pPr marL="1257300" lvl="2" indent="-342900">
              <a:spcBef>
                <a:spcPct val="20000"/>
              </a:spcBef>
            </a:pPr>
            <a:r>
              <a:rPr lang="en-US" sz="2800" dirty="0" smtClean="0"/>
              <a:t>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'  =  all  strings  that  do  not  contain  the  substring  a</a:t>
            </a:r>
          </a:p>
          <a:p>
            <a:pPr marL="1257300" lvl="2" indent="-342900">
              <a:spcBef>
                <a:spcPct val="20000"/>
              </a:spcBef>
            </a:pPr>
            <a:r>
              <a:rPr lang="en-US" sz="2800" dirty="0" smtClean="0"/>
              <a:t>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'  =  all  strings  having  an  odd  number  of </a:t>
            </a:r>
            <a:r>
              <a:rPr lang="en-US" sz="2800" dirty="0" err="1" smtClean="0"/>
              <a:t>a's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In  the  proof  of  the  theorem  that  the  complement  of  a  regular  language  is regular  an algorithm is given for  building  the  machines  that  accept  these languages.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Now reverse  what  is  a  final  state  and  what is  not  a  final  state.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 machines  for  these  languages  are  then</a:t>
            </a:r>
          </a:p>
          <a:p>
            <a:pPr lvl="0">
              <a:spcBef>
                <a:spcPct val="20000"/>
              </a:spcBef>
            </a:pPr>
            <a:r>
              <a:rPr lang="en-US" sz="2900" dirty="0"/>
              <a:t>	</a:t>
            </a:r>
            <a:r>
              <a:rPr lang="en-US" sz="2900" dirty="0" smtClean="0"/>
              <a:t>(see the next slide </a:t>
            </a:r>
            <a:r>
              <a:rPr lang="en-US" sz="2900" dirty="0" smtClean="0">
                <a:sym typeface="Wingdings" pitchFamily="2" charset="2"/>
              </a:rPr>
              <a:t></a:t>
            </a:r>
            <a:r>
              <a:rPr lang="en-US" sz="2900" dirty="0" smtClean="0"/>
              <a:t>)</a:t>
            </a: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 machines  for  these  languages  are</a:t>
            </a:r>
            <a:endParaRPr lang="en-US" sz="2000" dirty="0"/>
          </a:p>
        </p:txBody>
      </p:sp>
      <p:pic>
        <p:nvPicPr>
          <p:cNvPr id="5" name="Picture 4" descr="T12_exampl1_fig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2438400"/>
            <a:ext cx="4243388" cy="3115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09800" y="3276600"/>
            <a:ext cx="546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</a:t>
            </a:r>
            <a:r>
              <a:rPr lang="en-US" baseline="-25000" dirty="0" smtClean="0"/>
              <a:t>1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09800" y="5040868"/>
            <a:ext cx="546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</a:t>
            </a:r>
            <a:r>
              <a:rPr lang="en-US" baseline="-25000" dirty="0" smtClean="0"/>
              <a:t>2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0" y="1676400"/>
            <a:ext cx="81534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Recall  that  how we  go  through  stages  of  transition  graphs  with  edges  labeled by  regular  expressions.  Thus, FA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'  becomes:</a:t>
            </a:r>
            <a:endParaRPr lang="en-US" sz="2000" dirty="0"/>
          </a:p>
        </p:txBody>
      </p:sp>
      <p:pic>
        <p:nvPicPr>
          <p:cNvPr id="9" name="Picture 8" descr="T12_fig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1" y="3436374"/>
            <a:ext cx="6295868" cy="2977116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0" y="1676400"/>
            <a:ext cx="8153400" cy="34290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State  q</a:t>
            </a:r>
            <a:r>
              <a:rPr lang="en-US" sz="2900" baseline="-25000" dirty="0" smtClean="0"/>
              <a:t>3</a:t>
            </a:r>
            <a:r>
              <a:rPr lang="en-US" sz="2900" dirty="0" smtClean="0"/>
              <a:t>  is  part  of  no  path  from  - to  +,  so  it  can  be  dropped.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We need to join incoming a edge with both outgoing edges(b to </a:t>
            </a:r>
            <a:r>
              <a:rPr lang="en-US" sz="2900" dirty="0"/>
              <a:t>q</a:t>
            </a:r>
            <a:r>
              <a:rPr lang="en-US" sz="2900" dirty="0" smtClean="0"/>
              <a:t>1 and q2 to +).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When we add the two loops, we get b + </a:t>
            </a:r>
            <a:r>
              <a:rPr lang="en-US" sz="2900" dirty="0" err="1" smtClean="0"/>
              <a:t>ab</a:t>
            </a:r>
            <a:r>
              <a:rPr lang="en-US" sz="2900" dirty="0" smtClean="0"/>
              <a:t> and the sum of the two edges from q1 to + is a + </a:t>
            </a:r>
            <a:r>
              <a:rPr lang="en-US" sz="3200" dirty="0" smtClean="0"/>
              <a:t>ʎ so the machine looks like</a:t>
            </a:r>
            <a:endParaRPr lang="en-US" sz="29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800600"/>
            <a:ext cx="5486400" cy="166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0" y="1676400"/>
            <a:ext cx="8153400" cy="3429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last step is to bypass state q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Concentrate the incoming </a:t>
            </a:r>
            <a:r>
              <a:rPr lang="en-US" sz="2800" dirty="0" smtClean="0"/>
              <a:t>ʎ label with the loop label starred (b + </a:t>
            </a:r>
            <a:r>
              <a:rPr lang="en-US" sz="2800" dirty="0" err="1" smtClean="0"/>
              <a:t>ab</a:t>
            </a:r>
            <a:r>
              <a:rPr lang="en-US" sz="2800" dirty="0" smtClean="0"/>
              <a:t>)*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Concentrated with outgoing (a + ʎ) to produce one edge from – to + with the regular expression for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</a:t>
            </a:r>
          </a:p>
          <a:p>
            <a:pPr marL="800100" lvl="1" indent="-342900">
              <a:spcBef>
                <a:spcPct val="20000"/>
              </a:spcBef>
            </a:pPr>
            <a:r>
              <a:rPr lang="en-US" sz="2900" dirty="0" smtClean="0"/>
              <a:t>			</a:t>
            </a:r>
            <a:r>
              <a:rPr lang="en-US" sz="2800" dirty="0" smtClean="0"/>
              <a:t>r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 = (b +</a:t>
            </a:r>
            <a:r>
              <a:rPr lang="en-US" sz="2800" dirty="0" err="1" smtClean="0"/>
              <a:t>ab</a:t>
            </a:r>
            <a:r>
              <a:rPr lang="en-US" sz="2800" dirty="0" smtClean="0"/>
              <a:t>)*(a + </a:t>
            </a:r>
            <a:r>
              <a:rPr lang="en-US" sz="2400" dirty="0" smtClean="0"/>
              <a:t>ʎ)</a:t>
            </a:r>
            <a:endParaRPr lang="en-US" sz="29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Lets do the same thing for the language L</a:t>
            </a:r>
            <a:r>
              <a:rPr lang="en-US" sz="2900" baseline="-25000" dirty="0" smtClean="0"/>
              <a:t>2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FA2 becomes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9" name="Picture 8" descr="T12_fig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362200"/>
            <a:ext cx="5943600" cy="198120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4419600"/>
            <a:ext cx="7924800" cy="2057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Simplify: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Eliminate state q</a:t>
            </a:r>
            <a:r>
              <a:rPr lang="en-US" sz="2900" baseline="-25000" dirty="0" smtClean="0"/>
              <a:t>2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There is one incoming edge a loop, and two outgoing edges,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Now to replace them with only two edges: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path q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1 </a:t>
            </a:r>
            <a:r>
              <a:rPr lang="en-US" sz="2900" dirty="0" smtClean="0"/>
              <a:t>becomes a loop at q</a:t>
            </a:r>
            <a:r>
              <a:rPr lang="en-US" sz="2900" baseline="-25000" dirty="0" smtClean="0"/>
              <a:t>1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path q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– +</a:t>
            </a:r>
            <a:r>
              <a:rPr lang="en-US" sz="2900" baseline="-25000" dirty="0" smtClean="0"/>
              <a:t>   </a:t>
            </a:r>
            <a:r>
              <a:rPr lang="en-US" sz="2900" dirty="0" smtClean="0"/>
              <a:t>becomes an edge from q1 to +.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When state q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is bypassed and adding the two loop labels we get,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11" name="Picture 10" descr="T12_fig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2362200"/>
            <a:ext cx="4611485" cy="16002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990600" y="4114800"/>
            <a:ext cx="57150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We can eliminate state q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we get,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13" name="Picture 12" descr="T12_fig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3600" y="4724400"/>
            <a:ext cx="4038600" cy="1253359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It gives the regular expression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		r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’ = (b + </a:t>
            </a:r>
            <a:r>
              <a:rPr lang="en-US" sz="2800" dirty="0" err="1" smtClean="0"/>
              <a:t>ab</a:t>
            </a:r>
            <a:r>
              <a:rPr lang="en-US" sz="2800" dirty="0" smtClean="0"/>
              <a:t>*a)*</a:t>
            </a:r>
            <a:r>
              <a:rPr lang="en-US" sz="2800" dirty="0" err="1" smtClean="0"/>
              <a:t>ab</a:t>
            </a:r>
            <a:r>
              <a:rPr lang="en-US" sz="2800" dirty="0" smtClean="0"/>
              <a:t>*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This is one of the regular expression that define the language of all words with an odd number of </a:t>
            </a:r>
            <a:r>
              <a:rPr lang="en-US" sz="2800" dirty="0" err="1" smtClean="0"/>
              <a:t>a’s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Another expression that define the same language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Add b*a in the front of regular expression for L1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We get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		b*</a:t>
            </a:r>
            <a:r>
              <a:rPr lang="en-US" sz="2800" dirty="0" err="1" smtClean="0"/>
              <a:t>ab</a:t>
            </a:r>
            <a:r>
              <a:rPr lang="en-US" sz="2800" dirty="0" smtClean="0"/>
              <a:t>*(</a:t>
            </a:r>
            <a:r>
              <a:rPr lang="en-US" sz="2800" dirty="0" err="1" smtClean="0"/>
              <a:t>ab</a:t>
            </a:r>
            <a:r>
              <a:rPr lang="en-US" sz="2800" dirty="0" smtClean="0"/>
              <a:t>*</a:t>
            </a:r>
            <a:r>
              <a:rPr lang="en-US" sz="2800" dirty="0" err="1" smtClean="0"/>
              <a:t>ab</a:t>
            </a:r>
            <a:r>
              <a:rPr lang="en-US" sz="2800" dirty="0" smtClean="0"/>
              <a:t>*)*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This  works  because  words  with  an  odd 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  can  be  interpreted as  b*a  in  front  of  words  with  an  even 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.  </a:t>
            </a:r>
          </a:p>
          <a:p>
            <a:pPr marL="342900" lvl="0" indent="-342900">
              <a:spcBef>
                <a:spcPct val="20000"/>
              </a:spcBef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 fact  that  these two  different  regular  expressions  define  the  same  language  is  not  obvious.  </a:t>
            </a: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As we have regular expression for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 and 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’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We can write the regular expression for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’+L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’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sz="2400" dirty="0" smtClean="0"/>
              <a:t>	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sz="2400" dirty="0" smtClean="0"/>
              <a:t>	r</a:t>
            </a:r>
            <a:r>
              <a:rPr lang="pt-BR" sz="2400" baseline="-25000" dirty="0" smtClean="0"/>
              <a:t>l</a:t>
            </a:r>
            <a:r>
              <a:rPr lang="pt-BR" sz="2400" dirty="0" smtClean="0"/>
              <a:t>'  +  r </a:t>
            </a:r>
            <a:r>
              <a:rPr lang="pt-BR" sz="2400" baseline="-25000" dirty="0" smtClean="0"/>
              <a:t>2</a:t>
            </a:r>
            <a:r>
              <a:rPr lang="pt-BR" sz="2400" dirty="0" smtClean="0"/>
              <a:t>'  =  (b  +  ab)*(a  + </a:t>
            </a:r>
            <a:r>
              <a:rPr lang="en-US" sz="2400" dirty="0"/>
              <a:t>ʎ</a:t>
            </a:r>
            <a:r>
              <a:rPr lang="pt-BR" sz="2400" dirty="0" smtClean="0"/>
              <a:t>)  +  (b  +  ab*a)*ab*</a:t>
            </a:r>
          </a:p>
          <a:p>
            <a:pPr marL="342900" lvl="0" indent="-342900">
              <a:spcBef>
                <a:spcPct val="20000"/>
              </a:spcBef>
            </a:pPr>
            <a:endParaRPr lang="pt-BR" sz="24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pt-BR" sz="2800" dirty="0" smtClean="0"/>
              <a:t>Make this regular expression in to FA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so  that  we  can  take  its  complement  to  get  the  FA  that  defines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Let  us  label  the  states  in  the  two  machines  for  FA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'  and  FA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‘.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33600" y="2819400"/>
            <a:ext cx="552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1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72200" y="2819400"/>
            <a:ext cx="554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2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990600" y="5105400"/>
            <a:ext cx="81534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 start  states  are  x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 and  y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and  the  final  states  are  x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,  x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 and  y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124200"/>
            <a:ext cx="802723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0000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Theorem 12…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56735432"/>
              </p:ext>
            </p:extLst>
          </p:nvPr>
        </p:nvGraphicFramePr>
        <p:xfrm>
          <a:off x="228600" y="3640394"/>
          <a:ext cx="8382000" cy="2921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</a:tblGrid>
              <a:tr h="611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Old States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Reading at a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Reading at b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z1-+≡</a:t>
                      </a:r>
                      <a:r>
                        <a:rPr lang="en-US" sz="1800" b="1" dirty="0">
                          <a:effectLst/>
                        </a:rPr>
                        <a:t>(x1,y1)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(x2,y2)≡z2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(x1,y1)≡z1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Z2+≡</a:t>
                      </a:r>
                      <a:r>
                        <a:rPr lang="en-US" sz="1800" b="1" dirty="0">
                          <a:effectLst/>
                        </a:rPr>
                        <a:t>(x2,y2)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(x3,y1)≡z3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(x1,y2)≡z4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z3≡(x3,y1)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(x3,y2)≡z5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(x3,y1)≡z3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Z4+≡</a:t>
                      </a:r>
                      <a:r>
                        <a:rPr lang="en-US" sz="1800" b="1" dirty="0">
                          <a:effectLst/>
                        </a:rPr>
                        <a:t>(x1,y2)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(x2,y1)≡z6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(x1,y2)≡z4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Z5+≡</a:t>
                      </a:r>
                      <a:r>
                        <a:rPr lang="en-US" sz="1800" b="1" dirty="0">
                          <a:effectLst/>
                        </a:rPr>
                        <a:t>(x3,y2)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(x3,y1)≡z3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(x3,y2)≡z5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Z6+≡</a:t>
                      </a:r>
                      <a:r>
                        <a:rPr lang="en-US" sz="1800" b="1" dirty="0">
                          <a:effectLst/>
                        </a:rPr>
                        <a:t>(x2,y1)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(x3,y2)≡z5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(x1,y1)≡z1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54970" y="1219200"/>
            <a:ext cx="552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1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93570" y="1219200"/>
            <a:ext cx="554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FA</a:t>
            </a:r>
            <a:r>
              <a:rPr lang="en-US" b="1" baseline="-25000" dirty="0" smtClean="0"/>
              <a:t>2</a:t>
            </a:r>
            <a:r>
              <a:rPr lang="en-US" b="1" dirty="0" smtClean="0"/>
              <a:t>’</a:t>
            </a:r>
            <a:endParaRPr lang="en-US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770" y="1524000"/>
            <a:ext cx="802723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4351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1295400"/>
            <a:ext cx="8153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union machine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6562725" cy="491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9293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1430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This FA can accept the language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’+L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’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Reverse the status of each state from final to non-final and vice versa, an FA is going to be produced for the language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 </a:t>
            </a:r>
            <a:r>
              <a:rPr lang="en-US" sz="2800" dirty="0" smtClean="0"/>
              <a:t> after taking the complement again.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05075"/>
            <a:ext cx="5591175" cy="409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873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219200"/>
            <a:ext cx="44958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Bypassing z</a:t>
            </a:r>
            <a:r>
              <a:rPr lang="en-US" sz="2800" baseline="-25000" dirty="0" smtClean="0"/>
              <a:t>4</a:t>
            </a:r>
            <a:r>
              <a:rPr lang="en-US" sz="2800" dirty="0" smtClean="0"/>
              <a:t> and z</a:t>
            </a:r>
            <a:r>
              <a:rPr lang="en-US" sz="2800" baseline="-25000" dirty="0" smtClean="0"/>
              <a:t>5</a:t>
            </a:r>
            <a:r>
              <a:rPr lang="en-US" sz="2800" dirty="0" smtClean="0"/>
              <a:t> gives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4533900" cy="396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85800"/>
            <a:ext cx="3808585" cy="278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5155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Then bypassing z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 gives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09600" y="4343400"/>
            <a:ext cx="81534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So the whole machine reduces to regular expression</a:t>
            </a:r>
          </a:p>
          <a:p>
            <a:pPr marL="342900" lvl="0" indent="-342900">
              <a:spcBef>
                <a:spcPct val="20000"/>
              </a:spcBef>
            </a:pPr>
            <a:r>
              <a:rPr lang="pt-BR" sz="2800" dirty="0" smtClean="0"/>
              <a:t>		(b  +  abb*ab)*a(a  +  bb*aab*a)(b  +  ab*a)*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71360"/>
            <a:ext cx="5886450" cy="202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8601"/>
            <a:ext cx="2933700" cy="256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785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29265" y="2529348"/>
            <a:ext cx="81534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As  it  stands,  there  are  four  factors  (the  second  is  just  an  a  and  the  first and  fourth  are  starred).</a:t>
            </a:r>
          </a:p>
          <a:p>
            <a:pPr marL="342900" lvl="0" indent="-342900">
              <a:spcBef>
                <a:spcPct val="20000"/>
              </a:spcBef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 Every  time  we  use  one  of  the  options  from  the  two end  factors  we  incorporate  an  even 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  into  the  word  (either  none or  two).  </a:t>
            </a:r>
          </a:p>
          <a:p>
            <a:pPr marL="342900" lvl="0" indent="-342900">
              <a:spcBef>
                <a:spcPct val="20000"/>
              </a:spcBef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 second  factor  gives  us  an  odd 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  (exactly  one).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71079" y="1524000"/>
            <a:ext cx="5830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2400" b="1" dirty="0">
                <a:solidFill>
                  <a:srgbClr val="FF0000"/>
                </a:solidFill>
              </a:rPr>
              <a:t>(b  +  abb*ab)*a(a  +  bb*aab*a)(b  +  ab*a)*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047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1752600"/>
            <a:ext cx="81534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third  factor  gives  us  the  option  of  taking  either  one  or  three  </a:t>
            </a:r>
            <a:r>
              <a:rPr lang="en-US" sz="2800" dirty="0" err="1" smtClean="0"/>
              <a:t>a's</a:t>
            </a:r>
            <a:r>
              <a:rPr lang="en-US" sz="2800" dirty="0" smtClean="0"/>
              <a:t>.  In  total,  the number  of  </a:t>
            </a:r>
            <a:r>
              <a:rPr lang="en-US" sz="2800" dirty="0" err="1" smtClean="0"/>
              <a:t>a's</a:t>
            </a:r>
            <a:r>
              <a:rPr lang="en-US" sz="2800" dirty="0" smtClean="0"/>
              <a:t>  must  be  even.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So  all  the  words  in  this  language  are  in 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71079" y="1062335"/>
            <a:ext cx="5830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2400" b="1" dirty="0">
                <a:solidFill>
                  <a:srgbClr val="FF0000"/>
                </a:solidFill>
              </a:rPr>
              <a:t>(b  +  abb*ab)*a(a  +  bb*aab*a)(b  +  ab*a)*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927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The  second  factor  gives  us  an  a,  and  then  we  must  immediately  concatenate  this  with  one  of  the  choices  from  the  third  factor.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If  we  choose  the  other  expression,  </a:t>
            </a:r>
            <a:r>
              <a:rPr lang="en-US" sz="2800" dirty="0" smtClean="0">
                <a:solidFill>
                  <a:schemeClr val="accent1"/>
                </a:solidFill>
              </a:rPr>
              <a:t>bb*</a:t>
            </a:r>
            <a:r>
              <a:rPr lang="en-US" sz="2800" dirty="0" err="1" smtClean="0">
                <a:solidFill>
                  <a:schemeClr val="accent1"/>
                </a:solidFill>
              </a:rPr>
              <a:t>aab</a:t>
            </a:r>
            <a:r>
              <a:rPr lang="en-US" sz="2800" dirty="0" smtClean="0">
                <a:solidFill>
                  <a:schemeClr val="accent1"/>
                </a:solidFill>
              </a:rPr>
              <a:t>*a,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then  we  have  formed  a  double  a  in  a  different  way.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By  either  choice  the words  in  this  language  all  have  a  double  a  and  are  therefore  in 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This  means  that  all  the  words  in  the  language  of  this  regular  expression are  contained  in  the  language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.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23479" y="381000"/>
            <a:ext cx="58304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pt-BR" sz="2400" b="1" dirty="0">
                <a:solidFill>
                  <a:srgbClr val="FF0000"/>
                </a:solidFill>
              </a:rPr>
              <a:t>(b  +  abb*ab)*a(a  +  bb*aab*a)(b  +  ab*a)*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584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71600"/>
            <a:ext cx="81534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Are  all  the  words  in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∩L</a:t>
            </a:r>
            <a:r>
              <a:rPr lang="en-US" sz="2800" baseline="-25000" dirty="0" smtClean="0"/>
              <a:t>2 </a:t>
            </a:r>
            <a:r>
              <a:rPr lang="en-US" sz="2800" dirty="0" smtClean="0"/>
              <a:t>included  in  the  language  of  this  expression?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YES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Look at any word that is in </a:t>
            </a:r>
            <a:r>
              <a:rPr lang="en-US" sz="3200" dirty="0" smtClean="0"/>
              <a:t>L</a:t>
            </a:r>
            <a:r>
              <a:rPr lang="en-US" sz="3200" baseline="-25000" dirty="0" smtClean="0"/>
              <a:t>1</a:t>
            </a:r>
            <a:r>
              <a:rPr lang="en-US" sz="3200" dirty="0" smtClean="0"/>
              <a:t>∩L</a:t>
            </a:r>
            <a:r>
              <a:rPr lang="en-US" sz="3200" baseline="-25000" dirty="0" smtClean="0"/>
              <a:t>2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It has an even number </a:t>
            </a:r>
            <a:r>
              <a:rPr lang="en-US" sz="3200" dirty="0" err="1" smtClean="0"/>
              <a:t>a’s</a:t>
            </a:r>
            <a:r>
              <a:rPr lang="en-US" sz="3200" dirty="0" smtClean="0"/>
              <a:t> and a double a somewhere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72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371600"/>
            <a:ext cx="8610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Two possibilities, to consider separately</a:t>
            </a:r>
          </a:p>
          <a:p>
            <a:pPr marL="971550" lvl="1" indent="-514350">
              <a:spcBef>
                <a:spcPct val="20000"/>
              </a:spcBef>
            </a:pPr>
            <a:endParaRPr lang="en-US" sz="2800" dirty="0" smtClean="0"/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000" dirty="0" smtClean="0"/>
              <a:t>Before  the  first  double  a  there  are  an  even  number  of  </a:t>
            </a:r>
            <a:r>
              <a:rPr lang="en-US" sz="2000" dirty="0" err="1" smtClean="0"/>
              <a:t>a's</a:t>
            </a:r>
            <a:r>
              <a:rPr lang="en-US" sz="2000" dirty="0" smtClean="0"/>
              <a:t>.</a:t>
            </a: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000" dirty="0" smtClean="0"/>
              <a:t>Before  the  first  double  a  there  are  an  odd  number  of  </a:t>
            </a:r>
            <a:r>
              <a:rPr lang="en-US" sz="2000" dirty="0" err="1" smtClean="0"/>
              <a:t>a's</a:t>
            </a:r>
            <a:r>
              <a:rPr lang="en-US" sz="2000" dirty="0" smtClean="0"/>
              <a:t>.</a:t>
            </a:r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Words of type 1 come from expression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(even  number  of </a:t>
            </a:r>
            <a:r>
              <a:rPr lang="en-US" sz="2000" dirty="0" err="1" smtClean="0"/>
              <a:t>a's</a:t>
            </a:r>
            <a:r>
              <a:rPr lang="en-US" sz="2000" dirty="0" smtClean="0"/>
              <a:t> but  not doubled)  (first </a:t>
            </a:r>
            <a:r>
              <a:rPr lang="en-US" sz="2000" dirty="0" err="1" smtClean="0"/>
              <a:t>aa</a:t>
            </a:r>
            <a:r>
              <a:rPr lang="en-US" sz="2000" dirty="0" smtClean="0"/>
              <a:t>)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(even  number  of </a:t>
            </a:r>
            <a:r>
              <a:rPr lang="en-US" sz="2000" dirty="0" err="1" smtClean="0"/>
              <a:t>a's</a:t>
            </a:r>
            <a:r>
              <a:rPr lang="en-US" sz="2000" dirty="0" smtClean="0"/>
              <a:t>  may  be  doubled)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=  (b  +  </a:t>
            </a:r>
            <a:r>
              <a:rPr lang="en-US" sz="2000" dirty="0" err="1" smtClean="0"/>
              <a:t>abb</a:t>
            </a:r>
            <a:r>
              <a:rPr lang="en-US" sz="2000" dirty="0" smtClean="0"/>
              <a:t>*</a:t>
            </a:r>
            <a:r>
              <a:rPr lang="en-US" sz="2000" dirty="0" err="1" smtClean="0"/>
              <a:t>ab</a:t>
            </a:r>
            <a:r>
              <a:rPr lang="en-US" sz="2000" dirty="0" smtClean="0"/>
              <a:t>)*  (</a:t>
            </a:r>
            <a:r>
              <a:rPr lang="en-US" sz="2000" dirty="0" err="1" smtClean="0"/>
              <a:t>aa</a:t>
            </a:r>
            <a:r>
              <a:rPr lang="en-US" sz="2000" dirty="0" smtClean="0"/>
              <a:t>)(b  +  </a:t>
            </a:r>
            <a:r>
              <a:rPr lang="en-US" sz="2000" dirty="0" err="1" smtClean="0"/>
              <a:t>ab</a:t>
            </a:r>
            <a:r>
              <a:rPr lang="en-US" sz="2000" dirty="0" smtClean="0"/>
              <a:t>*a)*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=  type 1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149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371600"/>
            <a:ext cx="86106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Notice  that</a:t>
            </a:r>
          </a:p>
          <a:p>
            <a:pPr marL="971550" lvl="1" indent="-514350">
              <a:spcBef>
                <a:spcPct val="20000"/>
              </a:spcBef>
            </a:pPr>
            <a:r>
              <a:rPr lang="en-US" sz="2800" dirty="0" smtClean="0"/>
              <a:t>	 the  third  factor  defines  the  language  L,  and  is  a  shorter  expression than  the  r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used  in previous slide.</a:t>
            </a:r>
          </a:p>
          <a:p>
            <a:pPr marL="971550" lvl="1" indent="-514350">
              <a:spcBef>
                <a:spcPct val="20000"/>
              </a:spcBef>
            </a:pPr>
            <a:endParaRPr lang="en-US" sz="2800" dirty="0" smtClean="0"/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Words  of  type  2  come  from  the  expression: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(odd  number  of  not  doubled  </a:t>
            </a:r>
            <a:r>
              <a:rPr lang="en-US" sz="2000" dirty="0" err="1" smtClean="0"/>
              <a:t>a's</a:t>
            </a:r>
            <a:r>
              <a:rPr lang="en-US" sz="2000" dirty="0" smtClean="0"/>
              <a:t>)  (first  </a:t>
            </a:r>
            <a:r>
              <a:rPr lang="en-US" sz="2000" dirty="0" err="1" smtClean="0"/>
              <a:t>aa</a:t>
            </a:r>
            <a:r>
              <a:rPr lang="en-US" sz="2000" dirty="0" smtClean="0"/>
              <a:t>)</a:t>
            </a:r>
          </a:p>
          <a:p>
            <a:pPr marL="1428750" lvl="2" indent="-514350">
              <a:spcBef>
                <a:spcPct val="20000"/>
              </a:spcBef>
            </a:pPr>
            <a:r>
              <a:rPr lang="en-US" sz="2000" dirty="0" smtClean="0"/>
              <a:t>(odd  number  of  </a:t>
            </a:r>
            <a:r>
              <a:rPr lang="en-US" sz="2000" dirty="0" err="1" smtClean="0"/>
              <a:t>a's</a:t>
            </a:r>
            <a:r>
              <a:rPr lang="en-US" sz="2000" dirty="0" smtClean="0"/>
              <a:t>  may  be  doubled)</a:t>
            </a: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17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371600"/>
            <a:ext cx="81534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219200"/>
            <a:ext cx="81534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1371600"/>
            <a:ext cx="8610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Notice  that</a:t>
            </a:r>
          </a:p>
          <a:p>
            <a:pPr marL="971550" lvl="1" indent="-514350">
              <a:spcBef>
                <a:spcPct val="20000"/>
              </a:spcBef>
            </a:pPr>
            <a:r>
              <a:rPr lang="en-US" sz="2800" dirty="0" smtClean="0"/>
              <a:t>	The  first  factor  must  end  in  b,  since  none  of  its  </a:t>
            </a:r>
            <a:r>
              <a:rPr lang="en-US" sz="2800" dirty="0" err="1" smtClean="0"/>
              <a:t>a's</a:t>
            </a:r>
            <a:r>
              <a:rPr lang="en-US" sz="2800" dirty="0" smtClean="0"/>
              <a:t>  is  part  of  a double  a.</a:t>
            </a:r>
          </a:p>
          <a:p>
            <a:pPr marL="1885950" lvl="3" indent="-514350">
              <a:spcBef>
                <a:spcPct val="20000"/>
              </a:spcBef>
            </a:pPr>
            <a:r>
              <a:rPr lang="en-US" sz="2000" dirty="0" smtClean="0"/>
              <a:t>=  [(b  +  </a:t>
            </a:r>
            <a:r>
              <a:rPr lang="en-US" sz="2000" dirty="0" err="1" smtClean="0"/>
              <a:t>abb</a:t>
            </a:r>
            <a:r>
              <a:rPr lang="en-US" sz="2000" dirty="0" smtClean="0"/>
              <a:t>*</a:t>
            </a:r>
            <a:r>
              <a:rPr lang="en-US" sz="2000" dirty="0" err="1" smtClean="0"/>
              <a:t>ab</a:t>
            </a:r>
            <a:r>
              <a:rPr lang="en-US" sz="2000" dirty="0" smtClean="0"/>
              <a:t>)*</a:t>
            </a:r>
            <a:r>
              <a:rPr lang="en-US" sz="2000" dirty="0" err="1" smtClean="0"/>
              <a:t>abb</a:t>
            </a:r>
            <a:r>
              <a:rPr lang="en-US" sz="2000" dirty="0" smtClean="0"/>
              <a:t>*]  </a:t>
            </a:r>
            <a:r>
              <a:rPr lang="en-US" sz="2000" dirty="0" err="1" smtClean="0"/>
              <a:t>aa</a:t>
            </a:r>
            <a:r>
              <a:rPr lang="en-US" sz="2000" dirty="0" smtClean="0"/>
              <a:t>  [b*a(b  +  </a:t>
            </a:r>
            <a:r>
              <a:rPr lang="en-US" sz="2000" dirty="0" err="1" smtClean="0"/>
              <a:t>ab</a:t>
            </a:r>
            <a:r>
              <a:rPr lang="en-US" sz="2000" dirty="0" smtClean="0"/>
              <a:t>*a)*]</a:t>
            </a:r>
          </a:p>
          <a:p>
            <a:pPr marL="1885950" lvl="3" indent="-514350">
              <a:spcBef>
                <a:spcPct val="20000"/>
              </a:spcBef>
            </a:pPr>
            <a:r>
              <a:rPr lang="en-US" sz="2000" dirty="0" smtClean="0"/>
              <a:t>=  (b  +  </a:t>
            </a:r>
            <a:r>
              <a:rPr lang="en-US" sz="2000" dirty="0" err="1" smtClean="0"/>
              <a:t>abb</a:t>
            </a:r>
            <a:r>
              <a:rPr lang="en-US" sz="2000" dirty="0" smtClean="0"/>
              <a:t>*</a:t>
            </a:r>
            <a:r>
              <a:rPr lang="en-US" sz="2000" dirty="0" err="1" smtClean="0"/>
              <a:t>ab</a:t>
            </a:r>
            <a:r>
              <a:rPr lang="en-US" sz="2000" dirty="0" smtClean="0"/>
              <a:t>)*(a)(bb*  </a:t>
            </a:r>
            <a:r>
              <a:rPr lang="en-US" sz="2000" dirty="0" err="1" smtClean="0"/>
              <a:t>aab</a:t>
            </a:r>
            <a:r>
              <a:rPr lang="en-US" sz="2000" dirty="0" smtClean="0"/>
              <a:t>*a)(b  +  </a:t>
            </a:r>
            <a:r>
              <a:rPr lang="en-US" sz="2000" dirty="0" err="1" smtClean="0"/>
              <a:t>ab</a:t>
            </a:r>
            <a:r>
              <a:rPr lang="en-US" sz="2000" dirty="0" smtClean="0"/>
              <a:t>*a)*</a:t>
            </a:r>
          </a:p>
          <a:p>
            <a:pPr marL="1885950" lvl="3" indent="-514350">
              <a:spcBef>
                <a:spcPct val="20000"/>
              </a:spcBef>
            </a:pPr>
            <a:r>
              <a:rPr lang="en-US" sz="2000" dirty="0" smtClean="0"/>
              <a:t>=  type  2</a:t>
            </a:r>
          </a:p>
          <a:p>
            <a:pPr marL="1885950" lvl="3" indent="-514350">
              <a:spcBef>
                <a:spcPct val="20000"/>
              </a:spcBef>
            </a:pPr>
            <a:endParaRPr lang="en-US" sz="2000" dirty="0" smtClean="0"/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Adding  type  1  and  type  2  together  (and  factoring  out  like  terms  using  the distributive  law),  we  obtain  the  same  expression  we  got  from  the  algorithm.</a:t>
            </a:r>
          </a:p>
          <a:p>
            <a:pPr marL="514350" indent="-514350">
              <a:spcBef>
                <a:spcPct val="20000"/>
              </a:spcBef>
            </a:pPr>
            <a:endParaRPr lang="en-US" sz="2800" dirty="0" smtClean="0"/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We  now  have  two  proofs  that  this  is  indeed  a  regular  expression  for  the language  L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 ∩ L</a:t>
            </a:r>
            <a:r>
              <a:rPr lang="en-US" sz="2800" baseline="-25000" dirty="0" smtClean="0"/>
              <a:t>2</a:t>
            </a:r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  <a:p>
            <a:pPr marL="971550" lvl="1" indent="-51435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441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Languages can be defined using FA’s.</a:t>
            </a:r>
          </a:p>
          <a:p>
            <a:r>
              <a:rPr lang="en-US" dirty="0" smtClean="0"/>
              <a:t>These  languages  have  had  many  different  structures,  they took  only  a  few  basic  forms:  languages  with  required  substrings,  languages that  forbid  some  substrings,  languages  that  begin  or  end  with  certain  strings,</a:t>
            </a:r>
          </a:p>
          <a:p>
            <a:r>
              <a:rPr lang="en-US" dirty="0" smtClean="0"/>
              <a:t>languages  with  certain  even/odd  properties,  and  so  on.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840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Lets take a look to  some  new  forms,  such  as  the  language  PALINDROME or  the  language  PRIME  of  all  words  </a:t>
            </a:r>
            <a:r>
              <a:rPr lang="en-US" dirty="0" err="1" smtClean="0"/>
              <a:t>a</a:t>
            </a:r>
            <a:r>
              <a:rPr lang="en-US" baseline="30000" dirty="0" err="1" smtClean="0"/>
              <a:t>P</a:t>
            </a:r>
            <a:r>
              <a:rPr lang="en-US" dirty="0" smtClean="0"/>
              <a:t> where  p  is  a  prime  number. </a:t>
            </a:r>
          </a:p>
          <a:p>
            <a:r>
              <a:rPr lang="en-US" dirty="0" smtClean="0"/>
              <a:t>Neither  of  these  is  a  regular  language.</a:t>
            </a:r>
          </a:p>
          <a:p>
            <a:r>
              <a:rPr lang="en-US" dirty="0" smtClean="0"/>
              <a:t>They can be described in English,  but  they  cannot  be  defined  by  an  FA.  </a:t>
            </a:r>
          </a:p>
          <a:p>
            <a:r>
              <a:rPr lang="en-US" dirty="0" smtClean="0"/>
              <a:t>Conclusion: More  powerful machines  are  needed  to  define 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295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 smtClean="0"/>
              <a:t>Definition</a:t>
            </a:r>
          </a:p>
          <a:p>
            <a:pPr marL="461963" lvl="1" indent="-63500">
              <a:buNone/>
            </a:pPr>
            <a:r>
              <a:rPr lang="en-US" dirty="0" smtClean="0"/>
              <a:t>A  language  that  cannot  be  defined  by  a regular expression  is  called  a  non-regular language. </a:t>
            </a:r>
          </a:p>
          <a:p>
            <a:pPr lvl="1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25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953000"/>
          </a:xfrm>
        </p:spPr>
        <p:txBody>
          <a:bodyPr>
            <a:normAutofit/>
          </a:bodyPr>
          <a:lstStyle/>
          <a:p>
            <a:endParaRPr lang="en-US" sz="2900" dirty="0" smtClean="0"/>
          </a:p>
          <a:p>
            <a:r>
              <a:rPr lang="en-US" sz="2900" dirty="0" smtClean="0"/>
              <a:t>Cannot  be  accepted  by any  FA  or  TG.</a:t>
            </a:r>
            <a:br>
              <a:rPr lang="en-US" sz="2900" dirty="0" smtClean="0"/>
            </a:br>
            <a:r>
              <a:rPr lang="en-US" sz="2900" dirty="0" smtClean="0"/>
              <a:t>(Kleene's  theorem, ) </a:t>
            </a:r>
          </a:p>
          <a:p>
            <a:r>
              <a:rPr lang="en-US" sz="2900" dirty="0" smtClean="0"/>
              <a:t> All  languages  are  either  regular  or  nonregular,  but not both of them.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668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Consider  </a:t>
            </a:r>
            <a:r>
              <a:rPr lang="en-US" sz="2900" dirty="0"/>
              <a:t>a  simple  case.  Let  us  define  the  language  L.</a:t>
            </a:r>
          </a:p>
          <a:p>
            <a:r>
              <a:rPr lang="en-US" sz="2900" dirty="0" smtClean="0"/>
              <a:t>L  =  {a,  </a:t>
            </a:r>
            <a:r>
              <a:rPr lang="en-US" sz="2900" dirty="0" err="1" smtClean="0"/>
              <a:t>ab</a:t>
            </a:r>
            <a:r>
              <a:rPr lang="en-US" sz="2900" dirty="0" smtClean="0"/>
              <a:t>,  </a:t>
            </a:r>
            <a:r>
              <a:rPr lang="en-US" sz="2900" dirty="0" err="1" smtClean="0"/>
              <a:t>aabb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aaabbb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aaaabbbb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aaaaabbbbb</a:t>
            </a:r>
            <a:r>
              <a:rPr lang="en-US" sz="2900" dirty="0" smtClean="0"/>
              <a:t> . ..}</a:t>
            </a:r>
          </a:p>
          <a:p>
            <a:r>
              <a:rPr lang="en-US" sz="2900" dirty="0" smtClean="0"/>
              <a:t>We  could  also  define  this  language  by  the  formula</a:t>
            </a:r>
          </a:p>
          <a:p>
            <a:pPr>
              <a:buNone/>
            </a:pPr>
            <a:r>
              <a:rPr lang="en-US" sz="2900" dirty="0" smtClean="0"/>
              <a:t>		</a:t>
            </a:r>
          </a:p>
          <a:p>
            <a:pPr>
              <a:buNone/>
            </a:pPr>
            <a:r>
              <a:rPr lang="en-US" sz="2900" dirty="0" smtClean="0"/>
              <a:t>			L  =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  for  n  =  0  1  2  3  4  5  ... }</a:t>
            </a:r>
          </a:p>
          <a:p>
            <a:pPr>
              <a:buNone/>
            </a:pPr>
            <a:r>
              <a:rPr lang="en-US" sz="2900" dirty="0" smtClean="0"/>
              <a:t>	Or short for </a:t>
            </a:r>
          </a:p>
          <a:p>
            <a:pPr>
              <a:buNone/>
            </a:pPr>
            <a:r>
              <a:rPr lang="en-US" sz="2900" dirty="0" smtClean="0"/>
              <a:t>			 L  =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}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60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Please not that when  the  range  of  the  abstract  exponent  n  is  unspecified  we  mean  to  imply that  it  is  0,1,2,3, ...</a:t>
            </a:r>
          </a:p>
          <a:p>
            <a:r>
              <a:rPr lang="en-US" sz="2900" dirty="0" smtClean="0"/>
              <a:t>Lets show that this  language  is  nonregular.  </a:t>
            </a:r>
          </a:p>
          <a:p>
            <a:r>
              <a:rPr lang="en-US" sz="2900" dirty="0" smtClean="0"/>
              <a:t>It is  a  subset  of  many  regular  languages,  such  as  a*b*,  which,  however, also  includes  such  strings  as  </a:t>
            </a:r>
            <a:r>
              <a:rPr lang="en-US" sz="2900" dirty="0" err="1" smtClean="0"/>
              <a:t>aab</a:t>
            </a:r>
            <a:r>
              <a:rPr lang="en-US" sz="2900" dirty="0" smtClean="0"/>
              <a:t>  and  bb  that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}  does 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759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Suppose  this language  is  regular and some  FA  must be developed that accepts  it.  </a:t>
            </a:r>
          </a:p>
          <a:p>
            <a:r>
              <a:rPr lang="en-US" sz="2900" dirty="0" smtClean="0"/>
              <a:t>Let  us  picture  one  of  these  FA's .This  FA  might  have  many  states.  </a:t>
            </a:r>
          </a:p>
          <a:p>
            <a:r>
              <a:rPr lang="en-US" sz="2900" dirty="0" smtClean="0"/>
              <a:t>Say that  it  has  95  states,  just  for  the  sake  of  argument.  </a:t>
            </a:r>
          </a:p>
          <a:p>
            <a:r>
              <a:rPr lang="en-US" sz="2900" dirty="0" smtClean="0"/>
              <a:t>Yet  we  know  it  accepts the  word  a</a:t>
            </a:r>
            <a:r>
              <a:rPr lang="en-US" sz="2900" baseline="30000" dirty="0" smtClean="0"/>
              <a:t>96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96</a:t>
            </a:r>
            <a:r>
              <a:rPr lang="en-US" sz="2900" dirty="0" smtClean="0"/>
              <a:t> . The  first  96  letters  of  this  input  string  are  all  a's  and  they trace  a  path  through  this  hypothetical machine.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699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Because  there  are  only  95  states ,The  path  cannot  visit  a  new  state  with  each input  letter  read.  </a:t>
            </a:r>
          </a:p>
          <a:p>
            <a:r>
              <a:rPr lang="en-US" sz="2900" dirty="0" smtClean="0"/>
              <a:t>The  path  returns  to  a  state  that  it  has  already  visited at  some  point.  </a:t>
            </a:r>
          </a:p>
          <a:p>
            <a:r>
              <a:rPr lang="en-US" sz="2900" dirty="0" smtClean="0"/>
              <a:t>The  first  time  it  was  in that  state  it  left  by  the  a-road.  </a:t>
            </a:r>
          </a:p>
          <a:p>
            <a:r>
              <a:rPr lang="en-US" sz="2900" dirty="0" smtClean="0"/>
              <a:t>The  second  time  it  is  in  that  state  it  leaves by  the  a-road  again.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70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Even  if  it  only  returns  once  we  say  that  the  path  contains a  circuit  in  it.  </a:t>
            </a:r>
          </a:p>
          <a:p>
            <a:pPr lvl="1">
              <a:buNone/>
            </a:pPr>
            <a:r>
              <a:rPr lang="en-US" sz="2500" dirty="0" smtClean="0"/>
              <a:t>(A  circuit  is  a  loop  that  can  be  made  of  several  edges.)</a:t>
            </a:r>
          </a:p>
          <a:p>
            <a:pPr lvl="1">
              <a:buNone/>
            </a:pPr>
            <a:endParaRPr lang="en-US" sz="2500" dirty="0" smtClean="0"/>
          </a:p>
          <a:p>
            <a:r>
              <a:rPr lang="en-US" dirty="0" smtClean="0"/>
              <a:t>The  path  goes up  to  the  circuit  and  then  it  starts  to  loop  around  the  circuit, maybe  0 or more times.  </a:t>
            </a:r>
          </a:p>
          <a:p>
            <a:r>
              <a:rPr lang="en-US" dirty="0" smtClean="0"/>
              <a:t>It  cannot  leave  the  circuit  until,  b  is  read  in.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21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Then  the path  can  take  a  different  turn.  In  this  hypothetical  example  the  path  could make  30  loops  around  a  three-state  circuit  before  the  first  b  is  read.</a:t>
            </a:r>
          </a:p>
          <a:p>
            <a:endParaRPr lang="en-US" sz="2800" dirty="0" smtClean="0"/>
          </a:p>
          <a:p>
            <a:r>
              <a:rPr lang="en-US" sz="2800" dirty="0" smtClean="0"/>
              <a:t>After  the  first  b  is  read,  the  path  goes  off  and  does  some  other  stuff  following  b  edges  and  eventually  winds  up  at  a  final  state  where  the  word 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9 6 </a:t>
            </a:r>
            <a:r>
              <a:rPr lang="en-US" sz="2800" dirty="0" smtClean="0"/>
              <a:t>is  accepted.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Let  us, say  that  the  circuit  that  the  a-edge path  loops  'around  has  seven  states  in  it.  The  path  enters  the  circuit,  loops around  it  continuously and  then  goes  off  on  the  b-line  to  a  final  state. </a:t>
            </a:r>
          </a:p>
          <a:p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989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will happen  to  the  input  string  a</a:t>
            </a:r>
            <a:r>
              <a:rPr lang="en-US" sz="2800" baseline="30000" dirty="0" smtClean="0"/>
              <a:t>96+7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?  Just  as  in  the  case  of  the  input  string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,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This  string  would  produce  a  path  through  the  machine  that  would  walk up  to  the  same  circuit  (reading  in  only  a's)  and  begin  to  loop  around  it  in exactly  the  same  way. 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However,  the  path  for a</a:t>
            </a:r>
            <a:r>
              <a:rPr lang="en-US" sz="2800" baseline="30000" dirty="0" smtClean="0"/>
              <a:t>96+7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loops  around  this  circuit one  more  time  than  the  path  for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--precisely  one  extra 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949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Nonregular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Both  paths, at  exactly  the  same  state  in  the  circuit,  begin  to  branch  off  on  the  b-road.</a:t>
            </a:r>
          </a:p>
          <a:p>
            <a:r>
              <a:rPr lang="en-US" sz="2800" dirty="0" smtClean="0"/>
              <a:t>Once  on  the  b-road,  they  both  go  the  same  96  b-steps  and  arrive  at  the  same final  state.  </a:t>
            </a:r>
          </a:p>
          <a:p>
            <a:r>
              <a:rPr lang="en-US" sz="2800" dirty="0" smtClean="0"/>
              <a:t>But  this  would  mean  that  the  input  string a</a:t>
            </a:r>
            <a:r>
              <a:rPr lang="en-US" sz="2800" baseline="30000" dirty="0" smtClean="0"/>
              <a:t>103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96   </a:t>
            </a:r>
            <a:r>
              <a:rPr lang="en-US" sz="2800" dirty="0" smtClean="0"/>
              <a:t>is  accepted  by this  machine.  </a:t>
            </a:r>
          </a:p>
          <a:p>
            <a:r>
              <a:rPr lang="en-US" sz="2800" dirty="0" smtClean="0"/>
              <a:t>But  that  string  is  not  in  the  language  L  =  {a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}.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481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 is  a  contradiction.  We  assumed  that  we  were  talking  about  an  FA  that accepts  exactly  the  words  in  L  and  then  we  were  able  to  prove  that  the  same machine  accepts  some  word  that  is  not  in  L. 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This  contradiction  means  that the  machine  that  accepts  exactly  the  words  in  L  does  not  exist.  </a:t>
            </a:r>
          </a:p>
          <a:p>
            <a:r>
              <a:rPr lang="en-US" sz="2800" dirty="0" smtClean="0"/>
              <a:t>In  other  words, L  is  nonregular.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614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Let  us  review  what  happened.  </a:t>
            </a:r>
          </a:p>
          <a:p>
            <a:r>
              <a:rPr lang="en-US" sz="2800" dirty="0" smtClean="0"/>
              <a:t>We  chose  a  word  in  L  that  was  so  large (had  so  many  letters)  that  its  path  through  the  FA  had  to  contain  a  circuit.</a:t>
            </a:r>
          </a:p>
          <a:p>
            <a:r>
              <a:rPr lang="en-US" sz="2800" dirty="0" smtClean="0"/>
              <a:t>Once  we  found  that  some  path  with  a  circuit  could  reach  a  final  state,  we asked  ourselves  what  happens  to  a  path  that  is  just  like  the  first  one, </a:t>
            </a:r>
          </a:p>
          <a:p>
            <a:r>
              <a:rPr lang="en-US" sz="2800" dirty="0" smtClean="0"/>
              <a:t> But  that loops  around  the  circuit  one  extra  time  and  then  proceeds  identically  through the  machine.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607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152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Suppose the following </a:t>
            </a:r>
            <a:r>
              <a:rPr lang="en-US" sz="2800" dirty="0"/>
              <a:t>FA for a</a:t>
            </a:r>
            <a:r>
              <a:rPr lang="en-US" sz="2800" baseline="30000" dirty="0"/>
              <a:t>2</a:t>
            </a:r>
            <a:r>
              <a:rPr lang="en-US" sz="2800" dirty="0"/>
              <a:t>b</a:t>
            </a:r>
            <a:r>
              <a:rPr lang="en-US" sz="2800" baseline="30000" dirty="0"/>
              <a:t>2</a:t>
            </a:r>
            <a:r>
              <a:rPr lang="en-US" sz="2800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6" name="Picture 5" descr="ch_10_fig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743200"/>
            <a:ext cx="6027872" cy="140017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4495800"/>
            <a:ext cx="8991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Only those used in the path of a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2.</a:t>
            </a:r>
            <a:endParaRPr kumimoji="0" lang="en-US" sz="2800" b="0" i="0" u="none" strike="noStrike" kern="120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03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105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Consider the following FA with Circuit….</a:t>
            </a:r>
          </a:p>
          <a:p>
            <a:r>
              <a:rPr lang="en-US" sz="2800" dirty="0" smtClean="0"/>
              <a:t>However,  the  path  for  a</a:t>
            </a:r>
            <a:r>
              <a:rPr lang="en-US" sz="2800" baseline="30000" dirty="0" smtClean="0"/>
              <a:t>13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9</a:t>
            </a:r>
            <a:r>
              <a:rPr lang="en-US" sz="2800" dirty="0" smtClean="0"/>
              <a:t>  still  has  four  more a-steps  to  take,  which  is  one  more  time  around  the  circuit,  and  then  it  follows the  nine  b-steps.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86200"/>
            <a:ext cx="5519981" cy="159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954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Let  us  return  to.</a:t>
            </a:r>
          </a:p>
          <a:p>
            <a:r>
              <a:rPr lang="en-US" sz="2800" dirty="0" smtClean="0"/>
              <a:t>With our  first assumptions  we  made  above  (that  there  were  95  states  and  that the  circuit  was  7  states  long),  we  could  also  say  that  a</a:t>
            </a:r>
            <a:r>
              <a:rPr lang="en-US" sz="2800" baseline="30000" dirty="0" smtClean="0"/>
              <a:t>110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, a</a:t>
            </a:r>
            <a:r>
              <a:rPr lang="en-US" sz="2800" baseline="30000" dirty="0" smtClean="0"/>
              <a:t>117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, a</a:t>
            </a:r>
            <a:r>
              <a:rPr lang="en-US" sz="2800" baseline="30000" dirty="0" smtClean="0"/>
              <a:t>124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 ... are  also  accepted  by  this  machine.</a:t>
            </a:r>
          </a:p>
          <a:p>
            <a:r>
              <a:rPr lang="en-US" sz="2800" dirty="0" smtClean="0"/>
              <a:t>All can be  written  the form </a:t>
            </a:r>
          </a:p>
          <a:p>
            <a:pPr lvl="1">
              <a:buNone/>
            </a:pPr>
            <a:r>
              <a:rPr lang="en-US" sz="2400" b="1" dirty="0" smtClean="0"/>
              <a:t>				</a:t>
            </a:r>
            <a:r>
              <a:rPr lang="en-US" sz="3200" b="1" dirty="0" smtClean="0"/>
              <a:t>a</a:t>
            </a:r>
            <a:r>
              <a:rPr lang="en-US" sz="3200" b="1" baseline="30000" dirty="0" smtClean="0"/>
              <a:t>96</a:t>
            </a:r>
            <a:r>
              <a:rPr lang="en-US" sz="3200" b="1" dirty="0" smtClean="0"/>
              <a:t>(a</a:t>
            </a:r>
            <a:r>
              <a:rPr lang="en-US" sz="3200" b="1" baseline="30000" dirty="0" smtClean="0"/>
              <a:t>7</a:t>
            </a:r>
            <a:r>
              <a:rPr lang="en-US" sz="3200" b="1" dirty="0" smtClean="0"/>
              <a:t>)</a:t>
            </a:r>
            <a:r>
              <a:rPr lang="en-US" sz="3200" b="1" baseline="30000" dirty="0" smtClean="0"/>
              <a:t>m</a:t>
            </a:r>
            <a:r>
              <a:rPr lang="en-US" sz="3200" b="1" dirty="0" smtClean="0"/>
              <a:t>b</a:t>
            </a:r>
            <a:r>
              <a:rPr lang="en-US" sz="3200" b="1" baseline="30000" dirty="0" smtClean="0"/>
              <a:t>96</a:t>
            </a:r>
            <a:endParaRPr lang="en-US" sz="2400" b="1" baseline="30000" dirty="0" smtClean="0"/>
          </a:p>
          <a:p>
            <a:r>
              <a:rPr lang="en-US" sz="2800" dirty="0" smtClean="0"/>
              <a:t>where  m  is  any  integer  0,1,2,3 .....  If  m  is  0,  the  path  through  this  machine is  the  path  for  the  word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96 .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If  m  is  (1,  that  looks  the  same,  but  it loops  the  circuit  one  more  time.  </a:t>
            </a:r>
          </a:p>
          <a:p>
            <a:r>
              <a:rPr lang="en-US" sz="2800" dirty="0" smtClean="0"/>
              <a:t>If  m  2,  the  path  loops  the  circuit  two more  times.  </a:t>
            </a:r>
          </a:p>
          <a:p>
            <a:r>
              <a:rPr lang="en-US" sz="2800" dirty="0" smtClean="0"/>
              <a:t>In  general, </a:t>
            </a:r>
            <a:r>
              <a:rPr lang="en-US" sz="2800" b="1" dirty="0" smtClean="0"/>
              <a:t>a</a:t>
            </a:r>
            <a:r>
              <a:rPr lang="en-US" sz="2800" b="1" baseline="30000" dirty="0" smtClean="0"/>
              <a:t>96</a:t>
            </a:r>
            <a:r>
              <a:rPr lang="en-US" sz="2800" b="1" dirty="0" smtClean="0"/>
              <a:t>(a</a:t>
            </a:r>
            <a:r>
              <a:rPr lang="en-US" sz="2800" b="1" baseline="30000" dirty="0" smtClean="0"/>
              <a:t>7</a:t>
            </a:r>
            <a:r>
              <a:rPr lang="en-US" sz="2800" b="1" dirty="0" smtClean="0"/>
              <a:t>)</a:t>
            </a:r>
            <a:r>
              <a:rPr lang="en-US" sz="2800" b="1" baseline="30000" dirty="0" smtClean="0"/>
              <a:t>m</a:t>
            </a:r>
            <a:r>
              <a:rPr lang="en-US" sz="2800" b="1" dirty="0" smtClean="0"/>
              <a:t>b</a:t>
            </a:r>
            <a:r>
              <a:rPr lang="en-US" sz="2800" b="1" baseline="30000" dirty="0" smtClean="0"/>
              <a:t>96</a:t>
            </a:r>
            <a:r>
              <a:rPr lang="en-US" sz="2800" dirty="0" smtClean="0"/>
              <a:t>  loops  the  circuit  exactly  m  more  times.</a:t>
            </a:r>
          </a:p>
          <a:p>
            <a:r>
              <a:rPr lang="en-US" sz="2800" dirty="0" smtClean="0"/>
              <a:t>After  doing  this  looping  it  gets  off  the  circuit  at  exactly  the  same  place  a</a:t>
            </a:r>
            <a:r>
              <a:rPr lang="en-US" sz="2800" baseline="30000" dirty="0" smtClean="0"/>
              <a:t>96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96 </a:t>
            </a:r>
            <a:r>
              <a:rPr lang="en-US" sz="2800" dirty="0" smtClean="0"/>
              <a:t>does  and  proceeds  along  exactly  the  same  route  to  the  final  state.  </a:t>
            </a:r>
          </a:p>
          <a:p>
            <a:r>
              <a:rPr lang="en-US" sz="2800" dirty="0" smtClean="0"/>
              <a:t>All  these words,  though  not  in  L,  must  be  accepted.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01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Suppose  that  we  had  considered  a  different  machine  to  accept  the  language L, a  machine  that  has  732  states.  </a:t>
            </a:r>
          </a:p>
          <a:p>
            <a:r>
              <a:rPr lang="en-US" sz="2800" dirty="0" smtClean="0"/>
              <a:t>When  we  input  the  word  a</a:t>
            </a:r>
            <a:r>
              <a:rPr lang="en-US" sz="2800" baseline="30000" dirty="0" smtClean="0"/>
              <a:t>733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733</a:t>
            </a:r>
            <a:r>
              <a:rPr lang="en-US" sz="2800" dirty="0" smtClean="0"/>
              <a:t> ,</a:t>
            </a:r>
          </a:p>
          <a:p>
            <a:r>
              <a:rPr lang="en-US" sz="2800" dirty="0" smtClean="0"/>
              <a:t>the  path  that  the  a's  take  must  contain  a  circuit. </a:t>
            </a:r>
          </a:p>
          <a:p>
            <a:r>
              <a:rPr lang="en-US" sz="2800" dirty="0" smtClean="0"/>
              <a:t>The  word  a</a:t>
            </a:r>
            <a:r>
              <a:rPr lang="en-US" sz="2800" baseline="30000" dirty="0" smtClean="0"/>
              <a:t>9999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9999 </a:t>
            </a:r>
            <a:r>
              <a:rPr lang="en-US" sz="2800" dirty="0" smtClean="0"/>
              <a:t> also  must  loop  around  a  circuit  in  its  a-part  of  the  path.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70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Nonregular language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Suppose  the  circuit  that  the  a-part  follows  has  101  states.</a:t>
            </a:r>
          </a:p>
          <a:p>
            <a:r>
              <a:rPr lang="en-US" sz="2800" dirty="0" smtClean="0"/>
              <a:t>Then a</a:t>
            </a:r>
            <a:r>
              <a:rPr lang="en-US" sz="2800" baseline="30000" dirty="0" smtClean="0"/>
              <a:t>733+101 </a:t>
            </a:r>
            <a:r>
              <a:rPr lang="en-US" sz="2800" dirty="0" smtClean="0"/>
              <a:t> b</a:t>
            </a:r>
            <a:r>
              <a:rPr lang="en-US" sz="2800" baseline="30000" dirty="0" smtClean="0"/>
              <a:t>733</a:t>
            </a:r>
            <a:r>
              <a:rPr lang="en-US" sz="2800" dirty="0" smtClean="0"/>
              <a:t>  would  also  have  to  be  accepted  by  this  machine,  because</a:t>
            </a:r>
          </a:p>
          <a:p>
            <a:r>
              <a:rPr lang="en-US" sz="2800" dirty="0" smtClean="0"/>
              <a:t>its  path  is  the  same  in  every  detail  except  that  it  loops  the  circuit  one  more time.  </a:t>
            </a:r>
          </a:p>
          <a:p>
            <a:r>
              <a:rPr lang="en-US" sz="2800" dirty="0" smtClean="0"/>
              <a:t>This  second  machine  must  also  accept  some  strings,  that  are  not  in  L:</a:t>
            </a:r>
          </a:p>
          <a:p>
            <a:pPr lvl="1">
              <a:buNone/>
            </a:pPr>
            <a:r>
              <a:rPr lang="en-US" sz="2400" dirty="0" smtClean="0"/>
              <a:t>	 a</a:t>
            </a:r>
            <a:r>
              <a:rPr lang="en-US" sz="2400" baseline="30000" dirty="0" smtClean="0"/>
              <a:t>834 </a:t>
            </a:r>
            <a:r>
              <a:rPr lang="en-US" sz="2400" dirty="0" smtClean="0"/>
              <a:t> b</a:t>
            </a:r>
            <a:r>
              <a:rPr lang="en-US" sz="2400" baseline="30000" dirty="0" smtClean="0"/>
              <a:t>733</a:t>
            </a:r>
            <a:r>
              <a:rPr lang="en-US" sz="2400" dirty="0" smtClean="0"/>
              <a:t> 	 a</a:t>
            </a:r>
            <a:r>
              <a:rPr lang="en-US" sz="2400" baseline="30000" dirty="0" smtClean="0"/>
              <a:t>935 </a:t>
            </a:r>
            <a:r>
              <a:rPr lang="en-US" sz="2400" dirty="0" smtClean="0"/>
              <a:t> b</a:t>
            </a:r>
            <a:r>
              <a:rPr lang="en-US" sz="2400" baseline="30000" dirty="0" smtClean="0"/>
              <a:t>733</a:t>
            </a:r>
            <a:r>
              <a:rPr lang="en-US" sz="2400" dirty="0" smtClean="0"/>
              <a:t> 	 a</a:t>
            </a:r>
            <a:r>
              <a:rPr lang="en-US" sz="2400" baseline="30000" dirty="0" smtClean="0"/>
              <a:t>1036 </a:t>
            </a:r>
            <a:r>
              <a:rPr lang="en-US" sz="2400" dirty="0" smtClean="0"/>
              <a:t> b</a:t>
            </a:r>
            <a:r>
              <a:rPr lang="en-US" sz="2400" baseline="30000" dirty="0" smtClean="0"/>
              <a:t>733</a:t>
            </a:r>
            <a:r>
              <a:rPr lang="en-US" sz="2400" dirty="0" smtClean="0"/>
              <a:t> ……</a:t>
            </a:r>
          </a:p>
          <a:p>
            <a:pPr lvl="1">
              <a:buNone/>
            </a:pPr>
            <a:r>
              <a:rPr lang="en-US" sz="2400" dirty="0" smtClean="0"/>
              <a:t>	= a</a:t>
            </a:r>
            <a:r>
              <a:rPr lang="en-US" sz="2400" baseline="30000" dirty="0" smtClean="0"/>
              <a:t>733 </a:t>
            </a:r>
            <a:r>
              <a:rPr lang="en-US" sz="2400" dirty="0" smtClean="0"/>
              <a:t> (a</a:t>
            </a:r>
            <a:r>
              <a:rPr lang="en-US" sz="2400" baseline="30000" dirty="0" smtClean="0"/>
              <a:t>101</a:t>
            </a:r>
            <a:r>
              <a:rPr lang="en-US" sz="2400" dirty="0" smtClean="0"/>
              <a:t> )</a:t>
            </a:r>
            <a:r>
              <a:rPr lang="en-US" sz="2400" baseline="30000" dirty="0" smtClean="0"/>
              <a:t>m </a:t>
            </a:r>
            <a:r>
              <a:rPr lang="en-US" sz="2400" dirty="0" smtClean="0"/>
              <a:t>b</a:t>
            </a:r>
            <a:r>
              <a:rPr lang="en-US" sz="2400" baseline="30000" dirty="0" smtClean="0"/>
              <a:t>733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0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PUMPING LEMMA (Version I)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839200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Let  L  be  any  regular  language  that  has  infinitely  many  words.  Then  there  exist some  three  strings  x,  y,  and  z  (where  y  is  not  the  null  string)  such  that  all the  strings  of  the  form </a:t>
            </a:r>
            <a:r>
              <a:rPr lang="pt-BR" sz="2800" dirty="0" smtClean="0"/>
              <a:t>xy</a:t>
            </a:r>
            <a:r>
              <a:rPr lang="pt-BR" sz="2800" baseline="30000" dirty="0" smtClean="0"/>
              <a:t>n</a:t>
            </a:r>
            <a:r>
              <a:rPr lang="pt-BR" sz="2800" dirty="0" smtClean="0"/>
              <a:t>z  for  n  =  1  2  3  ...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00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PROOF</a:t>
            </a:r>
          </a:p>
          <a:p>
            <a:r>
              <a:rPr lang="en-US" sz="2800" dirty="0" smtClean="0"/>
              <a:t>If  L  is  a  regular  language,  then  there  is  an  FA  that  accepts  exactly  the  words in  L.  </a:t>
            </a:r>
          </a:p>
          <a:p>
            <a:r>
              <a:rPr lang="en-US" sz="2800" dirty="0" smtClean="0"/>
              <a:t>Let  us  focus  on  one  such  machine.  </a:t>
            </a:r>
          </a:p>
          <a:p>
            <a:r>
              <a:rPr lang="en-US" sz="2800" dirty="0" smtClean="0"/>
              <a:t>Like  all  FA's,  this  machine  has only  finitely  many  states.  But  L  has  infinitely  many  words  in  it.  </a:t>
            </a:r>
          </a:p>
          <a:p>
            <a:r>
              <a:rPr lang="en-US" sz="2800" dirty="0" smtClean="0"/>
              <a:t>This  means that  there  are  arbitrarily  long'  words  in  L.  (If  there  were  some  maximum  on the  length  of  all  the  words  in  L,  then  L  could  have  only  finitely  many  words in  total.)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772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PROOF</a:t>
            </a:r>
          </a:p>
          <a:p>
            <a:r>
              <a:rPr lang="en-US" sz="2800" dirty="0" smtClean="0"/>
              <a:t>Let  w  be  some  word  in  L  that  has  more  letters  in  it  than  there  are  states in  the  machine  we  are  considering.  </a:t>
            </a:r>
          </a:p>
          <a:p>
            <a:r>
              <a:rPr lang="en-US" sz="2800" dirty="0" smtClean="0"/>
              <a:t>When  this  word  generates  a  path  through the machine,  the  path  cannot  visit  a  new  state  for  each  letter  because  there are  more  letters  than  states.  </a:t>
            </a:r>
          </a:p>
          <a:p>
            <a:r>
              <a:rPr lang="en-US" sz="2800" dirty="0" smtClean="0"/>
              <a:t>Therefore,  it  must  at  some  point  revisit  a  state that  it  has  been  to  before. 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31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 Part  1  </a:t>
            </a:r>
          </a:p>
          <a:p>
            <a:pPr>
              <a:buNone/>
            </a:pPr>
            <a:r>
              <a:rPr lang="en-US" sz="2800" dirty="0" smtClean="0"/>
              <a:t>	All  the  letters  of w  starting  at  the  beginning  that  lead  up  to  the  first  state that  is  revisited.  Call  this  part  x.  Notice  that  x may  be  the  null  string  if the  path  for  w  revisits  the  start  state  as  its  first  revisit.</a:t>
            </a:r>
          </a:p>
          <a:p>
            <a:pPr>
              <a:buNone/>
            </a:pPr>
            <a:endParaRPr lang="en-US" sz="2800" baseline="30000" dirty="0" smtClean="0"/>
          </a:p>
          <a:p>
            <a:r>
              <a:rPr lang="en-US" sz="2800" dirty="0" smtClean="0"/>
              <a:t>Part 2 </a:t>
            </a:r>
          </a:p>
          <a:p>
            <a:pPr>
              <a:buNone/>
            </a:pPr>
            <a:r>
              <a:rPr lang="en-US" sz="2800" dirty="0" smtClean="0"/>
              <a:t>     Starting  at  the  letter  after  the  substring x,  let  y  denote  the  substring  of  w that  travels  around  the  circuit  coming  back  to  the  same  state  the  circuit began  with.  </a:t>
            </a:r>
          </a:p>
          <a:p>
            <a:pPr>
              <a:buNone/>
            </a:pPr>
            <a:r>
              <a:rPr lang="en-US" sz="2800" dirty="0" smtClean="0"/>
              <a:t>     Since  there  must  be  a  circuit,  y  cannot  be  the  null  string.  y contains  the  letters  of  w  for  exactly  one  loop  around  this  circuit.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8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Part  3  </a:t>
            </a:r>
          </a:p>
          <a:p>
            <a:pPr>
              <a:buNone/>
            </a:pPr>
            <a:r>
              <a:rPr lang="en-US" sz="2800" dirty="0" smtClean="0"/>
              <a:t>	Let  z  be  the  rest  of  w  starting  with  the  letter  after  the  substring  y  and going  to  the  end  of  the  string  w.  This  z  could  be  null.  </a:t>
            </a:r>
          </a:p>
          <a:p>
            <a:pPr>
              <a:buNone/>
            </a:pPr>
            <a:r>
              <a:rPr lang="en-US" sz="2800" dirty="0" smtClean="0"/>
              <a:t>    The  path  for  z could  also  possibly  loop  around  the  y  circuit  or  any  other.  What  z  does is  arbitrary.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From the  definition  of  these  three  substrings</a:t>
            </a:r>
          </a:p>
          <a:p>
            <a:pPr lvl="2">
              <a:buNone/>
            </a:pPr>
            <a:r>
              <a:rPr lang="en-US" sz="2800" dirty="0" smtClean="0"/>
              <a:t>w  =  xyz</a:t>
            </a:r>
          </a:p>
          <a:p>
            <a:r>
              <a:rPr lang="en-US" sz="2800" dirty="0" smtClean="0"/>
              <a:t>w  is  accepted  by  this  machine.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64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Let  us  illustrate  the  action  of  the  Pumping  Lemma  on  a  concrete  example  of a  regular  language.  </a:t>
            </a:r>
          </a:p>
          <a:p>
            <a:r>
              <a:rPr lang="en-US" sz="2800" dirty="0" smtClean="0"/>
              <a:t>The  machine  below  accepts  an  infinite  language  and  has only  six  states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523" y="3554360"/>
            <a:ext cx="4876800" cy="299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28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838090"/>
            <a:ext cx="8686800" cy="379130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Any  word  with  six  or  more  letters  must  correspond  to  a  path  that  includes a  circuit. 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Some  words  with  fewer  than  six  letters  correspond  to  paths  with circuits,  such  as  </a:t>
            </a:r>
            <a:r>
              <a:rPr lang="en-US" sz="2800" dirty="0" err="1" smtClean="0"/>
              <a:t>baaa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The  word  we  will  consider  in  detail  is </a:t>
            </a:r>
          </a:p>
          <a:p>
            <a:pPr>
              <a:buNone/>
            </a:pPr>
            <a:r>
              <a:rPr lang="en-US" sz="2800" dirty="0" smtClean="0"/>
              <a:t>			w  =  </a:t>
            </a:r>
            <a:r>
              <a:rPr lang="en-US" sz="2800" dirty="0" err="1" smtClean="0"/>
              <a:t>bbbababa</a:t>
            </a:r>
            <a:endParaRPr lang="en-US" sz="2800" dirty="0" smtClean="0"/>
          </a:p>
          <a:p>
            <a:r>
              <a:rPr lang="en-US" sz="2800" dirty="0" smtClean="0"/>
              <a:t>Which  has  more  than  six  letters  and  therefore  includes  a  circuit.  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8601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971800"/>
            <a:ext cx="8686800" cy="3657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The  path  that this  word  generates  through  the  FA  can  be  decomposed  into  three  stages:</a:t>
            </a:r>
          </a:p>
          <a:p>
            <a:r>
              <a:rPr lang="en-US" sz="2800" dirty="0" smtClean="0"/>
              <a:t>The  first  part,  the  x-part,  goes  from  the  - state  up  to  the  first  circuit.  </a:t>
            </a:r>
          </a:p>
          <a:p>
            <a:r>
              <a:rPr lang="en-US" sz="2800" dirty="0" smtClean="0"/>
              <a:t>This is  only  one  edge  and  corresponds  to  the  letter  b  alone.  </a:t>
            </a:r>
          </a:p>
          <a:p>
            <a:r>
              <a:rPr lang="en-US" sz="2800" dirty="0" smtClean="0"/>
              <a:t>The  second  stage  is the  circuit  around  states  q2,  q3,  and  q5.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9774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485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3352800"/>
            <a:ext cx="8686800" cy="3276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This  corresponds  to  edges  labeled  b,  b, and  a.  </a:t>
            </a:r>
          </a:p>
          <a:p>
            <a:r>
              <a:rPr lang="en-US" sz="2800" dirty="0" smtClean="0"/>
              <a:t>We  therefore  say  that  the  substring  </a:t>
            </a:r>
            <a:r>
              <a:rPr lang="en-US" sz="2800" dirty="0" err="1" smtClean="0"/>
              <a:t>bba</a:t>
            </a:r>
            <a:r>
              <a:rPr lang="en-US" sz="2800" dirty="0" smtClean="0"/>
              <a:t>  is  the  y-part  of  the  word  w.</a:t>
            </a:r>
          </a:p>
          <a:p>
            <a:endParaRPr lang="en-US" sz="2800" dirty="0" smtClean="0"/>
          </a:p>
          <a:p>
            <a:r>
              <a:rPr lang="en-US" sz="2800" dirty="0" smtClean="0"/>
              <a:t>After  going  around  the  circuit,  the  path  proceeds  to  states  q3,  q6,  q3,  and  q6.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759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220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 corresponds  to  the  substring  </a:t>
            </a:r>
            <a:r>
              <a:rPr lang="en-US" sz="2800" dirty="0" err="1" smtClean="0"/>
              <a:t>baba</a:t>
            </a:r>
            <a:r>
              <a:rPr lang="en-US" sz="2800" dirty="0" smtClean="0"/>
              <a:t>  of  w,  which  constitutes  the  z-part.</a:t>
            </a:r>
          </a:p>
          <a:p>
            <a:pPr>
              <a:buNone/>
            </a:pPr>
            <a:r>
              <a:rPr lang="en-US" sz="2800" dirty="0" smtClean="0"/>
              <a:t>		w  =  b    </a:t>
            </a:r>
            <a:r>
              <a:rPr lang="en-US" sz="2800" dirty="0" err="1" smtClean="0"/>
              <a:t>bba</a:t>
            </a:r>
            <a:r>
              <a:rPr lang="en-US" sz="2800" dirty="0" smtClean="0"/>
              <a:t>  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	         x       y         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11" name="Picture 10" descr="ch_10_exapnle01_fig_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1300"/>
            <a:ext cx="9144000" cy="13335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4038600"/>
            <a:ext cx="86868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what  would  happen  to  the  input  string  </a:t>
            </a:r>
            <a:r>
              <a:rPr lang="en-US" sz="2800" dirty="0" err="1" smtClean="0"/>
              <a:t>xyyz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	       x  y  </a:t>
            </a:r>
            <a:r>
              <a:rPr lang="en-US" sz="2800" dirty="0" err="1" smtClean="0"/>
              <a:t>y</a:t>
            </a:r>
            <a:r>
              <a:rPr lang="en-US" sz="2800" dirty="0" smtClean="0"/>
              <a:t>  z  =  b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Clearly,  the  x-part  (the  letter  b)  would  take  this  path  from  --  to  the  beginning of  the  circuit  in  the  path  of  w.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Then  the  y-part  would  circle  the  circuit  in the  same  way  that  the  path  for  w  does  when  it  begins  </a:t>
            </a:r>
            <a:r>
              <a:rPr lang="en-US" sz="2800" dirty="0" err="1" smtClean="0"/>
              <a:t>xy</a:t>
            </a:r>
            <a:r>
              <a:rPr lang="en-US" sz="2800" dirty="0" smtClean="0"/>
              <a:t>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385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At  this  point,  we  are  back  at  the  beginning  of  the  circuit.  We  mark  off the  circuit  starting  at  the  first  repeated  state,  which  in  this  case  is  state  q2.</a:t>
            </a:r>
          </a:p>
          <a:p>
            <a:r>
              <a:rPr lang="en-US" sz="2800" dirty="0" smtClean="0"/>
              <a:t>Consider  it  to  be  made  up  of  exactly  as  many  edges  as  it  takes  to  get  back there  (in  this  case  3  edges). </a:t>
            </a:r>
          </a:p>
          <a:p>
            <a:r>
              <a:rPr lang="en-US" sz="2800" dirty="0" smtClean="0"/>
              <a:t>In  the  original  path  for  w  we  proceed again  from  </a:t>
            </a:r>
            <a:r>
              <a:rPr lang="en-US" sz="2800" smtClean="0"/>
              <a:t>state  q2  </a:t>
            </a:r>
            <a:r>
              <a:rPr lang="en-US" sz="2800" dirty="0" smtClean="0"/>
              <a:t>to  </a:t>
            </a:r>
            <a:r>
              <a:rPr lang="en-US" sz="2800" smtClean="0"/>
              <a:t>state  q3  </a:t>
            </a:r>
            <a:r>
              <a:rPr lang="en-US" sz="2800" dirty="0" smtClean="0"/>
              <a:t>as  in  the  circuit,  this  is  not  part  of  the  first simple-  looping  and  so  not  part  of  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594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029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so,  we  can  string  two  y-parts together  since  the  second  y  begins  in  the  state  in  which  the  first  leaves  us.</a:t>
            </a:r>
          </a:p>
          <a:p>
            <a:r>
              <a:rPr lang="en-US" sz="2800" dirty="0" smtClean="0"/>
              <a:t>The  second  y-part  circles  the  circuit  again  and  leaves  us  in  the  correct  state to  resume  the  path  of  the  word  w.  </a:t>
            </a:r>
          </a:p>
          <a:p>
            <a:r>
              <a:rPr lang="en-US" sz="2800" dirty="0" smtClean="0"/>
              <a:t>We  can  continue  after  </a:t>
            </a:r>
            <a:r>
              <a:rPr lang="en-US" sz="2800" dirty="0" err="1" smtClean="0"/>
              <a:t>xyy</a:t>
            </a:r>
            <a:r>
              <a:rPr lang="en-US" sz="2800" dirty="0" smtClean="0"/>
              <a:t>  with  the  z  path exactly  as  we  continued  w  with  the  z  path  after  its  y-part.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162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17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Theorem 12 Revision</a:t>
            </a:r>
          </a:p>
          <a:p>
            <a:r>
              <a:rPr lang="en-US" dirty="0" smtClean="0"/>
              <a:t>Theorem 12 Proof using </a:t>
            </a:r>
            <a:r>
              <a:rPr lang="en-US" dirty="0" err="1" smtClean="0"/>
              <a:t>Kleen’s</a:t>
            </a:r>
            <a:r>
              <a:rPr lang="en-US" dirty="0" smtClean="0"/>
              <a:t> theorem (UNION)</a:t>
            </a:r>
          </a:p>
          <a:p>
            <a:r>
              <a:rPr lang="en-US" dirty="0" smtClean="0"/>
              <a:t>Analysis of generated regular expressions</a:t>
            </a:r>
          </a:p>
          <a:p>
            <a:r>
              <a:rPr lang="en-US" i="1" smtClean="0"/>
              <a:t>Thanks </a:t>
            </a:r>
            <a:r>
              <a:rPr lang="en-US" i="1" dirty="0" smtClean="0"/>
              <a:t>to Daniel I </a:t>
            </a:r>
            <a:r>
              <a:rPr lang="en-US" i="1" dirty="0" err="1" smtClean="0"/>
              <a:t>cohen</a:t>
            </a:r>
            <a:r>
              <a:rPr lang="en-US" i="1" dirty="0" smtClean="0"/>
              <a:t>. The material for these slides has been taken from his book Automata Theory.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702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3132</Words>
  <Application>Microsoft Office PowerPoint</Application>
  <PresentationFormat>On-screen Show (4:3)</PresentationFormat>
  <Paragraphs>437</Paragraphs>
  <Slides>64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Lecture # 17</vt:lpstr>
      <vt:lpstr>Lecture 16 Recap….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</vt:lpstr>
      <vt:lpstr>Theorem 12…</vt:lpstr>
      <vt:lpstr>Theorem 12</vt:lpstr>
      <vt:lpstr>Theorem 12</vt:lpstr>
      <vt:lpstr>Theorem 12</vt:lpstr>
      <vt:lpstr>Theorem 12</vt:lpstr>
      <vt:lpstr>Theorem 12</vt:lpstr>
      <vt:lpstr>Theorem 12</vt:lpstr>
      <vt:lpstr>Slide 27</vt:lpstr>
      <vt:lpstr>Theorem 12</vt:lpstr>
      <vt:lpstr>Theorem 12</vt:lpstr>
      <vt:lpstr>Theorem 12</vt:lpstr>
      <vt:lpstr>Theorem 12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Nonregular language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Non-regular languages</vt:lpstr>
      <vt:lpstr>Nonregular language</vt:lpstr>
      <vt:lpstr>PUMPING LEMMA (Version I)</vt:lpstr>
      <vt:lpstr>Theorem  13</vt:lpstr>
      <vt:lpstr>Theorem  13</vt:lpstr>
      <vt:lpstr>Theorem  13</vt:lpstr>
      <vt:lpstr>Theorem  13</vt:lpstr>
      <vt:lpstr>Theorem  13</vt:lpstr>
      <vt:lpstr>Slide 58</vt:lpstr>
      <vt:lpstr>Slide 59</vt:lpstr>
      <vt:lpstr>Slide 60</vt:lpstr>
      <vt:lpstr>Slide 61</vt:lpstr>
      <vt:lpstr>Theorem  13</vt:lpstr>
      <vt:lpstr>Theorem  13</vt:lpstr>
      <vt:lpstr>Lecture 17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ALAM</dc:creator>
  <cp:lastModifiedBy>NTS</cp:lastModifiedBy>
  <cp:revision>79</cp:revision>
  <dcterms:created xsi:type="dcterms:W3CDTF">2012-12-25T04:55:56Z</dcterms:created>
  <dcterms:modified xsi:type="dcterms:W3CDTF">2013-01-03T06:56:31Z</dcterms:modified>
</cp:coreProperties>
</file>