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25" r:id="rId2"/>
    <p:sldId id="326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  <p:sldId id="321" r:id="rId12"/>
    <p:sldId id="322" r:id="rId13"/>
    <p:sldId id="323" r:id="rId14"/>
    <p:sldId id="261" r:id="rId15"/>
    <p:sldId id="263" r:id="rId16"/>
    <p:sldId id="265" r:id="rId17"/>
    <p:sldId id="266" r:id="rId18"/>
    <p:sldId id="267" r:id="rId19"/>
    <p:sldId id="268" r:id="rId20"/>
    <p:sldId id="329" r:id="rId21"/>
    <p:sldId id="269" r:id="rId22"/>
    <p:sldId id="270" r:id="rId23"/>
    <p:sldId id="271" r:id="rId24"/>
    <p:sldId id="272" r:id="rId25"/>
    <p:sldId id="327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330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311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0F9ED-6450-4945-847F-4AEBC78815AA}" type="datetimeFigureOut">
              <a:rPr lang="en-US" smtClean="0"/>
              <a:pPr/>
              <a:t>1/3/2013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81CA5-BD8A-48F1-9F67-7907B82583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469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F6C3-E5BC-4169-BB88-30C55FF3A266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13FF5-0CB4-427B-93B9-B5442BEDAF51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C829-6500-47F6-B510-EC9FDEAFFCF7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6DBE9-C391-4CA6-9DBB-04FE4354E8CA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FC809-7ED3-46AE-BDE2-F6E141BC32FA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9C63-71C4-4D36-8F19-DA3D74C3B36C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8F018-3CA9-49D2-83AA-D87DF5E28AFD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5983E-EFFE-48C2-A095-03744BC11A81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CFBC-1041-4B48-922D-CE094E758397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D0A23-CD7B-4A3E-B047-DF4F532A771A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1F850-3EE2-4DC6-B03F-69453E40DC6A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B2D47-0152-4652-964A-8387A696FE8D}" type="datetime1">
              <a:rPr lang="en-US" smtClean="0"/>
              <a:pPr/>
              <a:t>1/3/2013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16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754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28600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Summary Lecture#15</a:t>
            </a:r>
            <a:endParaRPr lang="en-US" dirty="0">
              <a:latin typeface="Arial" charset="0"/>
            </a:endParaRPr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5600" y="1885950"/>
            <a:ext cx="8178800" cy="4171950"/>
          </a:xfrm>
        </p:spPr>
        <p:txBody>
          <a:bodyPr/>
          <a:lstStyle/>
          <a:p>
            <a:r>
              <a:rPr lang="en-US" dirty="0" smtClean="0">
                <a:latin typeface="Arial" charset="0"/>
              </a:rPr>
              <a:t>Equivalence of Mealy and Moore Machines – Repeat </a:t>
            </a:r>
          </a:p>
          <a:p>
            <a:r>
              <a:rPr lang="en-US" dirty="0" smtClean="0">
                <a:latin typeface="Arial" charset="0"/>
              </a:rPr>
              <a:t>Transducers (NAND,OR,AND,NOT)</a:t>
            </a:r>
          </a:p>
          <a:p>
            <a:r>
              <a:rPr lang="en-US" dirty="0" smtClean="0">
                <a:latin typeface="Arial" charset="0"/>
              </a:rPr>
              <a:t>Transducers Example 1</a:t>
            </a:r>
          </a:p>
          <a:p>
            <a:endParaRPr lang="en-US" dirty="0" smtClean="0">
              <a:latin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812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Example2 Taken from the Book Exercises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Circuit Diagram</a:t>
            </a:r>
            <a:endParaRPr lang="en-US" baseline="-25000" dirty="0"/>
          </a:p>
        </p:txBody>
      </p:sp>
      <p:sp>
        <p:nvSpPr>
          <p:cNvPr id="36" name="Rectangle 35"/>
          <p:cNvSpPr/>
          <p:nvPr/>
        </p:nvSpPr>
        <p:spPr>
          <a:xfrm>
            <a:off x="1109816" y="2509683"/>
            <a:ext cx="1371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OR</a:t>
            </a:r>
            <a:endParaRPr lang="en-US" b="1" dirty="0"/>
          </a:p>
        </p:txBody>
      </p:sp>
      <p:sp>
        <p:nvSpPr>
          <p:cNvPr id="37" name="Rectangle 36"/>
          <p:cNvSpPr/>
          <p:nvPr/>
        </p:nvSpPr>
        <p:spPr>
          <a:xfrm>
            <a:off x="3747319" y="2499851"/>
            <a:ext cx="1371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DELAY</a:t>
            </a:r>
            <a:endParaRPr lang="en-US" b="1" dirty="0"/>
          </a:p>
        </p:txBody>
      </p:sp>
      <p:sp>
        <p:nvSpPr>
          <p:cNvPr id="38" name="Rectangle 37"/>
          <p:cNvSpPr/>
          <p:nvPr/>
        </p:nvSpPr>
        <p:spPr>
          <a:xfrm>
            <a:off x="6517558" y="2499851"/>
            <a:ext cx="1371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AND</a:t>
            </a:r>
            <a:endParaRPr lang="en-US" b="1" dirty="0"/>
          </a:p>
        </p:txBody>
      </p:sp>
      <p:sp>
        <p:nvSpPr>
          <p:cNvPr id="39" name="Rectangle 38"/>
          <p:cNvSpPr/>
          <p:nvPr/>
        </p:nvSpPr>
        <p:spPr>
          <a:xfrm>
            <a:off x="3114367" y="4495800"/>
            <a:ext cx="1371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OR</a:t>
            </a:r>
            <a:endParaRPr lang="en-US" b="1" dirty="0"/>
          </a:p>
        </p:txBody>
      </p:sp>
      <p:cxnSp>
        <p:nvCxnSpPr>
          <p:cNvPr id="40" name="Straight Arrow Connector 39"/>
          <p:cNvCxnSpPr>
            <a:endCxn id="36" idx="1"/>
          </p:cNvCxnSpPr>
          <p:nvPr/>
        </p:nvCxnSpPr>
        <p:spPr>
          <a:xfrm>
            <a:off x="151171" y="2814483"/>
            <a:ext cx="958645" cy="0"/>
          </a:xfrm>
          <a:prstGeom prst="straightConnector1">
            <a:avLst/>
          </a:prstGeom>
          <a:ln w="34925" cmpd="sng"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6" idx="3"/>
            <a:endCxn id="37" idx="1"/>
          </p:cNvCxnSpPr>
          <p:nvPr/>
        </p:nvCxnSpPr>
        <p:spPr>
          <a:xfrm flipV="1">
            <a:off x="2481416" y="2804651"/>
            <a:ext cx="1265903" cy="9832"/>
          </a:xfrm>
          <a:prstGeom prst="straightConnector1">
            <a:avLst/>
          </a:prstGeom>
          <a:ln w="34925" cmpd="sng"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7" idx="3"/>
            <a:endCxn id="38" idx="1"/>
          </p:cNvCxnSpPr>
          <p:nvPr/>
        </p:nvCxnSpPr>
        <p:spPr>
          <a:xfrm>
            <a:off x="5118919" y="2804651"/>
            <a:ext cx="1398639" cy="0"/>
          </a:xfrm>
          <a:prstGeom prst="straightConnector1">
            <a:avLst/>
          </a:prstGeom>
          <a:ln w="34925" cmpd="sng"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38" idx="3"/>
          </p:cNvCxnSpPr>
          <p:nvPr/>
        </p:nvCxnSpPr>
        <p:spPr>
          <a:xfrm>
            <a:off x="7889158" y="2804651"/>
            <a:ext cx="1254842" cy="4916"/>
          </a:xfrm>
          <a:prstGeom prst="straightConnector1">
            <a:avLst/>
          </a:prstGeom>
          <a:ln w="34925" cmpd="sng"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3393358" y="2814483"/>
            <a:ext cx="0" cy="1681317"/>
          </a:xfrm>
          <a:prstGeom prst="straightConnector1">
            <a:avLst/>
          </a:prstGeom>
          <a:ln w="34925" cmpd="sng"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1795616" y="4953000"/>
            <a:ext cx="1318751" cy="0"/>
          </a:xfrm>
          <a:prstGeom prst="line">
            <a:avLst/>
          </a:prstGeom>
          <a:ln w="34925" cmpd="sng">
            <a:head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endCxn id="36" idx="2"/>
          </p:cNvCxnSpPr>
          <p:nvPr/>
        </p:nvCxnSpPr>
        <p:spPr>
          <a:xfrm flipV="1">
            <a:off x="1795616" y="3119283"/>
            <a:ext cx="0" cy="1833717"/>
          </a:xfrm>
          <a:prstGeom prst="straightConnector1">
            <a:avLst/>
          </a:prstGeom>
          <a:ln w="34925" cmpd="sng">
            <a:headEnd w="lg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818238" y="2814483"/>
            <a:ext cx="0" cy="1986117"/>
          </a:xfrm>
          <a:prstGeom prst="line">
            <a:avLst/>
          </a:prstGeom>
          <a:ln w="34925" cmpd="sng">
            <a:head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39" idx="3"/>
          </p:cNvCxnSpPr>
          <p:nvPr/>
        </p:nvCxnSpPr>
        <p:spPr>
          <a:xfrm flipH="1">
            <a:off x="4485967" y="4800600"/>
            <a:ext cx="133227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762000" y="2209800"/>
            <a:ext cx="0" cy="5948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762000" y="2209800"/>
            <a:ext cx="6441358" cy="0"/>
          </a:xfrm>
          <a:prstGeom prst="line">
            <a:avLst/>
          </a:prstGeom>
          <a:ln w="34925" cmpd="sng">
            <a:head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7203358" y="2209800"/>
            <a:ext cx="0" cy="2900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8041898" y="2209800"/>
            <a:ext cx="856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5618198" y="2357906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3238508" y="2357906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5806" y="2256502"/>
            <a:ext cx="679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231558" y="55626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buNone/>
            </a:pPr>
            <a:r>
              <a:rPr lang="en-US" dirty="0" smtClean="0"/>
              <a:t>	</a:t>
            </a:r>
            <a:r>
              <a:rPr lang="en-US" b="1" dirty="0" smtClean="0"/>
              <a:t>New </a:t>
            </a:r>
            <a:r>
              <a:rPr lang="en-US" b="1" dirty="0"/>
              <a:t>B = old A</a:t>
            </a:r>
          </a:p>
          <a:p>
            <a:pPr lvl="1">
              <a:buNone/>
            </a:pPr>
            <a:r>
              <a:rPr lang="en-US" b="1" dirty="0"/>
              <a:t>	New A  = input OR(old A OR old B)</a:t>
            </a:r>
          </a:p>
          <a:p>
            <a:pPr lvl="1">
              <a:buNone/>
            </a:pPr>
            <a:r>
              <a:rPr lang="en-US" b="1" dirty="0"/>
              <a:t>	output = old B AND 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/>
              <a:t>A = 0, B = 0 	q</a:t>
            </a:r>
            <a:r>
              <a:rPr lang="en-US" baseline="-25000" dirty="0" smtClean="0"/>
              <a:t>0</a:t>
            </a:r>
          </a:p>
          <a:p>
            <a:pPr lvl="1">
              <a:buNone/>
            </a:pPr>
            <a:r>
              <a:rPr lang="en-US" dirty="0" smtClean="0"/>
              <a:t>A = 0, B = 1	q</a:t>
            </a:r>
            <a:r>
              <a:rPr lang="en-US" baseline="-25000" dirty="0" smtClean="0"/>
              <a:t>1</a:t>
            </a:r>
          </a:p>
          <a:p>
            <a:pPr lvl="1">
              <a:buNone/>
            </a:pPr>
            <a:r>
              <a:rPr lang="en-US" dirty="0" smtClean="0"/>
              <a:t>A = 1, B = 0	q</a:t>
            </a:r>
            <a:r>
              <a:rPr lang="en-US" baseline="-25000" dirty="0" smtClean="0"/>
              <a:t>2</a:t>
            </a:r>
          </a:p>
          <a:p>
            <a:pPr lvl="1">
              <a:buNone/>
            </a:pPr>
            <a:r>
              <a:rPr lang="en-US" dirty="0" smtClean="0"/>
              <a:t>A = 1, B = 1	q</a:t>
            </a:r>
            <a:r>
              <a:rPr lang="en-US" baseline="-25000" dirty="0" smtClean="0"/>
              <a:t>3</a:t>
            </a:r>
          </a:p>
          <a:p>
            <a:pPr lvl="1">
              <a:buNone/>
            </a:pPr>
            <a:r>
              <a:rPr lang="en-US" dirty="0" smtClean="0"/>
              <a:t>	New B = old A</a:t>
            </a:r>
          </a:p>
          <a:p>
            <a:pPr lvl="1">
              <a:buNone/>
            </a:pPr>
            <a:r>
              <a:rPr lang="en-US" dirty="0" smtClean="0"/>
              <a:t>	New A  = input OR(old A OR old B)</a:t>
            </a:r>
          </a:p>
          <a:p>
            <a:pPr lvl="1">
              <a:buNone/>
            </a:pPr>
            <a:r>
              <a:rPr lang="en-US" dirty="0" smtClean="0"/>
              <a:t>	output = old B AND input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dirty="0" smtClean="0"/>
              <a:t>State q</a:t>
            </a:r>
            <a:r>
              <a:rPr lang="en-US" baseline="-25000" dirty="0" smtClean="0"/>
              <a:t>0</a:t>
            </a:r>
            <a:r>
              <a:rPr lang="en-US" dirty="0" smtClean="0"/>
              <a:t> /input = 0 / A = 0, B = 0</a:t>
            </a:r>
          </a:p>
          <a:p>
            <a:pPr lvl="1">
              <a:buNone/>
            </a:pPr>
            <a:r>
              <a:rPr lang="en-US" dirty="0" smtClean="0"/>
              <a:t>New B = old A = 0</a:t>
            </a:r>
          </a:p>
          <a:p>
            <a:pPr lvl="1">
              <a:buNone/>
            </a:pPr>
            <a:r>
              <a:rPr lang="en-US" dirty="0" smtClean="0"/>
              <a:t>New A  = input OR (old A OR old B)</a:t>
            </a:r>
          </a:p>
          <a:p>
            <a:pPr lvl="1">
              <a:buNone/>
            </a:pPr>
            <a:r>
              <a:rPr lang="en-US" dirty="0" smtClean="0"/>
              <a:t>	 = 0 OR (0 OR 0)</a:t>
            </a:r>
          </a:p>
          <a:p>
            <a:pPr lvl="1">
              <a:buNone/>
            </a:pPr>
            <a:r>
              <a:rPr lang="en-US" dirty="0" smtClean="0"/>
              <a:t>	 = 0 OR 0 = 0</a:t>
            </a:r>
          </a:p>
          <a:p>
            <a:pPr lvl="1">
              <a:buNone/>
            </a:pPr>
            <a:r>
              <a:rPr lang="en-US" dirty="0" smtClean="0"/>
              <a:t>Output = input AND old B</a:t>
            </a:r>
          </a:p>
          <a:p>
            <a:pPr lvl="1">
              <a:buNone/>
            </a:pPr>
            <a:r>
              <a:rPr lang="en-US" dirty="0" smtClean="0"/>
              <a:t>	 = 0 AND 0 = 0	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State </a:t>
            </a:r>
            <a:r>
              <a:rPr lang="en-US" dirty="0" err="1" smtClean="0"/>
              <a:t>q</a:t>
            </a:r>
            <a:r>
              <a:rPr lang="en-US" baseline="-25000" dirty="0" err="1" smtClean="0"/>
              <a:t>o</a:t>
            </a:r>
            <a:r>
              <a:rPr lang="en-US" dirty="0" smtClean="0"/>
              <a:t> / input  = 1 / A =0, B = 0</a:t>
            </a:r>
          </a:p>
          <a:p>
            <a:pPr>
              <a:buNone/>
            </a:pPr>
            <a:r>
              <a:rPr lang="en-US" dirty="0" smtClean="0"/>
              <a:t>		new B = old A = 0</a:t>
            </a:r>
          </a:p>
          <a:p>
            <a:pPr>
              <a:buNone/>
            </a:pPr>
            <a:r>
              <a:rPr lang="en-US" dirty="0" smtClean="0"/>
              <a:t>		new A = input OR (old A OR old B)</a:t>
            </a:r>
          </a:p>
          <a:p>
            <a:pPr>
              <a:buNone/>
            </a:pPr>
            <a:r>
              <a:rPr lang="en-US" dirty="0" smtClean="0"/>
              <a:t>			  = 1 OR (0 OR 0)</a:t>
            </a:r>
          </a:p>
          <a:p>
            <a:pPr>
              <a:buNone/>
            </a:pPr>
            <a:r>
              <a:rPr lang="en-US" dirty="0" smtClean="0"/>
              <a:t>			  =  1 OR 0 = 1</a:t>
            </a:r>
          </a:p>
          <a:p>
            <a:pPr>
              <a:buNone/>
            </a:pPr>
            <a:r>
              <a:rPr lang="en-US" dirty="0" smtClean="0"/>
              <a:t>		output = input AND old B</a:t>
            </a:r>
          </a:p>
          <a:p>
            <a:pPr>
              <a:buNone/>
            </a:pPr>
            <a:r>
              <a:rPr lang="en-US" dirty="0" smtClean="0"/>
              <a:t>			   = 1 AND 0 = 0	</a:t>
            </a:r>
          </a:p>
          <a:p>
            <a:pPr>
              <a:buNone/>
            </a:pPr>
            <a:r>
              <a:rPr lang="en-US" dirty="0" smtClean="0"/>
              <a:t>		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state q</a:t>
            </a:r>
            <a:r>
              <a:rPr lang="en-US" baseline="-25000" dirty="0" smtClean="0"/>
              <a:t>1</a:t>
            </a:r>
            <a:r>
              <a:rPr lang="en-US" dirty="0" smtClean="0"/>
              <a:t> / input = 0 /A = 0, B= 1</a:t>
            </a:r>
          </a:p>
          <a:p>
            <a:pPr>
              <a:buNone/>
            </a:pPr>
            <a:r>
              <a:rPr lang="en-US" dirty="0" smtClean="0"/>
              <a:t>		new B = old A = 0</a:t>
            </a:r>
          </a:p>
          <a:p>
            <a:pPr>
              <a:buNone/>
            </a:pPr>
            <a:r>
              <a:rPr lang="en-US" dirty="0" smtClean="0"/>
              <a:t>		new A  = input OR (old A OR old B)</a:t>
            </a:r>
          </a:p>
          <a:p>
            <a:pPr lvl="2">
              <a:buNone/>
            </a:pPr>
            <a:r>
              <a:rPr lang="en-US" dirty="0" smtClean="0"/>
              <a:t>		 = 0 OR (0 OR 1)</a:t>
            </a:r>
          </a:p>
          <a:p>
            <a:pPr lvl="2">
              <a:buNone/>
            </a:pPr>
            <a:r>
              <a:rPr lang="en-US" dirty="0" smtClean="0"/>
              <a:t>		 = 0 OR 1 = 1 </a:t>
            </a:r>
          </a:p>
          <a:p>
            <a:pPr>
              <a:buNone/>
            </a:pPr>
            <a:r>
              <a:rPr lang="en-US" dirty="0" smtClean="0"/>
              <a:t>		output  = old B AND input = 1 AND 0 = 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state q</a:t>
            </a:r>
            <a:r>
              <a:rPr lang="en-US" baseline="-25000" dirty="0" smtClean="0"/>
              <a:t>1</a:t>
            </a:r>
            <a:r>
              <a:rPr lang="en-US" dirty="0" smtClean="0"/>
              <a:t>/ input = 1 /A = 0 , B = 1</a:t>
            </a:r>
          </a:p>
          <a:p>
            <a:pPr>
              <a:buNone/>
            </a:pPr>
            <a:r>
              <a:rPr lang="en-US" dirty="0" smtClean="0"/>
              <a:t>		new B = old A = 0</a:t>
            </a:r>
          </a:p>
          <a:p>
            <a:pPr>
              <a:buNone/>
            </a:pPr>
            <a:r>
              <a:rPr lang="en-US" dirty="0" smtClean="0"/>
              <a:t>		new A = input OR (old A OR old B)</a:t>
            </a:r>
          </a:p>
          <a:p>
            <a:pPr>
              <a:buNone/>
            </a:pPr>
            <a:r>
              <a:rPr lang="en-US" dirty="0" smtClean="0"/>
              <a:t>			  = 1 OR (0 OR 1)</a:t>
            </a:r>
          </a:p>
          <a:p>
            <a:pPr>
              <a:buNone/>
            </a:pPr>
            <a:r>
              <a:rPr lang="en-US" dirty="0" smtClean="0"/>
              <a:t>			  = 1 OR 1 = 1</a:t>
            </a:r>
          </a:p>
          <a:p>
            <a:pPr>
              <a:buNone/>
            </a:pPr>
            <a:r>
              <a:rPr lang="en-US" dirty="0" smtClean="0"/>
              <a:t>		output = old B AND input = 1 AND 1 = 1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state q</a:t>
            </a:r>
            <a:r>
              <a:rPr lang="en-US" baseline="-25000" dirty="0" smtClean="0"/>
              <a:t>2</a:t>
            </a:r>
            <a:r>
              <a:rPr lang="en-US" dirty="0" smtClean="0"/>
              <a:t>/ input = 0/ A = 1, B= 0</a:t>
            </a:r>
          </a:p>
          <a:p>
            <a:pPr>
              <a:buNone/>
            </a:pPr>
            <a:r>
              <a:rPr lang="en-US" dirty="0" smtClean="0"/>
              <a:t>		new B = old A = 1</a:t>
            </a:r>
          </a:p>
          <a:p>
            <a:pPr>
              <a:buNone/>
            </a:pPr>
            <a:r>
              <a:rPr lang="en-US" dirty="0" smtClean="0"/>
              <a:t>		new A = input OR (old A OR old B)</a:t>
            </a:r>
          </a:p>
          <a:p>
            <a:pPr>
              <a:buNone/>
            </a:pPr>
            <a:r>
              <a:rPr lang="en-US" dirty="0" smtClean="0"/>
              <a:t>			  =  0 OR (1 OR 0)</a:t>
            </a:r>
          </a:p>
          <a:p>
            <a:pPr>
              <a:buNone/>
            </a:pPr>
            <a:r>
              <a:rPr lang="en-US" dirty="0" smtClean="0"/>
              <a:t>			  = 0 OR 1 =1 </a:t>
            </a:r>
          </a:p>
          <a:p>
            <a:pPr>
              <a:buNone/>
            </a:pPr>
            <a:r>
              <a:rPr lang="en-US" dirty="0" smtClean="0"/>
              <a:t>		output = old B AND input = 0 AND 0 = 0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state q</a:t>
            </a:r>
            <a:r>
              <a:rPr lang="en-US" baseline="-25000" dirty="0" smtClean="0"/>
              <a:t>2</a:t>
            </a:r>
            <a:r>
              <a:rPr lang="en-US" dirty="0" smtClean="0"/>
              <a:t> / input = 1 / A= 1/ B= 0</a:t>
            </a:r>
          </a:p>
          <a:p>
            <a:pPr>
              <a:buNone/>
            </a:pPr>
            <a:r>
              <a:rPr lang="en-US" dirty="0" smtClean="0"/>
              <a:t>		new B = old A = 1</a:t>
            </a:r>
          </a:p>
          <a:p>
            <a:pPr>
              <a:buNone/>
            </a:pPr>
            <a:r>
              <a:rPr lang="en-US" dirty="0" smtClean="0"/>
              <a:t>		new A = input OR (old A OR old B)</a:t>
            </a:r>
          </a:p>
          <a:p>
            <a:pPr>
              <a:buNone/>
            </a:pPr>
            <a:r>
              <a:rPr lang="en-US" dirty="0" smtClean="0"/>
              <a:t>			  = 1 OR (1 OR 1)</a:t>
            </a:r>
          </a:p>
          <a:p>
            <a:pPr>
              <a:buNone/>
            </a:pPr>
            <a:r>
              <a:rPr lang="en-US" dirty="0" smtClean="0"/>
              <a:t>			  = 1 OR 1= 1 </a:t>
            </a:r>
          </a:p>
          <a:p>
            <a:pPr>
              <a:buNone/>
            </a:pPr>
            <a:r>
              <a:rPr lang="en-US" dirty="0" smtClean="0"/>
              <a:t>		output = old B AND input = 0 AND 1 = 0	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state q</a:t>
            </a:r>
            <a:r>
              <a:rPr lang="en-US" baseline="-25000" dirty="0" smtClean="0"/>
              <a:t>3</a:t>
            </a:r>
            <a:r>
              <a:rPr lang="en-US" dirty="0" smtClean="0"/>
              <a:t> / input = 0 / A= 1/ B= 1</a:t>
            </a:r>
          </a:p>
          <a:p>
            <a:pPr>
              <a:buNone/>
            </a:pPr>
            <a:r>
              <a:rPr lang="en-US" dirty="0" smtClean="0"/>
              <a:t>		new B = old A = 1</a:t>
            </a:r>
          </a:p>
          <a:p>
            <a:pPr>
              <a:buNone/>
            </a:pPr>
            <a:r>
              <a:rPr lang="en-US" dirty="0" smtClean="0"/>
              <a:t>		new A = input OR (old A OR old B)</a:t>
            </a:r>
          </a:p>
          <a:p>
            <a:pPr>
              <a:buNone/>
            </a:pPr>
            <a:r>
              <a:rPr lang="en-US" dirty="0" smtClean="0"/>
              <a:t>			  = 0 OR (1 OR 1)</a:t>
            </a:r>
          </a:p>
          <a:p>
            <a:pPr>
              <a:buNone/>
            </a:pPr>
            <a:r>
              <a:rPr lang="en-US" dirty="0" smtClean="0"/>
              <a:t>			  = 0 OR 1= 1 </a:t>
            </a:r>
          </a:p>
          <a:p>
            <a:pPr>
              <a:buNone/>
            </a:pPr>
            <a:r>
              <a:rPr lang="en-US" dirty="0" smtClean="0"/>
              <a:t>		output = old B AND input = 1 AND 0 = 0	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Example2… 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state q3 / input = 1 / A= 1/ B= 1</a:t>
            </a:r>
          </a:p>
          <a:p>
            <a:pPr>
              <a:buNone/>
            </a:pPr>
            <a:r>
              <a:rPr lang="en-US" dirty="0" smtClean="0"/>
              <a:t>		new B = old A = 1</a:t>
            </a:r>
          </a:p>
          <a:p>
            <a:pPr>
              <a:buNone/>
            </a:pPr>
            <a:r>
              <a:rPr lang="en-US" dirty="0" smtClean="0"/>
              <a:t>		new A = input OR (old A OR old B)</a:t>
            </a:r>
          </a:p>
          <a:p>
            <a:pPr>
              <a:buNone/>
            </a:pPr>
            <a:r>
              <a:rPr lang="en-US" dirty="0" smtClean="0"/>
              <a:t>			  = 1 OR (1 OR 1)</a:t>
            </a:r>
          </a:p>
          <a:p>
            <a:pPr>
              <a:buNone/>
            </a:pPr>
            <a:r>
              <a:rPr lang="en-US" dirty="0" smtClean="0"/>
              <a:t>			  = 1 OR 1= 1 </a:t>
            </a:r>
          </a:p>
          <a:p>
            <a:pPr>
              <a:buNone/>
            </a:pPr>
            <a:r>
              <a:rPr lang="en-US" dirty="0" smtClean="0"/>
              <a:t>		output = old B AND input = 1 AND 1 = 1	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88337163"/>
              </p:ext>
            </p:extLst>
          </p:nvPr>
        </p:nvGraphicFramePr>
        <p:xfrm>
          <a:off x="609600" y="3048000"/>
          <a:ext cx="7772400" cy="345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38795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After input 0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After input 1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795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Old State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New State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New State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66962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0</a:t>
                      </a:r>
                      <a:r>
                        <a:rPr lang="en-US" baseline="0" dirty="0" smtClean="0"/>
                        <a:t>(A=0,B=0)</a:t>
                      </a:r>
                      <a:endParaRPr lang="en-US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696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1</a:t>
                      </a:r>
                      <a:r>
                        <a:rPr lang="en-US" baseline="0" dirty="0" smtClean="0"/>
                        <a:t>(A=0,B=1)</a:t>
                      </a:r>
                      <a:endParaRPr lang="en-US" baseline="-2500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696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0" dirty="0" smtClean="0"/>
                        <a:t>(A=1,B=0)</a:t>
                      </a:r>
                      <a:endParaRPr lang="en-US" baseline="-2500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3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3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6696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3</a:t>
                      </a:r>
                      <a:r>
                        <a:rPr lang="en-US" baseline="0" dirty="0" smtClean="0"/>
                        <a:t>(A=1,B=1)</a:t>
                      </a:r>
                      <a:endParaRPr lang="en-US" baseline="-25000" dirty="0" smtClean="0"/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3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q</a:t>
                      </a:r>
                      <a:r>
                        <a:rPr lang="en-US" baseline="-25000" dirty="0" smtClean="0"/>
                        <a:t>3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457200"/>
            <a:ext cx="4238625" cy="226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 Languages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Defined by Regular Expression </a:t>
            </a:r>
          </a:p>
          <a:p>
            <a:r>
              <a:rPr lang="en-US" dirty="0" smtClean="0"/>
              <a:t>Properties:</a:t>
            </a:r>
          </a:p>
          <a:p>
            <a:pPr lvl="1"/>
            <a:r>
              <a:rPr lang="en-US" dirty="0" smtClean="0"/>
              <a:t>Closure Properties</a:t>
            </a:r>
          </a:p>
          <a:p>
            <a:pPr lvl="1"/>
            <a:r>
              <a:rPr lang="en-US" dirty="0" smtClean="0"/>
              <a:t>Complements and intersection</a:t>
            </a:r>
          </a:p>
          <a:p>
            <a:pPr lvl="1"/>
            <a:r>
              <a:rPr lang="en-US" dirty="0" smtClean="0"/>
              <a:t>See chapter 9 of the Daniel Book. (All theorems are referred from the book)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2743200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en-US" b="1" dirty="0" smtClean="0"/>
              <a:t>Statement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If L</a:t>
            </a:r>
            <a:r>
              <a:rPr lang="en-US" baseline="-25000" dirty="0" smtClean="0"/>
              <a:t>1</a:t>
            </a:r>
            <a:r>
              <a:rPr lang="en-US" dirty="0" smtClean="0"/>
              <a:t> and L</a:t>
            </a:r>
            <a:r>
              <a:rPr lang="en-US" baseline="-25000" dirty="0" smtClean="0"/>
              <a:t>2</a:t>
            </a:r>
            <a:r>
              <a:rPr lang="en-US" dirty="0" smtClean="0"/>
              <a:t> are regular languages then </a:t>
            </a:r>
          </a:p>
          <a:p>
            <a:pPr lvl="1">
              <a:buNone/>
            </a:pPr>
            <a:r>
              <a:rPr lang="en-US" dirty="0" smtClean="0"/>
              <a:t>L</a:t>
            </a:r>
            <a:r>
              <a:rPr lang="en-US" baseline="-25000" dirty="0" smtClean="0"/>
              <a:t>1</a:t>
            </a:r>
            <a:r>
              <a:rPr lang="en-US" dirty="0" smtClean="0"/>
              <a:t> + L</a:t>
            </a:r>
            <a:r>
              <a:rPr lang="en-US" baseline="-25000" dirty="0" smtClean="0"/>
              <a:t>2</a:t>
            </a:r>
            <a:r>
              <a:rPr lang="en-US" dirty="0" smtClean="0"/>
              <a:t>,  L</a:t>
            </a:r>
            <a:r>
              <a:rPr lang="en-US" baseline="-25000" dirty="0" smtClean="0"/>
              <a:t>1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r>
              <a:rPr lang="en-US" dirty="0" smtClean="0"/>
              <a:t>,  L</a:t>
            </a:r>
            <a:r>
              <a:rPr lang="en-US" baseline="-25000" dirty="0" smtClean="0"/>
              <a:t>1</a:t>
            </a:r>
            <a:r>
              <a:rPr lang="en-US" dirty="0" smtClean="0"/>
              <a:t>*  are also regular languages</a:t>
            </a:r>
          </a:p>
          <a:p>
            <a:pPr lvl="1" algn="ctr">
              <a:buNone/>
            </a:pPr>
            <a:endParaRPr lang="en-US" dirty="0" smtClean="0"/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Regular Expressions</a:t>
            </a:r>
          </a:p>
          <a:p>
            <a:r>
              <a:rPr lang="en-US" sz="2900" dirty="0" smtClean="0"/>
              <a:t>This proof uses the fact that if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and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are regular languages, they must be definable by some regular expressions.</a:t>
            </a:r>
          </a:p>
          <a:p>
            <a:r>
              <a:rPr lang="en-US" sz="2900" dirty="0" smtClean="0"/>
              <a:t>if 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 and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are regular languages then 	there are regular expressions r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, r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that define these languages.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(r</a:t>
            </a:r>
            <a:r>
              <a:rPr lang="en-US" baseline="-25000" dirty="0" smtClean="0"/>
              <a:t>1</a:t>
            </a:r>
            <a:r>
              <a:rPr lang="en-US" dirty="0" smtClean="0"/>
              <a:t> + r</a:t>
            </a:r>
            <a:r>
              <a:rPr lang="en-US" baseline="-25000" dirty="0" smtClean="0"/>
              <a:t>2</a:t>
            </a:r>
            <a:r>
              <a:rPr lang="en-US" dirty="0" smtClean="0"/>
              <a:t>) defines L</a:t>
            </a:r>
            <a:r>
              <a:rPr lang="en-US" baseline="-25000" dirty="0" smtClean="0"/>
              <a:t>1</a:t>
            </a:r>
            <a:r>
              <a:rPr lang="en-US" dirty="0" smtClean="0"/>
              <a:t> + L</a:t>
            </a:r>
            <a:r>
              <a:rPr lang="en-US" baseline="-25000" dirty="0" smtClean="0"/>
              <a:t>2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 defines L</a:t>
            </a:r>
            <a:r>
              <a:rPr lang="en-US" baseline="-25000" dirty="0" smtClean="0"/>
              <a:t>1</a:t>
            </a:r>
            <a:r>
              <a:rPr lang="en-US" dirty="0" smtClean="0"/>
              <a:t>L</a:t>
            </a:r>
            <a:r>
              <a:rPr lang="en-US" baseline="-25000" dirty="0" smtClean="0"/>
              <a:t>2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(r</a:t>
            </a:r>
            <a:r>
              <a:rPr lang="en-US" baseline="-25000" dirty="0" smtClean="0"/>
              <a:t>1</a:t>
            </a:r>
            <a:r>
              <a:rPr lang="en-US" dirty="0" smtClean="0"/>
              <a:t>)* defines L</a:t>
            </a:r>
            <a:r>
              <a:rPr lang="en-US" baseline="-25000" dirty="0" smtClean="0"/>
              <a:t>1</a:t>
            </a:r>
            <a:r>
              <a:rPr lang="en-US" dirty="0" smtClean="0"/>
              <a:t>*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Machines</a:t>
            </a:r>
          </a:p>
          <a:p>
            <a:r>
              <a:rPr lang="en-US" dirty="0" smtClean="0"/>
              <a:t>Let there are two TGs that accept L</a:t>
            </a:r>
            <a:r>
              <a:rPr lang="en-US" baseline="-25000" dirty="0" smtClean="0"/>
              <a:t>1</a:t>
            </a:r>
            <a:r>
              <a:rPr lang="en-US" dirty="0" smtClean="0"/>
              <a:t> and L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TG</a:t>
            </a:r>
            <a:r>
              <a:rPr lang="en-US" baseline="-25000" dirty="0" smtClean="0"/>
              <a:t>1</a:t>
            </a:r>
            <a:r>
              <a:rPr lang="en-US" dirty="0" smtClean="0"/>
              <a:t> accepts L</a:t>
            </a:r>
            <a:r>
              <a:rPr lang="en-US" baseline="-25000" dirty="0" smtClean="0"/>
              <a:t>1</a:t>
            </a:r>
          </a:p>
          <a:p>
            <a:r>
              <a:rPr lang="en-US" dirty="0" smtClean="0"/>
              <a:t>TG</a:t>
            </a:r>
            <a:r>
              <a:rPr lang="en-US" baseline="-25000" dirty="0" smtClean="0"/>
              <a:t>2</a:t>
            </a:r>
            <a:r>
              <a:rPr lang="en-US" dirty="0" smtClean="0"/>
              <a:t> accepts L</a:t>
            </a:r>
            <a:r>
              <a:rPr lang="en-US" baseline="-25000" dirty="0" smtClean="0"/>
              <a:t>2</a:t>
            </a:r>
          </a:p>
          <a:p>
            <a:r>
              <a:rPr lang="en-US" dirty="0" smtClean="0"/>
              <a:t>Each TG has a unique start state and unique separate final state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Machines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6200" y="2057400"/>
            <a:ext cx="5334000" cy="3048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TG Accepts L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L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Starting at the start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state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TG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, can only follow a path on TG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Starting at the start state of TG</a:t>
            </a:r>
            <a:r>
              <a:rPr lang="en-US" sz="3200" baseline="-25000" dirty="0" smtClean="0"/>
              <a:t>2</a:t>
            </a:r>
            <a:r>
              <a:rPr lang="en-US" sz="3200" dirty="0" smtClean="0"/>
              <a:t>, can only follow a path on TG2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0" descr="T10_proof2.jf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400" y="1219200"/>
            <a:ext cx="3626836" cy="398580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Machines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TG Accepts L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stop and accept the string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jump back at no cost, </a:t>
            </a: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and run another segment of input string back down to +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43400"/>
            <a:ext cx="716504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Machines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TG Accepts L</a:t>
            </a:r>
            <a:r>
              <a:rPr kumimoji="0" lang="en-US" sz="28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lang="en-US" sz="2800" dirty="0" smtClean="0">
                <a:solidFill>
                  <a:schemeClr val="accent1"/>
                </a:solidFill>
              </a:rPr>
              <a:t>*</a:t>
            </a:r>
            <a:endParaRPr kumimoji="0" lang="en-US" sz="2800" b="0" i="0" u="none" strike="noStrike" kern="1200" cap="none" spc="0" normalizeH="0" baseline="-2500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Can stop and accept the string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or jump back at no cost</a:t>
            </a: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and run another segment of input string back down to +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7" y="4783394"/>
            <a:ext cx="4010025" cy="163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2145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Proof Example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35052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Let the alphabet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 Σ  = {</a:t>
            </a:r>
            <a:r>
              <a:rPr kumimoji="0" lang="en-US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a,b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all words of two ore more letters that begin and end with 		      the same letter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/>
              <a:t>L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= all words contain the substring aba</a:t>
            </a:r>
          </a:p>
          <a:p>
            <a:pPr marL="800100" lvl="1" indent="-342900">
              <a:spcBef>
                <a:spcPct val="20000"/>
              </a:spcBef>
            </a:pPr>
            <a:endParaRPr lang="en-US" sz="2000" dirty="0" smtClean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The regular Expressions are: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a(a + b )*a + b(a + b)*b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(a + b)*</a:t>
            </a:r>
            <a:r>
              <a:rPr lang="en-US" sz="2900" dirty="0" err="1" smtClean="0"/>
              <a:t>aba</a:t>
            </a:r>
            <a:r>
              <a:rPr lang="en-US" sz="2900" dirty="0" smtClean="0"/>
              <a:t>(a + b)*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pic>
        <p:nvPicPr>
          <p:cNvPr id="7" name="Picture 6" descr="T10_exampl1_fig1.jf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2804" y="1828800"/>
            <a:ext cx="5696396" cy="335280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0" y="1981200"/>
            <a:ext cx="41910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  = {</a:t>
            </a:r>
            <a:r>
              <a:rPr kumimoji="0" lang="en-US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a,b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L</a:t>
            </a:r>
            <a:r>
              <a:rPr kumimoji="0" lang="en-US" sz="2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L</a:t>
            </a:r>
            <a:r>
              <a:rPr kumimoji="0" lang="en-US" sz="2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all words of two ore more </a:t>
            </a:r>
            <a:b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    letters that begin and end</a:t>
            </a:r>
            <a:b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with the same letter.</a:t>
            </a:r>
          </a:p>
          <a:p>
            <a:pPr marL="800100" lvl="1" indent="-342900">
              <a:spcBef>
                <a:spcPct val="20000"/>
              </a:spcBef>
            </a:pP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L</a:t>
            </a:r>
            <a:r>
              <a:rPr lang="en-US" sz="2000" baseline="-25000" dirty="0" smtClean="0">
                <a:solidFill>
                  <a:schemeClr val="tx2"/>
                </a:solidFill>
              </a:rPr>
              <a:t>2</a:t>
            </a:r>
            <a:r>
              <a:rPr lang="en-US" sz="2000" dirty="0" smtClean="0"/>
              <a:t> = all words contain </a:t>
            </a:r>
            <a:br>
              <a:rPr lang="en-US" sz="2000" dirty="0" smtClean="0"/>
            </a:br>
            <a:r>
              <a:rPr lang="en-US" sz="2000" dirty="0" smtClean="0"/>
              <a:t>        the substring aba.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1295400"/>
            <a:ext cx="38862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Proof Example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 	</a:t>
            </a:r>
            <a:r>
              <a:rPr lang="en-US" dirty="0" smtClean="0"/>
              <a:t>Σ  = {</a:t>
            </a:r>
            <a:r>
              <a:rPr lang="en-US" dirty="0" err="1" smtClean="0"/>
              <a:t>a,b</a:t>
            </a:r>
            <a:r>
              <a:rPr lang="en-US" dirty="0" smtClean="0"/>
              <a:t>} 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981200"/>
            <a:ext cx="41910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  = {</a:t>
            </a:r>
            <a:r>
              <a:rPr kumimoji="0" lang="en-US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a,b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, L</a:t>
            </a:r>
            <a:r>
              <a:rPr kumimoji="0" lang="en-US" sz="2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all words of two ore more </a:t>
            </a:r>
            <a:b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    letters that begin and end</a:t>
            </a:r>
            <a:b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with the same letter.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L</a:t>
            </a:r>
            <a:r>
              <a:rPr lang="en-US" sz="2000" baseline="-25000" dirty="0" smtClean="0">
                <a:solidFill>
                  <a:schemeClr val="tx2"/>
                </a:solidFill>
              </a:rPr>
              <a:t>2</a:t>
            </a:r>
            <a:r>
              <a:rPr lang="en-US" sz="2000" dirty="0" smtClean="0"/>
              <a:t> = all words contain the         	      substring aba.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</a:pPr>
            <a:endParaRPr lang="en-US" sz="2000" dirty="0" smtClean="0"/>
          </a:p>
        </p:txBody>
      </p:sp>
      <p:pic>
        <p:nvPicPr>
          <p:cNvPr id="8" name="Picture 7" descr="T10_exampl1_fig2.jf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91000" y="1219200"/>
            <a:ext cx="4669266" cy="35814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52400" y="5562600"/>
            <a:ext cx="85344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language L</a:t>
            </a:r>
            <a:r>
              <a:rPr kumimoji="0" lang="en-US" sz="2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L</a:t>
            </a:r>
            <a:r>
              <a:rPr kumimoji="0" lang="en-US" sz="2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regular because it can be defined by regular expression 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lang="en-US" sz="2200" dirty="0" smtClean="0">
                <a:solidFill>
                  <a:schemeClr val="accent1"/>
                </a:solidFill>
              </a:rPr>
              <a:t>a(a + b )*a + b(a + b)*b] + [(a + b)*</a:t>
            </a:r>
            <a:r>
              <a:rPr lang="en-US" sz="2200" dirty="0" err="1" smtClean="0">
                <a:solidFill>
                  <a:schemeClr val="accent1"/>
                </a:solidFill>
              </a:rPr>
              <a:t>aba</a:t>
            </a:r>
            <a:r>
              <a:rPr lang="en-US" sz="2200" dirty="0" smtClean="0">
                <a:solidFill>
                  <a:schemeClr val="accent1"/>
                </a:solidFill>
              </a:rPr>
              <a:t>(a + b)*]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 	</a:t>
            </a:r>
            <a:r>
              <a:rPr lang="en-US" dirty="0" smtClean="0"/>
              <a:t>Σ  = {</a:t>
            </a:r>
            <a:r>
              <a:rPr lang="en-US" dirty="0" err="1" smtClean="0"/>
              <a:t>a,b</a:t>
            </a:r>
            <a:r>
              <a:rPr lang="en-US" dirty="0" smtClean="0"/>
              <a:t>} 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981200"/>
            <a:ext cx="41910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  = {</a:t>
            </a:r>
            <a:r>
              <a:rPr kumimoji="0" lang="en-US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a,b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, L</a:t>
            </a:r>
            <a:r>
              <a:rPr kumimoji="0" lang="en-US" sz="2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all words of two ore more </a:t>
            </a:r>
            <a:b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     letters that begin and end</a:t>
            </a:r>
            <a:b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with the same letter.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L</a:t>
            </a:r>
            <a:r>
              <a:rPr lang="en-US" sz="2000" baseline="-25000" dirty="0" smtClean="0">
                <a:solidFill>
                  <a:schemeClr val="tx2"/>
                </a:solidFill>
              </a:rPr>
              <a:t>2</a:t>
            </a:r>
            <a:r>
              <a:rPr lang="en-US" sz="2000" dirty="0" smtClean="0"/>
              <a:t> = all words contain the 		      substring aba.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</a:pPr>
            <a:endParaRPr lang="en-US" sz="2000" dirty="0" smtClean="0"/>
          </a:p>
        </p:txBody>
      </p:sp>
      <p:pic>
        <p:nvPicPr>
          <p:cNvPr id="7" name="Picture 6" descr="T10_exampl1_fig3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1600200"/>
            <a:ext cx="5105400" cy="32004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81000" y="5029200"/>
            <a:ext cx="85344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language L</a:t>
            </a:r>
            <a:r>
              <a:rPr kumimoji="0" lang="en-US" sz="2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regular because it can be defined by regular expression 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lang="en-US" sz="2200" dirty="0" smtClean="0">
                <a:solidFill>
                  <a:schemeClr val="accent1"/>
                </a:solidFill>
              </a:rPr>
              <a:t>a(a + b )*a + b(a + b)*b] [(a + b)*aba(a + b)*]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Accepted by TG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Theorem 10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 	</a:t>
            </a:r>
            <a:r>
              <a:rPr lang="en-US" dirty="0" smtClean="0"/>
              <a:t>Σ  = {</a:t>
            </a:r>
            <a:r>
              <a:rPr lang="en-US" dirty="0" err="1" smtClean="0"/>
              <a:t>a,b</a:t>
            </a:r>
            <a:r>
              <a:rPr lang="en-US" dirty="0" smtClean="0"/>
              <a:t>} 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981200"/>
            <a:ext cx="33528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  = {</a:t>
            </a:r>
            <a:r>
              <a:rPr kumimoji="0" lang="en-US" sz="29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a,b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 , L</a:t>
            </a:r>
            <a:r>
              <a:rPr kumimoji="0" lang="en-US" sz="2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all words of two ore more letters that begin and end  with the same letter.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900" dirty="0" smtClean="0"/>
          </a:p>
          <a:p>
            <a:pPr marL="800100" lvl="1" indent="-342900">
              <a:spcBef>
                <a:spcPct val="20000"/>
              </a:spcBef>
            </a:pPr>
            <a:endParaRPr lang="en-US" sz="2000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85135" y="5334000"/>
            <a:ext cx="8534400" cy="1295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language L</a:t>
            </a:r>
            <a:r>
              <a:rPr kumimoji="0" lang="en-US" sz="2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is regular because it can be defined by regular expression  </a:t>
            </a:r>
            <a:r>
              <a:rPr kumimoji="0" lang="en-US" sz="2200" b="0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[</a:t>
            </a:r>
            <a:r>
              <a:rPr lang="en-US" sz="2200" dirty="0" smtClean="0">
                <a:solidFill>
                  <a:schemeClr val="accent1"/>
                </a:solidFill>
              </a:rPr>
              <a:t>a(a + b )*a + b(a + b)*b]*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200" dirty="0" smtClean="0"/>
              <a:t>Accepted by TG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05000"/>
            <a:ext cx="5695905" cy="3355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06680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Complements and Intersections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28600" y="2819400"/>
            <a:ext cx="8229600" cy="1524000"/>
          </a:xfrm>
        </p:spPr>
        <p:txBody>
          <a:bodyPr>
            <a:normAutofit/>
          </a:bodyPr>
          <a:lstStyle/>
          <a:p>
            <a:pPr lvl="1" algn="ctr">
              <a:buNone/>
            </a:pPr>
            <a:r>
              <a:rPr lang="en-US" dirty="0" smtClean="0"/>
              <a:t>If L is a language over Σ , its  complement is defined L’, the language of all strings of letters from Σ that are not words in 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9600" y="1905000"/>
            <a:ext cx="8534400" cy="2590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1"/>
            <a:r>
              <a:rPr lang="en-US" sz="2800" dirty="0" smtClean="0"/>
              <a:t>If L is a language over  = (</a:t>
            </a:r>
            <a:r>
              <a:rPr lang="en-US" sz="2800" dirty="0" err="1" smtClean="0"/>
              <a:t>a,b</a:t>
            </a:r>
            <a:r>
              <a:rPr lang="en-US" sz="2800" dirty="0" smtClean="0"/>
              <a:t>) of all words that have a double a in them, then L’ is the language of all words that donot have a double a.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The complement of a language L’ is the language L</a:t>
            </a:r>
          </a:p>
          <a:p>
            <a:pPr marL="800100" lvl="1" indent="-342900">
              <a:spcBef>
                <a:spcPct val="20000"/>
              </a:spcBef>
            </a:pPr>
            <a:r>
              <a:rPr lang="en-US" sz="2800" dirty="0" smtClean="0"/>
              <a:t>i.e. (L’)’ = 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11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/>
              <a:t>Statement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The set of regular languages is closed under complement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If L is a regular language then L’ is also a regular language</a:t>
            </a:r>
          </a:p>
          <a:p>
            <a:pPr lvl="1" algn="ctr">
              <a:buNone/>
            </a:pPr>
            <a:endParaRPr lang="en-US" dirty="0" smtClean="0"/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11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L is a regular language then there is some FA that accepts L.	(Kleen’s theorem) </a:t>
            </a: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900" b="0" i="0" u="none" strike="noStrike" kern="1200" cap="none" spc="0" normalizeH="0" baseline="-25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Make final state nonfinal state.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Make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nonfinal state final state.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baseline="0" dirty="0" smtClean="0"/>
              <a:t>The input string now ends in</a:t>
            </a:r>
            <a:r>
              <a:rPr lang="en-US" sz="2900" dirty="0" smtClean="0"/>
              <a:t> nonfinal state and vice versa.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Make Initial state both initial and final.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11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Accepts words of L’.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Rejects words in L.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machine accepts exactly words in L’.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So L’ is regular. 	(Kleen’s theorem) 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11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3886200" cy="609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Example: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86200" y="3035710"/>
            <a:ext cx="4953000" cy="53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FA that acce</a:t>
            </a:r>
            <a:r>
              <a:rPr lang="en-US" b="1" dirty="0" smtClean="0"/>
              <a:t>pts only the string aba and abb.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pic>
        <p:nvPicPr>
          <p:cNvPr id="6" name="Picture 5" descr="T11_exampl1_fi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1168" y="137713"/>
            <a:ext cx="4658032" cy="2777920"/>
          </a:xfrm>
          <a:prstGeom prst="rect">
            <a:avLst/>
          </a:prstGeom>
        </p:spPr>
      </p:pic>
      <p:pic>
        <p:nvPicPr>
          <p:cNvPr id="7" name="Picture 6" descr="T11_exampl1_fig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490832"/>
            <a:ext cx="4724400" cy="2211878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5867400"/>
            <a:ext cx="4648200" cy="533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A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FA that acce</a:t>
            </a:r>
            <a:r>
              <a:rPr lang="en-US" b="1" dirty="0" smtClean="0"/>
              <a:t>pts all strings but not aba and abb.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Theorem 12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b="1" dirty="0"/>
              <a:t>Statement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The set of regular languages is closed under intersection.</a:t>
            </a:r>
          </a:p>
          <a:p>
            <a:pPr lvl="1" algn="ctr">
              <a:buNone/>
            </a:pPr>
            <a:endParaRPr lang="en-US" dirty="0" smtClean="0"/>
          </a:p>
          <a:p>
            <a:pPr lvl="1">
              <a:buNone/>
            </a:pPr>
            <a:r>
              <a:rPr lang="en-US" sz="2400" dirty="0" smtClean="0">
                <a:solidFill>
                  <a:schemeClr val="accent1"/>
                </a:solidFill>
              </a:rPr>
              <a:t>If L1 and L2  are regular languages then L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1</a:t>
            </a:r>
            <a:r>
              <a:rPr lang="en-US" sz="2400" dirty="0" smtClean="0">
                <a:solidFill>
                  <a:schemeClr val="accent1"/>
                </a:solidFill>
              </a:rPr>
              <a:t>∩ L</a:t>
            </a:r>
            <a:r>
              <a:rPr lang="en-US" sz="2400" baseline="-25000" dirty="0" smtClean="0">
                <a:solidFill>
                  <a:schemeClr val="accent1"/>
                </a:solidFill>
              </a:rPr>
              <a:t>2</a:t>
            </a:r>
            <a:r>
              <a:rPr lang="en-US" sz="2400" dirty="0" smtClean="0">
                <a:solidFill>
                  <a:schemeClr val="accent1"/>
                </a:solidFill>
              </a:rPr>
              <a:t>  is also a regular language.</a:t>
            </a:r>
          </a:p>
          <a:p>
            <a:pPr lvl="1" algn="ctr">
              <a:buNone/>
            </a:pPr>
            <a:endParaRPr lang="en-US" dirty="0" smtClean="0"/>
          </a:p>
          <a:p>
            <a:pPr lvl="1" algn="ctr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Theorem 12 (Regular Languages Intersection Theorem)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4648200" cy="6096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PROOF: By Demorgan’s Law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1981200"/>
            <a:ext cx="7620000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For sets of any kind (regular or not)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2900" dirty="0" smtClean="0"/>
              <a:t>			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∩L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  =  (L</a:t>
            </a:r>
            <a:r>
              <a:rPr lang="en-US" sz="2900" baseline="-25000" dirty="0" smtClean="0"/>
              <a:t>1</a:t>
            </a:r>
            <a:r>
              <a:rPr lang="en-US" sz="2900" dirty="0" smtClean="0"/>
              <a:t>'  +  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')‘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/>
              <a:t>L</a:t>
            </a:r>
            <a:r>
              <a:rPr lang="en-US" sz="2900" baseline="-25000" dirty="0"/>
              <a:t>1</a:t>
            </a:r>
            <a:r>
              <a:rPr lang="en-US" sz="2900" dirty="0"/>
              <a:t>∩</a:t>
            </a:r>
            <a:r>
              <a:rPr lang="en-US" sz="2900" dirty="0" smtClean="0"/>
              <a:t>L</a:t>
            </a:r>
            <a:r>
              <a:rPr lang="en-US" sz="2900" baseline="-25000" dirty="0" smtClean="0"/>
              <a:t>2 </a:t>
            </a:r>
            <a:r>
              <a:rPr lang="en-US" sz="2900" dirty="0" smtClean="0"/>
              <a:t>consists of all words that are not in L1’ or L2’.</a:t>
            </a:r>
          </a:p>
          <a:p>
            <a:pPr marL="457200" lvl="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Because L1 is regular then L1’ is also regular (using Theorem 11) and so as L2’ is regular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900" dirty="0" smtClean="0"/>
              <a:t>Also </a:t>
            </a:r>
            <a:r>
              <a:rPr lang="en-US" sz="2900" dirty="0"/>
              <a:t>L</a:t>
            </a:r>
            <a:r>
              <a:rPr lang="en-US" sz="2900" baseline="-25000" dirty="0"/>
              <a:t>1</a:t>
            </a:r>
            <a:r>
              <a:rPr lang="en-US" sz="2900" dirty="0"/>
              <a:t>'  +  </a:t>
            </a:r>
            <a:r>
              <a:rPr lang="en-US" sz="2900" dirty="0" smtClean="0"/>
              <a:t>L</a:t>
            </a:r>
            <a:r>
              <a:rPr lang="en-US" sz="2900" baseline="-25000" dirty="0" smtClean="0"/>
              <a:t>2</a:t>
            </a:r>
            <a:r>
              <a:rPr lang="en-US" sz="2900" dirty="0" smtClean="0"/>
              <a:t>'  is regular, therefore </a:t>
            </a:r>
            <a:r>
              <a:rPr lang="en-US" sz="2900" dirty="0"/>
              <a:t>(L</a:t>
            </a:r>
            <a:r>
              <a:rPr lang="en-US" sz="2900" baseline="-25000" dirty="0"/>
              <a:t>1</a:t>
            </a:r>
            <a:r>
              <a:rPr lang="en-US" sz="2900" dirty="0"/>
              <a:t>'  +  L</a:t>
            </a:r>
            <a:r>
              <a:rPr lang="en-US" sz="2900" baseline="-25000" dirty="0"/>
              <a:t>2</a:t>
            </a:r>
            <a:r>
              <a:rPr lang="en-US" sz="2900" dirty="0" smtClean="0"/>
              <a:t>')‘ is also regular (using Theorem 11)</a:t>
            </a:r>
          </a:p>
          <a:p>
            <a:pPr marL="342900" lvl="0" indent="-342900">
              <a:spcBef>
                <a:spcPct val="20000"/>
              </a:spcBef>
            </a:pPr>
            <a:endParaRPr lang="en-US" sz="2900" dirty="0" smtClean="0"/>
          </a:p>
          <a:p>
            <a:pPr marL="342900" lvl="0" indent="-342900">
              <a:spcBef>
                <a:spcPct val="20000"/>
              </a:spcBef>
            </a:pP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16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Transducers Example 2</a:t>
            </a:r>
          </a:p>
          <a:p>
            <a:r>
              <a:rPr lang="en-US" dirty="0" smtClean="0"/>
              <a:t>Regular Languages Introduction</a:t>
            </a:r>
          </a:p>
          <a:p>
            <a:r>
              <a:rPr lang="en-US" dirty="0" smtClean="0"/>
              <a:t>Regular Languages Union, Concatenation, Closure also results in a regular language</a:t>
            </a:r>
          </a:p>
          <a:p>
            <a:r>
              <a:rPr lang="en-US" dirty="0" smtClean="0"/>
              <a:t>Complement of a regular language and Intersection with another language also results in a regular language</a:t>
            </a:r>
          </a:p>
          <a:p>
            <a:r>
              <a:rPr lang="en-US" dirty="0" smtClean="0"/>
              <a:t>Thanks to Daniel I </a:t>
            </a:r>
            <a:r>
              <a:rPr lang="en-US" dirty="0" err="1" smtClean="0"/>
              <a:t>cohen</a:t>
            </a:r>
            <a:r>
              <a:rPr lang="en-US" dirty="0" smtClean="0"/>
              <a:t>. The material of these slides has been taken from his book Automata Theory.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497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SPELLIVFUVWYY57I" val="46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915</Words>
  <Application>Microsoft Office PowerPoint</Application>
  <PresentationFormat>On-screen Show (4:3)</PresentationFormat>
  <Paragraphs>281</Paragraphs>
  <Slides>34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Lecture # 16</vt:lpstr>
      <vt:lpstr>Summary Lecture#15</vt:lpstr>
      <vt:lpstr>Example2 Taken from the Book Exercises </vt:lpstr>
      <vt:lpstr>Example2… </vt:lpstr>
      <vt:lpstr>Example2… </vt:lpstr>
      <vt:lpstr>Example2… </vt:lpstr>
      <vt:lpstr>Example2… </vt:lpstr>
      <vt:lpstr>Example2… </vt:lpstr>
      <vt:lpstr>Example2… </vt:lpstr>
      <vt:lpstr>Example2… </vt:lpstr>
      <vt:lpstr>Example2… </vt:lpstr>
      <vt:lpstr>Example2… </vt:lpstr>
      <vt:lpstr>Slide 13</vt:lpstr>
      <vt:lpstr>Regular Languages</vt:lpstr>
      <vt:lpstr>Theorem 10</vt:lpstr>
      <vt:lpstr>Theorem 10</vt:lpstr>
      <vt:lpstr>Theorem 10</vt:lpstr>
      <vt:lpstr>Theorem 10</vt:lpstr>
      <vt:lpstr>Theorem 10</vt:lpstr>
      <vt:lpstr>Theorem 10</vt:lpstr>
      <vt:lpstr>Theorem 10</vt:lpstr>
      <vt:lpstr>Theorem 10</vt:lpstr>
      <vt:lpstr>Theorem 10</vt:lpstr>
      <vt:lpstr>Theorem 10</vt:lpstr>
      <vt:lpstr>Theorem 10</vt:lpstr>
      <vt:lpstr>Complements and Intersections</vt:lpstr>
      <vt:lpstr>Example</vt:lpstr>
      <vt:lpstr>Theorem 11</vt:lpstr>
      <vt:lpstr>Theorem 11</vt:lpstr>
      <vt:lpstr>Theorem 11</vt:lpstr>
      <vt:lpstr>Theorem 11</vt:lpstr>
      <vt:lpstr>Theorem 12</vt:lpstr>
      <vt:lpstr>Theorem 12 (Regular Languages Intersection Theorem)</vt:lpstr>
      <vt:lpstr>Lecture 16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525</cp:revision>
  <dcterms:created xsi:type="dcterms:W3CDTF">2012-02-27T05:45:45Z</dcterms:created>
  <dcterms:modified xsi:type="dcterms:W3CDTF">2013-01-03T05:22:02Z</dcterms:modified>
</cp:coreProperties>
</file>