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36" r:id="rId2"/>
    <p:sldId id="337" r:id="rId3"/>
    <p:sldId id="344" r:id="rId4"/>
    <p:sldId id="345" r:id="rId5"/>
    <p:sldId id="346" r:id="rId6"/>
    <p:sldId id="347" r:id="rId7"/>
    <p:sldId id="348" r:id="rId8"/>
    <p:sldId id="349" r:id="rId9"/>
    <p:sldId id="350" r:id="rId10"/>
    <p:sldId id="351" r:id="rId11"/>
    <p:sldId id="352" r:id="rId12"/>
    <p:sldId id="338" r:id="rId13"/>
    <p:sldId id="339" r:id="rId14"/>
    <p:sldId id="340" r:id="rId15"/>
    <p:sldId id="341" r:id="rId16"/>
    <p:sldId id="342" r:id="rId17"/>
    <p:sldId id="334" r:id="rId18"/>
    <p:sldId id="261" r:id="rId19"/>
    <p:sldId id="312" r:id="rId20"/>
    <p:sldId id="333"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331" r:id="rId40"/>
    <p:sldId id="332" r:id="rId41"/>
    <p:sldId id="343" r:id="rId42"/>
  </p:sldIdLst>
  <p:sldSz cx="9144000" cy="6858000" type="screen4x3"/>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78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0F9ED-6450-4945-847F-4AEBC78815AA}"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81CA5-BD8A-48F1-9F67-7907B825837B}" type="slidenum">
              <a:rPr lang="en-US" smtClean="0"/>
              <a:pPr/>
              <a:t>‹#›</a:t>
            </a:fld>
            <a:endParaRPr lang="en-US"/>
          </a:p>
        </p:txBody>
      </p:sp>
    </p:spTree>
    <p:extLst>
      <p:ext uri="{BB962C8B-B14F-4D97-AF65-F5344CB8AC3E}">
        <p14:creationId xmlns="" xmlns:p14="http://schemas.microsoft.com/office/powerpoint/2010/main" val="405469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15</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 xmlns:p14="http://schemas.microsoft.com/office/powerpoint/2010/main" val="2617547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14 at a glance…</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
        <p:nvSpPr>
          <p:cNvPr id="6" name="Rectangle 3"/>
          <p:cNvSpPr txBox="1">
            <a:spLocks noChangeArrowheads="1"/>
          </p:cNvSpPr>
          <p:nvPr/>
        </p:nvSpPr>
        <p:spPr>
          <a:xfrm>
            <a:off x="355600" y="1524000"/>
            <a:ext cx="8178800" cy="417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latin typeface="Arial" charset="0"/>
              </a:rPr>
              <a:t>Example Moore and Mealy Machines Repeat</a:t>
            </a:r>
          </a:p>
          <a:p>
            <a:r>
              <a:rPr lang="en-US" dirty="0" smtClean="0">
                <a:latin typeface="Arial" charset="0"/>
              </a:rPr>
              <a:t>Incrementing Mealy machines</a:t>
            </a:r>
          </a:p>
          <a:p>
            <a:r>
              <a:rPr lang="en-US" dirty="0" smtClean="0">
                <a:latin typeface="Arial" charset="0"/>
              </a:rPr>
              <a:t>Overflow state.</a:t>
            </a:r>
          </a:p>
          <a:p>
            <a:endParaRPr lang="en-US" dirty="0">
              <a:latin typeface="Arial" charset="0"/>
            </a:endParaRPr>
          </a:p>
        </p:txBody>
      </p:sp>
    </p:spTree>
    <p:extLst>
      <p:ext uri="{BB962C8B-B14F-4D97-AF65-F5344CB8AC3E}">
        <p14:creationId xmlns="" xmlns:p14="http://schemas.microsoft.com/office/powerpoint/2010/main" val="1008655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685800" y="152400"/>
            <a:ext cx="7772400" cy="1143000"/>
          </a:xfrm>
        </p:spPr>
        <p:txBody>
          <a:bodyPr>
            <a:normAutofit fontScale="90000"/>
          </a:bodyPr>
          <a:lstStyle/>
          <a:p>
            <a:r>
              <a:rPr lang="en-US"/>
              <a:t>Constructing the incrementing machine continued …</a:t>
            </a:r>
          </a:p>
        </p:txBody>
      </p:sp>
      <p:sp>
        <p:nvSpPr>
          <p:cNvPr id="389123" name="Rectangle 3"/>
          <p:cNvSpPr>
            <a:spLocks noGrp="1" noChangeArrowheads="1"/>
          </p:cNvSpPr>
          <p:nvPr>
            <p:ph type="body" idx="1"/>
          </p:nvPr>
        </p:nvSpPr>
        <p:spPr>
          <a:xfrm>
            <a:off x="685800" y="1371600"/>
            <a:ext cx="7772400" cy="4114800"/>
          </a:xfrm>
        </p:spPr>
        <p:txBody>
          <a:bodyPr/>
          <a:lstStyle/>
          <a:p>
            <a:pPr>
              <a:buFontTx/>
              <a:buNone/>
            </a:pPr>
            <a:r>
              <a:rPr lang="en-US" dirty="0"/>
              <a:t>	The Mealy machine have the states</a:t>
            </a:r>
          </a:p>
          <a:p>
            <a:pPr>
              <a:buFontTx/>
              <a:buNone/>
            </a:pPr>
            <a:r>
              <a:rPr lang="en-US" dirty="0"/>
              <a:t>	 q</a:t>
            </a:r>
            <a:r>
              <a:rPr lang="en-US" baseline="-30000" dirty="0"/>
              <a:t>0</a:t>
            </a:r>
            <a:r>
              <a:rPr lang="en-US" dirty="0"/>
              <a:t>, q</a:t>
            </a:r>
            <a:r>
              <a:rPr lang="en-US" baseline="-30000" dirty="0"/>
              <a:t>1</a:t>
            </a:r>
            <a:r>
              <a:rPr lang="en-US" dirty="0"/>
              <a:t>, q</a:t>
            </a:r>
            <a:r>
              <a:rPr lang="en-US" baseline="-30000" dirty="0"/>
              <a:t>2 </a:t>
            </a:r>
            <a:r>
              <a:rPr lang="en-US" dirty="0"/>
              <a:t>, where q</a:t>
            </a:r>
            <a:r>
              <a:rPr lang="en-US" baseline="-30000" dirty="0"/>
              <a:t>0</a:t>
            </a:r>
            <a:r>
              <a:rPr lang="en-US" dirty="0"/>
              <a:t> is the start state and</a:t>
            </a:r>
          </a:p>
          <a:p>
            <a:pPr>
              <a:buFontTx/>
              <a:buNone/>
            </a:pPr>
            <a:r>
              <a:rPr lang="en-US" dirty="0"/>
              <a:t>	</a:t>
            </a:r>
            <a:r>
              <a:rPr lang="en-US" sz="3400" dirty="0">
                <a:sym typeface="Symbol" pitchFamily="18" charset="2"/>
              </a:rPr>
              <a:t> = {0,1},</a:t>
            </a:r>
          </a:p>
          <a:p>
            <a:pPr>
              <a:buFontTx/>
              <a:buNone/>
            </a:pPr>
            <a:r>
              <a:rPr lang="en-US" sz="3400" dirty="0">
                <a:sym typeface="Math1" charset="2"/>
              </a:rPr>
              <a:t>	</a:t>
            </a:r>
            <a:r>
              <a:rPr lang="ru-RU" sz="3400" dirty="0">
                <a:cs typeface="Times New Roman" pitchFamily="18" charset="0"/>
                <a:sym typeface="Math1" charset="2"/>
              </a:rPr>
              <a:t>Г</a:t>
            </a:r>
            <a:r>
              <a:rPr lang="en-US" sz="3400" dirty="0">
                <a:sym typeface="Math1" charset="2"/>
              </a:rPr>
              <a:t>={0,1}</a:t>
            </a:r>
          </a:p>
        </p:txBody>
      </p:sp>
      <p:pic>
        <p:nvPicPr>
          <p:cNvPr id="3074" name="Picture 2"/>
          <p:cNvPicPr>
            <a:picLocks noChangeAspect="1" noChangeArrowheads="1"/>
          </p:cNvPicPr>
          <p:nvPr/>
        </p:nvPicPr>
        <p:blipFill>
          <a:blip r:embed="rId3"/>
          <a:srcRect/>
          <a:stretch>
            <a:fillRect/>
          </a:stretch>
        </p:blipFill>
        <p:spPr bwMode="auto">
          <a:xfrm>
            <a:off x="3124200" y="2819400"/>
            <a:ext cx="5610225" cy="3530911"/>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4167564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dirty="0" smtClean="0"/>
              <a:t>Overflow state</a:t>
            </a:r>
            <a:endParaRPr lang="en-US" dirty="0"/>
          </a:p>
        </p:txBody>
      </p:sp>
      <p:sp>
        <p:nvSpPr>
          <p:cNvPr id="404483" name="Rectangle 3"/>
          <p:cNvSpPr>
            <a:spLocks noGrp="1" noChangeArrowheads="1"/>
          </p:cNvSpPr>
          <p:nvPr>
            <p:ph type="body" idx="1"/>
          </p:nvPr>
        </p:nvSpPr>
        <p:spPr/>
        <p:txBody>
          <a:bodyPr/>
          <a:lstStyle/>
          <a:p>
            <a:pPr marL="0" indent="0">
              <a:buFontTx/>
              <a:buNone/>
            </a:pPr>
            <a:r>
              <a:rPr lang="en-US" sz="2800" dirty="0" smtClean="0"/>
              <a:t>Due to typical property of Mealy machines of having input bits equals to outputs, if string 1111 is run as input, the output will be 0000 and not 10000. This is called overflow state. </a:t>
            </a:r>
            <a:endParaRPr lang="en-US" sz="28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a:p>
        </p:txBody>
      </p:sp>
    </p:spTree>
    <p:extLst>
      <p:ext uri="{BB962C8B-B14F-4D97-AF65-F5344CB8AC3E}">
        <p14:creationId xmlns:p14="http://schemas.microsoft.com/office/powerpoint/2010/main" xmlns="" val="298751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 between input and output</a:t>
            </a:r>
            <a:endParaRPr lang="en-US" dirty="0"/>
          </a:p>
        </p:txBody>
      </p:sp>
      <p:sp>
        <p:nvSpPr>
          <p:cNvPr id="3" name="Content Placeholder 2"/>
          <p:cNvSpPr>
            <a:spLocks noGrp="1"/>
          </p:cNvSpPr>
          <p:nvPr>
            <p:ph idx="1"/>
          </p:nvPr>
        </p:nvSpPr>
        <p:spPr/>
        <p:txBody>
          <a:bodyPr>
            <a:normAutofit lnSpcReduction="10000"/>
          </a:bodyPr>
          <a:lstStyle/>
          <a:p>
            <a:r>
              <a:rPr lang="en-US" dirty="0" smtClean="0"/>
              <a:t>Generally, a Mealy machine does not accept or reject an input string, there is an implicit relationship between the input and output string. </a:t>
            </a:r>
          </a:p>
          <a:p>
            <a:r>
              <a:rPr lang="en-US" dirty="0" smtClean="0"/>
              <a:t>Consider the following example Mealy machine taken from Daniel A Cohen book, in which whenever a double letter such as </a:t>
            </a:r>
            <a:r>
              <a:rPr lang="en-US" dirty="0" err="1" smtClean="0"/>
              <a:t>aa</a:t>
            </a:r>
            <a:r>
              <a:rPr lang="en-US" dirty="0" smtClean="0"/>
              <a:t> or bb appears, the output string places 1 as indication.</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Tree>
    <p:extLst>
      <p:ext uri="{BB962C8B-B14F-4D97-AF65-F5344CB8AC3E}">
        <p14:creationId xmlns:p14="http://schemas.microsoft.com/office/powerpoint/2010/main" xmlns="" val="4175208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3"/>
          <a:srcRect/>
          <a:stretch>
            <a:fillRect/>
          </a:stretch>
        </p:blipFill>
        <p:spPr bwMode="auto">
          <a:xfrm>
            <a:off x="1143000" y="1981200"/>
            <a:ext cx="7177135" cy="32004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Tree>
    <p:extLst>
      <p:ext uri="{BB962C8B-B14F-4D97-AF65-F5344CB8AC3E}">
        <p14:creationId xmlns:p14="http://schemas.microsoft.com/office/powerpoint/2010/main" xmlns="" val="3443893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685800" y="152400"/>
            <a:ext cx="7772400" cy="1143000"/>
          </a:xfrm>
        </p:spPr>
        <p:txBody>
          <a:bodyPr/>
          <a:lstStyle/>
          <a:p>
            <a:r>
              <a:rPr lang="en-US"/>
              <a:t>Theorem</a:t>
            </a:r>
          </a:p>
        </p:txBody>
      </p:sp>
      <p:sp>
        <p:nvSpPr>
          <p:cNvPr id="412675" name="Rectangle 3"/>
          <p:cNvSpPr>
            <a:spLocks noGrp="1" noChangeArrowheads="1"/>
          </p:cNvSpPr>
          <p:nvPr>
            <p:ph type="body" idx="1"/>
          </p:nvPr>
        </p:nvSpPr>
        <p:spPr>
          <a:xfrm>
            <a:off x="685800" y="1828800"/>
            <a:ext cx="7772400" cy="2971800"/>
          </a:xfrm>
        </p:spPr>
        <p:txBody>
          <a:bodyPr/>
          <a:lstStyle/>
          <a:p>
            <a:pPr marL="533400" indent="-533400">
              <a:lnSpc>
                <a:spcPct val="90000"/>
              </a:lnSpc>
              <a:buFontTx/>
              <a:buNone/>
            </a:pPr>
            <a:r>
              <a:rPr lang="en-US" sz="3000" dirty="0"/>
              <a:t>	</a:t>
            </a:r>
            <a:r>
              <a:rPr lang="en-US" sz="3000" b="1" u="sng" dirty="0"/>
              <a:t>Statement</a:t>
            </a:r>
            <a:r>
              <a:rPr lang="en-US" sz="3000" dirty="0"/>
              <a:t>:</a:t>
            </a:r>
          </a:p>
          <a:p>
            <a:pPr marL="533400" indent="-533400">
              <a:lnSpc>
                <a:spcPct val="90000"/>
              </a:lnSpc>
              <a:buFontTx/>
              <a:buNone/>
            </a:pPr>
            <a:r>
              <a:rPr lang="en-US" sz="3000" dirty="0"/>
              <a:t>	For every </a:t>
            </a:r>
            <a:r>
              <a:rPr lang="en-US" sz="3000" dirty="0" smtClean="0"/>
              <a:t>Moore machine </a:t>
            </a:r>
            <a:r>
              <a:rPr lang="en-US" sz="3000" dirty="0"/>
              <a:t>there is a </a:t>
            </a:r>
            <a:r>
              <a:rPr lang="en-US" sz="3000" dirty="0" smtClean="0"/>
              <a:t>Mealy </a:t>
            </a:r>
            <a:r>
              <a:rPr lang="en-US" sz="3000" dirty="0"/>
              <a:t>machine that is equivalent to it (ignoring the extra character printed the Moore machine). </a:t>
            </a:r>
          </a:p>
          <a:p>
            <a:pPr marL="533400" indent="-533400">
              <a:lnSpc>
                <a:spcPct val="90000"/>
              </a:lnSpc>
              <a:buFontTx/>
              <a:buNone/>
            </a:pPr>
            <a:r>
              <a:rPr lang="en-US" sz="3000" dirty="0"/>
              <a:t>	</a:t>
            </a:r>
            <a:r>
              <a:rPr lang="en-US" sz="3000" b="1" u="sng" dirty="0"/>
              <a:t>Proof</a:t>
            </a:r>
            <a:r>
              <a:rPr lang="en-US" sz="3000" dirty="0"/>
              <a:t>: </a:t>
            </a:r>
            <a:r>
              <a:rPr lang="en-US" sz="3000" dirty="0" smtClean="0"/>
              <a:t> see the following example…</a:t>
            </a:r>
            <a:endParaRPr lang="en-US" sz="3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extLst>
      <p:ext uri="{BB962C8B-B14F-4D97-AF65-F5344CB8AC3E}">
        <p14:creationId xmlns:p14="http://schemas.microsoft.com/office/powerpoint/2010/main" xmlns="" val="3017240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AD2A1D3-94CF-4BE8-B9A0-75EFE4C74F95}" type="slidenum">
              <a:rPr lang="en-US" smtClean="0"/>
              <a:pPr/>
              <a:t>8</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9962" y="381000"/>
            <a:ext cx="5564221"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124200" y="3018503"/>
            <a:ext cx="5095875" cy="3696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56020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685800" y="152400"/>
            <a:ext cx="7772400" cy="1143000"/>
          </a:xfrm>
        </p:spPr>
        <p:txBody>
          <a:bodyPr/>
          <a:lstStyle/>
          <a:p>
            <a:r>
              <a:rPr lang="en-US"/>
              <a:t>Theorem</a:t>
            </a:r>
          </a:p>
        </p:txBody>
      </p:sp>
      <p:sp>
        <p:nvSpPr>
          <p:cNvPr id="412675" name="Rectangle 3"/>
          <p:cNvSpPr>
            <a:spLocks noGrp="1" noChangeArrowheads="1"/>
          </p:cNvSpPr>
          <p:nvPr>
            <p:ph type="body" idx="1"/>
          </p:nvPr>
        </p:nvSpPr>
        <p:spPr>
          <a:xfrm>
            <a:off x="685800" y="1066800"/>
            <a:ext cx="7772400" cy="5486400"/>
          </a:xfrm>
        </p:spPr>
        <p:txBody>
          <a:bodyPr/>
          <a:lstStyle/>
          <a:p>
            <a:pPr marL="533400" indent="-533400">
              <a:lnSpc>
                <a:spcPct val="90000"/>
              </a:lnSpc>
              <a:buFontTx/>
              <a:buNone/>
            </a:pPr>
            <a:r>
              <a:rPr lang="en-US" sz="3000" dirty="0"/>
              <a:t>	</a:t>
            </a:r>
            <a:r>
              <a:rPr lang="en-US" sz="3000" b="1" u="sng" dirty="0"/>
              <a:t>Statement</a:t>
            </a:r>
            <a:r>
              <a:rPr lang="en-US" sz="3000" dirty="0"/>
              <a:t>:</a:t>
            </a:r>
          </a:p>
          <a:p>
            <a:pPr marL="533400" indent="-533400">
              <a:lnSpc>
                <a:spcPct val="90000"/>
              </a:lnSpc>
              <a:buFontTx/>
              <a:buNone/>
            </a:pPr>
            <a:r>
              <a:rPr lang="en-US" sz="3000" dirty="0"/>
              <a:t>	For every Mealy machine there is a Moore machine that is equivalent to it (ignoring the extra character printed the Moore machine). </a:t>
            </a:r>
          </a:p>
          <a:p>
            <a:pPr marL="533400" indent="-533400">
              <a:lnSpc>
                <a:spcPct val="90000"/>
              </a:lnSpc>
              <a:buFontTx/>
              <a:buNone/>
            </a:pPr>
            <a:r>
              <a:rPr lang="en-US" sz="3000" dirty="0"/>
              <a:t>	</a:t>
            </a:r>
            <a:r>
              <a:rPr lang="en-US" sz="3000" b="1" u="sng" dirty="0"/>
              <a:t>Proof</a:t>
            </a:r>
            <a:r>
              <a:rPr lang="en-US" sz="3000" dirty="0"/>
              <a:t>: Let M be a Mealy machine. At each state there are two possibilities for incoming transitions </a:t>
            </a:r>
          </a:p>
          <a:p>
            <a:pPr marL="914400" lvl="1" indent="-457200">
              <a:lnSpc>
                <a:spcPct val="90000"/>
              </a:lnSpc>
              <a:buFontTx/>
              <a:buAutoNum type="arabicPeriod"/>
            </a:pPr>
            <a:r>
              <a:rPr lang="en-US" sz="3000" dirty="0" smtClean="0"/>
              <a:t>All incoming </a:t>
            </a:r>
            <a:r>
              <a:rPr lang="en-US" sz="3000" dirty="0"/>
              <a:t>transitions have the same </a:t>
            </a:r>
            <a:r>
              <a:rPr lang="en-US" sz="3000" dirty="0" smtClean="0"/>
              <a:t>output. </a:t>
            </a:r>
            <a:endParaRPr lang="en-US" sz="3000" dirty="0"/>
          </a:p>
          <a:p>
            <a:pPr marL="914400" lvl="1" indent="-457200">
              <a:lnSpc>
                <a:spcPct val="90000"/>
              </a:lnSpc>
              <a:buFontTx/>
              <a:buAutoNum type="arabicPeriod"/>
            </a:pPr>
            <a:r>
              <a:rPr lang="en-US" sz="3000" dirty="0" smtClean="0"/>
              <a:t>All incoming </a:t>
            </a:r>
            <a:r>
              <a:rPr lang="en-US" sz="3000" dirty="0"/>
              <a:t>transitions have different </a:t>
            </a:r>
            <a:r>
              <a:rPr lang="en-US" sz="3000" dirty="0" smtClean="0"/>
              <a:t>output.</a:t>
            </a:r>
            <a:endParaRPr lang="en-US" sz="3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extLst>
      <p:ext uri="{BB962C8B-B14F-4D97-AF65-F5344CB8AC3E}">
        <p14:creationId xmlns:p14="http://schemas.microsoft.com/office/powerpoint/2010/main" xmlns="" val="2821417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a:xfrm>
            <a:off x="685800" y="152400"/>
            <a:ext cx="7772400" cy="1143000"/>
          </a:xfrm>
        </p:spPr>
        <p:txBody>
          <a:bodyPr/>
          <a:lstStyle/>
          <a:p>
            <a:r>
              <a:rPr lang="en-US"/>
              <a:t>Proof continued …</a:t>
            </a:r>
          </a:p>
        </p:txBody>
      </p:sp>
      <p:sp>
        <p:nvSpPr>
          <p:cNvPr id="415747" name="Rectangle 3"/>
          <p:cNvSpPr>
            <a:spLocks noGrp="1" noChangeArrowheads="1"/>
          </p:cNvSpPr>
          <p:nvPr>
            <p:ph type="body" idx="1"/>
          </p:nvPr>
        </p:nvSpPr>
        <p:spPr>
          <a:xfrm>
            <a:off x="685800" y="1600200"/>
            <a:ext cx="7772400" cy="4572000"/>
          </a:xfrm>
        </p:spPr>
        <p:txBody>
          <a:bodyPr>
            <a:normAutofit/>
          </a:bodyPr>
          <a:lstStyle/>
          <a:p>
            <a:pPr>
              <a:lnSpc>
                <a:spcPct val="90000"/>
              </a:lnSpc>
              <a:tabLst>
                <a:tab pos="339725" algn="l"/>
                <a:tab pos="973138" algn="l"/>
              </a:tabLst>
            </a:pPr>
            <a:r>
              <a:rPr lang="en-US" sz="3000" dirty="0" smtClean="0"/>
              <a:t>If </a:t>
            </a:r>
            <a:r>
              <a:rPr lang="en-US" sz="3000" dirty="0"/>
              <a:t>all the transitions have same output characters, </a:t>
            </a:r>
            <a:r>
              <a:rPr lang="en-US" sz="3000" dirty="0" smtClean="0"/>
              <a:t>handling it is very easy.</a:t>
            </a:r>
          </a:p>
          <a:p>
            <a:pPr>
              <a:lnSpc>
                <a:spcPct val="90000"/>
              </a:lnSpc>
            </a:pPr>
            <a:r>
              <a:rPr lang="en-US" sz="3000" dirty="0" smtClean="0"/>
              <a:t>If </a:t>
            </a:r>
            <a:r>
              <a:rPr lang="en-US" sz="3000" dirty="0"/>
              <a:t>all the transitions have different output characters, </a:t>
            </a:r>
            <a:r>
              <a:rPr lang="en-US" sz="3000" dirty="0" smtClean="0"/>
              <a:t>then the corresponding state will be divided in to the number of outputs generated by incoming transitions. </a:t>
            </a:r>
          </a:p>
          <a:p>
            <a:pPr>
              <a:lnSpc>
                <a:spcPct val="90000"/>
              </a:lnSpc>
            </a:pPr>
            <a:r>
              <a:rPr lang="en-US" sz="3000" dirty="0" smtClean="0"/>
              <a:t>Please note that the divided state shall behave like the undivided one, that is the output should be same.</a:t>
            </a:r>
            <a:endParaRPr lang="en-US" sz="3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Tree>
    <p:extLst>
      <p:ext uri="{BB962C8B-B14F-4D97-AF65-F5344CB8AC3E}">
        <p14:creationId xmlns:p14="http://schemas.microsoft.com/office/powerpoint/2010/main" xmlns="" val="28878808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a:lstStyle/>
          <a:p>
            <a:r>
              <a:rPr lang="en-US" dirty="0" smtClean="0"/>
              <a:t>Continued…</a:t>
            </a:r>
            <a:endParaRPr lang="en-US" dirty="0"/>
          </a:p>
        </p:txBody>
      </p:sp>
      <p:sp>
        <p:nvSpPr>
          <p:cNvPr id="416771" name="Rectangle 3"/>
          <p:cNvSpPr>
            <a:spLocks noGrp="1" noChangeArrowheads="1"/>
          </p:cNvSpPr>
          <p:nvPr>
            <p:ph type="body" idx="1"/>
          </p:nvPr>
        </p:nvSpPr>
        <p:spPr/>
        <p:txBody>
          <a:bodyPr/>
          <a:lstStyle/>
          <a:p>
            <a:r>
              <a:rPr lang="en-US" sz="3000" dirty="0" smtClean="0"/>
              <a:t>Initial state conversion….</a:t>
            </a:r>
          </a:p>
          <a:p>
            <a:r>
              <a:rPr lang="en-US" sz="3000" dirty="0" smtClean="0"/>
              <a:t>No output on a set of transitions….</a:t>
            </a:r>
            <a:endParaRPr lang="en-US" sz="3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extLst>
      <p:ext uri="{BB962C8B-B14F-4D97-AF65-F5344CB8AC3E}">
        <p14:creationId xmlns:p14="http://schemas.microsoft.com/office/powerpoint/2010/main" xmlns="" val="22184631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a:t>Example</a:t>
            </a:r>
          </a:p>
        </p:txBody>
      </p:sp>
      <p:sp>
        <p:nvSpPr>
          <p:cNvPr id="413699" name="Rectangle 3"/>
          <p:cNvSpPr>
            <a:spLocks noGrp="1" noChangeArrowheads="1"/>
          </p:cNvSpPr>
          <p:nvPr>
            <p:ph type="body" idx="1"/>
          </p:nvPr>
        </p:nvSpPr>
        <p:spPr>
          <a:xfrm>
            <a:off x="685800" y="1524000"/>
            <a:ext cx="7772400" cy="5029200"/>
          </a:xfrm>
        </p:spPr>
        <p:txBody>
          <a:bodyPr/>
          <a:lstStyle/>
          <a:p>
            <a:pPr>
              <a:buFontTx/>
              <a:buNone/>
            </a:pPr>
            <a:r>
              <a:rPr lang="en-US"/>
              <a:t>	</a:t>
            </a:r>
            <a:r>
              <a:rPr lang="en-US" sz="3000"/>
              <a:t>Consider the following Mealy machine</a:t>
            </a:r>
          </a:p>
          <a:p>
            <a:pPr>
              <a:buFontTx/>
              <a:buNone/>
            </a:pPr>
            <a:endParaRPr lang="en-US" sz="3000"/>
          </a:p>
          <a:p>
            <a:pPr>
              <a:buFontTx/>
              <a:buNone/>
            </a:pPr>
            <a:endParaRPr lang="en-US"/>
          </a:p>
          <a:p>
            <a:pPr>
              <a:buFontTx/>
              <a:buNone/>
            </a:pPr>
            <a:endParaRPr lang="en-US"/>
          </a:p>
          <a:p>
            <a:pPr>
              <a:buFontTx/>
              <a:buNone/>
            </a:pPr>
            <a:endParaRPr lang="en-US"/>
          </a:p>
          <a:p>
            <a:pPr>
              <a:buFontTx/>
              <a:buNone/>
            </a:pPr>
            <a:r>
              <a:rPr lang="en-US"/>
              <a:t>	</a:t>
            </a:r>
          </a:p>
          <a:p>
            <a:pPr>
              <a:buFontTx/>
              <a:buNone/>
            </a:pPr>
            <a:r>
              <a:rPr lang="en-US"/>
              <a:t>	</a:t>
            </a:r>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47800" y="2209800"/>
            <a:ext cx="6181725" cy="40506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0AD2A1D3-94CF-4BE8-B9A0-75EFE4C74F95}" type="slidenum">
              <a:rPr lang="en-US" smtClean="0"/>
              <a:pPr/>
              <a:t>12</a:t>
            </a:fld>
            <a:endParaRPr lang="en-US"/>
          </a:p>
        </p:txBody>
      </p:sp>
    </p:spTree>
    <p:extLst>
      <p:ext uri="{BB962C8B-B14F-4D97-AF65-F5344CB8AC3E}">
        <p14:creationId xmlns="" xmlns:p14="http://schemas.microsoft.com/office/powerpoint/2010/main" val="3773433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685800" y="152400"/>
            <a:ext cx="7772400" cy="1143000"/>
          </a:xfrm>
        </p:spPr>
        <p:txBody>
          <a:bodyPr/>
          <a:lstStyle/>
          <a:p>
            <a:r>
              <a:rPr lang="en-US"/>
              <a:t>Example continued ...</a:t>
            </a:r>
          </a:p>
        </p:txBody>
      </p:sp>
      <p:sp>
        <p:nvSpPr>
          <p:cNvPr id="417795" name="Rectangle 3"/>
          <p:cNvSpPr>
            <a:spLocks noGrp="1" noChangeArrowheads="1"/>
          </p:cNvSpPr>
          <p:nvPr>
            <p:ph type="body" idx="1"/>
          </p:nvPr>
        </p:nvSpPr>
        <p:spPr/>
        <p:txBody>
          <a:bodyPr/>
          <a:lstStyle/>
          <a:p>
            <a:pPr>
              <a:buFontTx/>
              <a:buNone/>
            </a:pPr>
            <a:r>
              <a:rPr lang="en-US" dirty="0"/>
              <a:t>	</a:t>
            </a:r>
          </a:p>
        </p:txBody>
      </p:sp>
      <p:sp>
        <p:nvSpPr>
          <p:cNvPr id="417831" name="Text Box 39"/>
          <p:cNvSpPr txBox="1">
            <a:spLocks noChangeArrowheads="1"/>
          </p:cNvSpPr>
          <p:nvPr/>
        </p:nvSpPr>
        <p:spPr bwMode="auto">
          <a:xfrm>
            <a:off x="152400" y="1182469"/>
            <a:ext cx="8686800" cy="369332"/>
          </a:xfrm>
          <a:prstGeom prst="rect">
            <a:avLst/>
          </a:prstGeom>
          <a:noFill/>
          <a:ln w="9525">
            <a:noFill/>
            <a:miter lim="800000"/>
            <a:headEnd/>
            <a:tailEnd type="none" w="lg" len="lg"/>
          </a:ln>
          <a:effectLst/>
        </p:spPr>
        <p:txBody>
          <a:bodyPr>
            <a:spAutoFit/>
          </a:bodyPr>
          <a:lstStyle/>
          <a:p>
            <a:pPr>
              <a:spcBef>
                <a:spcPct val="50000"/>
              </a:spcBef>
              <a:buFontTx/>
              <a:buNone/>
            </a:pPr>
            <a:r>
              <a:rPr lang="en-US" b="1" dirty="0">
                <a:latin typeface="Times New Roman" pitchFamily="18" charset="0"/>
              </a:rPr>
              <a:t>Dividing the state q0 into q0/0 and q0/1</a:t>
            </a:r>
          </a:p>
        </p:txBody>
      </p:sp>
      <p:pic>
        <p:nvPicPr>
          <p:cNvPr id="205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438400" y="1844675"/>
            <a:ext cx="5543550" cy="47617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0AD2A1D3-94CF-4BE8-B9A0-75EFE4C74F95}" type="slidenum">
              <a:rPr lang="en-US" smtClean="0"/>
              <a:pPr/>
              <a:t>13</a:t>
            </a:fld>
            <a:endParaRPr lang="en-US"/>
          </a:p>
        </p:txBody>
      </p:sp>
    </p:spTree>
    <p:extLst>
      <p:ext uri="{BB962C8B-B14F-4D97-AF65-F5344CB8AC3E}">
        <p14:creationId xmlns="" xmlns:p14="http://schemas.microsoft.com/office/powerpoint/2010/main" val="2449267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lstStyle/>
          <a:p>
            <a:r>
              <a:rPr lang="en-US"/>
              <a:t>Example continued ...</a:t>
            </a:r>
          </a:p>
        </p:txBody>
      </p:sp>
      <p:sp>
        <p:nvSpPr>
          <p:cNvPr id="418855" name="Text Box 39"/>
          <p:cNvSpPr txBox="1">
            <a:spLocks noChangeArrowheads="1"/>
          </p:cNvSpPr>
          <p:nvPr/>
        </p:nvSpPr>
        <p:spPr bwMode="auto">
          <a:xfrm>
            <a:off x="188119" y="1325562"/>
            <a:ext cx="8686800" cy="369332"/>
          </a:xfrm>
          <a:prstGeom prst="rect">
            <a:avLst/>
          </a:prstGeom>
          <a:noFill/>
          <a:ln w="9525">
            <a:noFill/>
            <a:miter lim="800000"/>
            <a:headEnd/>
            <a:tailEnd type="none" w="lg" len="lg"/>
          </a:ln>
          <a:effectLst/>
        </p:spPr>
        <p:txBody>
          <a:bodyPr>
            <a:spAutoFit/>
          </a:bodyPr>
          <a:lstStyle/>
          <a:p>
            <a:pPr>
              <a:spcBef>
                <a:spcPct val="50000"/>
              </a:spcBef>
              <a:buFontTx/>
              <a:buNone/>
            </a:pPr>
            <a:r>
              <a:rPr lang="en-US" b="1" dirty="0">
                <a:latin typeface="Times New Roman" pitchFamily="18" charset="0"/>
              </a:rPr>
              <a:t>Shifting the output character </a:t>
            </a:r>
            <a:r>
              <a:rPr lang="en-US" b="1" dirty="0" smtClean="0">
                <a:latin typeface="Times New Roman" pitchFamily="18" charset="0"/>
              </a:rPr>
              <a:t>1 </a:t>
            </a:r>
            <a:r>
              <a:rPr lang="en-US" b="1" dirty="0">
                <a:latin typeface="Times New Roman" pitchFamily="18" charset="0"/>
              </a:rPr>
              <a:t>of transition a to </a:t>
            </a:r>
            <a:r>
              <a:rPr lang="en-US" b="1" dirty="0">
                <a:solidFill>
                  <a:srgbClr val="000000"/>
                </a:solidFill>
                <a:latin typeface="Times New Roman" pitchFamily="18" charset="0"/>
              </a:rPr>
              <a:t>q</a:t>
            </a:r>
            <a:r>
              <a:rPr lang="en-US" b="1" baseline="-30000" dirty="0">
                <a:solidFill>
                  <a:srgbClr val="000000"/>
                </a:solidFill>
                <a:latin typeface="Times New Roman" pitchFamily="18" charset="0"/>
              </a:rPr>
              <a:t>1</a:t>
            </a:r>
          </a:p>
        </p:txBody>
      </p:sp>
      <p:pic>
        <p:nvPicPr>
          <p:cNvPr id="307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743201" y="1798493"/>
            <a:ext cx="5244162" cy="4856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 xmlns:p14="http://schemas.microsoft.com/office/powerpoint/2010/main" val="2969475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en-US"/>
              <a:t>Example continued ...</a:t>
            </a:r>
          </a:p>
        </p:txBody>
      </p:sp>
      <p:sp>
        <p:nvSpPr>
          <p:cNvPr id="419880" name="Text Box 40"/>
          <p:cNvSpPr txBox="1">
            <a:spLocks noChangeArrowheads="1"/>
          </p:cNvSpPr>
          <p:nvPr/>
        </p:nvSpPr>
        <p:spPr bwMode="auto">
          <a:xfrm>
            <a:off x="228600" y="1524000"/>
            <a:ext cx="8686800" cy="400110"/>
          </a:xfrm>
          <a:prstGeom prst="rect">
            <a:avLst/>
          </a:prstGeom>
          <a:noFill/>
          <a:ln w="9525">
            <a:noFill/>
            <a:miter lim="800000"/>
            <a:headEnd/>
            <a:tailEnd type="none" w="lg" len="lg"/>
          </a:ln>
          <a:effectLst/>
        </p:spPr>
        <p:txBody>
          <a:bodyPr>
            <a:spAutoFit/>
          </a:bodyPr>
          <a:lstStyle/>
          <a:p>
            <a:pPr>
              <a:spcBef>
                <a:spcPct val="50000"/>
              </a:spcBef>
              <a:buFontTx/>
              <a:buNone/>
            </a:pPr>
            <a:r>
              <a:rPr lang="en-US" b="1" dirty="0">
                <a:latin typeface="Times New Roman" pitchFamily="18" charset="0"/>
              </a:rPr>
              <a:t>Shifting</a:t>
            </a:r>
            <a:r>
              <a:rPr lang="en-US" sz="2000" b="1" dirty="0">
                <a:latin typeface="Times New Roman" pitchFamily="18" charset="0"/>
              </a:rPr>
              <a:t> the output character </a:t>
            </a:r>
            <a:r>
              <a:rPr lang="en-US" sz="2000" b="1" dirty="0" smtClean="0">
                <a:latin typeface="Times New Roman" pitchFamily="18" charset="0"/>
              </a:rPr>
              <a:t>0 </a:t>
            </a:r>
            <a:r>
              <a:rPr lang="en-US" sz="2000" b="1" dirty="0">
                <a:latin typeface="Times New Roman" pitchFamily="18" charset="0"/>
              </a:rPr>
              <a:t>of transition b to </a:t>
            </a:r>
            <a:r>
              <a:rPr lang="en-US" sz="2000" b="1" dirty="0" smtClean="0">
                <a:solidFill>
                  <a:srgbClr val="000000"/>
                </a:solidFill>
                <a:latin typeface="Times New Roman" pitchFamily="18" charset="0"/>
              </a:rPr>
              <a:t>q</a:t>
            </a:r>
            <a:r>
              <a:rPr lang="en-US" sz="2000" b="1" baseline="-30000" dirty="0" smtClean="0">
                <a:solidFill>
                  <a:srgbClr val="000000"/>
                </a:solidFill>
                <a:latin typeface="Times New Roman" pitchFamily="18" charset="0"/>
              </a:rPr>
              <a:t>3</a:t>
            </a:r>
            <a:endParaRPr lang="en-US" sz="2000" b="1" baseline="-30000" dirty="0">
              <a:solidFill>
                <a:srgbClr val="000000"/>
              </a:solidFill>
              <a:latin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86000" y="2073274"/>
            <a:ext cx="5267325" cy="4569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 xmlns:p14="http://schemas.microsoft.com/office/powerpoint/2010/main" val="33769884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1026"/>
          <p:cNvSpPr>
            <a:spLocks noGrp="1" noChangeArrowheads="1"/>
          </p:cNvSpPr>
          <p:nvPr>
            <p:ph type="title"/>
          </p:nvPr>
        </p:nvSpPr>
        <p:spPr>
          <a:xfrm>
            <a:off x="419100" y="-152400"/>
            <a:ext cx="7772400" cy="1143000"/>
          </a:xfrm>
        </p:spPr>
        <p:txBody>
          <a:bodyPr/>
          <a:lstStyle/>
          <a:p>
            <a:r>
              <a:rPr lang="en-US" dirty="0"/>
              <a:t>Example continued ...</a:t>
            </a:r>
          </a:p>
        </p:txBody>
      </p:sp>
      <p:sp>
        <p:nvSpPr>
          <p:cNvPr id="420941" name="Text Box 1101"/>
          <p:cNvSpPr txBox="1">
            <a:spLocks noChangeArrowheads="1"/>
          </p:cNvSpPr>
          <p:nvPr/>
        </p:nvSpPr>
        <p:spPr bwMode="auto">
          <a:xfrm>
            <a:off x="914400" y="1828800"/>
            <a:ext cx="533400" cy="549275"/>
          </a:xfrm>
          <a:prstGeom prst="rect">
            <a:avLst/>
          </a:prstGeom>
          <a:noFill/>
          <a:ln w="9525">
            <a:noFill/>
            <a:miter lim="800000"/>
            <a:headEnd/>
            <a:tailEnd type="none" w="lg" len="lg"/>
          </a:ln>
          <a:effectLst/>
        </p:spPr>
        <p:txBody>
          <a:bodyPr>
            <a:spAutoFit/>
          </a:bodyPr>
          <a:lstStyle/>
          <a:p>
            <a:pPr>
              <a:spcBef>
                <a:spcPct val="50000"/>
              </a:spcBef>
              <a:buFontTx/>
              <a:buNone/>
            </a:pPr>
            <a:endParaRPr lang="en-US"/>
          </a:p>
        </p:txBody>
      </p:sp>
      <p:pic>
        <p:nvPicPr>
          <p:cNvPr id="512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09800" y="1251750"/>
            <a:ext cx="5419725" cy="553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0AD2A1D3-94CF-4BE8-B9A0-75EFE4C74F95}" type="slidenum">
              <a:rPr lang="en-US" smtClean="0"/>
              <a:pPr/>
              <a:t>16</a:t>
            </a:fld>
            <a:endParaRPr lang="en-US"/>
          </a:p>
        </p:txBody>
      </p:sp>
      <p:sp>
        <p:nvSpPr>
          <p:cNvPr id="8" name="Text Box 39"/>
          <p:cNvSpPr txBox="1">
            <a:spLocks noChangeArrowheads="1"/>
          </p:cNvSpPr>
          <p:nvPr/>
        </p:nvSpPr>
        <p:spPr bwMode="auto">
          <a:xfrm>
            <a:off x="152400" y="838200"/>
            <a:ext cx="8686800" cy="369332"/>
          </a:xfrm>
          <a:prstGeom prst="rect">
            <a:avLst/>
          </a:prstGeom>
          <a:noFill/>
          <a:ln w="9525">
            <a:noFill/>
            <a:miter lim="800000"/>
            <a:headEnd/>
            <a:tailEnd type="none" w="lg" len="lg"/>
          </a:ln>
          <a:effectLst/>
        </p:spPr>
        <p:txBody>
          <a:bodyPr>
            <a:spAutoFit/>
          </a:bodyPr>
          <a:lstStyle/>
          <a:p>
            <a:pPr>
              <a:spcBef>
                <a:spcPct val="50000"/>
              </a:spcBef>
              <a:buFontTx/>
              <a:buNone/>
            </a:pPr>
            <a:r>
              <a:rPr lang="en-US" b="1" dirty="0" smtClean="0">
                <a:latin typeface="Times New Roman" pitchFamily="18" charset="0"/>
              </a:rPr>
              <a:t>Dividing the state </a:t>
            </a:r>
            <a:r>
              <a:rPr lang="en-US" b="1" dirty="0" smtClean="0">
                <a:solidFill>
                  <a:srgbClr val="000000"/>
                </a:solidFill>
                <a:latin typeface="Times New Roman" pitchFamily="18" charset="0"/>
              </a:rPr>
              <a:t>q2</a:t>
            </a:r>
            <a:r>
              <a:rPr lang="en-US" b="1" baseline="-30000" dirty="0" smtClean="0">
                <a:solidFill>
                  <a:srgbClr val="000000"/>
                </a:solidFill>
                <a:latin typeface="Times New Roman" pitchFamily="18" charset="0"/>
              </a:rPr>
              <a:t> </a:t>
            </a:r>
            <a:r>
              <a:rPr lang="en-US" b="1" dirty="0" smtClean="0">
                <a:solidFill>
                  <a:srgbClr val="000000"/>
                </a:solidFill>
                <a:latin typeface="Times New Roman" pitchFamily="18" charset="0"/>
              </a:rPr>
              <a:t>into q2/0 and q2/1</a:t>
            </a:r>
            <a:endParaRPr lang="en-US" b="1" dirty="0">
              <a:solidFill>
                <a:srgbClr val="000000"/>
              </a:solidFill>
              <a:latin typeface="Times New Roman" pitchFamily="18" charset="0"/>
            </a:endParaRPr>
          </a:p>
        </p:txBody>
      </p:sp>
    </p:spTree>
    <p:extLst>
      <p:ext uri="{BB962C8B-B14F-4D97-AF65-F5344CB8AC3E}">
        <p14:creationId xmlns="" xmlns:p14="http://schemas.microsoft.com/office/powerpoint/2010/main" val="1893288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Finite Automata as Sequential Circuits </a:t>
            </a:r>
            <a:endParaRPr lang="en-US" dirty="0"/>
          </a:p>
        </p:txBody>
      </p:sp>
      <p:sp>
        <p:nvSpPr>
          <p:cNvPr id="3" name="Content Placeholder 2"/>
          <p:cNvSpPr>
            <a:spLocks noGrp="1"/>
          </p:cNvSpPr>
          <p:nvPr>
            <p:ph idx="1"/>
          </p:nvPr>
        </p:nvSpPr>
        <p:spPr/>
        <p:txBody>
          <a:bodyPr/>
          <a:lstStyle/>
          <a:p>
            <a:r>
              <a:rPr lang="en-US" dirty="0" smtClean="0"/>
              <a:t>How the state machines that we have studied so far, can be used as sequential circuits.</a:t>
            </a:r>
          </a:p>
          <a:p>
            <a:r>
              <a:rPr lang="en-US" dirty="0" smtClean="0"/>
              <a:t>We have already seen these systems working in our computer logic and architecture course. </a:t>
            </a:r>
          </a:p>
          <a:p>
            <a:r>
              <a:rPr lang="en-US" dirty="0" smtClean="0"/>
              <a:t>Automata that we have studied so far, is called transducers because of their similarity to digital circuits.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Taken from Daniel I Cohen Book</a:t>
            </a:r>
            <a:endParaRPr lang="en-US" dirty="0"/>
          </a:p>
        </p:txBody>
      </p:sp>
      <p:sp>
        <p:nvSpPr>
          <p:cNvPr id="5" name="Content Placeholder 2"/>
          <p:cNvSpPr>
            <a:spLocks noGrp="1"/>
          </p:cNvSpPr>
          <p:nvPr>
            <p:ph idx="1"/>
          </p:nvPr>
        </p:nvSpPr>
        <p:spPr/>
        <p:txBody>
          <a:bodyPr>
            <a:normAutofit lnSpcReduction="10000"/>
          </a:bodyPr>
          <a:lstStyle/>
          <a:p>
            <a:r>
              <a:rPr lang="en-US" dirty="0" smtClean="0"/>
              <a:t>Let  us  consider  an  example  of  a  simple  sequential  circuit.  The  box  labeled NAND  means  "not  and.“.  Its  output  wire  carries  the  complement  of  the  Boolean AND  of  its  input  wires.  </a:t>
            </a:r>
          </a:p>
          <a:p>
            <a:r>
              <a:rPr lang="en-US" dirty="0" smtClean="0"/>
              <a:t>The  output  of  the  box  labeled  DELAY  is  the  same as  its  previous  input.  It  delays  transmission  of  the  signal  along  the  wire  by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a:bodyPr>
          <a:lstStyle/>
          <a:p>
            <a:r>
              <a:rPr lang="en-US" dirty="0" smtClean="0"/>
              <a:t>one  step  (clock  pulse).  </a:t>
            </a:r>
          </a:p>
          <a:p>
            <a:r>
              <a:rPr lang="en-US" dirty="0" smtClean="0"/>
              <a:t>The  DELAY  is  sometimes  called  a  D  flip-flop.  The AND  </a:t>
            </a:r>
            <a:r>
              <a:rPr lang="en-US" dirty="0" err="1" smtClean="0"/>
              <a:t>and</a:t>
            </a:r>
            <a:r>
              <a:rPr lang="en-US" dirty="0" smtClean="0"/>
              <a:t>  OR  are  as  usual.  Current  in  a  wire  is  denoted  by  the  value  1,  no current  by  0.</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4" name="Rectangle 3"/>
          <p:cNvSpPr/>
          <p:nvPr/>
        </p:nvSpPr>
        <p:spPr>
          <a:xfrm>
            <a:off x="1109816" y="3195483"/>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NAND</a:t>
            </a:r>
            <a:endParaRPr lang="en-US" b="1" dirty="0"/>
          </a:p>
        </p:txBody>
      </p:sp>
      <p:sp>
        <p:nvSpPr>
          <p:cNvPr id="6" name="Rectangle 5"/>
          <p:cNvSpPr/>
          <p:nvPr/>
        </p:nvSpPr>
        <p:spPr>
          <a:xfrm>
            <a:off x="3747319" y="3185651"/>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DELAY</a:t>
            </a:r>
            <a:endParaRPr lang="en-US" b="1" dirty="0"/>
          </a:p>
        </p:txBody>
      </p:sp>
      <p:sp>
        <p:nvSpPr>
          <p:cNvPr id="7" name="Rectangle 6"/>
          <p:cNvSpPr/>
          <p:nvPr/>
        </p:nvSpPr>
        <p:spPr>
          <a:xfrm>
            <a:off x="6517558" y="3185651"/>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OR</a:t>
            </a:r>
            <a:endParaRPr lang="en-US" b="1" dirty="0"/>
          </a:p>
        </p:txBody>
      </p:sp>
      <p:sp>
        <p:nvSpPr>
          <p:cNvPr id="8" name="Rectangle 7"/>
          <p:cNvSpPr/>
          <p:nvPr/>
        </p:nvSpPr>
        <p:spPr>
          <a:xfrm>
            <a:off x="3114367" y="5181600"/>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OR</a:t>
            </a:r>
            <a:endParaRPr lang="en-US" b="1" dirty="0"/>
          </a:p>
        </p:txBody>
      </p:sp>
      <p:cxnSp>
        <p:nvCxnSpPr>
          <p:cNvPr id="9" name="Straight Arrow Connector 8"/>
          <p:cNvCxnSpPr>
            <a:endCxn id="4" idx="1"/>
          </p:cNvCxnSpPr>
          <p:nvPr/>
        </p:nvCxnSpPr>
        <p:spPr>
          <a:xfrm>
            <a:off x="151171" y="3500283"/>
            <a:ext cx="958645" cy="0"/>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4" idx="3"/>
            <a:endCxn id="6" idx="1"/>
          </p:cNvCxnSpPr>
          <p:nvPr/>
        </p:nvCxnSpPr>
        <p:spPr>
          <a:xfrm flipV="1">
            <a:off x="2481416" y="3490451"/>
            <a:ext cx="1265903" cy="9832"/>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6" idx="3"/>
            <a:endCxn id="7" idx="1"/>
          </p:cNvCxnSpPr>
          <p:nvPr/>
        </p:nvCxnSpPr>
        <p:spPr>
          <a:xfrm>
            <a:off x="5118919" y="3490451"/>
            <a:ext cx="1398639" cy="0"/>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3"/>
          </p:cNvCxnSpPr>
          <p:nvPr/>
        </p:nvCxnSpPr>
        <p:spPr>
          <a:xfrm>
            <a:off x="7889158" y="3490451"/>
            <a:ext cx="1254842" cy="4916"/>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393358" y="3500283"/>
            <a:ext cx="0" cy="1681317"/>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1795616" y="5638800"/>
            <a:ext cx="1318751" cy="0"/>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4" idx="2"/>
          </p:cNvCxnSpPr>
          <p:nvPr/>
        </p:nvCxnSpPr>
        <p:spPr>
          <a:xfrm flipV="1">
            <a:off x="1795616" y="3805083"/>
            <a:ext cx="0" cy="1833717"/>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818238" y="3500283"/>
            <a:ext cx="0" cy="1986117"/>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8" idx="3"/>
          </p:cNvCxnSpPr>
          <p:nvPr/>
        </p:nvCxnSpPr>
        <p:spPr>
          <a:xfrm flipH="1">
            <a:off x="4485967" y="5486400"/>
            <a:ext cx="1332271"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762000" y="2895600"/>
            <a:ext cx="0" cy="594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62000" y="2895600"/>
            <a:ext cx="6441358" cy="0"/>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203358" y="2895600"/>
            <a:ext cx="0" cy="2900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041898" y="2895600"/>
            <a:ext cx="856325" cy="369332"/>
          </a:xfrm>
          <a:prstGeom prst="rect">
            <a:avLst/>
          </a:prstGeom>
        </p:spPr>
        <p:txBody>
          <a:bodyPr wrap="none">
            <a:spAutoFit/>
          </a:bodyPr>
          <a:lstStyle/>
          <a:p>
            <a:r>
              <a:rPr lang="en-US" dirty="0" smtClean="0"/>
              <a:t>Output</a:t>
            </a:r>
            <a:endParaRPr lang="en-US" dirty="0"/>
          </a:p>
        </p:txBody>
      </p:sp>
      <p:sp>
        <p:nvSpPr>
          <p:cNvPr id="23" name="Rectangle 22"/>
          <p:cNvSpPr/>
          <p:nvPr/>
        </p:nvSpPr>
        <p:spPr>
          <a:xfrm>
            <a:off x="5618198" y="3043706"/>
            <a:ext cx="309700" cy="369332"/>
          </a:xfrm>
          <a:prstGeom prst="rect">
            <a:avLst/>
          </a:prstGeom>
        </p:spPr>
        <p:txBody>
          <a:bodyPr wrap="none">
            <a:spAutoFit/>
          </a:bodyPr>
          <a:lstStyle/>
          <a:p>
            <a:r>
              <a:rPr lang="en-US" dirty="0" smtClean="0"/>
              <a:t>B</a:t>
            </a:r>
            <a:endParaRPr lang="en-US" dirty="0"/>
          </a:p>
        </p:txBody>
      </p:sp>
      <p:sp>
        <p:nvSpPr>
          <p:cNvPr id="24" name="Rectangle 23"/>
          <p:cNvSpPr/>
          <p:nvPr/>
        </p:nvSpPr>
        <p:spPr>
          <a:xfrm>
            <a:off x="3238508" y="3043706"/>
            <a:ext cx="317716" cy="369332"/>
          </a:xfrm>
          <a:prstGeom prst="rect">
            <a:avLst/>
          </a:prstGeom>
        </p:spPr>
        <p:txBody>
          <a:bodyPr wrap="none">
            <a:spAutoFit/>
          </a:bodyPr>
          <a:lstStyle/>
          <a:p>
            <a:r>
              <a:rPr lang="en-US" dirty="0" smtClean="0"/>
              <a:t>A</a:t>
            </a:r>
            <a:endParaRPr lang="en-US" dirty="0"/>
          </a:p>
        </p:txBody>
      </p:sp>
      <p:sp>
        <p:nvSpPr>
          <p:cNvPr id="25" name="Rectangle 24"/>
          <p:cNvSpPr/>
          <p:nvPr/>
        </p:nvSpPr>
        <p:spPr>
          <a:xfrm>
            <a:off x="5806" y="2942302"/>
            <a:ext cx="679994" cy="369332"/>
          </a:xfrm>
          <a:prstGeom prst="rect">
            <a:avLst/>
          </a:prstGeom>
        </p:spPr>
        <p:txBody>
          <a:bodyPr wrap="none">
            <a:spAutoFit/>
          </a:bodyPr>
          <a:lstStyle/>
          <a:p>
            <a:r>
              <a:rPr lang="en-US" dirty="0" smtClean="0"/>
              <a:t>input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a:bodyPr>
          <a:lstStyle/>
          <a:p>
            <a:r>
              <a:rPr lang="en-US" dirty="0" smtClean="0"/>
              <a:t>We  identify  four  states  based  on  whether  or  not  there  is  current  at  points</a:t>
            </a:r>
          </a:p>
          <a:p>
            <a:r>
              <a:rPr lang="en-US" dirty="0" smtClean="0"/>
              <a:t>A  and  B  in  the  circuit.</a:t>
            </a:r>
          </a:p>
          <a:p>
            <a:pPr algn="ctr">
              <a:buNone/>
            </a:pPr>
            <a:r>
              <a:rPr lang="en-US" dirty="0" err="1" smtClean="0"/>
              <a:t>q</a:t>
            </a:r>
            <a:r>
              <a:rPr lang="en-US" baseline="-25000" dirty="0" err="1" smtClean="0"/>
              <a:t>o</a:t>
            </a:r>
            <a:r>
              <a:rPr lang="en-US" dirty="0" smtClean="0"/>
              <a:t>  is  A  =  0  B  =  0</a:t>
            </a:r>
          </a:p>
          <a:p>
            <a:pPr algn="ctr">
              <a:buNone/>
            </a:pPr>
            <a:r>
              <a:rPr lang="en-US" dirty="0" smtClean="0"/>
              <a:t>q</a:t>
            </a:r>
            <a:r>
              <a:rPr lang="en-US" baseline="-25000" dirty="0" smtClean="0"/>
              <a:t>1</a:t>
            </a:r>
            <a:r>
              <a:rPr lang="en-US" dirty="0" smtClean="0"/>
              <a:t>,  is  A  =  0  B  =  1</a:t>
            </a:r>
          </a:p>
          <a:p>
            <a:pPr algn="ctr">
              <a:buNone/>
            </a:pPr>
            <a:r>
              <a:rPr lang="en-US" dirty="0" smtClean="0"/>
              <a:t>q</a:t>
            </a:r>
            <a:r>
              <a:rPr lang="en-US" baseline="-25000" dirty="0" smtClean="0"/>
              <a:t>2</a:t>
            </a:r>
            <a:r>
              <a:rPr lang="en-US" dirty="0" smtClean="0"/>
              <a:t>  is  A  =  1  B  =  0</a:t>
            </a:r>
          </a:p>
          <a:p>
            <a:pPr algn="ctr">
              <a:buNone/>
            </a:pPr>
            <a:r>
              <a:rPr lang="en-US" dirty="0" smtClean="0"/>
              <a:t>q</a:t>
            </a:r>
            <a:r>
              <a:rPr lang="en-US" baseline="-25000" dirty="0" smtClean="0"/>
              <a:t>3</a:t>
            </a:r>
            <a:r>
              <a:rPr lang="en-US" dirty="0" smtClean="0"/>
              <a:t>  is  A  =  1  B  =  1</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a:bodyPr>
          <a:lstStyle/>
          <a:p>
            <a:r>
              <a:rPr lang="en-US" dirty="0" smtClean="0"/>
              <a:t>The  operation  of  this  circuit  is  such  that  after  an  input  of  0  or  1  the  state changes  according  to  the  following  rules:</a:t>
            </a:r>
          </a:p>
          <a:p>
            <a:pPr lvl="2">
              <a:buNone/>
            </a:pPr>
            <a:r>
              <a:rPr lang="en-US" dirty="0" smtClean="0"/>
              <a:t>new  B  =  old  A</a:t>
            </a:r>
          </a:p>
          <a:p>
            <a:pPr lvl="2">
              <a:buNone/>
            </a:pPr>
            <a:r>
              <a:rPr lang="en-US" dirty="0" smtClean="0"/>
              <a:t>new  A  =  (input)  NAND  (old  A  OR  old  B)</a:t>
            </a:r>
          </a:p>
          <a:p>
            <a:pPr lvl="2">
              <a:buNone/>
            </a:pPr>
            <a:r>
              <a:rPr lang="en-US" dirty="0" smtClean="0"/>
              <a:t>output  =  (input)  OR  (old  B)</a:t>
            </a:r>
          </a:p>
          <a:p>
            <a:r>
              <a:rPr lang="en-US" dirty="0" smtClean="0"/>
              <a:t>At  various  discrete  pulses  of  a  time  clock  input  is  received,  the  state  changes, and  output  is  generated.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a:bodyPr>
          <a:lstStyle/>
          <a:p>
            <a:r>
              <a:rPr lang="en-US" dirty="0" smtClean="0"/>
              <a:t>Suppose  we  are  in  state  q</a:t>
            </a:r>
            <a:r>
              <a:rPr lang="en-US" baseline="-25000" dirty="0" smtClean="0"/>
              <a:t>0</a:t>
            </a:r>
            <a:r>
              <a:rPr lang="en-US" dirty="0" smtClean="0"/>
              <a:t>  and  we  receive  the  input  0:</a:t>
            </a:r>
          </a:p>
          <a:p>
            <a:pPr lvl="2">
              <a:buNone/>
            </a:pPr>
            <a:r>
              <a:rPr lang="en-US" dirty="0" smtClean="0"/>
              <a:t>new  B  =  old A  =  0</a:t>
            </a:r>
          </a:p>
          <a:p>
            <a:pPr lvl="2">
              <a:buNone/>
            </a:pPr>
            <a:r>
              <a:rPr lang="en-US" dirty="0" smtClean="0"/>
              <a:t>new A  =  (input)  NAND  (old  A  OR  old  B)</a:t>
            </a:r>
          </a:p>
          <a:p>
            <a:pPr lvl="3">
              <a:buNone/>
            </a:pPr>
            <a:r>
              <a:rPr lang="en-US" dirty="0" smtClean="0"/>
              <a:t>=  (0)  NAND  (0  OR  0)</a:t>
            </a:r>
          </a:p>
          <a:p>
            <a:pPr lvl="3">
              <a:buNone/>
            </a:pPr>
            <a:r>
              <a:rPr lang="en-US" dirty="0" smtClean="0"/>
              <a:t>=  0  NAND  0</a:t>
            </a:r>
          </a:p>
          <a:p>
            <a:pPr lvl="3">
              <a:buNone/>
            </a:pPr>
            <a:r>
              <a:rPr lang="en-US" dirty="0" smtClean="0"/>
              <a:t>= 1</a:t>
            </a:r>
          </a:p>
          <a:p>
            <a:pPr lvl="2">
              <a:buNone/>
            </a:pPr>
            <a:r>
              <a:rPr lang="en-US" dirty="0" smtClean="0"/>
              <a:t>output  =  0  OR 0  =  0</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lnSpcReduction="10000"/>
          </a:bodyPr>
          <a:lstStyle/>
          <a:p>
            <a:r>
              <a:rPr lang="en-US" dirty="0" smtClean="0"/>
              <a:t>The  new  state  is  q</a:t>
            </a:r>
            <a:r>
              <a:rPr lang="en-US" baseline="-25000" dirty="0" smtClean="0"/>
              <a:t>2</a:t>
            </a:r>
            <a:r>
              <a:rPr lang="en-US" dirty="0" smtClean="0"/>
              <a:t>  (since  new  A  =  1,  </a:t>
            </a:r>
            <a:br>
              <a:rPr lang="en-US" dirty="0" smtClean="0"/>
            </a:br>
            <a:r>
              <a:rPr lang="en-US" dirty="0" smtClean="0"/>
              <a:t>new  B  =  0).</a:t>
            </a:r>
          </a:p>
          <a:p>
            <a:r>
              <a:rPr lang="en-US" dirty="0" smtClean="0"/>
              <a:t>If  we  are  in  state  q</a:t>
            </a:r>
            <a:r>
              <a:rPr lang="en-US" baseline="-25000" dirty="0" smtClean="0"/>
              <a:t>0</a:t>
            </a:r>
            <a:r>
              <a:rPr lang="en-US" dirty="0" smtClean="0"/>
              <a:t>  and  we  receive  the  input  1:</a:t>
            </a:r>
          </a:p>
          <a:p>
            <a:pPr lvl="2">
              <a:buNone/>
            </a:pPr>
            <a:r>
              <a:rPr lang="en-US" dirty="0" smtClean="0"/>
              <a:t>new  B  =  old A  =  0</a:t>
            </a:r>
          </a:p>
          <a:p>
            <a:pPr lvl="2">
              <a:buNone/>
            </a:pPr>
            <a:r>
              <a:rPr lang="en-US" dirty="0" smtClean="0"/>
              <a:t>new  A  =  1 NAND  (0  OR  0)  =  I</a:t>
            </a:r>
          </a:p>
          <a:p>
            <a:pPr>
              <a:buNone/>
            </a:pPr>
            <a:r>
              <a:rPr lang="en-US" dirty="0" smtClean="0"/>
              <a:t>		</a:t>
            </a:r>
            <a:r>
              <a:rPr lang="en-US" sz="2400" dirty="0" smtClean="0"/>
              <a:t>output  =  1 OR0  =  1</a:t>
            </a:r>
          </a:p>
          <a:p>
            <a:r>
              <a:rPr lang="en-US" dirty="0" smtClean="0"/>
              <a:t>The  new  state  is  q</a:t>
            </a:r>
            <a:r>
              <a:rPr lang="en-US" baseline="-25000" dirty="0" smtClean="0"/>
              <a:t>2</a:t>
            </a:r>
            <a:r>
              <a:rPr lang="en-US" dirty="0" smtClean="0"/>
              <a:t>  (since  the  new  A  =  1  and  the  new  B  =  0).</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p:txBody>
          <a:bodyPr>
            <a:normAutofit fontScale="92500" lnSpcReduction="10000"/>
          </a:bodyPr>
          <a:lstStyle/>
          <a:p>
            <a:r>
              <a:rPr lang="en-US" dirty="0" smtClean="0"/>
              <a:t>If  we  are  in  q</a:t>
            </a:r>
            <a:r>
              <a:rPr lang="en-US" baseline="-25000" dirty="0" smtClean="0"/>
              <a:t>1</a:t>
            </a:r>
            <a:r>
              <a:rPr lang="en-US" dirty="0" smtClean="0"/>
              <a:t>,  and  we  receive  the  input  0:</a:t>
            </a:r>
          </a:p>
          <a:p>
            <a:pPr lvl="2">
              <a:buNone/>
            </a:pPr>
            <a:r>
              <a:rPr lang="en-US" dirty="0" smtClean="0"/>
              <a:t>new  B  =  old A  =  0</a:t>
            </a:r>
          </a:p>
          <a:p>
            <a:pPr lvl="2">
              <a:buNone/>
            </a:pPr>
            <a:r>
              <a:rPr lang="en-US" dirty="0" smtClean="0"/>
              <a:t>new  A  =  0  NAND  (0  OR  1)  =  I</a:t>
            </a:r>
          </a:p>
          <a:p>
            <a:pPr lvl="2">
              <a:buNone/>
            </a:pPr>
            <a:r>
              <a:rPr lang="en-US" dirty="0" smtClean="0"/>
              <a:t>output  =  0  OR  1 =  I</a:t>
            </a:r>
          </a:p>
          <a:p>
            <a:r>
              <a:rPr lang="en-US" dirty="0" smtClean="0"/>
              <a:t>The  new  state  is  q</a:t>
            </a:r>
            <a:r>
              <a:rPr lang="en-US" baseline="-25000" dirty="0" smtClean="0"/>
              <a:t>2</a:t>
            </a:r>
            <a:r>
              <a:rPr lang="en-US" dirty="0" smtClean="0"/>
              <a:t>.</a:t>
            </a:r>
          </a:p>
          <a:p>
            <a:r>
              <a:rPr lang="en-US" dirty="0" smtClean="0"/>
              <a:t>If  we  are  in  q</a:t>
            </a:r>
            <a:r>
              <a:rPr lang="en-US" baseline="-25000" dirty="0" smtClean="0"/>
              <a:t>1</a:t>
            </a:r>
            <a:r>
              <a:rPr lang="en-US" dirty="0" smtClean="0"/>
              <a:t>,  and  we  receive  the  input  1:</a:t>
            </a:r>
          </a:p>
          <a:p>
            <a:pPr lvl="2">
              <a:buNone/>
            </a:pPr>
            <a:r>
              <a:rPr lang="en-US" dirty="0" smtClean="0"/>
              <a:t>new  B  =  old  A  =  0</a:t>
            </a:r>
          </a:p>
          <a:p>
            <a:pPr lvl="2">
              <a:buNone/>
            </a:pPr>
            <a:r>
              <a:rPr lang="en-US" dirty="0" smtClean="0"/>
              <a:t>New A  =  1 NAND  (0  OR  1)  =  0</a:t>
            </a:r>
          </a:p>
          <a:p>
            <a:pPr lvl="2">
              <a:buNone/>
            </a:pPr>
            <a:r>
              <a:rPr lang="en-US" dirty="0" smtClean="0"/>
              <a:t>output  =  I OR  1  =  1</a:t>
            </a:r>
          </a:p>
          <a:p>
            <a:r>
              <a:rPr lang="en-US" dirty="0" smtClean="0"/>
              <a:t>The  new  state  is  </a:t>
            </a:r>
            <a:r>
              <a:rPr lang="en-US" dirty="0" err="1" smtClean="0"/>
              <a:t>q</a:t>
            </a:r>
            <a:r>
              <a:rPr lang="en-US" baseline="-25000" dirty="0" err="1" smtClean="0"/>
              <a:t>o</a:t>
            </a:r>
            <a:endParaRPr lang="en-US" baseline="-25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a:xfrm>
            <a:off x="228600" y="1371600"/>
            <a:ext cx="8763000" cy="4953000"/>
          </a:xfrm>
        </p:spPr>
        <p:txBody>
          <a:bodyPr>
            <a:normAutofit fontScale="92500"/>
          </a:bodyPr>
          <a:lstStyle/>
          <a:p>
            <a:r>
              <a:rPr lang="en-US" dirty="0" smtClean="0"/>
              <a:t>If  we  are  in  state  q</a:t>
            </a:r>
            <a:r>
              <a:rPr lang="en-US" baseline="-25000" dirty="0" smtClean="0"/>
              <a:t>2</a:t>
            </a:r>
            <a:r>
              <a:rPr lang="en-US" dirty="0" smtClean="0"/>
              <a:t>  and  we  receive  the  input  0:</a:t>
            </a:r>
          </a:p>
          <a:p>
            <a:pPr lvl="2">
              <a:buNone/>
            </a:pPr>
            <a:r>
              <a:rPr lang="en-US" dirty="0" smtClean="0"/>
              <a:t>new  B  =  old A  =  1</a:t>
            </a:r>
          </a:p>
          <a:p>
            <a:pPr lvl="2">
              <a:buNone/>
            </a:pPr>
            <a:r>
              <a:rPr lang="en-US" dirty="0" smtClean="0"/>
              <a:t>new  A  =  0  NAND  (1  OR0)  =  1</a:t>
            </a:r>
          </a:p>
          <a:p>
            <a:pPr lvl="2">
              <a:buNone/>
            </a:pPr>
            <a:r>
              <a:rPr lang="en-US" dirty="0" smtClean="0"/>
              <a:t>output  =  0OR0  =  0</a:t>
            </a:r>
          </a:p>
          <a:p>
            <a:r>
              <a:rPr lang="en-US" dirty="0" smtClean="0"/>
              <a:t>The  new  state  is  q</a:t>
            </a:r>
            <a:r>
              <a:rPr lang="en-US" baseline="-25000" dirty="0" smtClean="0"/>
              <a:t>3</a:t>
            </a:r>
            <a:r>
              <a:rPr lang="en-US" dirty="0" smtClean="0"/>
              <a:t>  (since  new  A  =  1,new B = 1).</a:t>
            </a:r>
          </a:p>
          <a:p>
            <a:r>
              <a:rPr lang="en-US" dirty="0" smtClean="0"/>
              <a:t>If  we  are  in  q</a:t>
            </a:r>
            <a:r>
              <a:rPr lang="en-US" baseline="-25000" dirty="0" smtClean="0"/>
              <a:t>2</a:t>
            </a:r>
            <a:r>
              <a:rPr lang="en-US" dirty="0" smtClean="0"/>
              <a:t>  and  we  receive  the  input  1:</a:t>
            </a:r>
          </a:p>
          <a:p>
            <a:pPr lvl="2">
              <a:buNone/>
            </a:pPr>
            <a:r>
              <a:rPr lang="en-US" dirty="0" smtClean="0"/>
              <a:t>New B  =  old A  =  1</a:t>
            </a:r>
          </a:p>
          <a:p>
            <a:pPr lvl="2">
              <a:buNone/>
            </a:pPr>
            <a:r>
              <a:rPr lang="en-US" dirty="0" smtClean="0"/>
              <a:t>new  A  =  1 NAND  (1  OR  0)  =  0</a:t>
            </a:r>
          </a:p>
          <a:p>
            <a:pPr lvl="2">
              <a:buNone/>
            </a:pPr>
            <a:r>
              <a:rPr lang="en-US" dirty="0" smtClean="0"/>
              <a:t>output  =  I OR0  =  I</a:t>
            </a:r>
          </a:p>
          <a:p>
            <a:r>
              <a:rPr lang="en-US" dirty="0" smtClean="0"/>
              <a:t>The  new  state  is  q</a:t>
            </a:r>
            <a:r>
              <a:rPr lang="en-US" baseline="-25000" dirty="0" smtClean="0"/>
              <a:t>1</a:t>
            </a:r>
            <a:r>
              <a:rPr lang="en-US" dirty="0" smtClean="0"/>
              <a:t> .</a:t>
            </a:r>
            <a:endParaRPr lang="en-US" baseline="-25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a:xfrm>
            <a:off x="228600" y="1371600"/>
            <a:ext cx="8763000" cy="4953000"/>
          </a:xfrm>
        </p:spPr>
        <p:txBody>
          <a:bodyPr>
            <a:normAutofit lnSpcReduction="10000"/>
          </a:bodyPr>
          <a:lstStyle/>
          <a:p>
            <a:r>
              <a:rPr lang="en-US" dirty="0" smtClean="0"/>
              <a:t>If  we  are  in  q</a:t>
            </a:r>
            <a:r>
              <a:rPr lang="en-US" baseline="-25000" dirty="0" smtClean="0"/>
              <a:t>3</a:t>
            </a:r>
            <a:r>
              <a:rPr lang="en-US" dirty="0" smtClean="0"/>
              <a:t>  and  we  receive  the  input  0:</a:t>
            </a:r>
          </a:p>
          <a:p>
            <a:pPr lvl="2">
              <a:buNone/>
            </a:pPr>
            <a:r>
              <a:rPr lang="en-US" dirty="0" err="1" smtClean="0"/>
              <a:t>newB</a:t>
            </a:r>
            <a:r>
              <a:rPr lang="en-US" dirty="0" smtClean="0"/>
              <a:t>  =  </a:t>
            </a:r>
            <a:r>
              <a:rPr lang="en-US" dirty="0" err="1" smtClean="0"/>
              <a:t>oldA</a:t>
            </a:r>
            <a:r>
              <a:rPr lang="en-US" dirty="0" smtClean="0"/>
              <a:t>  =  1</a:t>
            </a:r>
          </a:p>
          <a:p>
            <a:pPr lvl="2">
              <a:buNone/>
            </a:pPr>
            <a:r>
              <a:rPr lang="en-US" dirty="0" smtClean="0"/>
              <a:t>new  A  =  0  NAND  (1  OR  1)  = </a:t>
            </a:r>
          </a:p>
          <a:p>
            <a:pPr lvl="2">
              <a:buNone/>
            </a:pPr>
            <a:r>
              <a:rPr lang="en-US" dirty="0" smtClean="0"/>
              <a:t>output  =  0  OR  1 =  1</a:t>
            </a:r>
          </a:p>
          <a:p>
            <a:r>
              <a:rPr lang="en-US" dirty="0" smtClean="0"/>
              <a:t>The  new  state  is  q</a:t>
            </a:r>
            <a:r>
              <a:rPr lang="en-US" baseline="-25000" dirty="0" smtClean="0"/>
              <a:t>3</a:t>
            </a:r>
            <a:r>
              <a:rPr lang="en-US" dirty="0" smtClean="0"/>
              <a:t>.</a:t>
            </a:r>
          </a:p>
          <a:p>
            <a:r>
              <a:rPr lang="en-US" dirty="0" smtClean="0"/>
              <a:t>If  we  are  in  q</a:t>
            </a:r>
            <a:r>
              <a:rPr lang="en-US" baseline="-25000" dirty="0" smtClean="0"/>
              <a:t>3</a:t>
            </a:r>
            <a:r>
              <a:rPr lang="en-US" dirty="0" smtClean="0"/>
              <a:t>  and  we  receive  the  input  1:</a:t>
            </a:r>
          </a:p>
          <a:p>
            <a:pPr lvl="2">
              <a:buNone/>
            </a:pPr>
            <a:r>
              <a:rPr lang="en-US" dirty="0" smtClean="0"/>
              <a:t>new  B  =  old A  =  I</a:t>
            </a:r>
          </a:p>
          <a:p>
            <a:pPr lvl="2">
              <a:buNone/>
            </a:pPr>
            <a:r>
              <a:rPr lang="en-US" dirty="0" smtClean="0"/>
              <a:t>new  A  =  1 NAND  (1  OR  1)  = </a:t>
            </a:r>
          </a:p>
          <a:p>
            <a:pPr lvl="2">
              <a:buNone/>
            </a:pPr>
            <a:r>
              <a:rPr lang="en-US" dirty="0" smtClean="0"/>
              <a:t>output  =  I  OR  1  =  I</a:t>
            </a:r>
          </a:p>
          <a:p>
            <a:r>
              <a:rPr lang="en-US" dirty="0" smtClean="0"/>
              <a:t>The  new  state  is  q</a:t>
            </a:r>
            <a:r>
              <a:rPr lang="en-US" baseline="-25000" dirty="0" smtClean="0"/>
              <a:t>1</a:t>
            </a:r>
            <a:r>
              <a:rPr lang="en-US" dirty="0" smtClean="0"/>
              <a:t> .</a:t>
            </a:r>
            <a:endParaRPr lang="en-US" baseline="-25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Example1 ..</a:t>
            </a:r>
            <a:endParaRPr lang="en-US" dirty="0"/>
          </a:p>
        </p:txBody>
      </p:sp>
      <p:sp>
        <p:nvSpPr>
          <p:cNvPr id="5" name="Content Placeholder 2"/>
          <p:cNvSpPr>
            <a:spLocks noGrp="1"/>
          </p:cNvSpPr>
          <p:nvPr>
            <p:ph idx="1"/>
          </p:nvPr>
        </p:nvSpPr>
        <p:spPr>
          <a:xfrm>
            <a:off x="228600" y="1371600"/>
            <a:ext cx="8763000" cy="4953000"/>
          </a:xfrm>
        </p:spPr>
        <p:txBody>
          <a:bodyPr>
            <a:normAutofit lnSpcReduction="10000"/>
          </a:bodyPr>
          <a:lstStyle/>
          <a:p>
            <a:r>
              <a:rPr lang="en-US" dirty="0" smtClean="0"/>
              <a:t>If  we  are  in  q</a:t>
            </a:r>
            <a:r>
              <a:rPr lang="en-US" baseline="-25000" dirty="0" smtClean="0"/>
              <a:t>3</a:t>
            </a:r>
            <a:r>
              <a:rPr lang="en-US" dirty="0" smtClean="0"/>
              <a:t>  and  we  receive  the  input  0:</a:t>
            </a:r>
          </a:p>
          <a:p>
            <a:pPr lvl="2">
              <a:buNone/>
            </a:pPr>
            <a:r>
              <a:rPr lang="en-US" dirty="0" err="1" smtClean="0"/>
              <a:t>newB</a:t>
            </a:r>
            <a:r>
              <a:rPr lang="en-US" dirty="0" smtClean="0"/>
              <a:t>  =  </a:t>
            </a:r>
            <a:r>
              <a:rPr lang="en-US" dirty="0" err="1" smtClean="0"/>
              <a:t>oldA</a:t>
            </a:r>
            <a:r>
              <a:rPr lang="en-US" dirty="0" smtClean="0"/>
              <a:t>  =  1</a:t>
            </a:r>
          </a:p>
          <a:p>
            <a:pPr lvl="2">
              <a:buNone/>
            </a:pPr>
            <a:r>
              <a:rPr lang="en-US" dirty="0" smtClean="0"/>
              <a:t>new  A  =  0  NAND  (1  OR  1)  = </a:t>
            </a:r>
          </a:p>
          <a:p>
            <a:pPr lvl="2">
              <a:buNone/>
            </a:pPr>
            <a:r>
              <a:rPr lang="en-US" dirty="0" smtClean="0"/>
              <a:t>output  =  0  OR  1 =  1</a:t>
            </a:r>
          </a:p>
          <a:p>
            <a:r>
              <a:rPr lang="en-US" dirty="0" smtClean="0"/>
              <a:t>The  new  state  is  q</a:t>
            </a:r>
            <a:r>
              <a:rPr lang="en-US" baseline="-25000" dirty="0" smtClean="0"/>
              <a:t>3</a:t>
            </a:r>
            <a:r>
              <a:rPr lang="en-US" dirty="0" smtClean="0"/>
              <a:t>.</a:t>
            </a:r>
          </a:p>
          <a:p>
            <a:r>
              <a:rPr lang="en-US" dirty="0" smtClean="0"/>
              <a:t>If  we  are  in  q</a:t>
            </a:r>
            <a:r>
              <a:rPr lang="en-US" baseline="-25000" dirty="0" smtClean="0"/>
              <a:t>3</a:t>
            </a:r>
            <a:r>
              <a:rPr lang="en-US" dirty="0" smtClean="0"/>
              <a:t>  and  we  receive  the  input  1:</a:t>
            </a:r>
          </a:p>
          <a:p>
            <a:pPr lvl="2">
              <a:buNone/>
            </a:pPr>
            <a:r>
              <a:rPr lang="en-US" dirty="0" smtClean="0"/>
              <a:t>new  B  =  old A  =  I</a:t>
            </a:r>
          </a:p>
          <a:p>
            <a:pPr lvl="2">
              <a:buNone/>
            </a:pPr>
            <a:r>
              <a:rPr lang="en-US" dirty="0" smtClean="0"/>
              <a:t>new  A  =  1 NAND  (1  OR  1)  = </a:t>
            </a:r>
          </a:p>
          <a:p>
            <a:pPr lvl="2">
              <a:buNone/>
            </a:pPr>
            <a:r>
              <a:rPr lang="en-US" dirty="0" smtClean="0"/>
              <a:t>output  =  I  OR  1  =  I</a:t>
            </a:r>
          </a:p>
          <a:p>
            <a:r>
              <a:rPr lang="en-US" dirty="0" smtClean="0"/>
              <a:t>The  new  state  is  q</a:t>
            </a:r>
            <a:r>
              <a:rPr lang="en-US" baseline="-25000" dirty="0" smtClean="0"/>
              <a:t>1</a:t>
            </a:r>
            <a:r>
              <a:rPr lang="en-US" dirty="0" smtClean="0"/>
              <a:t> .</a:t>
            </a:r>
            <a:endParaRPr lang="en-US" baseline="-25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0" y="3429000"/>
          <a:ext cx="6096000" cy="329184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13267">
                <a:tc>
                  <a:txBody>
                    <a:bodyPr/>
                    <a:lstStyle/>
                    <a:p>
                      <a:pPr algn="ctr"/>
                      <a:endParaRPr lang="en-US" dirty="0"/>
                    </a:p>
                  </a:txBody>
                  <a:tcPr/>
                </a:tc>
                <a:tc gridSpan="2">
                  <a:txBody>
                    <a:bodyPr/>
                    <a:lstStyle/>
                    <a:p>
                      <a:pPr algn="ctr"/>
                      <a:r>
                        <a:rPr lang="en-US" dirty="0" smtClean="0"/>
                        <a:t>After input 0</a:t>
                      </a:r>
                      <a:endParaRPr lang="en-US" dirty="0"/>
                    </a:p>
                  </a:txBody>
                  <a:tcPr/>
                </a:tc>
                <a:tc hMerge="1">
                  <a:txBody>
                    <a:bodyPr/>
                    <a:lstStyle/>
                    <a:p>
                      <a:endParaRPr lang="en-US" dirty="0"/>
                    </a:p>
                  </a:txBody>
                  <a:tcPr/>
                </a:tc>
                <a:tc gridSpan="2">
                  <a:txBody>
                    <a:bodyPr/>
                    <a:lstStyle/>
                    <a:p>
                      <a:pPr algn="ctr"/>
                      <a:r>
                        <a:rPr lang="en-US" dirty="0" smtClean="0"/>
                        <a:t>After input 1</a:t>
                      </a:r>
                      <a:endParaRPr lang="en-US" dirty="0"/>
                    </a:p>
                  </a:txBody>
                  <a:tcPr/>
                </a:tc>
                <a:tc hMerge="1">
                  <a:txBody>
                    <a:bodyPr/>
                    <a:lstStyle/>
                    <a:p>
                      <a:endParaRPr lang="en-US" dirty="0"/>
                    </a:p>
                  </a:txBody>
                  <a:tcPr/>
                </a:tc>
              </a:tr>
              <a:tr h="313267">
                <a:tc>
                  <a:txBody>
                    <a:bodyPr/>
                    <a:lstStyle/>
                    <a:p>
                      <a:pPr marL="0" algn="ctr" defTabSz="914400" rtl="0" eaLnBrk="1" latinLnBrk="0" hangingPunct="1"/>
                      <a:r>
                        <a:rPr lang="en-US" sz="1800" b="1" kern="1200" dirty="0" smtClean="0">
                          <a:solidFill>
                            <a:schemeClr val="lt1"/>
                          </a:solidFill>
                          <a:latin typeface="+mn-lt"/>
                          <a:ea typeface="+mn-ea"/>
                          <a:cs typeface="+mn-cs"/>
                        </a:rPr>
                        <a:t>Old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New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Output</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New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Output</a:t>
                      </a:r>
                    </a:p>
                  </a:txBody>
                  <a:tcPr>
                    <a:solidFill>
                      <a:schemeClr val="accent1"/>
                    </a:solidFill>
                  </a:tcPr>
                </a:tc>
              </a:tr>
              <a:tr h="548217">
                <a:tc>
                  <a:txBody>
                    <a:bodyPr/>
                    <a:lstStyle/>
                    <a:p>
                      <a:pPr algn="ctr"/>
                      <a:r>
                        <a:rPr lang="en-US" dirty="0" smtClean="0"/>
                        <a:t>q</a:t>
                      </a:r>
                      <a:r>
                        <a:rPr lang="en-US" baseline="-25000" dirty="0" smtClean="0"/>
                        <a:t>0</a:t>
                      </a:r>
                      <a:endParaRPr lang="en-US" baseline="-25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1</a:t>
                      </a:r>
                      <a:endParaRPr lang="en-US" dirty="0"/>
                    </a:p>
                  </a:txBody>
                  <a:tcPr/>
                </a:tc>
              </a:tr>
              <a:tr h="5482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1</a:t>
                      </a:r>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0</a:t>
                      </a:r>
                    </a:p>
                    <a:p>
                      <a:pPr algn="ctr"/>
                      <a:endParaRPr lang="en-US" dirty="0"/>
                    </a:p>
                  </a:txBody>
                  <a:tcPr/>
                </a:tc>
                <a:tc>
                  <a:txBody>
                    <a:bodyPr/>
                    <a:lstStyle/>
                    <a:p>
                      <a:pPr algn="ctr"/>
                      <a:r>
                        <a:rPr lang="en-US" dirty="0" smtClean="0"/>
                        <a:t>1</a:t>
                      </a:r>
                      <a:endParaRPr lang="en-US" dirty="0"/>
                    </a:p>
                  </a:txBody>
                  <a:tcPr/>
                </a:tc>
              </a:tr>
              <a:tr h="5482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1</a:t>
                      </a:r>
                    </a:p>
                    <a:p>
                      <a:pPr algn="ctr"/>
                      <a:endParaRPr lang="en-US" dirty="0"/>
                    </a:p>
                  </a:txBody>
                  <a:tcPr/>
                </a:tc>
                <a:tc>
                  <a:txBody>
                    <a:bodyPr/>
                    <a:lstStyle/>
                    <a:p>
                      <a:pPr algn="ctr"/>
                      <a:r>
                        <a:rPr lang="en-US" dirty="0" smtClean="0"/>
                        <a:t>1</a:t>
                      </a:r>
                      <a:endParaRPr lang="en-US" dirty="0"/>
                    </a:p>
                  </a:txBody>
                  <a:tcPr/>
                </a:tc>
              </a:tr>
              <a:tr h="5482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1</a:t>
                      </a:r>
                    </a:p>
                    <a:p>
                      <a:pPr algn="ctr"/>
                      <a:endParaRPr lang="en-US" dirty="0"/>
                    </a:p>
                  </a:txBody>
                  <a:tcPr/>
                </a:tc>
                <a:tc>
                  <a:txBody>
                    <a:bodyPr/>
                    <a:lstStyle/>
                    <a:p>
                      <a:pPr algn="ctr"/>
                      <a:r>
                        <a:rPr lang="en-US" dirty="0" smtClean="0"/>
                        <a:t>1</a:t>
                      </a:r>
                      <a:endParaRPr lang="en-US" dirty="0"/>
                    </a:p>
                  </a:txBody>
                  <a:tcPr/>
                </a:tc>
              </a:tr>
            </a:tbl>
          </a:graphicData>
        </a:graphic>
      </p:graphicFrame>
      <p:pic>
        <p:nvPicPr>
          <p:cNvPr id="2050" name="Picture 2"/>
          <p:cNvPicPr>
            <a:picLocks noChangeAspect="1" noChangeArrowheads="1"/>
          </p:cNvPicPr>
          <p:nvPr/>
        </p:nvPicPr>
        <p:blipFill>
          <a:blip r:embed="rId3"/>
          <a:srcRect/>
          <a:stretch>
            <a:fillRect/>
          </a:stretch>
        </p:blipFill>
        <p:spPr bwMode="auto">
          <a:xfrm>
            <a:off x="2286001" y="0"/>
            <a:ext cx="3429000" cy="3457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Example2 Taken from the Exercises. </a:t>
            </a:r>
            <a:endParaRPr lang="en-US" dirty="0"/>
          </a:p>
        </p:txBody>
      </p:sp>
      <p:sp>
        <p:nvSpPr>
          <p:cNvPr id="5" name="Content Placeholder 2"/>
          <p:cNvSpPr>
            <a:spLocks noGrp="1"/>
          </p:cNvSpPr>
          <p:nvPr>
            <p:ph idx="1"/>
          </p:nvPr>
        </p:nvSpPr>
        <p:spPr>
          <a:xfrm>
            <a:off x="228600" y="1371600"/>
            <a:ext cx="8763000" cy="762000"/>
          </a:xfrm>
        </p:spPr>
        <p:txBody>
          <a:bodyPr>
            <a:normAutofit/>
          </a:bodyPr>
          <a:lstStyle/>
          <a:p>
            <a:r>
              <a:rPr lang="en-US" dirty="0" smtClean="0"/>
              <a:t>Circuit</a:t>
            </a:r>
            <a:endParaRPr lang="en-US" baseline="-25000" dirty="0"/>
          </a:p>
        </p:txBody>
      </p:sp>
      <p:sp>
        <p:nvSpPr>
          <p:cNvPr id="36" name="Rectangle 35"/>
          <p:cNvSpPr/>
          <p:nvPr/>
        </p:nvSpPr>
        <p:spPr>
          <a:xfrm>
            <a:off x="1109816" y="3195483"/>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OR</a:t>
            </a:r>
            <a:endParaRPr lang="en-US" b="1" dirty="0"/>
          </a:p>
        </p:txBody>
      </p:sp>
      <p:sp>
        <p:nvSpPr>
          <p:cNvPr id="37" name="Rectangle 36"/>
          <p:cNvSpPr/>
          <p:nvPr/>
        </p:nvSpPr>
        <p:spPr>
          <a:xfrm>
            <a:off x="3747319" y="3185651"/>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DELAY</a:t>
            </a:r>
            <a:endParaRPr lang="en-US" b="1" dirty="0"/>
          </a:p>
        </p:txBody>
      </p:sp>
      <p:sp>
        <p:nvSpPr>
          <p:cNvPr id="38" name="Rectangle 37"/>
          <p:cNvSpPr/>
          <p:nvPr/>
        </p:nvSpPr>
        <p:spPr>
          <a:xfrm>
            <a:off x="6517558" y="3185651"/>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AND</a:t>
            </a:r>
            <a:endParaRPr lang="en-US" b="1" dirty="0"/>
          </a:p>
        </p:txBody>
      </p:sp>
      <p:sp>
        <p:nvSpPr>
          <p:cNvPr id="39" name="Rectangle 38"/>
          <p:cNvSpPr/>
          <p:nvPr/>
        </p:nvSpPr>
        <p:spPr>
          <a:xfrm>
            <a:off x="3114367" y="5181600"/>
            <a:ext cx="1371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OR</a:t>
            </a:r>
            <a:endParaRPr lang="en-US" b="1" dirty="0"/>
          </a:p>
        </p:txBody>
      </p:sp>
      <p:cxnSp>
        <p:nvCxnSpPr>
          <p:cNvPr id="40" name="Straight Arrow Connector 39"/>
          <p:cNvCxnSpPr>
            <a:endCxn id="36" idx="1"/>
          </p:cNvCxnSpPr>
          <p:nvPr/>
        </p:nvCxnSpPr>
        <p:spPr>
          <a:xfrm>
            <a:off x="151171" y="3500283"/>
            <a:ext cx="958645" cy="0"/>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6" idx="3"/>
            <a:endCxn id="37" idx="1"/>
          </p:cNvCxnSpPr>
          <p:nvPr/>
        </p:nvCxnSpPr>
        <p:spPr>
          <a:xfrm flipV="1">
            <a:off x="2481416" y="3490451"/>
            <a:ext cx="1265903" cy="9832"/>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7" idx="3"/>
            <a:endCxn id="38" idx="1"/>
          </p:cNvCxnSpPr>
          <p:nvPr/>
        </p:nvCxnSpPr>
        <p:spPr>
          <a:xfrm>
            <a:off x="5118919" y="3490451"/>
            <a:ext cx="1398639" cy="0"/>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8" idx="3"/>
          </p:cNvCxnSpPr>
          <p:nvPr/>
        </p:nvCxnSpPr>
        <p:spPr>
          <a:xfrm>
            <a:off x="7889158" y="3490451"/>
            <a:ext cx="1254842" cy="4916"/>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393358" y="3500283"/>
            <a:ext cx="0" cy="1681317"/>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1795616" y="5638800"/>
            <a:ext cx="1318751" cy="0"/>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36" idx="2"/>
          </p:cNvCxnSpPr>
          <p:nvPr/>
        </p:nvCxnSpPr>
        <p:spPr>
          <a:xfrm flipV="1">
            <a:off x="1795616" y="3805083"/>
            <a:ext cx="0" cy="1833717"/>
          </a:xfrm>
          <a:prstGeom prst="straightConnector1">
            <a:avLst/>
          </a:prstGeom>
          <a:ln w="34925" cmpd="sng">
            <a:headEnd w="lg" len="med"/>
            <a:tailEnd type="arrow"/>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818238" y="3500283"/>
            <a:ext cx="0" cy="1986117"/>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39" idx="3"/>
          </p:cNvCxnSpPr>
          <p:nvPr/>
        </p:nvCxnSpPr>
        <p:spPr>
          <a:xfrm flipH="1">
            <a:off x="4485967" y="5486400"/>
            <a:ext cx="1332271"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62000" y="2895600"/>
            <a:ext cx="0" cy="594851"/>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62000" y="2895600"/>
            <a:ext cx="6441358" cy="0"/>
          </a:xfrm>
          <a:prstGeom prst="line">
            <a:avLst/>
          </a:prstGeom>
          <a:ln w="34925" cmpd="sng">
            <a:headEnd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203358" y="2895600"/>
            <a:ext cx="0" cy="2900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8041898" y="2895600"/>
            <a:ext cx="856325" cy="369332"/>
          </a:xfrm>
          <a:prstGeom prst="rect">
            <a:avLst/>
          </a:prstGeom>
        </p:spPr>
        <p:txBody>
          <a:bodyPr wrap="none">
            <a:spAutoFit/>
          </a:bodyPr>
          <a:lstStyle/>
          <a:p>
            <a:r>
              <a:rPr lang="en-US" dirty="0" smtClean="0"/>
              <a:t>Output</a:t>
            </a:r>
            <a:endParaRPr lang="en-US" dirty="0"/>
          </a:p>
        </p:txBody>
      </p:sp>
      <p:sp>
        <p:nvSpPr>
          <p:cNvPr id="53" name="Rectangle 52"/>
          <p:cNvSpPr/>
          <p:nvPr/>
        </p:nvSpPr>
        <p:spPr>
          <a:xfrm>
            <a:off x="5618198" y="3043706"/>
            <a:ext cx="309700" cy="369332"/>
          </a:xfrm>
          <a:prstGeom prst="rect">
            <a:avLst/>
          </a:prstGeom>
        </p:spPr>
        <p:txBody>
          <a:bodyPr wrap="none">
            <a:spAutoFit/>
          </a:bodyPr>
          <a:lstStyle/>
          <a:p>
            <a:r>
              <a:rPr lang="en-US" dirty="0" smtClean="0"/>
              <a:t>B</a:t>
            </a:r>
            <a:endParaRPr lang="en-US" dirty="0"/>
          </a:p>
        </p:txBody>
      </p:sp>
      <p:sp>
        <p:nvSpPr>
          <p:cNvPr id="54" name="Rectangle 53"/>
          <p:cNvSpPr/>
          <p:nvPr/>
        </p:nvSpPr>
        <p:spPr>
          <a:xfrm>
            <a:off x="3238508" y="3043706"/>
            <a:ext cx="317716" cy="369332"/>
          </a:xfrm>
          <a:prstGeom prst="rect">
            <a:avLst/>
          </a:prstGeom>
        </p:spPr>
        <p:txBody>
          <a:bodyPr wrap="none">
            <a:spAutoFit/>
          </a:bodyPr>
          <a:lstStyle/>
          <a:p>
            <a:r>
              <a:rPr lang="en-US" dirty="0" smtClean="0"/>
              <a:t>A</a:t>
            </a:r>
            <a:endParaRPr lang="en-US" dirty="0"/>
          </a:p>
        </p:txBody>
      </p:sp>
      <p:sp>
        <p:nvSpPr>
          <p:cNvPr id="55" name="Rectangle 54"/>
          <p:cNvSpPr/>
          <p:nvPr/>
        </p:nvSpPr>
        <p:spPr>
          <a:xfrm>
            <a:off x="5806" y="2942302"/>
            <a:ext cx="679994" cy="369332"/>
          </a:xfrm>
          <a:prstGeom prst="rect">
            <a:avLst/>
          </a:prstGeom>
        </p:spPr>
        <p:txBody>
          <a:bodyPr wrap="none">
            <a:spAutoFit/>
          </a:bodyPr>
          <a:lstStyle/>
          <a:p>
            <a:r>
              <a:rPr lang="en-US" dirty="0" smtClean="0"/>
              <a:t>input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lvl="1">
              <a:buNone/>
            </a:pPr>
            <a:r>
              <a:rPr lang="en-US" dirty="0" smtClean="0"/>
              <a:t>A = 0, B = 0 	q</a:t>
            </a:r>
            <a:r>
              <a:rPr lang="en-US" baseline="-25000" dirty="0" smtClean="0"/>
              <a:t>0</a:t>
            </a:r>
          </a:p>
          <a:p>
            <a:pPr lvl="1">
              <a:buNone/>
            </a:pPr>
            <a:r>
              <a:rPr lang="en-US" dirty="0" smtClean="0"/>
              <a:t>A = 0, B = 1	q</a:t>
            </a:r>
            <a:r>
              <a:rPr lang="en-US" baseline="-25000" dirty="0" smtClean="0"/>
              <a:t>1</a:t>
            </a:r>
          </a:p>
          <a:p>
            <a:pPr lvl="1">
              <a:buNone/>
            </a:pPr>
            <a:r>
              <a:rPr lang="en-US" dirty="0" smtClean="0"/>
              <a:t>A = 1, B = 0	q</a:t>
            </a:r>
            <a:r>
              <a:rPr lang="en-US" baseline="-25000" dirty="0" smtClean="0"/>
              <a:t>2</a:t>
            </a:r>
          </a:p>
          <a:p>
            <a:pPr lvl="1">
              <a:buNone/>
            </a:pPr>
            <a:r>
              <a:rPr lang="en-US" dirty="0" smtClean="0"/>
              <a:t>A = 1, B = 1	q</a:t>
            </a:r>
            <a:r>
              <a:rPr lang="en-US" baseline="-25000" dirty="0" smtClean="0"/>
              <a:t>3</a:t>
            </a:r>
          </a:p>
          <a:p>
            <a:pPr lvl="1">
              <a:buNone/>
            </a:pPr>
            <a:r>
              <a:rPr lang="en-US" dirty="0" smtClean="0"/>
              <a:t>	New B = old A</a:t>
            </a:r>
          </a:p>
          <a:p>
            <a:pPr lvl="1">
              <a:buNone/>
            </a:pPr>
            <a:r>
              <a:rPr lang="en-US" dirty="0" smtClean="0"/>
              <a:t>	New A  = input OR(old A OR old B)</a:t>
            </a:r>
          </a:p>
          <a:p>
            <a:pPr lvl="1">
              <a:buNone/>
            </a:pPr>
            <a:r>
              <a:rPr lang="en-US" dirty="0" smtClean="0"/>
              <a:t>	output = old B AND input</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lvl="1">
              <a:buNone/>
            </a:pPr>
            <a:r>
              <a:rPr lang="en-US" dirty="0" smtClean="0"/>
              <a:t>State q</a:t>
            </a:r>
            <a:r>
              <a:rPr lang="en-US" baseline="-25000" dirty="0" smtClean="0"/>
              <a:t>0</a:t>
            </a:r>
            <a:r>
              <a:rPr lang="en-US" dirty="0" smtClean="0"/>
              <a:t> /input = 0 / A = 0, B = 0</a:t>
            </a:r>
          </a:p>
          <a:p>
            <a:pPr lvl="1">
              <a:buNone/>
            </a:pPr>
            <a:r>
              <a:rPr lang="en-US" dirty="0" smtClean="0"/>
              <a:t>New B = old A = 0</a:t>
            </a:r>
          </a:p>
          <a:p>
            <a:pPr lvl="1">
              <a:buNone/>
            </a:pPr>
            <a:r>
              <a:rPr lang="en-US" dirty="0" smtClean="0"/>
              <a:t>New A  = input OR (old A OR old B)</a:t>
            </a:r>
          </a:p>
          <a:p>
            <a:pPr lvl="1">
              <a:buNone/>
            </a:pPr>
            <a:r>
              <a:rPr lang="en-US" dirty="0" smtClean="0"/>
              <a:t>	 = 0 OR (0 OR 0)</a:t>
            </a:r>
          </a:p>
          <a:p>
            <a:pPr lvl="1">
              <a:buNone/>
            </a:pPr>
            <a:r>
              <a:rPr lang="en-US" dirty="0" smtClean="0"/>
              <a:t>	 = 0 OR 0 = 0</a:t>
            </a:r>
          </a:p>
          <a:p>
            <a:pPr lvl="1">
              <a:buNone/>
            </a:pPr>
            <a:r>
              <a:rPr lang="en-US" dirty="0" smtClean="0"/>
              <a:t>Output = input AND old B</a:t>
            </a:r>
          </a:p>
          <a:p>
            <a:pPr lvl="1">
              <a:buNone/>
            </a:pPr>
            <a:r>
              <a:rPr lang="en-US" dirty="0" smtClean="0"/>
              <a:t>	 = 0 AND 0 = 0	</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lnSpcReduction="10000"/>
          </a:bodyPr>
          <a:lstStyle/>
          <a:p>
            <a:pPr>
              <a:buNone/>
            </a:pPr>
            <a:r>
              <a:rPr lang="en-US" dirty="0" smtClean="0"/>
              <a:t>	State </a:t>
            </a:r>
            <a:r>
              <a:rPr lang="en-US" dirty="0" err="1" smtClean="0"/>
              <a:t>q</a:t>
            </a:r>
            <a:r>
              <a:rPr lang="en-US" baseline="-25000" dirty="0" err="1" smtClean="0"/>
              <a:t>o</a:t>
            </a:r>
            <a:r>
              <a:rPr lang="en-US" dirty="0" smtClean="0"/>
              <a:t> / input  = 1 / A =0, B = 0</a:t>
            </a:r>
          </a:p>
          <a:p>
            <a:pPr>
              <a:buNone/>
            </a:pPr>
            <a:r>
              <a:rPr lang="en-US" dirty="0" smtClean="0"/>
              <a:t>		new B = old A = 0</a:t>
            </a:r>
          </a:p>
          <a:p>
            <a:pPr>
              <a:buNone/>
            </a:pPr>
            <a:r>
              <a:rPr lang="en-US" dirty="0" smtClean="0"/>
              <a:t>		new A = input OR (old A OR old B)</a:t>
            </a:r>
          </a:p>
          <a:p>
            <a:pPr>
              <a:buNone/>
            </a:pPr>
            <a:r>
              <a:rPr lang="en-US" dirty="0" smtClean="0"/>
              <a:t>			  = 1 OR (0 OR 0)</a:t>
            </a:r>
          </a:p>
          <a:p>
            <a:pPr>
              <a:buNone/>
            </a:pPr>
            <a:r>
              <a:rPr lang="en-US" dirty="0" smtClean="0"/>
              <a:t>			  =  1 OR 0 = 1</a:t>
            </a:r>
          </a:p>
          <a:p>
            <a:pPr>
              <a:buNone/>
            </a:pPr>
            <a:r>
              <a:rPr lang="en-US" dirty="0" smtClean="0"/>
              <a:t>		output = input AND old B</a:t>
            </a:r>
          </a:p>
          <a:p>
            <a:pPr>
              <a:buNone/>
            </a:pPr>
            <a:r>
              <a:rPr lang="en-US" dirty="0" smtClean="0"/>
              <a:t>			   = 1 AND 0 = 0	</a:t>
            </a:r>
          </a:p>
          <a:p>
            <a:pPr>
              <a:buNone/>
            </a:pPr>
            <a:r>
              <a:rPr lang="en-US" dirty="0" smtClean="0"/>
              <a:t>		</a:t>
            </a:r>
          </a:p>
          <a:p>
            <a:pPr>
              <a:buNone/>
            </a:pPr>
            <a:r>
              <a:rPr lang="en-US" dirty="0" smtClean="0"/>
              <a:t>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a:t>
            </a:r>
            <a:r>
              <a:rPr lang="en-US" baseline="-25000" dirty="0" smtClean="0"/>
              <a:t>1</a:t>
            </a:r>
            <a:r>
              <a:rPr lang="en-US" dirty="0" smtClean="0"/>
              <a:t> / input = 0 /A = 0, B= 1</a:t>
            </a:r>
          </a:p>
          <a:p>
            <a:pPr>
              <a:buNone/>
            </a:pPr>
            <a:r>
              <a:rPr lang="en-US" dirty="0" smtClean="0"/>
              <a:t>		new B = old A = 0</a:t>
            </a:r>
          </a:p>
          <a:p>
            <a:pPr>
              <a:buNone/>
            </a:pPr>
            <a:r>
              <a:rPr lang="en-US" dirty="0" smtClean="0"/>
              <a:t>		new A  = input OR (old A OR old B)</a:t>
            </a:r>
          </a:p>
          <a:p>
            <a:pPr lvl="2">
              <a:buNone/>
            </a:pPr>
            <a:r>
              <a:rPr lang="en-US" dirty="0" smtClean="0"/>
              <a:t>		 = 0 OR (0 OR 1)</a:t>
            </a:r>
          </a:p>
          <a:p>
            <a:pPr lvl="2">
              <a:buNone/>
            </a:pPr>
            <a:r>
              <a:rPr lang="en-US" dirty="0" smtClean="0"/>
              <a:t>		 = 0 OR 1 = 1 </a:t>
            </a:r>
          </a:p>
          <a:p>
            <a:pPr>
              <a:buNone/>
            </a:pPr>
            <a:r>
              <a:rPr lang="en-US" dirty="0" smtClean="0"/>
              <a:t>		output  = old B AND input = 1 AND 0 = 0</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a:t>
            </a:r>
            <a:r>
              <a:rPr lang="en-US" baseline="-25000" dirty="0" smtClean="0"/>
              <a:t>1</a:t>
            </a:r>
            <a:r>
              <a:rPr lang="en-US" dirty="0" smtClean="0"/>
              <a:t>/ input = 1 /A = 0 , B = 1</a:t>
            </a:r>
          </a:p>
          <a:p>
            <a:pPr>
              <a:buNone/>
            </a:pPr>
            <a:r>
              <a:rPr lang="en-US" dirty="0" smtClean="0"/>
              <a:t>		new B = old A = 0</a:t>
            </a:r>
          </a:p>
          <a:p>
            <a:pPr>
              <a:buNone/>
            </a:pPr>
            <a:r>
              <a:rPr lang="en-US" dirty="0" smtClean="0"/>
              <a:t>		new A = input OR (old A OR old B)</a:t>
            </a:r>
          </a:p>
          <a:p>
            <a:pPr>
              <a:buNone/>
            </a:pPr>
            <a:r>
              <a:rPr lang="en-US" dirty="0" smtClean="0"/>
              <a:t>			  = 1 OR (0 OR 1)</a:t>
            </a:r>
          </a:p>
          <a:p>
            <a:pPr>
              <a:buNone/>
            </a:pPr>
            <a:r>
              <a:rPr lang="en-US" dirty="0" smtClean="0"/>
              <a:t>			  = 1 OR 1 = 1</a:t>
            </a:r>
          </a:p>
          <a:p>
            <a:pPr>
              <a:buNone/>
            </a:pPr>
            <a:r>
              <a:rPr lang="en-US" dirty="0" smtClean="0"/>
              <a:t>		output = old B AND input = 1 AND 1 = 1</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a:t>
            </a:r>
            <a:r>
              <a:rPr lang="en-US" baseline="-25000" dirty="0" smtClean="0"/>
              <a:t>2</a:t>
            </a:r>
            <a:r>
              <a:rPr lang="en-US" dirty="0" smtClean="0"/>
              <a:t>/ input = 0/ A = 1, B= 0</a:t>
            </a:r>
          </a:p>
          <a:p>
            <a:pPr>
              <a:buNone/>
            </a:pPr>
            <a:r>
              <a:rPr lang="en-US" dirty="0" smtClean="0"/>
              <a:t>		new B = old A = 1</a:t>
            </a:r>
          </a:p>
          <a:p>
            <a:pPr>
              <a:buNone/>
            </a:pPr>
            <a:r>
              <a:rPr lang="en-US" dirty="0" smtClean="0"/>
              <a:t>		new A = input OR (old A OR old B)</a:t>
            </a:r>
          </a:p>
          <a:p>
            <a:pPr>
              <a:buNone/>
            </a:pPr>
            <a:r>
              <a:rPr lang="en-US" dirty="0" smtClean="0"/>
              <a:t>			  =  0 OR (1 OR 0)</a:t>
            </a:r>
          </a:p>
          <a:p>
            <a:pPr>
              <a:buNone/>
            </a:pPr>
            <a:r>
              <a:rPr lang="en-US" dirty="0" smtClean="0"/>
              <a:t>			  = 0 OR 1 =1 </a:t>
            </a:r>
          </a:p>
          <a:p>
            <a:pPr>
              <a:buNone/>
            </a:pPr>
            <a:r>
              <a:rPr lang="en-US" dirty="0" smtClean="0"/>
              <a:t>		output = old B AND input = 0 AND 0 = 0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a:t>
            </a:r>
            <a:r>
              <a:rPr lang="en-US" baseline="-25000" dirty="0" smtClean="0"/>
              <a:t>2</a:t>
            </a:r>
            <a:r>
              <a:rPr lang="en-US" dirty="0" smtClean="0"/>
              <a:t> / input = 1 / A= 1/ B= 0</a:t>
            </a:r>
          </a:p>
          <a:p>
            <a:pPr>
              <a:buNone/>
            </a:pPr>
            <a:r>
              <a:rPr lang="en-US" dirty="0" smtClean="0"/>
              <a:t>		new B = old A = 1</a:t>
            </a:r>
          </a:p>
          <a:p>
            <a:pPr>
              <a:buNone/>
            </a:pPr>
            <a:r>
              <a:rPr lang="en-US" dirty="0" smtClean="0"/>
              <a:t>		new A = input OR (old A OR old B)</a:t>
            </a:r>
          </a:p>
          <a:p>
            <a:pPr>
              <a:buNone/>
            </a:pPr>
            <a:r>
              <a:rPr lang="en-US" dirty="0" smtClean="0"/>
              <a:t>			  = 1 OR (1 OR 1)</a:t>
            </a:r>
          </a:p>
          <a:p>
            <a:pPr>
              <a:buNone/>
            </a:pPr>
            <a:r>
              <a:rPr lang="en-US" dirty="0" smtClean="0"/>
              <a:t>			  = 1 OR 1= 1 </a:t>
            </a:r>
          </a:p>
          <a:p>
            <a:pPr>
              <a:buNone/>
            </a:pPr>
            <a:r>
              <a:rPr lang="en-US" dirty="0" smtClean="0"/>
              <a:t>		output = old B AND input = 0 AND 1 = 0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a:t>
            </a:r>
            <a:r>
              <a:rPr lang="en-US" baseline="-25000" dirty="0" smtClean="0"/>
              <a:t>3</a:t>
            </a:r>
            <a:r>
              <a:rPr lang="en-US" dirty="0" smtClean="0"/>
              <a:t> / input = 0 / A= 1/ B= 1</a:t>
            </a:r>
          </a:p>
          <a:p>
            <a:pPr>
              <a:buNone/>
            </a:pPr>
            <a:r>
              <a:rPr lang="en-US" dirty="0" smtClean="0"/>
              <a:t>		new B = old A = 1</a:t>
            </a:r>
          </a:p>
          <a:p>
            <a:pPr>
              <a:buNone/>
            </a:pPr>
            <a:r>
              <a:rPr lang="en-US" dirty="0" smtClean="0"/>
              <a:t>		new A = input OR (old A OR old B)</a:t>
            </a:r>
          </a:p>
          <a:p>
            <a:pPr>
              <a:buNone/>
            </a:pPr>
            <a:r>
              <a:rPr lang="en-US" dirty="0" smtClean="0"/>
              <a:t>			  = 0 OR (1 OR 1)</a:t>
            </a:r>
          </a:p>
          <a:p>
            <a:pPr>
              <a:buNone/>
            </a:pPr>
            <a:r>
              <a:rPr lang="en-US" dirty="0" smtClean="0"/>
              <a:t>			  = 0 OR 1= 1 </a:t>
            </a:r>
          </a:p>
          <a:p>
            <a:pPr>
              <a:buNone/>
            </a:pPr>
            <a:r>
              <a:rPr lang="en-US" dirty="0" smtClean="0"/>
              <a:t>		output = old B AND input = 1 AND 0 = 0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 </a:t>
            </a:r>
            <a:endParaRPr lang="en-US" dirty="0"/>
          </a:p>
        </p:txBody>
      </p:sp>
      <p:sp>
        <p:nvSpPr>
          <p:cNvPr id="5" name="Content Placeholder 2"/>
          <p:cNvSpPr>
            <a:spLocks noGrp="1"/>
          </p:cNvSpPr>
          <p:nvPr>
            <p:ph idx="1"/>
          </p:nvPr>
        </p:nvSpPr>
        <p:spPr>
          <a:xfrm>
            <a:off x="228600" y="1371600"/>
            <a:ext cx="8763000" cy="4953000"/>
          </a:xfrm>
        </p:spPr>
        <p:txBody>
          <a:bodyPr>
            <a:normAutofit/>
          </a:bodyPr>
          <a:lstStyle/>
          <a:p>
            <a:pPr>
              <a:buNone/>
            </a:pPr>
            <a:r>
              <a:rPr lang="en-US" dirty="0" smtClean="0"/>
              <a:t>	state q3 / input = 1 / A= 1/ B= 1</a:t>
            </a:r>
          </a:p>
          <a:p>
            <a:pPr>
              <a:buNone/>
            </a:pPr>
            <a:r>
              <a:rPr lang="en-US" dirty="0" smtClean="0"/>
              <a:t>		new B = old A = 1</a:t>
            </a:r>
          </a:p>
          <a:p>
            <a:pPr>
              <a:buNone/>
            </a:pPr>
            <a:r>
              <a:rPr lang="en-US" dirty="0" smtClean="0"/>
              <a:t>		new A = input OR (old A OR old B)</a:t>
            </a:r>
          </a:p>
          <a:p>
            <a:pPr>
              <a:buNone/>
            </a:pPr>
            <a:r>
              <a:rPr lang="en-US" dirty="0" smtClean="0"/>
              <a:t>			  = 1 OR (1 OR 1)</a:t>
            </a:r>
          </a:p>
          <a:p>
            <a:pPr>
              <a:buNone/>
            </a:pPr>
            <a:r>
              <a:rPr lang="en-US" dirty="0" smtClean="0"/>
              <a:t>			  = 1 OR 1= 1 </a:t>
            </a:r>
          </a:p>
          <a:p>
            <a:pPr>
              <a:buNone/>
            </a:pPr>
            <a:r>
              <a:rPr lang="en-US" dirty="0" smtClean="0"/>
              <a:t>		output = old B AND input = 1 AND 1 = 1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3048000"/>
          <a:ext cx="7772400" cy="345440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387956">
                <a:tc>
                  <a:txBody>
                    <a:bodyPr/>
                    <a:lstStyle/>
                    <a:p>
                      <a:pPr algn="ctr"/>
                      <a:endParaRPr lang="en-US" dirty="0"/>
                    </a:p>
                  </a:txBody>
                  <a:tcPr/>
                </a:tc>
                <a:tc gridSpan="2">
                  <a:txBody>
                    <a:bodyPr/>
                    <a:lstStyle/>
                    <a:p>
                      <a:pPr algn="ctr"/>
                      <a:r>
                        <a:rPr lang="en-US" dirty="0" smtClean="0"/>
                        <a:t>After input 0</a:t>
                      </a:r>
                      <a:endParaRPr lang="en-US" dirty="0"/>
                    </a:p>
                  </a:txBody>
                  <a:tcPr/>
                </a:tc>
                <a:tc hMerge="1">
                  <a:txBody>
                    <a:bodyPr/>
                    <a:lstStyle/>
                    <a:p>
                      <a:endParaRPr lang="en-US" dirty="0"/>
                    </a:p>
                  </a:txBody>
                  <a:tcPr/>
                </a:tc>
                <a:tc gridSpan="2">
                  <a:txBody>
                    <a:bodyPr/>
                    <a:lstStyle/>
                    <a:p>
                      <a:pPr algn="ctr"/>
                      <a:r>
                        <a:rPr lang="en-US" dirty="0" smtClean="0"/>
                        <a:t>After input 1</a:t>
                      </a:r>
                      <a:endParaRPr lang="en-US" dirty="0"/>
                    </a:p>
                  </a:txBody>
                  <a:tcPr/>
                </a:tc>
                <a:tc hMerge="1">
                  <a:txBody>
                    <a:bodyPr/>
                    <a:lstStyle/>
                    <a:p>
                      <a:endParaRPr lang="en-US" dirty="0"/>
                    </a:p>
                  </a:txBody>
                  <a:tcPr/>
                </a:tc>
              </a:tr>
              <a:tr h="387956">
                <a:tc>
                  <a:txBody>
                    <a:bodyPr/>
                    <a:lstStyle/>
                    <a:p>
                      <a:pPr marL="0" algn="ctr" defTabSz="914400" rtl="0" eaLnBrk="1" latinLnBrk="0" hangingPunct="1"/>
                      <a:r>
                        <a:rPr lang="en-US" sz="1800" b="1" kern="1200" dirty="0" smtClean="0">
                          <a:solidFill>
                            <a:schemeClr val="lt1"/>
                          </a:solidFill>
                          <a:latin typeface="+mn-lt"/>
                          <a:ea typeface="+mn-ea"/>
                          <a:cs typeface="+mn-cs"/>
                        </a:rPr>
                        <a:t>Old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New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Output</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New State</a:t>
                      </a:r>
                    </a:p>
                  </a:txBody>
                  <a:tcPr>
                    <a:solidFill>
                      <a:schemeClr val="accent1"/>
                    </a:solidFill>
                  </a:tcPr>
                </a:tc>
                <a:tc>
                  <a:txBody>
                    <a:bodyPr/>
                    <a:lstStyle/>
                    <a:p>
                      <a:pPr marL="0" algn="ctr" defTabSz="914400" rtl="0" eaLnBrk="1" latinLnBrk="0" hangingPunct="1"/>
                      <a:r>
                        <a:rPr lang="en-US" sz="1800" b="1" kern="1200" dirty="0" smtClean="0">
                          <a:solidFill>
                            <a:schemeClr val="lt1"/>
                          </a:solidFill>
                          <a:latin typeface="+mn-lt"/>
                          <a:ea typeface="+mn-ea"/>
                          <a:cs typeface="+mn-cs"/>
                        </a:rPr>
                        <a:t>Output</a:t>
                      </a:r>
                    </a:p>
                  </a:txBody>
                  <a:tcPr>
                    <a:solidFill>
                      <a:schemeClr val="accent1"/>
                    </a:solidFill>
                  </a:tcPr>
                </a:tc>
              </a:tr>
              <a:tr h="669622">
                <a:tc>
                  <a:txBody>
                    <a:bodyPr/>
                    <a:lstStyle/>
                    <a:p>
                      <a:pPr algn="ctr"/>
                      <a:r>
                        <a:rPr lang="en-US" dirty="0" smtClean="0"/>
                        <a:t>Q</a:t>
                      </a:r>
                      <a:r>
                        <a:rPr lang="en-US" baseline="-25000" dirty="0" smtClean="0"/>
                        <a:t>0</a:t>
                      </a:r>
                      <a:r>
                        <a:rPr lang="en-US" baseline="0" dirty="0" smtClean="0"/>
                        <a:t>(A=0,B=0)</a:t>
                      </a:r>
                      <a:endParaRPr lang="en-US" baseline="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0</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0</a:t>
                      </a:r>
                      <a:endParaRPr lang="en-US" dirty="0"/>
                    </a:p>
                  </a:txBody>
                  <a:tcPr/>
                </a:tc>
              </a:tr>
              <a:tr h="6696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1</a:t>
                      </a:r>
                      <a:r>
                        <a:rPr lang="en-US" baseline="0" dirty="0" smtClean="0"/>
                        <a:t>(A=0,B=1)</a:t>
                      </a:r>
                      <a:endParaRPr lang="en-US" baseline="-25000" dirty="0" smtClean="0"/>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p>
                    <a:p>
                      <a:pPr algn="ctr"/>
                      <a:endParaRPr lang="en-US" dirty="0"/>
                    </a:p>
                  </a:txBody>
                  <a:tcPr/>
                </a:tc>
                <a:tc>
                  <a:txBody>
                    <a:bodyPr/>
                    <a:lstStyle/>
                    <a:p>
                      <a:pPr algn="ctr"/>
                      <a:r>
                        <a:rPr lang="en-US" dirty="0" smtClean="0"/>
                        <a:t>0</a:t>
                      </a:r>
                      <a:endParaRPr lang="en-US" dirty="0"/>
                    </a:p>
                  </a:txBody>
                  <a:tcPr/>
                </a:tc>
              </a:tr>
              <a:tr h="6696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2</a:t>
                      </a:r>
                      <a:r>
                        <a:rPr lang="en-US" baseline="0" dirty="0" smtClean="0"/>
                        <a:t>(A=1,B=0)</a:t>
                      </a:r>
                      <a:endParaRPr lang="en-US" baseline="-25000" dirty="0" smtClean="0"/>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0</a:t>
                      </a:r>
                      <a:endParaRPr lang="en-US" dirty="0"/>
                    </a:p>
                  </a:txBody>
                  <a:tcPr/>
                </a:tc>
              </a:tr>
              <a:tr h="6696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r>
                        <a:rPr lang="en-US" baseline="0" dirty="0" smtClean="0"/>
                        <a:t>(A=1,B=1)</a:t>
                      </a:r>
                      <a:endParaRPr lang="en-US" baseline="-25000" dirty="0" smtClean="0"/>
                    </a:p>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q</a:t>
                      </a:r>
                      <a:r>
                        <a:rPr lang="en-US" baseline="-25000" dirty="0" smtClean="0"/>
                        <a:t>3</a:t>
                      </a:r>
                    </a:p>
                    <a:p>
                      <a:pPr algn="ctr"/>
                      <a:endParaRPr lang="en-US" dirty="0"/>
                    </a:p>
                  </a:txBody>
                  <a:tcPr/>
                </a:tc>
                <a:tc>
                  <a:txBody>
                    <a:bodyPr/>
                    <a:lstStyle/>
                    <a:p>
                      <a:pPr algn="ctr"/>
                      <a:r>
                        <a:rPr lang="en-US" dirty="0" smtClean="0"/>
                        <a:t>1</a:t>
                      </a:r>
                      <a:endParaRPr lang="en-US" dirty="0"/>
                    </a:p>
                  </a:txBody>
                  <a:tcPr/>
                </a:tc>
              </a:tr>
            </a:tbl>
          </a:graphicData>
        </a:graphic>
      </p:graphicFrame>
      <p:pic>
        <p:nvPicPr>
          <p:cNvPr id="3075" name="Picture 3"/>
          <p:cNvPicPr>
            <a:picLocks noChangeAspect="1" noChangeArrowheads="1"/>
          </p:cNvPicPr>
          <p:nvPr/>
        </p:nvPicPr>
        <p:blipFill>
          <a:blip r:embed="rId2"/>
          <a:srcRect/>
          <a:stretch>
            <a:fillRect/>
          </a:stretch>
        </p:blipFill>
        <p:spPr bwMode="auto">
          <a:xfrm>
            <a:off x="2362200" y="457200"/>
            <a:ext cx="4238625" cy="22613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title" idx="4294967295"/>
          </p:nvPr>
        </p:nvSpPr>
        <p:spPr>
          <a:xfrm>
            <a:off x="381000" y="228600"/>
            <a:ext cx="7772400" cy="1143000"/>
          </a:xfrm>
        </p:spPr>
        <p:txBody>
          <a:bodyPr/>
          <a:lstStyle/>
          <a:p>
            <a:r>
              <a:rPr lang="en-US" dirty="0" smtClean="0">
                <a:latin typeface="Arial" charset="0"/>
              </a:rPr>
              <a:t>Summary Lecture#15</a:t>
            </a:r>
            <a:endParaRPr lang="en-US" dirty="0">
              <a:latin typeface="Arial" charset="0"/>
            </a:endParaRPr>
          </a:p>
        </p:txBody>
      </p:sp>
      <p:sp>
        <p:nvSpPr>
          <p:cNvPr id="445443" name="Rectangle 3"/>
          <p:cNvSpPr>
            <a:spLocks noGrp="1" noChangeArrowheads="1"/>
          </p:cNvSpPr>
          <p:nvPr>
            <p:ph type="body" idx="4294967295"/>
          </p:nvPr>
        </p:nvSpPr>
        <p:spPr>
          <a:xfrm>
            <a:off x="355600" y="1885950"/>
            <a:ext cx="8178800" cy="4171950"/>
          </a:xfrm>
        </p:spPr>
        <p:txBody>
          <a:bodyPr/>
          <a:lstStyle/>
          <a:p>
            <a:r>
              <a:rPr lang="en-US" dirty="0" smtClean="0">
                <a:latin typeface="Arial" charset="0"/>
              </a:rPr>
              <a:t>Equivalence of Mealy and Moore Machines – Repeat </a:t>
            </a:r>
          </a:p>
          <a:p>
            <a:r>
              <a:rPr lang="en-US" dirty="0" smtClean="0">
                <a:latin typeface="Arial" charset="0"/>
              </a:rPr>
              <a:t>Transducers (NAND,OR,AND,NOT)</a:t>
            </a:r>
          </a:p>
          <a:p>
            <a:r>
              <a:rPr lang="en-US" dirty="0" smtClean="0">
                <a:latin typeface="Arial" charset="0"/>
              </a:rPr>
              <a:t>Transducers Example 1</a:t>
            </a:r>
          </a:p>
          <a:p>
            <a:r>
              <a:rPr lang="en-US" dirty="0">
                <a:latin typeface="Arial" charset="0"/>
              </a:rPr>
              <a:t>Transducers Example </a:t>
            </a:r>
            <a:r>
              <a:rPr lang="en-US" dirty="0" smtClean="0">
                <a:latin typeface="Arial" charset="0"/>
              </a:rPr>
              <a:t>2</a:t>
            </a:r>
            <a:endParaRPr lang="en-US" dirty="0">
              <a:latin typeface="Arial" charset="0"/>
            </a:endParaRPr>
          </a:p>
          <a:p>
            <a:endParaRPr lang="en-US" dirty="0" smtClean="0">
              <a:latin typeface="Arial"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a:p>
        </p:txBody>
      </p:sp>
    </p:spTree>
    <p:extLst>
      <p:ext uri="{BB962C8B-B14F-4D97-AF65-F5344CB8AC3E}">
        <p14:creationId xmlns="" xmlns:p14="http://schemas.microsoft.com/office/powerpoint/2010/main" val="32581235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ADMINISTRATOR@SPELLIVFUVWYY57I" val="46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1340</TotalTime>
  <Words>1193</Words>
  <Application>Microsoft Office PowerPoint</Application>
  <PresentationFormat>On-screen Show (4:3)</PresentationFormat>
  <Paragraphs>309</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Lecture # 15</vt:lpstr>
      <vt:lpstr>Lecture 14 at a glance…</vt:lpstr>
      <vt:lpstr>Constructing the incrementing machine continued …</vt:lpstr>
      <vt:lpstr>Overflow state</vt:lpstr>
      <vt:lpstr>Relationship between input and output</vt:lpstr>
      <vt:lpstr>Slide 6</vt:lpstr>
      <vt:lpstr>Theorem</vt:lpstr>
      <vt:lpstr>Slide 8</vt:lpstr>
      <vt:lpstr>Theorem</vt:lpstr>
      <vt:lpstr>Proof continued …</vt:lpstr>
      <vt:lpstr>Continued…</vt:lpstr>
      <vt:lpstr>Example</vt:lpstr>
      <vt:lpstr>Example continued ...</vt:lpstr>
      <vt:lpstr>Example continued ...</vt:lpstr>
      <vt:lpstr>Example continued ...</vt:lpstr>
      <vt:lpstr>Example continued ...</vt:lpstr>
      <vt:lpstr>Finite Automata as Sequential Circuits </vt:lpstr>
      <vt:lpstr>Example Taken from Daniel I Cohen Book</vt:lpstr>
      <vt:lpstr>Example1 ..</vt:lpstr>
      <vt:lpstr>Example1 ..</vt:lpstr>
      <vt:lpstr>Example1 ..</vt:lpstr>
      <vt:lpstr>Example1 ..</vt:lpstr>
      <vt:lpstr>Example1 ..</vt:lpstr>
      <vt:lpstr>Example1 ..</vt:lpstr>
      <vt:lpstr>Example1 ..</vt:lpstr>
      <vt:lpstr>Example1 ..</vt:lpstr>
      <vt:lpstr>Example1 ..</vt:lpstr>
      <vt:lpstr>Example1 ..</vt:lpstr>
      <vt:lpstr>Slide 29</vt:lpstr>
      <vt:lpstr>Example2 Taken from the Exercises. </vt:lpstr>
      <vt:lpstr>Example2… </vt:lpstr>
      <vt:lpstr>Example2… </vt:lpstr>
      <vt:lpstr>Example2… </vt:lpstr>
      <vt:lpstr>Example2… </vt:lpstr>
      <vt:lpstr>Example2… </vt:lpstr>
      <vt:lpstr>Example2… </vt:lpstr>
      <vt:lpstr>Example2… </vt:lpstr>
      <vt:lpstr>Example2… </vt:lpstr>
      <vt:lpstr>Example2… </vt:lpstr>
      <vt:lpstr>Slide 40</vt:lpstr>
      <vt:lpstr>Summary Lecture#15</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375</cp:revision>
  <dcterms:created xsi:type="dcterms:W3CDTF">2012-02-27T05:45:45Z</dcterms:created>
  <dcterms:modified xsi:type="dcterms:W3CDTF">2012-12-20T09:47:13Z</dcterms:modified>
</cp:coreProperties>
</file>