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76" r:id="rId4"/>
    <p:sldId id="277" r:id="rId5"/>
    <p:sldId id="278" r:id="rId6"/>
    <p:sldId id="279" r:id="rId7"/>
    <p:sldId id="280" r:id="rId8"/>
    <p:sldId id="281" r:id="rId9"/>
    <p:sldId id="282" r:id="rId10"/>
    <p:sldId id="283" r:id="rId11"/>
    <p:sldId id="284" r:id="rId12"/>
    <p:sldId id="285" r:id="rId13"/>
    <p:sldId id="259" r:id="rId14"/>
    <p:sldId id="260" r:id="rId15"/>
    <p:sldId id="261" r:id="rId16"/>
    <p:sldId id="262"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CE5676-2C16-4C08-BC30-678B9A63315B}" type="datetimeFigureOut">
              <a:rPr lang="en-US" smtClean="0"/>
              <a:pPr/>
              <a:t>12/20/2012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18A046-7ACC-4431-AD89-31A0EBF78819}" type="slidenum">
              <a:rPr lang="en-US" smtClean="0"/>
              <a:pPr/>
              <a:t>‹#›</a:t>
            </a:fld>
            <a:endParaRPr lang="en-US"/>
          </a:p>
        </p:txBody>
      </p:sp>
    </p:spTree>
    <p:extLst>
      <p:ext uri="{BB962C8B-B14F-4D97-AF65-F5344CB8AC3E}">
        <p14:creationId xmlns="" xmlns:p14="http://schemas.microsoft.com/office/powerpoint/2010/main" val="2577940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2274328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3848367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1498065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343313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1946898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1619896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375986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4124152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1431877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2160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F90382-3E24-4AA6-9B33-EBA9DA4C34F0}"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2256431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F90382-3E24-4AA6-9B33-EBA9DA4C34F0}" type="datetimeFigureOut">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62D97B-23A1-453D-8A45-F5F6C3D514B5}" type="slidenum">
              <a:rPr lang="en-US" smtClean="0"/>
              <a:pPr/>
              <a:t>‹#›</a:t>
            </a:fld>
            <a:endParaRPr lang="en-US"/>
          </a:p>
        </p:txBody>
      </p:sp>
    </p:spTree>
    <p:extLst>
      <p:ext uri="{BB962C8B-B14F-4D97-AF65-F5344CB8AC3E}">
        <p14:creationId xmlns="" xmlns:p14="http://schemas.microsoft.com/office/powerpoint/2010/main" val="3553256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14</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a:t>
            </a:fld>
            <a:endParaRPr lang="en-US"/>
          </a:p>
        </p:txBody>
      </p:sp>
    </p:spTree>
    <p:extLst>
      <p:ext uri="{BB962C8B-B14F-4D97-AF65-F5344CB8AC3E}">
        <p14:creationId xmlns="" xmlns:p14="http://schemas.microsoft.com/office/powerpoint/2010/main" val="2125720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Lecture 13 </a:t>
            </a:r>
            <a:r>
              <a:rPr lang="en-US" dirty="0" smtClean="0"/>
              <a:t>at a glance…</a:t>
            </a:r>
            <a:endParaRPr lang="en-US" dirty="0"/>
          </a:p>
        </p:txBody>
      </p:sp>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Arial" charset="0"/>
              </a:rPr>
              <a:t>NFA conversion – Repeat </a:t>
            </a:r>
          </a:p>
          <a:p>
            <a:r>
              <a:rPr lang="en-US" dirty="0">
                <a:latin typeface="Arial" charset="0"/>
              </a:rPr>
              <a:t>Closure Task Solution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 xmlns:p14="http://schemas.microsoft.com/office/powerpoint/2010/main" val="22305370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r>
              <a:rPr lang="en-US" dirty="0"/>
              <a:t>Finite </a:t>
            </a:r>
            <a:r>
              <a:rPr lang="en-US" dirty="0" smtClean="0"/>
              <a:t>Automata </a:t>
            </a:r>
            <a:r>
              <a:rPr lang="en-US" dirty="0"/>
              <a:t>with output</a:t>
            </a:r>
          </a:p>
        </p:txBody>
      </p:sp>
      <p:sp>
        <p:nvSpPr>
          <p:cNvPr id="4" name="Content Placeholder 3"/>
          <p:cNvSpPr>
            <a:spLocks noGrp="1"/>
          </p:cNvSpPr>
          <p:nvPr>
            <p:ph idx="1"/>
          </p:nvPr>
        </p:nvSpPr>
        <p:spPr/>
        <p:txBody>
          <a:bodyPr>
            <a:normAutofit/>
          </a:bodyPr>
          <a:lstStyle/>
          <a:p>
            <a:r>
              <a:rPr lang="en-US" dirty="0" smtClean="0"/>
              <a:t>In Finite Automata, the input string represents the input data to a computer program. Reading the input letters is very much similar to how a computer program performs various instructions.</a:t>
            </a:r>
          </a:p>
          <a:p>
            <a:r>
              <a:rPr lang="en-US" dirty="0" smtClean="0"/>
              <a:t>The concept of states tell us that what we are printing and what we have printed so far.</a:t>
            </a:r>
          </a:p>
        </p:txBody>
      </p:sp>
      <p:sp>
        <p:nvSpPr>
          <p:cNvPr id="5" name="Slide Number Placeholder 4"/>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2354742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Our goal in this chapter is to prove that the mathematical models that we have studied so far can be represented as machines. </a:t>
            </a:r>
          </a:p>
          <a:p>
            <a:r>
              <a:rPr lang="en-US" dirty="0" smtClean="0"/>
              <a:t>We will study two machines created by G.H Mealy (1955) and by E.F Moore (1956). </a:t>
            </a:r>
          </a:p>
          <a:p>
            <a:r>
              <a:rPr lang="en-US" dirty="0" smtClean="0"/>
              <a:t>Initially both models were intended for sequential circuit design. </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a:p>
        </p:txBody>
      </p:sp>
    </p:spTree>
    <p:extLst>
      <p:ext uri="{BB962C8B-B14F-4D97-AF65-F5344CB8AC3E}">
        <p14:creationId xmlns:p14="http://schemas.microsoft.com/office/powerpoint/2010/main" xmlns="" val="13067643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r>
              <a:rPr lang="en-US" dirty="0"/>
              <a:t>Moore </a:t>
            </a:r>
            <a:r>
              <a:rPr lang="en-US" dirty="0" smtClean="0"/>
              <a:t>machine Definition</a:t>
            </a:r>
            <a:endParaRPr lang="en-US" dirty="0"/>
          </a:p>
        </p:txBody>
      </p:sp>
      <p:sp>
        <p:nvSpPr>
          <p:cNvPr id="282627" name="Rectangle 3"/>
          <p:cNvSpPr>
            <a:spLocks noGrp="1" noChangeArrowheads="1"/>
          </p:cNvSpPr>
          <p:nvPr>
            <p:ph type="body" idx="1"/>
          </p:nvPr>
        </p:nvSpPr>
        <p:spPr>
          <a:xfrm>
            <a:off x="685800" y="1752600"/>
            <a:ext cx="7772400" cy="4114800"/>
          </a:xfrm>
        </p:spPr>
        <p:txBody>
          <a:bodyPr/>
          <a:lstStyle/>
          <a:p>
            <a:pPr marL="609600" indent="-609600">
              <a:lnSpc>
                <a:spcPct val="90000"/>
              </a:lnSpc>
              <a:buFontTx/>
              <a:buNone/>
            </a:pPr>
            <a:r>
              <a:rPr lang="en-US" dirty="0"/>
              <a:t>	A Moore machine consists of the following</a:t>
            </a:r>
          </a:p>
          <a:p>
            <a:pPr marL="990600" lvl="1" indent="-533400">
              <a:lnSpc>
                <a:spcPct val="90000"/>
              </a:lnSpc>
              <a:buFontTx/>
              <a:buAutoNum type="arabicPeriod"/>
            </a:pPr>
            <a:r>
              <a:rPr lang="en-US" dirty="0"/>
              <a:t>A finite set of states q</a:t>
            </a:r>
            <a:r>
              <a:rPr lang="en-US" baseline="-30000" dirty="0"/>
              <a:t>0</a:t>
            </a:r>
            <a:r>
              <a:rPr lang="en-US" dirty="0"/>
              <a:t>, q</a:t>
            </a:r>
            <a:r>
              <a:rPr lang="en-US" baseline="-30000" dirty="0"/>
              <a:t>1</a:t>
            </a:r>
            <a:r>
              <a:rPr lang="en-US" dirty="0"/>
              <a:t>, q</a:t>
            </a:r>
            <a:r>
              <a:rPr lang="en-US" baseline="-30000" dirty="0"/>
              <a:t>2</a:t>
            </a:r>
            <a:r>
              <a:rPr lang="en-US" dirty="0"/>
              <a:t>, … where q</a:t>
            </a:r>
            <a:r>
              <a:rPr lang="en-US" baseline="-30000" dirty="0"/>
              <a:t>0</a:t>
            </a:r>
            <a:r>
              <a:rPr lang="en-US" dirty="0"/>
              <a:t> is the initial state.</a:t>
            </a:r>
          </a:p>
          <a:p>
            <a:pPr marL="990600" lvl="1" indent="-533400">
              <a:lnSpc>
                <a:spcPct val="90000"/>
              </a:lnSpc>
              <a:buFontTx/>
              <a:buAutoNum type="arabicPeriod"/>
            </a:pPr>
            <a:r>
              <a:rPr lang="en-US" dirty="0"/>
              <a:t>An alphabet of letters </a:t>
            </a:r>
            <a:r>
              <a:rPr lang="en-US" sz="3000" dirty="0">
                <a:sym typeface="Symbol" pitchFamily="18" charset="2"/>
              </a:rPr>
              <a:t> = {</a:t>
            </a:r>
            <a:r>
              <a:rPr lang="en-US" sz="3000" dirty="0" err="1">
                <a:sym typeface="Symbol" pitchFamily="18" charset="2"/>
              </a:rPr>
              <a:t>a,b,c</a:t>
            </a:r>
            <a:r>
              <a:rPr lang="en-US" sz="3000" dirty="0">
                <a:sym typeface="Symbol" pitchFamily="18" charset="2"/>
              </a:rPr>
              <a:t>,…} from which the input strings are formed.</a:t>
            </a:r>
          </a:p>
          <a:p>
            <a:pPr marL="990600" lvl="1" indent="-533400">
              <a:lnSpc>
                <a:spcPct val="90000"/>
              </a:lnSpc>
              <a:buFontTx/>
              <a:buAutoNum type="arabicPeriod"/>
            </a:pPr>
            <a:r>
              <a:rPr lang="en-US" sz="3000" dirty="0">
                <a:sym typeface="Symbol" pitchFamily="18" charset="2"/>
              </a:rPr>
              <a:t>An alphabet  </a:t>
            </a:r>
            <a:r>
              <a:rPr lang="ru-RU" sz="3000" dirty="0">
                <a:cs typeface="Times New Roman" pitchFamily="18" charset="0"/>
                <a:sym typeface="Symbol" pitchFamily="18" charset="2"/>
              </a:rPr>
              <a:t>Г</a:t>
            </a:r>
            <a:r>
              <a:rPr lang="en-US" sz="3000" dirty="0">
                <a:sym typeface="Math1" pitchFamily="2" charset="2"/>
              </a:rPr>
              <a:t>={</a:t>
            </a:r>
            <a:r>
              <a:rPr lang="en-US" sz="3000" dirty="0" err="1">
                <a:sym typeface="Math1" pitchFamily="2" charset="2"/>
              </a:rPr>
              <a:t>x,y,z</a:t>
            </a:r>
            <a:r>
              <a:rPr lang="en-US" sz="3000" dirty="0">
                <a:sym typeface="Math1" pitchFamily="2" charset="2"/>
              </a:rPr>
              <a:t>,…} of output characters from which output strings are generated.</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a:p>
        </p:txBody>
      </p:sp>
    </p:spTree>
    <p:extLst>
      <p:ext uri="{BB962C8B-B14F-4D97-AF65-F5344CB8AC3E}">
        <p14:creationId xmlns:p14="http://schemas.microsoft.com/office/powerpoint/2010/main" xmlns="" val="4012811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r>
              <a:rPr lang="en-US"/>
              <a:t>Moore machine continued …</a:t>
            </a:r>
          </a:p>
        </p:txBody>
      </p:sp>
      <p:sp>
        <p:nvSpPr>
          <p:cNvPr id="283651" name="Rectangle 3"/>
          <p:cNvSpPr>
            <a:spLocks noGrp="1" noChangeArrowheads="1"/>
          </p:cNvSpPr>
          <p:nvPr>
            <p:ph type="body" idx="1"/>
          </p:nvPr>
        </p:nvSpPr>
        <p:spPr/>
        <p:txBody>
          <a:bodyPr/>
          <a:lstStyle/>
          <a:p>
            <a:pPr marL="609600" indent="-609600">
              <a:buFontTx/>
              <a:buNone/>
            </a:pPr>
            <a:r>
              <a:rPr lang="en-US" dirty="0"/>
              <a:t>	4. A transition table that shows for each state and each input letter what state is entered the next.</a:t>
            </a:r>
          </a:p>
          <a:p>
            <a:pPr marL="609600" indent="-609600">
              <a:buFontTx/>
              <a:buNone/>
            </a:pPr>
            <a:r>
              <a:rPr lang="en-US" dirty="0"/>
              <a:t>	5. </a:t>
            </a:r>
            <a:r>
              <a:rPr lang="en-US" dirty="0" smtClean="0"/>
              <a:t>No final state, so no question of acceptance of input strings. </a:t>
            </a:r>
            <a:endParaRPr lang="en-US" dirty="0"/>
          </a:p>
          <a:p>
            <a:pPr marL="609600" indent="-609600">
              <a:buFontTx/>
              <a:buNone/>
            </a:pP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spTree>
    <p:extLst>
      <p:ext uri="{BB962C8B-B14F-4D97-AF65-F5344CB8AC3E}">
        <p14:creationId xmlns:p14="http://schemas.microsoft.com/office/powerpoint/2010/main" xmlns="" val="2184496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Moore Machine with JFLAP</a:t>
            </a:r>
            <a:endParaRPr lang="en-US" dirty="0"/>
          </a:p>
        </p:txBody>
      </p:sp>
      <p:sp>
        <p:nvSpPr>
          <p:cNvPr id="4" name="Content Placeholder 3"/>
          <p:cNvSpPr>
            <a:spLocks noGrp="1"/>
          </p:cNvSpPr>
          <p:nvPr>
            <p:ph idx="1"/>
          </p:nvPr>
        </p:nvSpPr>
        <p:spPr/>
        <p:txBody>
          <a:bodyPr/>
          <a:lstStyle/>
          <a:p>
            <a:endParaRPr lang="en-US"/>
          </a:p>
        </p:txBody>
      </p:sp>
      <p:pic>
        <p:nvPicPr>
          <p:cNvPr id="3" name="Picture 2"/>
          <p:cNvPicPr>
            <a:picLocks noChangeAspect="1" noChangeArrowheads="1"/>
          </p:cNvPicPr>
          <p:nvPr/>
        </p:nvPicPr>
        <p:blipFill>
          <a:blip r:embed="rId3"/>
          <a:srcRect/>
          <a:stretch>
            <a:fillRect/>
          </a:stretch>
        </p:blipFill>
        <p:spPr bwMode="auto">
          <a:xfrm>
            <a:off x="1295400" y="2133600"/>
            <a:ext cx="6553200" cy="377866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0AD2A1D3-94CF-4BE8-B9A0-75EFE4C74F95}" type="slidenum">
              <a:rPr lang="en-US" smtClean="0"/>
              <a:pPr/>
              <a:t>7</a:t>
            </a:fld>
            <a:endParaRPr lang="en-US"/>
          </a:p>
        </p:txBody>
      </p:sp>
    </p:spTree>
    <p:extLst>
      <p:ext uri="{BB962C8B-B14F-4D97-AF65-F5344CB8AC3E}">
        <p14:creationId xmlns:p14="http://schemas.microsoft.com/office/powerpoint/2010/main" xmlns="" val="37872058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Moore NOT machine</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1295400" y="1905001"/>
            <a:ext cx="4867275" cy="341248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a:p>
        </p:txBody>
      </p:sp>
    </p:spTree>
    <p:extLst>
      <p:ext uri="{BB962C8B-B14F-4D97-AF65-F5344CB8AC3E}">
        <p14:creationId xmlns:p14="http://schemas.microsoft.com/office/powerpoint/2010/main" xmlns="" val="19678192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Divide an Input in to half</a:t>
            </a:r>
            <a:endParaRPr lang="en-US" dirty="0"/>
          </a:p>
        </p:txBody>
      </p:sp>
      <p:pic>
        <p:nvPicPr>
          <p:cNvPr id="3074" name="Picture 2"/>
          <p:cNvPicPr>
            <a:picLocks noGrp="1" noChangeAspect="1" noChangeArrowheads="1"/>
          </p:cNvPicPr>
          <p:nvPr>
            <p:ph idx="1"/>
          </p:nvPr>
        </p:nvPicPr>
        <p:blipFill>
          <a:blip r:embed="rId3"/>
          <a:srcRect/>
          <a:stretch>
            <a:fillRect/>
          </a:stretch>
        </p:blipFill>
        <p:spPr bwMode="auto">
          <a:xfrm>
            <a:off x="1524000" y="2209800"/>
            <a:ext cx="6134100" cy="3726322"/>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Tree>
    <p:extLst>
      <p:ext uri="{BB962C8B-B14F-4D97-AF65-F5344CB8AC3E}">
        <p14:creationId xmlns:p14="http://schemas.microsoft.com/office/powerpoint/2010/main" xmlns="" val="17623503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p:txBody>
          <a:bodyPr/>
          <a:lstStyle/>
          <a:p>
            <a:r>
              <a:rPr lang="en-US"/>
              <a:t>Mealy machine</a:t>
            </a:r>
          </a:p>
        </p:txBody>
      </p:sp>
      <p:sp>
        <p:nvSpPr>
          <p:cNvPr id="381955" name="Rectangle 3"/>
          <p:cNvSpPr>
            <a:spLocks noGrp="1" noChangeArrowheads="1"/>
          </p:cNvSpPr>
          <p:nvPr>
            <p:ph type="body" idx="1"/>
          </p:nvPr>
        </p:nvSpPr>
        <p:spPr>
          <a:xfrm>
            <a:off x="685800" y="1752600"/>
            <a:ext cx="7772400" cy="4114800"/>
          </a:xfrm>
        </p:spPr>
        <p:txBody>
          <a:bodyPr/>
          <a:lstStyle/>
          <a:p>
            <a:pPr marL="609600" indent="-609600">
              <a:lnSpc>
                <a:spcPct val="90000"/>
              </a:lnSpc>
              <a:buFontTx/>
              <a:buNone/>
            </a:pPr>
            <a:r>
              <a:rPr lang="en-US" dirty="0"/>
              <a:t>	A Mealy machine consists of the following</a:t>
            </a:r>
          </a:p>
          <a:p>
            <a:pPr marL="990600" lvl="1" indent="-533400">
              <a:lnSpc>
                <a:spcPct val="90000"/>
              </a:lnSpc>
              <a:buFontTx/>
              <a:buAutoNum type="arabicPeriod"/>
            </a:pPr>
            <a:r>
              <a:rPr lang="en-US" dirty="0"/>
              <a:t>A finite set of states q</a:t>
            </a:r>
            <a:r>
              <a:rPr lang="en-US" baseline="-30000" dirty="0"/>
              <a:t>0</a:t>
            </a:r>
            <a:r>
              <a:rPr lang="en-US" dirty="0"/>
              <a:t>, q</a:t>
            </a:r>
            <a:r>
              <a:rPr lang="en-US" baseline="-30000" dirty="0"/>
              <a:t>1</a:t>
            </a:r>
            <a:r>
              <a:rPr lang="en-US" dirty="0"/>
              <a:t>, q</a:t>
            </a:r>
            <a:r>
              <a:rPr lang="en-US" baseline="-30000" dirty="0"/>
              <a:t>2</a:t>
            </a:r>
            <a:r>
              <a:rPr lang="en-US" dirty="0"/>
              <a:t>, … where q</a:t>
            </a:r>
            <a:r>
              <a:rPr lang="en-US" baseline="-30000" dirty="0"/>
              <a:t>0</a:t>
            </a:r>
            <a:r>
              <a:rPr lang="en-US" dirty="0"/>
              <a:t> is the initial state.</a:t>
            </a:r>
          </a:p>
          <a:p>
            <a:pPr marL="990600" lvl="1" indent="-533400">
              <a:lnSpc>
                <a:spcPct val="90000"/>
              </a:lnSpc>
              <a:buFontTx/>
              <a:buAutoNum type="arabicPeriod"/>
            </a:pPr>
            <a:r>
              <a:rPr lang="en-US" dirty="0"/>
              <a:t>An alphabet of letters </a:t>
            </a:r>
            <a:r>
              <a:rPr lang="en-US" sz="3000" dirty="0">
                <a:sym typeface="Symbol" pitchFamily="18" charset="2"/>
              </a:rPr>
              <a:t> = {</a:t>
            </a:r>
            <a:r>
              <a:rPr lang="en-US" sz="3000" dirty="0" err="1">
                <a:sym typeface="Symbol" pitchFamily="18" charset="2"/>
              </a:rPr>
              <a:t>a,b,c</a:t>
            </a:r>
            <a:r>
              <a:rPr lang="en-US" sz="3000" dirty="0">
                <a:sym typeface="Symbol" pitchFamily="18" charset="2"/>
              </a:rPr>
              <a:t>,…} from which the input strings are formed.</a:t>
            </a:r>
          </a:p>
          <a:p>
            <a:pPr marL="990600" lvl="1" indent="-533400">
              <a:lnSpc>
                <a:spcPct val="90000"/>
              </a:lnSpc>
              <a:buFontTx/>
              <a:buAutoNum type="arabicPeriod"/>
            </a:pPr>
            <a:r>
              <a:rPr lang="en-US" sz="3000" dirty="0">
                <a:sym typeface="Symbol" pitchFamily="18" charset="2"/>
              </a:rPr>
              <a:t>An alphabet  </a:t>
            </a:r>
            <a:r>
              <a:rPr lang="ru-RU" sz="3000" dirty="0">
                <a:cs typeface="Times New Roman" pitchFamily="18" charset="0"/>
                <a:sym typeface="Math1" charset="2"/>
              </a:rPr>
              <a:t>Г</a:t>
            </a:r>
            <a:r>
              <a:rPr lang="en-US" sz="3000" dirty="0">
                <a:sym typeface="Math1" charset="2"/>
              </a:rPr>
              <a:t>={</a:t>
            </a:r>
            <a:r>
              <a:rPr lang="en-US" sz="3000" dirty="0" err="1">
                <a:sym typeface="Math1" charset="2"/>
              </a:rPr>
              <a:t>x,y,z</a:t>
            </a:r>
            <a:r>
              <a:rPr lang="en-US" sz="3000" dirty="0">
                <a:sym typeface="Math1" charset="2"/>
              </a:rPr>
              <a:t>,…} of output characters from which output strings are generated.</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spTree>
    <p:extLst>
      <p:ext uri="{BB962C8B-B14F-4D97-AF65-F5344CB8AC3E}">
        <p14:creationId xmlns:p14="http://schemas.microsoft.com/office/powerpoint/2010/main" xmlns="" val="279415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Mealy machine</a:t>
            </a:r>
            <a:endParaRPr lang="en-US" dirty="0"/>
          </a:p>
        </p:txBody>
      </p:sp>
      <p:pic>
        <p:nvPicPr>
          <p:cNvPr id="1026" name="Picture 2"/>
          <p:cNvPicPr>
            <a:picLocks noChangeAspect="1" noChangeArrowheads="1"/>
          </p:cNvPicPr>
          <p:nvPr/>
        </p:nvPicPr>
        <p:blipFill>
          <a:blip r:embed="rId3"/>
          <a:srcRect/>
          <a:stretch>
            <a:fillRect/>
          </a:stretch>
        </p:blipFill>
        <p:spPr bwMode="auto">
          <a:xfrm>
            <a:off x="533400" y="1371600"/>
            <a:ext cx="7984761" cy="4822479"/>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Tree>
    <p:extLst>
      <p:ext uri="{BB962C8B-B14F-4D97-AF65-F5344CB8AC3E}">
        <p14:creationId xmlns:p14="http://schemas.microsoft.com/office/powerpoint/2010/main" xmlns="" val="23493946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Complementing Mealy Machine</a:t>
            </a:r>
            <a:endParaRPr lang="en-US" dirty="0"/>
          </a:p>
        </p:txBody>
      </p:sp>
      <p:pic>
        <p:nvPicPr>
          <p:cNvPr id="2050" name="Picture 2"/>
          <p:cNvPicPr>
            <a:picLocks noGrp="1" noChangeAspect="1" noChangeArrowheads="1"/>
          </p:cNvPicPr>
          <p:nvPr>
            <p:ph idx="1"/>
          </p:nvPr>
        </p:nvPicPr>
        <p:blipFill>
          <a:blip r:embed="rId3"/>
          <a:srcRect/>
          <a:stretch>
            <a:fillRect/>
          </a:stretch>
        </p:blipFill>
        <p:spPr bwMode="auto">
          <a:xfrm>
            <a:off x="3352800" y="2133600"/>
            <a:ext cx="2743200" cy="3110593"/>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spTree>
    <p:extLst>
      <p:ext uri="{BB962C8B-B14F-4D97-AF65-F5344CB8AC3E}">
        <p14:creationId xmlns:p14="http://schemas.microsoft.com/office/powerpoint/2010/main" xmlns="" val="839543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p:txBody>
          <a:bodyPr>
            <a:normAutofit/>
          </a:bodyPr>
          <a:lstStyle/>
          <a:p>
            <a:r>
              <a:rPr lang="en-US" dirty="0" smtClean="0"/>
              <a:t>Incrementing Mealy Machine</a:t>
            </a:r>
            <a:endParaRPr lang="en-US" dirty="0"/>
          </a:p>
        </p:txBody>
      </p:sp>
      <p:sp>
        <p:nvSpPr>
          <p:cNvPr id="402435" name="Rectangle 3"/>
          <p:cNvSpPr>
            <a:spLocks noGrp="1" noChangeArrowheads="1"/>
          </p:cNvSpPr>
          <p:nvPr>
            <p:ph type="body" idx="1"/>
          </p:nvPr>
        </p:nvSpPr>
        <p:spPr/>
        <p:txBody>
          <a:bodyPr/>
          <a:lstStyle/>
          <a:p>
            <a:pPr marL="990600" lvl="1" indent="-533400">
              <a:lnSpc>
                <a:spcPct val="90000"/>
              </a:lnSpc>
              <a:buFontTx/>
              <a:buNone/>
            </a:pPr>
            <a:r>
              <a:rPr lang="en-US" sz="3000" dirty="0"/>
              <a:t>Consider the following additions</a:t>
            </a:r>
          </a:p>
          <a:p>
            <a:pPr marL="990600" lvl="1" indent="-533400">
              <a:lnSpc>
                <a:spcPct val="90000"/>
              </a:lnSpc>
              <a:buFontTx/>
              <a:buNone/>
            </a:pPr>
            <a:r>
              <a:rPr lang="en-US" sz="3000" dirty="0"/>
              <a:t>a)	</a:t>
            </a:r>
            <a:r>
              <a:rPr lang="en-US" sz="3000" dirty="0" smtClean="0"/>
              <a:t>100101100</a:t>
            </a:r>
            <a:r>
              <a:rPr lang="en-US" sz="3000" dirty="0"/>
              <a:t>		b)  </a:t>
            </a:r>
            <a:r>
              <a:rPr lang="en-US" sz="3000" dirty="0" smtClean="0"/>
              <a:t>1001111111</a:t>
            </a:r>
            <a:endParaRPr lang="en-US" sz="3000" dirty="0"/>
          </a:p>
          <a:p>
            <a:pPr marL="990600" lvl="1" indent="-533400">
              <a:lnSpc>
                <a:spcPct val="90000"/>
              </a:lnSpc>
              <a:buFontTx/>
              <a:buNone/>
            </a:pPr>
            <a:r>
              <a:rPr lang="en-US" sz="3000" dirty="0"/>
              <a:t>		    + 1			           + 1</a:t>
            </a:r>
          </a:p>
          <a:p>
            <a:pPr marL="990600" lvl="1" indent="-533400">
              <a:lnSpc>
                <a:spcPct val="90000"/>
              </a:lnSpc>
              <a:buFontTx/>
              <a:buNone/>
            </a:pPr>
            <a:r>
              <a:rPr lang="en-US" sz="3000" dirty="0"/>
              <a:t>	</a:t>
            </a:r>
            <a:r>
              <a:rPr lang="en-US" sz="3000" dirty="0" smtClean="0"/>
              <a:t>100101101</a:t>
            </a:r>
            <a:r>
              <a:rPr lang="en-US" sz="3000" dirty="0"/>
              <a:t>		      </a:t>
            </a:r>
            <a:r>
              <a:rPr lang="en-US" sz="3000" dirty="0" smtClean="0"/>
              <a:t>1010000000</a:t>
            </a:r>
          </a:p>
          <a:p>
            <a:pPr marL="990600" lvl="1" indent="-533400">
              <a:lnSpc>
                <a:spcPct val="90000"/>
              </a:lnSpc>
              <a:buFontTx/>
              <a:buNone/>
            </a:pPr>
            <a:endParaRPr lang="en-US" sz="3000" dirty="0"/>
          </a:p>
          <a:p>
            <a:pPr marL="990600" lvl="1" indent="-533400">
              <a:lnSpc>
                <a:spcPct val="90000"/>
              </a:lnSpc>
              <a:buFontTx/>
              <a:buAutoNum type="alphaLcParenR"/>
            </a:pPr>
            <a:r>
              <a:rPr lang="en-US" sz="3000" dirty="0" smtClean="0"/>
              <a:t>If the right most bit is 0 then…</a:t>
            </a:r>
          </a:p>
          <a:p>
            <a:pPr marL="990600" lvl="1" indent="-533400">
              <a:lnSpc>
                <a:spcPct val="90000"/>
              </a:lnSpc>
              <a:buFontTx/>
              <a:buAutoNum type="alphaLcParenR"/>
            </a:pPr>
            <a:r>
              <a:rPr lang="en-US" sz="3000" dirty="0" smtClean="0"/>
              <a:t>If the right most bit is 1 then…</a:t>
            </a:r>
            <a:endParaRPr lang="en-US" sz="3000" dirty="0"/>
          </a:p>
          <a:p>
            <a:pPr marL="990600" lvl="1" indent="-533400">
              <a:lnSpc>
                <a:spcPct val="90000"/>
              </a:lnSpc>
              <a:buFontTx/>
              <a:buNone/>
            </a:pPr>
            <a:endParaRPr lang="en-US" sz="30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spTree>
    <p:extLst>
      <p:ext uri="{BB962C8B-B14F-4D97-AF65-F5344CB8AC3E}">
        <p14:creationId xmlns="" xmlns:p14="http://schemas.microsoft.com/office/powerpoint/2010/main" val="6419216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a:xfrm>
            <a:off x="685800" y="228600"/>
            <a:ext cx="7772400" cy="1143000"/>
          </a:xfrm>
        </p:spPr>
        <p:txBody>
          <a:bodyPr>
            <a:normAutofit/>
          </a:bodyPr>
          <a:lstStyle/>
          <a:p>
            <a:r>
              <a:rPr lang="en-US" dirty="0" smtClean="0"/>
              <a:t>Incrementing Mealy Machine</a:t>
            </a:r>
            <a:endParaRPr lang="en-US" dirty="0"/>
          </a:p>
        </p:txBody>
      </p:sp>
      <p:sp>
        <p:nvSpPr>
          <p:cNvPr id="4" name="Content Placeholder 3"/>
          <p:cNvSpPr>
            <a:spLocks noGrp="1"/>
          </p:cNvSpPr>
          <p:nvPr>
            <p:ph idx="1"/>
          </p:nvPr>
        </p:nvSpPr>
        <p:spPr>
          <a:xfrm>
            <a:off x="457200" y="1600200"/>
            <a:ext cx="8229600" cy="4525963"/>
          </a:xfrm>
        </p:spPr>
        <p:txBody>
          <a:bodyPr>
            <a:normAutofit/>
          </a:bodyPr>
          <a:lstStyle/>
          <a:p>
            <a:r>
              <a:rPr lang="en-US" dirty="0" smtClean="0"/>
              <a:t>The machine will have three states: start, owe-carry (OC), and no-carry(NC).  Owe-carry state will output 0 when two 1 bits are added. </a:t>
            </a:r>
          </a:p>
          <a:p>
            <a:r>
              <a:rPr lang="en-US" dirty="0" smtClean="0"/>
              <a:t>The concept of states tell us that what we are printing and what we have printed so far.</a:t>
            </a:r>
          </a:p>
        </p:txBody>
      </p:sp>
      <p:sp>
        <p:nvSpPr>
          <p:cNvPr id="5" name="Slide Number Placeholder 4"/>
          <p:cNvSpPr>
            <a:spLocks noGrp="1"/>
          </p:cNvSpPr>
          <p:nvPr>
            <p:ph type="sldNum" sz="quarter" idx="12"/>
          </p:nvPr>
        </p:nvSpPr>
        <p:spPr/>
        <p:txBody>
          <a:bodyPr/>
          <a:lstStyle/>
          <a:p>
            <a:fld id="{0AD2A1D3-94CF-4BE8-B9A0-75EFE4C74F95}" type="slidenum">
              <a:rPr lang="en-US" smtClean="0"/>
              <a:pPr/>
              <a:t>14</a:t>
            </a:fld>
            <a:endParaRPr lang="en-US"/>
          </a:p>
        </p:txBody>
      </p:sp>
    </p:spTree>
    <p:extLst>
      <p:ext uri="{BB962C8B-B14F-4D97-AF65-F5344CB8AC3E}">
        <p14:creationId xmlns="" xmlns:p14="http://schemas.microsoft.com/office/powerpoint/2010/main" val="8154053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a:xfrm>
            <a:off x="685800" y="152400"/>
            <a:ext cx="7772400" cy="1143000"/>
          </a:xfrm>
        </p:spPr>
        <p:txBody>
          <a:bodyPr>
            <a:normAutofit fontScale="90000"/>
          </a:bodyPr>
          <a:lstStyle/>
          <a:p>
            <a:r>
              <a:rPr lang="en-US"/>
              <a:t>Constructing the incrementing machine continued …</a:t>
            </a:r>
          </a:p>
        </p:txBody>
      </p:sp>
      <p:sp>
        <p:nvSpPr>
          <p:cNvPr id="389123" name="Rectangle 3"/>
          <p:cNvSpPr>
            <a:spLocks noGrp="1" noChangeArrowheads="1"/>
          </p:cNvSpPr>
          <p:nvPr>
            <p:ph type="body" idx="1"/>
          </p:nvPr>
        </p:nvSpPr>
        <p:spPr>
          <a:xfrm>
            <a:off x="685800" y="1371600"/>
            <a:ext cx="7772400" cy="4114800"/>
          </a:xfrm>
        </p:spPr>
        <p:txBody>
          <a:bodyPr/>
          <a:lstStyle/>
          <a:p>
            <a:pPr>
              <a:buFontTx/>
              <a:buNone/>
            </a:pPr>
            <a:r>
              <a:rPr lang="en-US" dirty="0"/>
              <a:t>	The Mealy machine have the states</a:t>
            </a:r>
          </a:p>
          <a:p>
            <a:pPr>
              <a:buFontTx/>
              <a:buNone/>
            </a:pPr>
            <a:r>
              <a:rPr lang="en-US" dirty="0"/>
              <a:t>	 q</a:t>
            </a:r>
            <a:r>
              <a:rPr lang="en-US" baseline="-30000" dirty="0"/>
              <a:t>0</a:t>
            </a:r>
            <a:r>
              <a:rPr lang="en-US" dirty="0"/>
              <a:t>, q</a:t>
            </a:r>
            <a:r>
              <a:rPr lang="en-US" baseline="-30000" dirty="0"/>
              <a:t>1</a:t>
            </a:r>
            <a:r>
              <a:rPr lang="en-US" dirty="0"/>
              <a:t>, q</a:t>
            </a:r>
            <a:r>
              <a:rPr lang="en-US" baseline="-30000" dirty="0"/>
              <a:t>2 </a:t>
            </a:r>
            <a:r>
              <a:rPr lang="en-US" dirty="0"/>
              <a:t>, where q</a:t>
            </a:r>
            <a:r>
              <a:rPr lang="en-US" baseline="-30000" dirty="0"/>
              <a:t>0</a:t>
            </a:r>
            <a:r>
              <a:rPr lang="en-US" dirty="0"/>
              <a:t> is the start state and</a:t>
            </a:r>
          </a:p>
          <a:p>
            <a:pPr>
              <a:buFontTx/>
              <a:buNone/>
            </a:pPr>
            <a:r>
              <a:rPr lang="en-US" dirty="0"/>
              <a:t>	</a:t>
            </a:r>
            <a:r>
              <a:rPr lang="en-US" sz="3400" dirty="0">
                <a:sym typeface="Symbol" pitchFamily="18" charset="2"/>
              </a:rPr>
              <a:t> = {0,1},</a:t>
            </a:r>
          </a:p>
          <a:p>
            <a:pPr>
              <a:buFontTx/>
              <a:buNone/>
            </a:pPr>
            <a:r>
              <a:rPr lang="en-US" sz="3400" dirty="0">
                <a:sym typeface="Math1" charset="2"/>
              </a:rPr>
              <a:t>	</a:t>
            </a:r>
            <a:r>
              <a:rPr lang="ru-RU" sz="3400" dirty="0">
                <a:cs typeface="Times New Roman" pitchFamily="18" charset="0"/>
                <a:sym typeface="Math1" charset="2"/>
              </a:rPr>
              <a:t>Г</a:t>
            </a:r>
            <a:r>
              <a:rPr lang="en-US" sz="3400" dirty="0">
                <a:sym typeface="Math1" charset="2"/>
              </a:rPr>
              <a:t>={0,1}</a:t>
            </a:r>
          </a:p>
        </p:txBody>
      </p:sp>
      <p:pic>
        <p:nvPicPr>
          <p:cNvPr id="3074" name="Picture 2"/>
          <p:cNvPicPr>
            <a:picLocks noChangeAspect="1" noChangeArrowheads="1"/>
          </p:cNvPicPr>
          <p:nvPr/>
        </p:nvPicPr>
        <p:blipFill>
          <a:blip r:embed="rId3"/>
          <a:srcRect/>
          <a:stretch>
            <a:fillRect/>
          </a:stretch>
        </p:blipFill>
        <p:spPr bwMode="auto">
          <a:xfrm>
            <a:off x="3124200" y="2819400"/>
            <a:ext cx="5610225" cy="3530911"/>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0AD2A1D3-94CF-4BE8-B9A0-75EFE4C74F95}" type="slidenum">
              <a:rPr lang="en-US" smtClean="0"/>
              <a:pPr/>
              <a:t>15</a:t>
            </a:fld>
            <a:endParaRPr lang="en-US"/>
          </a:p>
        </p:txBody>
      </p:sp>
    </p:spTree>
    <p:extLst>
      <p:ext uri="{BB962C8B-B14F-4D97-AF65-F5344CB8AC3E}">
        <p14:creationId xmlns="" xmlns:p14="http://schemas.microsoft.com/office/powerpoint/2010/main" val="41675648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US" dirty="0" smtClean="0"/>
              <a:t>Overflow state</a:t>
            </a:r>
            <a:endParaRPr lang="en-US" dirty="0"/>
          </a:p>
        </p:txBody>
      </p:sp>
      <p:sp>
        <p:nvSpPr>
          <p:cNvPr id="404483" name="Rectangle 3"/>
          <p:cNvSpPr>
            <a:spLocks noGrp="1" noChangeArrowheads="1"/>
          </p:cNvSpPr>
          <p:nvPr>
            <p:ph type="body" idx="1"/>
          </p:nvPr>
        </p:nvSpPr>
        <p:spPr/>
        <p:txBody>
          <a:bodyPr/>
          <a:lstStyle/>
          <a:p>
            <a:pPr marL="0" indent="0">
              <a:buFontTx/>
              <a:buNone/>
            </a:pPr>
            <a:r>
              <a:rPr lang="en-US" sz="2800" dirty="0" smtClean="0"/>
              <a:t>Due to typical property of Mealy machines of having input bits equals to outputs, if string 1111 is run as input, the output will be 0000 and not 10000. This is called overflow state. </a:t>
            </a:r>
            <a:endParaRPr lang="en-US" sz="28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a:p>
        </p:txBody>
      </p:sp>
    </p:spTree>
    <p:extLst>
      <p:ext uri="{BB962C8B-B14F-4D97-AF65-F5344CB8AC3E}">
        <p14:creationId xmlns="" xmlns:p14="http://schemas.microsoft.com/office/powerpoint/2010/main" val="298751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idx="4294967295"/>
          </p:nvPr>
        </p:nvSpPr>
        <p:spPr>
          <a:xfrm>
            <a:off x="381000" y="228600"/>
            <a:ext cx="7772400" cy="1143000"/>
          </a:xfrm>
        </p:spPr>
        <p:txBody>
          <a:bodyPr/>
          <a:lstStyle/>
          <a:p>
            <a:r>
              <a:rPr lang="en-US">
                <a:latin typeface="Arial" charset="0"/>
              </a:rPr>
              <a:t>Summing Up</a:t>
            </a:r>
          </a:p>
        </p:txBody>
      </p:sp>
      <p:sp>
        <p:nvSpPr>
          <p:cNvPr id="453635" name="Rectangle 3"/>
          <p:cNvSpPr>
            <a:spLocks noGrp="1" noChangeArrowheads="1"/>
          </p:cNvSpPr>
          <p:nvPr>
            <p:ph type="body" idx="4294967295"/>
          </p:nvPr>
        </p:nvSpPr>
        <p:spPr>
          <a:xfrm>
            <a:off x="355600" y="1885950"/>
            <a:ext cx="8178800" cy="4171950"/>
          </a:xfrm>
        </p:spPr>
        <p:txBody>
          <a:bodyPr>
            <a:normAutofit/>
          </a:bodyPr>
          <a:lstStyle/>
          <a:p>
            <a:r>
              <a:rPr lang="en-US" dirty="0" smtClean="0">
                <a:latin typeface="Arial" charset="0"/>
              </a:rPr>
              <a:t>Example of Moore machine, </a:t>
            </a:r>
          </a:p>
          <a:p>
            <a:r>
              <a:rPr lang="en-US" dirty="0" smtClean="0">
                <a:latin typeface="Arial" charset="0"/>
              </a:rPr>
              <a:t>Two halves Moore machine</a:t>
            </a:r>
          </a:p>
          <a:p>
            <a:r>
              <a:rPr lang="en-US" dirty="0" smtClean="0">
                <a:latin typeface="Arial" charset="0"/>
              </a:rPr>
              <a:t>Mealy machine, Examples</a:t>
            </a:r>
          </a:p>
          <a:p>
            <a:r>
              <a:rPr lang="en-US" dirty="0" smtClean="0">
                <a:latin typeface="Arial" charset="0"/>
              </a:rPr>
              <a:t>Example Moore and Mealy Machines Repeat</a:t>
            </a:r>
          </a:p>
          <a:p>
            <a:r>
              <a:rPr lang="en-US" dirty="0" smtClean="0">
                <a:latin typeface="Arial" charset="0"/>
              </a:rPr>
              <a:t>Incrementing Mealy machines</a:t>
            </a:r>
          </a:p>
          <a:p>
            <a:r>
              <a:rPr lang="en-US" dirty="0" smtClean="0">
                <a:latin typeface="Arial" charset="0"/>
              </a:rPr>
              <a:t>Overflow state.</a:t>
            </a:r>
          </a:p>
          <a:p>
            <a:endParaRPr lang="en-US" dirty="0">
              <a:latin typeface="Arial"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a:p>
        </p:txBody>
      </p:sp>
    </p:spTree>
    <p:extLst>
      <p:ext uri="{BB962C8B-B14F-4D97-AF65-F5344CB8AC3E}">
        <p14:creationId xmlns="" xmlns:p14="http://schemas.microsoft.com/office/powerpoint/2010/main" val="263749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315</Words>
  <Application>Microsoft Office PowerPoint</Application>
  <PresentationFormat>On-screen Show (4:3)</PresentationFormat>
  <Paragraphs>74</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Lecture # 14</vt:lpstr>
      <vt:lpstr>Lecture 13 at a glance…</vt:lpstr>
      <vt:lpstr>Finite Automata with output</vt:lpstr>
      <vt:lpstr>Slide 4</vt:lpstr>
      <vt:lpstr>Moore machine Definition</vt:lpstr>
      <vt:lpstr>Moore machine continued …</vt:lpstr>
      <vt:lpstr>Moore Machine with JFLAP</vt:lpstr>
      <vt:lpstr>Example: Moore NOT machine</vt:lpstr>
      <vt:lpstr>Example: Divide an Input in to half</vt:lpstr>
      <vt:lpstr>Mealy machine</vt:lpstr>
      <vt:lpstr>Example Mealy machine</vt:lpstr>
      <vt:lpstr>Complementing Mealy Machine</vt:lpstr>
      <vt:lpstr>Incrementing Mealy Machine</vt:lpstr>
      <vt:lpstr>Incrementing Mealy Machine</vt:lpstr>
      <vt:lpstr>Constructing the incrementing machine continued …</vt:lpstr>
      <vt:lpstr>Overflow state</vt:lpstr>
      <vt:lpstr>Summing Up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14</dc:title>
  <dc:creator>ALAM</dc:creator>
  <cp:lastModifiedBy>NTS</cp:lastModifiedBy>
  <cp:revision>16</cp:revision>
  <dcterms:created xsi:type="dcterms:W3CDTF">2012-12-18T10:16:29Z</dcterms:created>
  <dcterms:modified xsi:type="dcterms:W3CDTF">2012-12-20T07:51:53Z</dcterms:modified>
</cp:coreProperties>
</file>