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8" r:id="rId10"/>
    <p:sldId id="265" r:id="rId11"/>
    <p:sldId id="266" r:id="rId12"/>
    <p:sldId id="267" r:id="rId13"/>
    <p:sldId id="27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43E54-6B14-40F5-A4A4-2235074748A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E93D5-2C76-4383-B1A2-6872B0DADC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44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1027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849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28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918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519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193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089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2572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1677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974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107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E65D5-7063-4B97-9ECF-B15E9CA9A12C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3BDD4-5544-442B-95E0-79EA067E6C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419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13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48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12 at a glance…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NFA with NULL to FA Conversion using transition tables</a:t>
            </a:r>
          </a:p>
          <a:p>
            <a:r>
              <a:rPr lang="en-US" smtClean="0"/>
              <a:t>Examples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8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NFA with NULL conversion – Repeat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276600"/>
            <a:ext cx="3810000" cy="292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600200"/>
            <a:ext cx="3886200" cy="332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3415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90629053"/>
              </p:ext>
            </p:extLst>
          </p:nvPr>
        </p:nvGraphicFramePr>
        <p:xfrm>
          <a:off x="457200" y="4023360"/>
          <a:ext cx="813816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305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1  </a:t>
                      </a:r>
                      <a:r>
                        <a:rPr lang="en-US" sz="2800">
                          <a:effectLst/>
                        </a:rPr>
                        <a:t>≡  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(1,2,4) ≡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(1,2,4)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(1,2,4) ≡ z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(1,2,4,3) 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>
                          <a:effectLst/>
                        </a:rPr>
                        <a:t> ≡ (1,2,3,4)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(1,2,4,3 )≡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(1,3,4)  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533400"/>
            <a:ext cx="3810000" cy="292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073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4493"/>
            <a:ext cx="6553200" cy="3107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24968654"/>
              </p:ext>
            </p:extLst>
          </p:nvPr>
        </p:nvGraphicFramePr>
        <p:xfrm>
          <a:off x="228600" y="3352800"/>
          <a:ext cx="8366760" cy="2667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</a:tblGrid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1  </a:t>
                      </a:r>
                      <a:r>
                        <a:rPr lang="en-US" sz="2800" dirty="0">
                          <a:effectLst/>
                        </a:rPr>
                        <a:t>≡  1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(1,2,4) ≡ </a:t>
                      </a: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(1,2,4)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(1,2,4) ≡ z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(1,2,4,3) 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>
                          <a:effectLst/>
                        </a:rPr>
                        <a:t> ≡ (1,2,3,4)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(1,2,4,3 )≡ z</a:t>
                      </a:r>
                      <a:r>
                        <a:rPr lang="en-US" sz="2800" baseline="-25000" dirty="0">
                          <a:effectLst/>
                        </a:rPr>
                        <a:t>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(1,3,4)  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885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8" y="1524000"/>
            <a:ext cx="705255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Convert the following NFA with NULL transition to 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548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13196"/>
            <a:ext cx="3522518" cy="343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57811"/>
            <a:ext cx="3429000" cy="345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109" y="85552"/>
            <a:ext cx="3632951" cy="227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981200" y="2286000"/>
            <a:ext cx="5271655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Which conversion from NFA-with NULL to NFA is OK?</a:t>
            </a:r>
            <a:endParaRPr lang="en-US" sz="1800" b="1" dirty="0"/>
          </a:p>
        </p:txBody>
      </p:sp>
      <p:sp>
        <p:nvSpPr>
          <p:cNvPr id="2" name="Rectangle 1"/>
          <p:cNvSpPr/>
          <p:nvPr/>
        </p:nvSpPr>
        <p:spPr>
          <a:xfrm>
            <a:off x="1747299" y="6150893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6357670" y="6150893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762000" y="845192"/>
            <a:ext cx="1171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Question: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115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0643524"/>
              </p:ext>
            </p:extLst>
          </p:nvPr>
        </p:nvGraphicFramePr>
        <p:xfrm>
          <a:off x="533400" y="4181876"/>
          <a:ext cx="8290560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3520"/>
                <a:gridCol w="2763520"/>
                <a:gridCol w="2763520"/>
              </a:tblGrid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 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 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baseline="30000" dirty="0">
                          <a:effectLst/>
                        </a:rPr>
                        <a:t>+</a:t>
                      </a:r>
                      <a:r>
                        <a:rPr lang="en-US" sz="2400" baseline="-25000" dirty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0,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≡Z</a:t>
                      </a:r>
                      <a:r>
                        <a:rPr lang="en-US" sz="2400" baseline="-25000" dirty="0" smtClean="0">
                          <a:effectLst/>
                        </a:rPr>
                        <a:t>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r>
                        <a:rPr lang="en-US" sz="2400" baseline="30000" dirty="0">
                          <a:effectLst/>
                        </a:rPr>
                        <a:t>+</a:t>
                      </a:r>
                      <a:r>
                        <a:rPr lang="en-US" sz="2400" baseline="-25000" dirty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0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5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440"/>
            <a:ext cx="4059382" cy="395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251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5999" y="228600"/>
            <a:ext cx="5358493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0643524"/>
              </p:ext>
            </p:extLst>
          </p:nvPr>
        </p:nvGraphicFramePr>
        <p:xfrm>
          <a:off x="533400" y="4181876"/>
          <a:ext cx="8290560" cy="2523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3520"/>
                <a:gridCol w="2763520"/>
                <a:gridCol w="2763520"/>
              </a:tblGrid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</a:t>
                      </a:r>
                      <a:endParaRPr lang="en-US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 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1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 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baseline="30000" dirty="0">
                          <a:effectLst/>
                        </a:rPr>
                        <a:t>+</a:t>
                      </a:r>
                      <a:r>
                        <a:rPr lang="en-US" sz="2400" baseline="-25000" dirty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0,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≡Z</a:t>
                      </a:r>
                      <a:r>
                        <a:rPr lang="en-US" sz="2400" baseline="-25000" dirty="0" smtClean="0">
                          <a:effectLst/>
                        </a:rPr>
                        <a:t>5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r>
                        <a:rPr lang="en-US" sz="2400" baseline="30000" dirty="0">
                          <a:effectLst/>
                        </a:rPr>
                        <a:t>+</a:t>
                      </a:r>
                      <a:r>
                        <a:rPr lang="en-US" sz="2400" baseline="-25000" dirty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0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5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</a:t>
                      </a:r>
                      <a:r>
                        <a:rPr lang="en-US" sz="2400" dirty="0" err="1">
                          <a:effectLst/>
                        </a:rPr>
                        <a:t>q</a:t>
                      </a:r>
                      <a:r>
                        <a:rPr lang="en-US" sz="2400" baseline="-25000" dirty="0" err="1">
                          <a:effectLst/>
                        </a:rPr>
                        <a:t>o</a:t>
                      </a:r>
                      <a:r>
                        <a:rPr lang="en-US" sz="2400" baseline="-25000" dirty="0">
                          <a:effectLst/>
                        </a:rPr>
                        <a:t>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( q</a:t>
                      </a:r>
                      <a:r>
                        <a:rPr lang="en-US" sz="2400" baseline="-25000" dirty="0">
                          <a:effectLst/>
                        </a:rPr>
                        <a:t>1,</a:t>
                      </a:r>
                      <a:r>
                        <a:rPr lang="en-US" sz="2400" dirty="0">
                          <a:effectLst/>
                        </a:rPr>
                        <a:t> q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r>
                        <a:rPr lang="en-US" sz="2400" dirty="0">
                          <a:effectLst/>
                        </a:rPr>
                        <a:t>) </a:t>
                      </a:r>
                      <a:r>
                        <a:rPr lang="en-US" sz="2400" dirty="0" smtClean="0">
                          <a:effectLst/>
                        </a:rPr>
                        <a:t>≡ </a:t>
                      </a:r>
                      <a:r>
                        <a:rPr lang="en-US" sz="2400" dirty="0">
                          <a:effectLst/>
                        </a:rPr>
                        <a:t>Z</a:t>
                      </a:r>
                      <a:r>
                        <a:rPr lang="en-US" sz="2400" baseline="-250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327" y="685800"/>
            <a:ext cx="4638675" cy="289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r>
              <a:rPr lang="en-US" dirty="0" smtClean="0"/>
              <a:t>Task Solution for FA Closure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7145510"/>
              </p:ext>
            </p:extLst>
          </p:nvPr>
        </p:nvGraphicFramePr>
        <p:xfrm>
          <a:off x="228600" y="3733800"/>
          <a:ext cx="8671560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0520"/>
                <a:gridCol w="2890520"/>
                <a:gridCol w="2890520"/>
              </a:tblGrid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Old States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Reading at a 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Reading at b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z1±≡q0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q1≡z2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q2≡z3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z2  ≡q1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q1≡z2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(q3, q0)≡z4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z3  ≡q2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(q4, q0)≡z5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q2≡z3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z4+≡ (q3, q0)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(q1,q1)≡q1≡z2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(q3, q0,q2)≡z6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z5+≡ (q4, q0)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(q1,q4,q0)≡z7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(q2,q2)≡q2≡z3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z6+≡ (q3, q0,q2)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(q1,q1,q4,q0)≡(q1,q4,q0)≡z7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(q3, q0,q2,q2)≡ (q3, q0,q2)≡z6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z7+≡ (q1,q4,q0)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(q1,q4,q0,q1)≡(q1,q4,q0)≡z7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(q3, q0,q2,q2)≡ (q3, q0,q2)≡z6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4290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15" y="838200"/>
            <a:ext cx="7998384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70164" y="4686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Verification: ( a(</a:t>
            </a:r>
            <a:r>
              <a:rPr lang="en-US" dirty="0" err="1" smtClean="0"/>
              <a:t>a+b</a:t>
            </a:r>
            <a:r>
              <a:rPr lang="en-US" dirty="0" smtClean="0"/>
              <a:t>)*b + </a:t>
            </a:r>
            <a:r>
              <a:rPr lang="en-US" sz="4000" dirty="0"/>
              <a:t> </a:t>
            </a:r>
            <a:r>
              <a:rPr lang="en-US" sz="4000" dirty="0" smtClean="0"/>
              <a:t>b(</a:t>
            </a:r>
            <a:r>
              <a:rPr lang="en-US" sz="4000" dirty="0" err="1" smtClean="0"/>
              <a:t>a+b</a:t>
            </a:r>
            <a:r>
              <a:rPr lang="en-US" sz="4000" dirty="0" smtClean="0"/>
              <a:t>)*a)*</a:t>
            </a:r>
            <a:endParaRPr lang="en-US" sz="4000" baseline="30000" dirty="0" smtClean="0"/>
          </a:p>
          <a:p>
            <a:pPr marL="0" indent="0">
              <a:buFont typeface="Arial" pitchFamily="34" charset="0"/>
              <a:buNone/>
            </a:pPr>
            <a:r>
              <a:rPr lang="en-US" sz="4000" dirty="0" err="1" smtClean="0"/>
              <a:t>A,b,abba,baab,aaaabbbbba</a:t>
            </a:r>
            <a:r>
              <a:rPr lang="en-US" sz="4000" dirty="0" smtClean="0"/>
              <a:t>,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988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</a:t>
            </a:r>
            <a:r>
              <a:rPr lang="en-US" dirty="0" smtClean="0"/>
              <a:t>Automata </a:t>
            </a:r>
            <a:r>
              <a:rPr lang="en-US" dirty="0"/>
              <a:t>with output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Finite Automata, the input string represents the input data to a computer program. Reading the input letters is very much similar to how a computer program performs various instructions.</a:t>
            </a:r>
          </a:p>
          <a:p>
            <a:r>
              <a:rPr lang="en-US" dirty="0" smtClean="0"/>
              <a:t>The concept of states tell us that what we are printing and what we have printed so far.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47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Summary Lecture#13</a:t>
            </a:r>
            <a:endParaRPr lang="en-US" dirty="0">
              <a:latin typeface="Arial" charset="0"/>
            </a:endParaRPr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5600" y="1885950"/>
            <a:ext cx="8178800" cy="4171950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NFA conversion – Repeat </a:t>
            </a:r>
          </a:p>
          <a:p>
            <a:r>
              <a:rPr lang="en-US" dirty="0" smtClean="0">
                <a:latin typeface="Arial" charset="0"/>
              </a:rPr>
              <a:t>Closure </a:t>
            </a:r>
            <a:r>
              <a:rPr lang="en-US" smtClean="0">
                <a:latin typeface="Arial" charset="0"/>
              </a:rPr>
              <a:t>Task Solution</a:t>
            </a:r>
            <a:endParaRPr lang="en-US" dirty="0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008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677</Words>
  <Application>Microsoft Office PowerPoint</Application>
  <PresentationFormat>On-screen Show (4:3)</PresentationFormat>
  <Paragraphs>125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# 13</vt:lpstr>
      <vt:lpstr>Lecture 12 at a glance…</vt:lpstr>
      <vt:lpstr>NFA with NULL conversion – Repeat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Finite Automata with output</vt:lpstr>
      <vt:lpstr>Summary Lecture#13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13</dc:title>
  <dc:creator>ALAM</dc:creator>
  <cp:lastModifiedBy>NTS</cp:lastModifiedBy>
  <cp:revision>17</cp:revision>
  <dcterms:created xsi:type="dcterms:W3CDTF">2012-12-18T10:15:16Z</dcterms:created>
  <dcterms:modified xsi:type="dcterms:W3CDTF">2012-12-20T05:39:13Z</dcterms:modified>
</cp:coreProperties>
</file>