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8E574-DD36-414E-81E6-76FE05334E8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FE10C-BB29-4E61-BC56-337AEB2585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988E6-0211-497C-92DF-37C38BF506C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4FAC7-F18C-4FCB-BBCE-6C8DA8175F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11 at a glance…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err="1" smtClean="0"/>
              <a:t>Kleene</a:t>
            </a:r>
            <a:r>
              <a:rPr lang="en-US" dirty="0" smtClean="0"/>
              <a:t> Theorem Part III (Concatenation)</a:t>
            </a:r>
          </a:p>
          <a:p>
            <a:r>
              <a:rPr lang="en-US" dirty="0" smtClean="0"/>
              <a:t>Examples of </a:t>
            </a:r>
            <a:r>
              <a:rPr lang="en-US" dirty="0" err="1" smtClean="0"/>
              <a:t>Kleene</a:t>
            </a:r>
            <a:r>
              <a:rPr lang="en-US" dirty="0" smtClean="0"/>
              <a:t> Theorem Concatenation part</a:t>
            </a:r>
            <a:r>
              <a:rPr lang="en-US" dirty="0" smtClean="0"/>
              <a:t>.</a:t>
            </a:r>
          </a:p>
          <a:p>
            <a:r>
              <a:rPr lang="en-US" dirty="0" smtClean="0"/>
              <a:t>Closure and its Examples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NFA &amp; FA at a glance..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2800762"/>
              </p:ext>
            </p:extLst>
          </p:nvPr>
        </p:nvGraphicFramePr>
        <p:xfrm>
          <a:off x="304800" y="2057400"/>
          <a:ext cx="86868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FA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NFA</a:t>
                      </a:r>
                      <a:endParaRPr lang="en-US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Single Start State</a:t>
                      </a:r>
                      <a:r>
                        <a:rPr lang="en-US" sz="2800" baseline="0" dirty="0" smtClean="0"/>
                        <a:t> and multiple end states (may be none)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Single Start State and multiple end states (may</a:t>
                      </a:r>
                      <a:r>
                        <a:rPr lang="en-US" sz="2800" baseline="0" dirty="0" smtClean="0"/>
                        <a:t> be none</a:t>
                      </a:r>
                      <a:r>
                        <a:rPr lang="en-US" sz="2800" dirty="0" smtClean="0"/>
                        <a:t>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Finite set of input symbols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Same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Finite set of transitions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Same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Deterministic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Non-Deterministic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Distinguishing Rule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 such rule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18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</a:rPr>
              <a:t>Example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81788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000" dirty="0"/>
              <a:t>	Consider the following NFA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000" dirty="0"/>
          </a:p>
          <a:p>
            <a:pPr>
              <a:lnSpc>
                <a:spcPct val="90000"/>
              </a:lnSpc>
              <a:buFontTx/>
              <a:buNone/>
            </a:pPr>
            <a:endParaRPr lang="en-US" sz="3000" dirty="0"/>
          </a:p>
          <a:p>
            <a:pPr>
              <a:lnSpc>
                <a:spcPct val="90000"/>
              </a:lnSpc>
              <a:buFontTx/>
              <a:buNone/>
            </a:pPr>
            <a:endParaRPr lang="en-US" sz="3000" dirty="0"/>
          </a:p>
          <a:p>
            <a:pPr>
              <a:lnSpc>
                <a:spcPct val="90000"/>
              </a:lnSpc>
              <a:buFontTx/>
              <a:buNone/>
            </a:pPr>
            <a:endParaRPr lang="en-US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47106"/>
            <a:ext cx="3810000" cy="246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683327"/>
            <a:ext cx="4371975" cy="2666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05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</a:rPr>
              <a:t>Example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5600" y="1885950"/>
            <a:ext cx="8178800" cy="4171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A simple NFA that accepts the language of strings defined over </a:t>
            </a:r>
            <a:r>
              <a:rPr lang="en-US" sz="3000" dirty="0">
                <a:sym typeface="Math1" pitchFamily="2" charset="2"/>
              </a:rPr>
              <a:t>={</a:t>
            </a:r>
            <a:r>
              <a:rPr lang="en-US" sz="3000" dirty="0" err="1">
                <a:sym typeface="Math1" pitchFamily="2" charset="2"/>
              </a:rPr>
              <a:t>a,b</a:t>
            </a:r>
            <a:r>
              <a:rPr lang="en-US" sz="3000" dirty="0">
                <a:sym typeface="Math1" pitchFamily="2" charset="2"/>
              </a:rPr>
              <a:t>}, </a:t>
            </a:r>
            <a:r>
              <a:rPr lang="en-US" sz="3000" b="1" dirty="0">
                <a:sym typeface="Math1" pitchFamily="2" charset="2"/>
              </a:rPr>
              <a:t>consists of </a:t>
            </a:r>
            <a:r>
              <a:rPr lang="en-US" sz="3000" b="1" dirty="0"/>
              <a:t>bb and </a:t>
            </a:r>
            <a:r>
              <a:rPr lang="en-US" sz="3000" b="1" dirty="0" err="1"/>
              <a:t>bbb</a:t>
            </a:r>
            <a:endParaRPr lang="en-US" sz="3000" b="1" dirty="0"/>
          </a:p>
          <a:p>
            <a:pPr>
              <a:lnSpc>
                <a:spcPct val="90000"/>
              </a:lnSpc>
            </a:pPr>
            <a:endParaRPr lang="en-US" sz="3000" dirty="0"/>
          </a:p>
          <a:p>
            <a:pPr>
              <a:lnSpc>
                <a:spcPct val="90000"/>
              </a:lnSpc>
            </a:pPr>
            <a:endParaRPr lang="en-US" sz="3000" dirty="0"/>
          </a:p>
          <a:p>
            <a:pPr>
              <a:lnSpc>
                <a:spcPct val="90000"/>
              </a:lnSpc>
            </a:pPr>
            <a:endParaRPr lang="en-US" sz="3000" dirty="0"/>
          </a:p>
          <a:p>
            <a:pPr>
              <a:lnSpc>
                <a:spcPct val="90000"/>
              </a:lnSpc>
            </a:pPr>
            <a:endParaRPr lang="en-US" sz="3000" dirty="0"/>
          </a:p>
          <a:p>
            <a:pPr>
              <a:lnSpc>
                <a:spcPct val="90000"/>
              </a:lnSpc>
            </a:pPr>
            <a:r>
              <a:rPr lang="en-US" sz="3000" dirty="0"/>
              <a:t>The above NFA can be converted to the following FA</a:t>
            </a:r>
          </a:p>
        </p:txBody>
      </p:sp>
      <p:sp>
        <p:nvSpPr>
          <p:cNvPr id="76827" name="Text Box 27"/>
          <p:cNvSpPr txBox="1">
            <a:spLocks noChangeArrowheads="1"/>
          </p:cNvSpPr>
          <p:nvPr/>
        </p:nvSpPr>
        <p:spPr bwMode="auto">
          <a:xfrm flipH="1">
            <a:off x="5105400" y="2933700"/>
            <a:ext cx="107156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sz="2000">
                <a:latin typeface="Times New Roman" pitchFamily="18" charset="0"/>
                <a:sym typeface="Math1" pitchFamily="2" charset="2"/>
              </a:rPr>
              <a:t>b</a:t>
            </a:r>
            <a:endParaRPr lang="en-US" sz="2200">
              <a:latin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09874"/>
            <a:ext cx="7067550" cy="201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77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</a:rPr>
              <a:t>Example Continued ...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7067550" cy="2010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2014" y="3657600"/>
            <a:ext cx="7112336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80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6657975" cy="2476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6657975" cy="248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41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NFA with Null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 smtClean="0"/>
              <a:t>Convert the following NFA with NULL transition to FA.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95600"/>
            <a:ext cx="4752975" cy="300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4679101" cy="289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553678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87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05176048"/>
              </p:ext>
            </p:extLst>
          </p:nvPr>
        </p:nvGraphicFramePr>
        <p:xfrm>
          <a:off x="381000" y="3505200"/>
          <a:ext cx="8138160" cy="3108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28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1 </a:t>
                      </a:r>
                      <a:r>
                        <a:rPr lang="en-US" sz="2800">
                          <a:effectLst/>
                        </a:rPr>
                        <a:t>≡ q</a:t>
                      </a:r>
                      <a:r>
                        <a:rPr lang="en-US" sz="2800" baseline="-25000">
                          <a:effectLst/>
                        </a:rPr>
                        <a:t>o 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) </a:t>
                      </a:r>
                      <a:r>
                        <a:rPr lang="en-US" sz="2800" baseline="-25000">
                          <a:effectLst/>
                        </a:rPr>
                        <a:t> </a:t>
                      </a:r>
                      <a:r>
                        <a:rPr lang="en-US" sz="2800">
                          <a:effectLst/>
                        </a:rPr>
                        <a:t>≡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≡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 </a:t>
                      </a:r>
                      <a:r>
                        <a:rPr lang="en-US" sz="2800">
                          <a:effectLst/>
                        </a:rPr>
                        <a:t>≡  (q</a:t>
                      </a:r>
                      <a:r>
                        <a:rPr lang="en-US" sz="2800" baseline="-25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) 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</a:t>
                      </a:r>
                      <a:r>
                        <a:rPr lang="en-US" sz="2800" dirty="0" err="1">
                          <a:effectLst/>
                        </a:rPr>
                        <a:t>q</a:t>
                      </a:r>
                      <a:r>
                        <a:rPr lang="en-US" sz="2800" baseline="-25000" dirty="0" err="1">
                          <a:effectLst/>
                        </a:rPr>
                        <a:t>o</a:t>
                      </a:r>
                      <a:r>
                        <a:rPr lang="en-US" sz="2800" dirty="0">
                          <a:effectLst/>
                        </a:rPr>
                        <a:t>, q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dirty="0">
                          <a:effectLst/>
                        </a:rPr>
                        <a:t>)  ≡  z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>
                          <a:effectLst/>
                        </a:rPr>
                        <a:t>)  ≡ 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4</a:t>
                      </a:r>
                      <a:r>
                        <a:rPr lang="en-US" sz="2800" baseline="30000" dirty="0" smtClean="0">
                          <a:effectLst/>
                        </a:rPr>
                        <a:t>+</a:t>
                      </a:r>
                      <a:r>
                        <a:rPr lang="en-US" sz="2800" dirty="0" smtClean="0">
                          <a:effectLst/>
                        </a:rPr>
                        <a:t>≡  </a:t>
                      </a:r>
                      <a:r>
                        <a:rPr lang="en-US" sz="2800" baseline="-25000" dirty="0" smtClean="0">
                          <a:effectLst/>
                        </a:rPr>
                        <a:t> </a:t>
                      </a:r>
                      <a:r>
                        <a:rPr lang="en-US" sz="2800" dirty="0">
                          <a:effectLst/>
                        </a:rPr>
                        <a:t>(q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smtClean="0">
                          <a:effectLst/>
                        </a:rPr>
                        <a:t>q</a:t>
                      </a:r>
                      <a:r>
                        <a:rPr lang="en-US" sz="2800" baseline="-25000" dirty="0" smtClean="0">
                          <a:effectLst/>
                        </a:rPr>
                        <a:t>2</a:t>
                      </a:r>
                      <a:r>
                        <a:rPr lang="en-US" sz="2800" dirty="0" smtClean="0">
                          <a:effectLst/>
                        </a:rPr>
                        <a:t>)  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>
                          <a:effectLst/>
                        </a:rPr>
                        <a:t>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>
                          <a:effectLst/>
                        </a:rPr>
                        <a:t>)  ≡ 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5</a:t>
                      </a:r>
                      <a:r>
                        <a:rPr lang="en-US" sz="2800" baseline="30000" dirty="0" smtClean="0">
                          <a:effectLst/>
                        </a:rPr>
                        <a:t>+</a:t>
                      </a:r>
                      <a:r>
                        <a:rPr lang="en-US" sz="2800" dirty="0" smtClean="0">
                          <a:effectLst/>
                        </a:rPr>
                        <a:t>≡  q</a:t>
                      </a:r>
                      <a:r>
                        <a:rPr lang="en-US" sz="2800" baseline="-25000" dirty="0" smtClean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3 </a:t>
                      </a:r>
                      <a:r>
                        <a:rPr lang="en-US" sz="2800">
                          <a:effectLst/>
                        </a:rPr>
                        <a:t> ≡ 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  ≡  z</a:t>
                      </a:r>
                      <a:r>
                        <a:rPr lang="en-US" sz="2800" baseline="-25000">
                          <a:effectLst/>
                        </a:rPr>
                        <a:t>6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28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6</a:t>
                      </a:r>
                      <a:r>
                        <a:rPr lang="en-US" sz="2800">
                          <a:effectLst/>
                        </a:rPr>
                        <a:t>≡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 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(q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dirty="0">
                          <a:effectLst/>
                        </a:rPr>
                        <a:t>, q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r>
                        <a:rPr lang="en-US" sz="2800" dirty="0">
                          <a:effectLst/>
                        </a:rPr>
                        <a:t>)  ≡  z</a:t>
                      </a:r>
                      <a:r>
                        <a:rPr lang="en-US" sz="2800" baseline="-25000" dirty="0">
                          <a:effectLst/>
                        </a:rPr>
                        <a:t>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81000"/>
            <a:ext cx="4679101" cy="289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5073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61282"/>
            <a:ext cx="4419600" cy="298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03883212"/>
              </p:ext>
            </p:extLst>
          </p:nvPr>
        </p:nvGraphicFramePr>
        <p:xfrm>
          <a:off x="457200" y="3505200"/>
          <a:ext cx="8138160" cy="3108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28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1 </a:t>
                      </a:r>
                      <a:r>
                        <a:rPr lang="en-US" sz="2800" dirty="0">
                          <a:effectLst/>
                        </a:rPr>
                        <a:t>≡ </a:t>
                      </a:r>
                      <a:r>
                        <a:rPr lang="en-US" sz="2800" dirty="0" err="1">
                          <a:effectLst/>
                        </a:rPr>
                        <a:t>q</a:t>
                      </a:r>
                      <a:r>
                        <a:rPr lang="en-US" sz="2800" baseline="-25000" dirty="0" err="1">
                          <a:effectLst/>
                        </a:rPr>
                        <a:t>o</a:t>
                      </a:r>
                      <a:r>
                        <a:rPr lang="en-US" sz="2800" baseline="-25000" dirty="0">
                          <a:effectLst/>
                        </a:rPr>
                        <a:t> 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) </a:t>
                      </a:r>
                      <a:r>
                        <a:rPr lang="en-US" sz="2800" baseline="-25000">
                          <a:effectLst/>
                        </a:rPr>
                        <a:t> </a:t>
                      </a:r>
                      <a:r>
                        <a:rPr lang="en-US" sz="2800">
                          <a:effectLst/>
                        </a:rPr>
                        <a:t>≡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≡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 </a:t>
                      </a:r>
                      <a:r>
                        <a:rPr lang="en-US" sz="2800">
                          <a:effectLst/>
                        </a:rPr>
                        <a:t>≡  (q</a:t>
                      </a:r>
                      <a:r>
                        <a:rPr lang="en-US" sz="2800" baseline="-25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) 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o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)  ≡ 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>
                          <a:effectLst/>
                        </a:rPr>
                        <a:t>)  ≡ 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4</a:t>
                      </a:r>
                      <a:r>
                        <a:rPr lang="en-US" sz="2800" baseline="30000" dirty="0" smtClean="0">
                          <a:effectLst/>
                        </a:rPr>
                        <a:t>+</a:t>
                      </a:r>
                      <a:r>
                        <a:rPr lang="en-US" sz="2800" dirty="0" smtClean="0">
                          <a:effectLst/>
                        </a:rPr>
                        <a:t>≡  </a:t>
                      </a:r>
                      <a:r>
                        <a:rPr lang="en-US" sz="2800" baseline="-25000" dirty="0" smtClean="0">
                          <a:effectLst/>
                        </a:rPr>
                        <a:t> </a:t>
                      </a:r>
                      <a:r>
                        <a:rPr lang="en-US" sz="2800" dirty="0">
                          <a:effectLst/>
                        </a:rPr>
                        <a:t>(q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dirty="0">
                          <a:effectLst/>
                        </a:rPr>
                        <a:t>, </a:t>
                      </a:r>
                      <a:r>
                        <a:rPr lang="en-US" sz="2800" dirty="0" smtClean="0">
                          <a:effectLst/>
                        </a:rPr>
                        <a:t>q</a:t>
                      </a:r>
                      <a:r>
                        <a:rPr lang="en-US" sz="2800" baseline="-25000" dirty="0" smtClean="0">
                          <a:effectLst/>
                        </a:rPr>
                        <a:t>2</a:t>
                      </a:r>
                      <a:r>
                        <a:rPr lang="en-US" sz="2800" dirty="0" smtClean="0">
                          <a:effectLst/>
                        </a:rPr>
                        <a:t>)  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>
                          <a:effectLst/>
                        </a:rPr>
                        <a:t>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, q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>
                          <a:effectLst/>
                        </a:rPr>
                        <a:t>)  ≡ 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47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z</a:t>
                      </a:r>
                      <a:r>
                        <a:rPr lang="en-US" sz="2800" baseline="-25000" dirty="0" smtClean="0">
                          <a:effectLst/>
                        </a:rPr>
                        <a:t>5</a:t>
                      </a:r>
                      <a:r>
                        <a:rPr lang="en-US" sz="2800" baseline="30000" dirty="0" smtClean="0">
                          <a:effectLst/>
                        </a:rPr>
                        <a:t>+</a:t>
                      </a:r>
                      <a:r>
                        <a:rPr lang="en-US" sz="2800" dirty="0" smtClean="0">
                          <a:effectLst/>
                        </a:rPr>
                        <a:t>≡  q</a:t>
                      </a:r>
                      <a:r>
                        <a:rPr lang="en-US" sz="2800" baseline="-25000" dirty="0" smtClean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3 </a:t>
                      </a:r>
                      <a:r>
                        <a:rPr lang="en-US" sz="2800">
                          <a:effectLst/>
                        </a:rPr>
                        <a:t> ≡ 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  ≡  z</a:t>
                      </a:r>
                      <a:r>
                        <a:rPr lang="en-US" sz="2800" baseline="-25000">
                          <a:effectLst/>
                        </a:rPr>
                        <a:t>6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28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6</a:t>
                      </a:r>
                      <a:r>
                        <a:rPr lang="en-US" sz="2800">
                          <a:effectLst/>
                        </a:rPr>
                        <a:t>≡ q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>
                          <a:effectLst/>
                        </a:rPr>
                        <a:t>  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(q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dirty="0">
                          <a:effectLst/>
                        </a:rPr>
                        <a:t>, q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r>
                        <a:rPr lang="en-US" sz="2800" dirty="0">
                          <a:effectLst/>
                        </a:rPr>
                        <a:t>)  ≡  z</a:t>
                      </a:r>
                      <a:r>
                        <a:rPr lang="en-US" sz="2800" baseline="-25000" dirty="0">
                          <a:effectLst/>
                        </a:rPr>
                        <a:t>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16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 smtClean="0"/>
              <a:t>Convert the following NFA with NULL transition to FA.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7000"/>
            <a:ext cx="6908660" cy="344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96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088" y="228600"/>
            <a:ext cx="5692931" cy="284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3048001"/>
            <a:ext cx="6072222" cy="351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391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37674002"/>
              </p:ext>
            </p:extLst>
          </p:nvPr>
        </p:nvGraphicFramePr>
        <p:xfrm>
          <a:off x="533400" y="2057400"/>
          <a:ext cx="7985760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1920"/>
                <a:gridCol w="2661920"/>
                <a:gridCol w="2661920"/>
              </a:tblGrid>
              <a:tr h="335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1</a:t>
                      </a:r>
                      <a:r>
                        <a:rPr lang="en-US" sz="2800" baseline="30000" dirty="0">
                          <a:effectLst/>
                        </a:rPr>
                        <a:t>-</a:t>
                      </a:r>
                      <a:r>
                        <a:rPr lang="en-US" sz="2800" baseline="-25000" dirty="0">
                          <a:effectLst/>
                        </a:rPr>
                        <a:t>  </a:t>
                      </a:r>
                      <a:r>
                        <a:rPr lang="en-US" sz="2800" dirty="0">
                          <a:effectLst/>
                        </a:rPr>
                        <a:t>≡  1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(2,5)  ≡ 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3,4  </a:t>
                      </a:r>
                      <a:r>
                        <a:rPr lang="en-US" sz="2800" dirty="0">
                          <a:effectLst/>
                        </a:rPr>
                        <a:t>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( 2,5)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  ≡  z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53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3 </a:t>
                      </a:r>
                      <a:r>
                        <a:rPr lang="en-US" sz="2800" dirty="0">
                          <a:effectLst/>
                        </a:rPr>
                        <a:t> ≡  </a:t>
                      </a:r>
                      <a:r>
                        <a:rPr lang="en-US" sz="2800" dirty="0" smtClean="0">
                          <a:effectLst/>
                        </a:rPr>
                        <a:t>(3,4)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</a:t>
                      </a:r>
                      <a:r>
                        <a:rPr lang="en-US" sz="2800" dirty="0" smtClean="0">
                          <a:effectLst/>
                        </a:rPr>
                        <a:t>2,5,4)  </a:t>
                      </a:r>
                      <a:r>
                        <a:rPr lang="en-US" sz="2800" dirty="0">
                          <a:effectLst/>
                        </a:rPr>
                        <a:t>≡  z</a:t>
                      </a:r>
                      <a:r>
                        <a:rPr lang="en-US" sz="2800" baseline="-25000" dirty="0">
                          <a:effectLst/>
                        </a:rPr>
                        <a:t>6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4  ≡ 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4 </a:t>
                      </a:r>
                      <a:r>
                        <a:rPr lang="en-US" sz="2800">
                          <a:effectLst/>
                        </a:rPr>
                        <a:t> ≡  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(4,5)  ≡  z</a:t>
                      </a:r>
                      <a:r>
                        <a:rPr lang="en-US" sz="2800" baseline="-250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r>
                        <a:rPr lang="en-US" sz="2800">
                          <a:effectLst/>
                        </a:rPr>
                        <a:t>  ≡  ᵩ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6</a:t>
                      </a:r>
                      <a:r>
                        <a:rPr lang="en-US" sz="2800" baseline="30000" dirty="0">
                          <a:effectLst/>
                        </a:rPr>
                        <a:t>+</a:t>
                      </a:r>
                      <a:r>
                        <a:rPr lang="en-US" sz="2800" baseline="-25000" dirty="0">
                          <a:effectLst/>
                        </a:rPr>
                        <a:t> </a:t>
                      </a:r>
                      <a:r>
                        <a:rPr lang="en-US" sz="2800" dirty="0">
                          <a:effectLst/>
                        </a:rPr>
                        <a:t>≡  (</a:t>
                      </a:r>
                      <a:r>
                        <a:rPr lang="en-US" sz="2800" dirty="0" smtClean="0">
                          <a:effectLst/>
                        </a:rPr>
                        <a:t>2,5,4)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(4,4)  </a:t>
                      </a:r>
                      <a:r>
                        <a:rPr lang="en-US" sz="2800" dirty="0">
                          <a:effectLst/>
                        </a:rPr>
                        <a:t>≡  z</a:t>
                      </a:r>
                      <a:r>
                        <a:rPr lang="en-US" sz="2800" baseline="-25000" dirty="0">
                          <a:effectLst/>
                        </a:rPr>
                        <a:t>4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62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7</a:t>
                      </a:r>
                      <a:r>
                        <a:rPr lang="en-US" sz="2800" baseline="30000">
                          <a:effectLst/>
                        </a:rPr>
                        <a:t>+ </a:t>
                      </a:r>
                      <a:r>
                        <a:rPr lang="en-US" sz="2800">
                          <a:effectLst/>
                        </a:rPr>
                        <a:t> ≡  (4,5)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(4,5)  ≡  z</a:t>
                      </a:r>
                      <a:r>
                        <a:rPr lang="en-US" sz="2800" baseline="-25000">
                          <a:effectLst/>
                        </a:rPr>
                        <a:t>7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ᵩ  ≡  Z</a:t>
                      </a:r>
                      <a:r>
                        <a:rPr lang="en-US" sz="2800" baseline="-25000" dirty="0">
                          <a:effectLst/>
                        </a:rPr>
                        <a:t>5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963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7999919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917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622450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Convert the following NFA with NULL transition to 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93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971800"/>
            <a:ext cx="5912397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1" y="152400"/>
            <a:ext cx="5257800" cy="328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09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24822164"/>
              </p:ext>
            </p:extLst>
          </p:nvPr>
        </p:nvGraphicFramePr>
        <p:xfrm>
          <a:off x="609600" y="4648200"/>
          <a:ext cx="8138160" cy="1962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3950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1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</a:t>
                      </a:r>
                      <a:r>
                        <a:rPr lang="en-US" sz="2800">
                          <a:effectLst/>
                        </a:rPr>
                        <a:t>≡  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(3,4) ≡ 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</a:t>
                      </a:r>
                      <a:r>
                        <a:rPr lang="en-US" sz="2800">
                          <a:effectLst/>
                        </a:rPr>
                        <a:t>≡ (3,4)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(3,4) ≡ 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ᵩ 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r>
                        <a:rPr lang="en-US" sz="2800" dirty="0">
                          <a:effectLst/>
                        </a:rPr>
                        <a:t> ≡  </a:t>
                      </a:r>
                      <a:r>
                        <a:rPr lang="en-US" sz="2800" dirty="0" smtClean="0">
                          <a:effectLst/>
                        </a:rPr>
                        <a:t>ᵩ 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"/>
            <a:ext cx="6445797" cy="390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25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76400"/>
            <a:ext cx="612522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885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9927"/>
            <a:ext cx="6248400" cy="513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00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6317" y="2286000"/>
            <a:ext cx="4857590" cy="395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4038600" cy="331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300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42551946"/>
              </p:ext>
            </p:extLst>
          </p:nvPr>
        </p:nvGraphicFramePr>
        <p:xfrm>
          <a:off x="457200" y="2743200"/>
          <a:ext cx="813816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305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1  </a:t>
                      </a:r>
                      <a:r>
                        <a:rPr lang="en-US" sz="2800">
                          <a:effectLst/>
                        </a:rPr>
                        <a:t>≡  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(1,2,4) ≡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(1,2,4)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(1,2,4) ≡ z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(1,2,4,3) 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>
                          <a:effectLst/>
                        </a:rPr>
                        <a:t> ≡ (1,2,3,4)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(1,2,4,3 )≡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(1,3,4)  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603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57200"/>
            <a:ext cx="5021774" cy="255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7089391"/>
              </p:ext>
            </p:extLst>
          </p:nvPr>
        </p:nvGraphicFramePr>
        <p:xfrm>
          <a:off x="457200" y="3352800"/>
          <a:ext cx="813816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3054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b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1  </a:t>
                      </a:r>
                      <a:r>
                        <a:rPr lang="en-US" sz="2800">
                          <a:effectLst/>
                        </a:rPr>
                        <a:t>≡  1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(1,2,4) ≡ 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ᵩ  ≡  Z</a:t>
                      </a:r>
                      <a:r>
                        <a:rPr lang="en-US" sz="2800" baseline="-25000">
                          <a:effectLst/>
                        </a:rPr>
                        <a:t>5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2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(1,2,4)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(1,2,4) ≡ z</a:t>
                      </a:r>
                      <a:r>
                        <a:rPr lang="en-US" sz="2800" baseline="-250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 baseline="-25000">
                          <a:effectLst/>
                        </a:rPr>
                        <a:t>  </a:t>
                      </a:r>
                      <a:r>
                        <a:rPr lang="en-US" sz="2800">
                          <a:effectLst/>
                        </a:rPr>
                        <a:t>≡  (1,3,4)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(1,2,4,3) 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(1,3,4)  ≡  z</a:t>
                      </a:r>
                      <a:r>
                        <a:rPr lang="en-US" sz="2800" baseline="-25000">
                          <a:effectLst/>
                        </a:rPr>
                        <a:t>3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94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r>
                        <a:rPr lang="en-US" sz="2800" baseline="30000">
                          <a:effectLst/>
                        </a:rPr>
                        <a:t>+</a:t>
                      </a:r>
                      <a:r>
                        <a:rPr lang="en-US" sz="2800">
                          <a:effectLst/>
                        </a:rPr>
                        <a:t> ≡ (1,2,3,4)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(1,2,4,3 )≡ z</a:t>
                      </a:r>
                      <a:r>
                        <a:rPr lang="en-US" sz="2800" baseline="-25000">
                          <a:effectLst/>
                        </a:rPr>
                        <a:t>4</a:t>
                      </a:r>
                      <a:endParaRPr lang="en-US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(1,3,4)  ≡  z</a:t>
                      </a:r>
                      <a:r>
                        <a:rPr lang="en-US" sz="2800" baseline="-250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637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Lecture#12 Summary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NFA to FA </a:t>
            </a:r>
            <a:r>
              <a:rPr lang="en-US" smtClean="0"/>
              <a:t>manual conversion</a:t>
            </a:r>
          </a:p>
          <a:p>
            <a:r>
              <a:rPr lang="en-US" dirty="0" smtClean="0"/>
              <a:t>NFA with NULL to FA Conversion using transition tables</a:t>
            </a:r>
          </a:p>
          <a:p>
            <a:r>
              <a:rPr lang="en-US" dirty="0" smtClean="0"/>
              <a:t>Examples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602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589</Words>
  <Application>Microsoft Office PowerPoint</Application>
  <PresentationFormat>On-screen Show (4:3)</PresentationFormat>
  <Paragraphs>169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Lecture # 12</vt:lpstr>
      <vt:lpstr>Lecture 11 at a glance…</vt:lpstr>
      <vt:lpstr>NFA &amp; FA at a glance..</vt:lpstr>
      <vt:lpstr>Example</vt:lpstr>
      <vt:lpstr>Example</vt:lpstr>
      <vt:lpstr>Example Continued ...</vt:lpstr>
      <vt:lpstr>Slide 7</vt:lpstr>
      <vt:lpstr>NFA with Null Transition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Lecture#12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12</dc:title>
  <dc:creator>NTS</dc:creator>
  <cp:lastModifiedBy>NTS</cp:lastModifiedBy>
  <cp:revision>10</cp:revision>
  <dcterms:created xsi:type="dcterms:W3CDTF">2012-12-13T07:52:56Z</dcterms:created>
  <dcterms:modified xsi:type="dcterms:W3CDTF">2012-12-13T09:33:19Z</dcterms:modified>
</cp:coreProperties>
</file>