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58" r:id="rId3"/>
    <p:sldId id="259" r:id="rId4"/>
    <p:sldId id="260" r:id="rId5"/>
    <p:sldId id="261" r:id="rId6"/>
    <p:sldId id="262" r:id="rId7"/>
    <p:sldId id="263" r:id="rId8"/>
    <p:sldId id="264" r:id="rId9"/>
    <p:sldId id="265" r:id="rId10"/>
    <p:sldId id="266" r:id="rId11"/>
    <p:sldId id="267" r:id="rId12"/>
    <p:sldId id="269" r:id="rId13"/>
    <p:sldId id="271" r:id="rId14"/>
    <p:sldId id="272" r:id="rId15"/>
    <p:sldId id="273" r:id="rId16"/>
    <p:sldId id="274" r:id="rId17"/>
    <p:sldId id="275" r:id="rId18"/>
    <p:sldId id="276" r:id="rId19"/>
    <p:sldId id="277" r:id="rId20"/>
    <p:sldId id="27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A16644-C16C-4C56-89DF-0A7F62B27143}" type="datetimeFigureOut">
              <a:rPr lang="en-US" smtClean="0"/>
              <a:pPr/>
              <a:t>12/13/2012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CB5D9C-9F90-408B-B64D-2861C96DD3C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1</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C3BA35-49F5-4AE4-8C5E-80524C4CC738}" type="datetimeFigureOut">
              <a:rPr lang="en-US" smtClean="0"/>
              <a:pPr/>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87248-B5B4-414E-9B54-74BB308F40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C3BA35-49F5-4AE4-8C5E-80524C4CC738}" type="datetimeFigureOut">
              <a:rPr lang="en-US" smtClean="0"/>
              <a:pPr/>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87248-B5B4-414E-9B54-74BB308F40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C3BA35-49F5-4AE4-8C5E-80524C4CC738}" type="datetimeFigureOut">
              <a:rPr lang="en-US" smtClean="0"/>
              <a:pPr/>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87248-B5B4-414E-9B54-74BB308F40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C3BA35-49F5-4AE4-8C5E-80524C4CC738}" type="datetimeFigureOut">
              <a:rPr lang="en-US" smtClean="0"/>
              <a:pPr/>
              <a:t>12/13/2012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87248-B5B4-414E-9B54-74BB308F40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C3BA35-49F5-4AE4-8C5E-80524C4CC738}" type="datetimeFigureOut">
              <a:rPr lang="en-US" smtClean="0"/>
              <a:pPr/>
              <a:t>12/13/2012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87248-B5B4-414E-9B54-74BB308F40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C3BA35-49F5-4AE4-8C5E-80524C4CC738}" type="datetimeFigureOut">
              <a:rPr lang="en-US" smtClean="0"/>
              <a:pPr/>
              <a:t>12/13/2012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387248-B5B4-414E-9B54-74BB308F40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C3BA35-49F5-4AE4-8C5E-80524C4CC738}" type="datetimeFigureOut">
              <a:rPr lang="en-US" smtClean="0"/>
              <a:pPr/>
              <a:t>12/13/2012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87248-B5B4-414E-9B54-74BB308F40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C3BA35-49F5-4AE4-8C5E-80524C4CC738}" type="datetimeFigureOut">
              <a:rPr lang="en-US" smtClean="0"/>
              <a:pPr/>
              <a:t>12/13/2012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87248-B5B4-414E-9B54-74BB308F40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C3BA35-49F5-4AE4-8C5E-80524C4CC738}" type="datetimeFigureOut">
              <a:rPr lang="en-US" smtClean="0"/>
              <a:pPr/>
              <a:t>12/13/2012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87248-B5B4-414E-9B54-74BB308F40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C3BA35-49F5-4AE4-8C5E-80524C4CC738}" type="datetimeFigureOut">
              <a:rPr lang="en-US" smtClean="0"/>
              <a:pPr/>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87248-B5B4-414E-9B54-74BB308F40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C3BA35-49F5-4AE4-8C5E-80524C4CC738}" type="datetimeFigureOut">
              <a:rPr lang="en-US" smtClean="0"/>
              <a:pPr/>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87248-B5B4-414E-9B54-74BB308F40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C3BA35-49F5-4AE4-8C5E-80524C4CC738}" type="datetimeFigureOut">
              <a:rPr lang="en-US" smtClean="0"/>
              <a:pPr/>
              <a:t>12/13/2012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387248-B5B4-414E-9B54-74BB308F40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11</a:t>
            </a:r>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a:t>
            </a:fld>
            <a:endParaRPr lang="en-US"/>
          </a:p>
        </p:txBody>
      </p:sp>
    </p:spTree>
    <p:extLst>
      <p:ext uri="{BB962C8B-B14F-4D97-AF65-F5344CB8AC3E}">
        <p14:creationId xmlns="" xmlns:p14="http://schemas.microsoft.com/office/powerpoint/2010/main" val="2580272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10 at a glance…</a:t>
            </a:r>
            <a:endParaRPr lang="en-US" dirty="0"/>
          </a:p>
        </p:txBody>
      </p:sp>
      <p:sp>
        <p:nvSpPr>
          <p:cNvPr id="7" name="Content Placeholder 2"/>
          <p:cNvSpPr txBox="1">
            <a:spLocks/>
          </p:cNvSpPr>
          <p:nvPr/>
        </p:nvSpPr>
        <p:spPr>
          <a:xfrm>
            <a:off x="457200" y="1600200"/>
            <a:ext cx="8229600" cy="37337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err="1" smtClean="0"/>
              <a:t>Kleene</a:t>
            </a:r>
            <a:r>
              <a:rPr lang="en-US" dirty="0" smtClean="0"/>
              <a:t> Theorem Part III (Union) – Repeat </a:t>
            </a:r>
          </a:p>
          <a:p>
            <a:r>
              <a:rPr lang="en-US" dirty="0" err="1"/>
              <a:t>Kleene</a:t>
            </a:r>
            <a:r>
              <a:rPr lang="en-US" dirty="0"/>
              <a:t> Theorem Part III (Union) </a:t>
            </a:r>
            <a:r>
              <a:rPr lang="en-US" dirty="0" smtClean="0"/>
              <a:t>– Example</a:t>
            </a:r>
          </a:p>
          <a:p>
            <a:r>
              <a:rPr lang="en-US" dirty="0" err="1" smtClean="0"/>
              <a:t>Kleene</a:t>
            </a:r>
            <a:r>
              <a:rPr lang="en-US" dirty="0" smtClean="0"/>
              <a:t> Theorem Part III (Concatenation)</a:t>
            </a:r>
          </a:p>
          <a:p>
            <a:r>
              <a:rPr lang="en-US" dirty="0" err="1" smtClean="0"/>
              <a:t>Kleene</a:t>
            </a:r>
            <a:r>
              <a:rPr lang="en-US" dirty="0" smtClean="0"/>
              <a:t> Theorem Part III Concatenation Examples</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Kleene</a:t>
            </a:r>
            <a:r>
              <a:rPr lang="en-US" dirty="0" smtClean="0"/>
              <a:t> Theorem Part III (Concatenation) – Repeat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If r1r2 represents a regular expression r3, then FA1FA2 represents an FA3 that should correspond to r3. </a:t>
            </a:r>
          </a:p>
          <a:p>
            <a:r>
              <a:rPr lang="en-US" dirty="0" smtClean="0"/>
              <a:t>Start by taking the first FA’s initial state and traversing on each input symbol in the respective FA. </a:t>
            </a:r>
          </a:p>
          <a:p>
            <a:r>
              <a:rPr lang="en-US" dirty="0" smtClean="0"/>
              <a:t>Since one initial state is allowed in FA, therefore, only one state can be marked as initial state</a:t>
            </a:r>
          </a:p>
          <a:p>
            <a:r>
              <a:rPr lang="en-US" dirty="0" smtClean="0"/>
              <a:t>During the process, any state encountered final of the second FA only,  the resultant state will be final. Further, the second FA will be concatenated through first FA’s initial state. </a:t>
            </a:r>
          </a:p>
          <a:p>
            <a:r>
              <a:rPr lang="en-US" dirty="0" smtClean="0"/>
              <a:t>However, if the final state of the second FA is encountered, it will not be combined with the first FA. </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a:p>
        </p:txBody>
      </p:sp>
    </p:spTree>
    <p:extLst>
      <p:ext uri="{BB962C8B-B14F-4D97-AF65-F5344CB8AC3E}">
        <p14:creationId xmlns="" xmlns:p14="http://schemas.microsoft.com/office/powerpoint/2010/main" val="22018694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(concatenation)</a:t>
            </a:r>
            <a:endParaRPr lang="en-US" dirty="0"/>
          </a:p>
        </p:txBody>
      </p:sp>
      <p:sp>
        <p:nvSpPr>
          <p:cNvPr id="3" name="Content Placeholder 2"/>
          <p:cNvSpPr>
            <a:spLocks noGrp="1"/>
          </p:cNvSpPr>
          <p:nvPr>
            <p:ph idx="1"/>
          </p:nvPr>
        </p:nvSpPr>
        <p:spPr/>
        <p:txBody>
          <a:bodyPr/>
          <a:lstStyle/>
          <a:p>
            <a:r>
              <a:rPr lang="en-US" dirty="0" smtClean="0"/>
              <a:t>Find FA3FA2 for the following:</a:t>
            </a:r>
          </a:p>
          <a:p>
            <a:endParaRPr lang="en-US" dirty="0"/>
          </a:p>
        </p:txBody>
      </p:sp>
      <p:pic>
        <p:nvPicPr>
          <p:cNvPr id="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 y="2971800"/>
            <a:ext cx="5048250" cy="2305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066607" y="3415145"/>
            <a:ext cx="4027170" cy="1600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0AD2A1D3-94CF-4BE8-B9A0-75EFE4C74F95}" type="slidenum">
              <a:rPr lang="en-US" smtClean="0"/>
              <a:pPr/>
              <a:t>4</a:t>
            </a:fld>
            <a:endParaRPr lang="en-US"/>
          </a:p>
        </p:txBody>
      </p:sp>
    </p:spTree>
    <p:extLst>
      <p:ext uri="{BB962C8B-B14F-4D97-AF65-F5344CB8AC3E}">
        <p14:creationId xmlns="" xmlns:p14="http://schemas.microsoft.com/office/powerpoint/2010/main" val="38075585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7150" y="90055"/>
            <a:ext cx="5048250" cy="2305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aphicFrame>
        <p:nvGraphicFramePr>
          <p:cNvPr id="3" name="Table 2"/>
          <p:cNvGraphicFramePr>
            <a:graphicFrameLocks noGrp="1"/>
          </p:cNvGraphicFramePr>
          <p:nvPr>
            <p:extLst>
              <p:ext uri="{D42A27DB-BD31-4B8C-83A1-F6EECF244321}">
                <p14:modId xmlns="" xmlns:p14="http://schemas.microsoft.com/office/powerpoint/2010/main" val="3154663736"/>
              </p:ext>
            </p:extLst>
          </p:nvPr>
        </p:nvGraphicFramePr>
        <p:xfrm>
          <a:off x="228599" y="2395105"/>
          <a:ext cx="8713986" cy="4280432"/>
        </p:xfrm>
        <a:graphic>
          <a:graphicData uri="http://schemas.openxmlformats.org/drawingml/2006/table">
            <a:tbl>
              <a:tblPr firstRow="1" firstCol="1" bandRow="1">
                <a:tableStyleId>{5C22544A-7EE6-4342-B048-85BDC9FD1C3A}</a:tableStyleId>
              </a:tblPr>
              <a:tblGrid>
                <a:gridCol w="2904662"/>
                <a:gridCol w="2904662"/>
                <a:gridCol w="2904662"/>
              </a:tblGrid>
              <a:tr h="447424">
                <a:tc>
                  <a:txBody>
                    <a:bodyPr/>
                    <a:lstStyle/>
                    <a:p>
                      <a:pPr marL="0" marR="0">
                        <a:lnSpc>
                          <a:spcPct val="115000"/>
                        </a:lnSpc>
                        <a:spcBef>
                          <a:spcPts val="0"/>
                        </a:spcBef>
                        <a:spcAft>
                          <a:spcPts val="0"/>
                        </a:spcAft>
                      </a:pPr>
                      <a:r>
                        <a:rPr lang="en-US" sz="2000" dirty="0">
                          <a:effectLst/>
                        </a:rPr>
                        <a:t>Old States</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Reading at a</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Reading at b</a:t>
                      </a:r>
                      <a:endParaRPr lang="en-US" sz="2000">
                        <a:effectLst/>
                        <a:latin typeface="Calibri"/>
                        <a:ea typeface="Calibri"/>
                        <a:cs typeface="Times New Roman"/>
                      </a:endParaRPr>
                    </a:p>
                  </a:txBody>
                  <a:tcPr marL="68580" marR="68580" marT="0" marB="0"/>
                </a:tc>
              </a:tr>
              <a:tr h="447424">
                <a:tc>
                  <a:txBody>
                    <a:bodyPr/>
                    <a:lstStyle/>
                    <a:p>
                      <a:pPr marL="0" marR="0">
                        <a:lnSpc>
                          <a:spcPct val="115000"/>
                        </a:lnSpc>
                        <a:spcBef>
                          <a:spcPts val="0"/>
                        </a:spcBef>
                        <a:spcAft>
                          <a:spcPts val="0"/>
                        </a:spcAft>
                      </a:pPr>
                      <a:r>
                        <a:rPr lang="en-US" sz="2000">
                          <a:effectLst/>
                        </a:rPr>
                        <a:t>z1- ≡x1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x2≡ z2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(x5,p0)≡ z3</a:t>
                      </a:r>
                      <a:endParaRPr lang="en-US" sz="2000">
                        <a:effectLst/>
                        <a:latin typeface="Calibri"/>
                        <a:ea typeface="Calibri"/>
                        <a:cs typeface="Times New Roman"/>
                      </a:endParaRPr>
                    </a:p>
                  </a:txBody>
                  <a:tcPr marL="68580" marR="68580" marT="0" marB="0"/>
                </a:tc>
              </a:tr>
              <a:tr h="447424">
                <a:tc>
                  <a:txBody>
                    <a:bodyPr/>
                    <a:lstStyle/>
                    <a:p>
                      <a:pPr marL="0" marR="0">
                        <a:lnSpc>
                          <a:spcPct val="115000"/>
                        </a:lnSpc>
                        <a:spcBef>
                          <a:spcPts val="0"/>
                        </a:spcBef>
                        <a:spcAft>
                          <a:spcPts val="0"/>
                        </a:spcAft>
                      </a:pPr>
                      <a:r>
                        <a:rPr lang="en-US" sz="2000">
                          <a:effectLst/>
                        </a:rPr>
                        <a:t>z2  ≡x2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x3≡ z4</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x6≡ z5</a:t>
                      </a:r>
                      <a:endParaRPr lang="en-US" sz="2000">
                        <a:effectLst/>
                        <a:latin typeface="Calibri"/>
                        <a:ea typeface="Calibri"/>
                        <a:cs typeface="Times New Roman"/>
                      </a:endParaRPr>
                    </a:p>
                  </a:txBody>
                  <a:tcPr marL="68580" marR="68580" marT="0" marB="0"/>
                </a:tc>
              </a:tr>
              <a:tr h="447424">
                <a:tc>
                  <a:txBody>
                    <a:bodyPr/>
                    <a:lstStyle/>
                    <a:p>
                      <a:pPr marL="0" marR="0">
                        <a:lnSpc>
                          <a:spcPct val="115000"/>
                        </a:lnSpc>
                        <a:spcBef>
                          <a:spcPts val="0"/>
                        </a:spcBef>
                        <a:spcAft>
                          <a:spcPts val="0"/>
                        </a:spcAft>
                      </a:pPr>
                      <a:r>
                        <a:rPr lang="en-US" sz="2000" dirty="0" smtClean="0">
                          <a:effectLst/>
                        </a:rPr>
                        <a:t>z3≡</a:t>
                      </a:r>
                      <a:r>
                        <a:rPr lang="en-US" sz="2000" dirty="0">
                          <a:effectLst/>
                        </a:rPr>
                        <a:t>(x5,p0)</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x6,p1)≡z6</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x6,p1)≡z6</a:t>
                      </a:r>
                      <a:endParaRPr lang="en-US" sz="2000">
                        <a:effectLst/>
                        <a:latin typeface="Calibri"/>
                        <a:ea typeface="Calibri"/>
                        <a:cs typeface="Times New Roman"/>
                      </a:endParaRPr>
                    </a:p>
                  </a:txBody>
                  <a:tcPr marL="68580" marR="68580" marT="0" marB="0"/>
                </a:tc>
              </a:tr>
              <a:tr h="447424">
                <a:tc>
                  <a:txBody>
                    <a:bodyPr/>
                    <a:lstStyle/>
                    <a:p>
                      <a:pPr marL="0" marR="0">
                        <a:lnSpc>
                          <a:spcPct val="115000"/>
                        </a:lnSpc>
                        <a:spcBef>
                          <a:spcPts val="0"/>
                        </a:spcBef>
                        <a:spcAft>
                          <a:spcPts val="0"/>
                        </a:spcAft>
                      </a:pPr>
                      <a:r>
                        <a:rPr lang="en-US" sz="2000">
                          <a:effectLst/>
                        </a:rPr>
                        <a:t>z4  ≡x3</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 x4,p0)≡z7</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x6≡z5</a:t>
                      </a:r>
                      <a:endParaRPr lang="en-US" sz="2000">
                        <a:effectLst/>
                        <a:latin typeface="Calibri"/>
                        <a:ea typeface="Calibri"/>
                        <a:cs typeface="Times New Roman"/>
                      </a:endParaRPr>
                    </a:p>
                  </a:txBody>
                  <a:tcPr marL="68580" marR="68580" marT="0" marB="0"/>
                </a:tc>
              </a:tr>
              <a:tr h="447424">
                <a:tc>
                  <a:txBody>
                    <a:bodyPr/>
                    <a:lstStyle/>
                    <a:p>
                      <a:pPr marL="0" marR="0">
                        <a:lnSpc>
                          <a:spcPct val="115000"/>
                        </a:lnSpc>
                        <a:spcBef>
                          <a:spcPts val="0"/>
                        </a:spcBef>
                        <a:spcAft>
                          <a:spcPts val="0"/>
                        </a:spcAft>
                      </a:pPr>
                      <a:r>
                        <a:rPr lang="en-US" sz="2000">
                          <a:effectLst/>
                        </a:rPr>
                        <a:t>z5  ≡x6</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x6≡z5</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x6≡z5</a:t>
                      </a:r>
                      <a:endParaRPr lang="en-US" sz="2000">
                        <a:effectLst/>
                        <a:latin typeface="Calibri"/>
                        <a:ea typeface="Calibri"/>
                        <a:cs typeface="Times New Roman"/>
                      </a:endParaRPr>
                    </a:p>
                  </a:txBody>
                  <a:tcPr marL="68580" marR="68580" marT="0" marB="0"/>
                </a:tc>
              </a:tr>
              <a:tr h="447424">
                <a:tc>
                  <a:txBody>
                    <a:bodyPr/>
                    <a:lstStyle/>
                    <a:p>
                      <a:pPr marL="0" marR="0">
                        <a:lnSpc>
                          <a:spcPct val="115000"/>
                        </a:lnSpc>
                        <a:spcBef>
                          <a:spcPts val="0"/>
                        </a:spcBef>
                        <a:spcAft>
                          <a:spcPts val="0"/>
                        </a:spcAft>
                      </a:pPr>
                      <a:r>
                        <a:rPr lang="en-US" sz="2000">
                          <a:effectLst/>
                        </a:rPr>
                        <a:t>z6+≡( x6,p1)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x6,p1)≡z6</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x6,p1)≡z6</a:t>
                      </a:r>
                      <a:endParaRPr lang="en-US" sz="2000">
                        <a:effectLst/>
                        <a:latin typeface="Calibri"/>
                        <a:ea typeface="Calibri"/>
                        <a:cs typeface="Times New Roman"/>
                      </a:endParaRPr>
                    </a:p>
                  </a:txBody>
                  <a:tcPr marL="68580" marR="68580" marT="0" marB="0"/>
                </a:tc>
              </a:tr>
              <a:tr h="447424">
                <a:tc>
                  <a:txBody>
                    <a:bodyPr/>
                    <a:lstStyle/>
                    <a:p>
                      <a:pPr marL="0" marR="0">
                        <a:lnSpc>
                          <a:spcPct val="115000"/>
                        </a:lnSpc>
                        <a:spcBef>
                          <a:spcPts val="0"/>
                        </a:spcBef>
                        <a:spcAft>
                          <a:spcPts val="0"/>
                        </a:spcAft>
                      </a:pPr>
                      <a:r>
                        <a:rPr lang="en-US" sz="2000" dirty="0" smtClean="0">
                          <a:effectLst/>
                        </a:rPr>
                        <a:t>z7≡</a:t>
                      </a:r>
                      <a:r>
                        <a:rPr lang="en-US" sz="2000" dirty="0">
                          <a:effectLst/>
                        </a:rPr>
                        <a:t>( x4,p0)</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x4,p0,p1)≡ z8</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x4,p0,p1)≡ z8</a:t>
                      </a:r>
                      <a:endParaRPr lang="en-US" sz="2000">
                        <a:effectLst/>
                        <a:latin typeface="Calibri"/>
                        <a:ea typeface="Calibri"/>
                        <a:cs typeface="Times New Roman"/>
                      </a:endParaRPr>
                    </a:p>
                  </a:txBody>
                  <a:tcPr marL="68580" marR="68580" marT="0" marB="0"/>
                </a:tc>
              </a:tr>
              <a:tr h="654903">
                <a:tc>
                  <a:txBody>
                    <a:bodyPr/>
                    <a:lstStyle/>
                    <a:p>
                      <a:pPr marL="0" marR="0">
                        <a:lnSpc>
                          <a:spcPct val="115000"/>
                        </a:lnSpc>
                        <a:spcBef>
                          <a:spcPts val="0"/>
                        </a:spcBef>
                        <a:spcAft>
                          <a:spcPts val="0"/>
                        </a:spcAft>
                      </a:pPr>
                      <a:r>
                        <a:rPr lang="en-US" sz="2000">
                          <a:effectLst/>
                        </a:rPr>
                        <a:t>z8+≡( x4,p0,p1)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 </a:t>
                      </a:r>
                      <a:r>
                        <a:rPr lang="en-US" sz="2000" dirty="0" smtClean="0">
                          <a:effectLst/>
                        </a:rPr>
                        <a:t>x4,p0,p1,p1)= </a:t>
                      </a:r>
                      <a:r>
                        <a:rPr lang="en-US" sz="2000" dirty="0">
                          <a:effectLst/>
                        </a:rPr>
                        <a:t>( x4,p0,p1)≡z8</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 </a:t>
                      </a:r>
                      <a:r>
                        <a:rPr lang="en-US" sz="2000" dirty="0" smtClean="0">
                          <a:effectLst/>
                        </a:rPr>
                        <a:t>x4,p0,p1,p1)=                        (x4,p0,p1</a:t>
                      </a:r>
                      <a:r>
                        <a:rPr lang="en-US" sz="2000" dirty="0">
                          <a:effectLst/>
                        </a:rPr>
                        <a:t>)≡z8</a:t>
                      </a:r>
                      <a:endParaRPr lang="en-US" sz="2000" dirty="0">
                        <a:effectLst/>
                        <a:latin typeface="Calibri"/>
                        <a:ea typeface="Calibri"/>
                        <a:cs typeface="Times New Roman"/>
                      </a:endParaRPr>
                    </a:p>
                  </a:txBody>
                  <a:tcPr marL="68580" marR="68580" marT="0" marB="0"/>
                </a:tc>
              </a:tr>
            </a:tbl>
          </a:graphicData>
        </a:graphic>
      </p:graphicFrame>
      <p:pic>
        <p:nvPicPr>
          <p:cNvPr id="614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047557" y="533400"/>
            <a:ext cx="4027170" cy="1600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0AD2A1D3-94CF-4BE8-B9A0-75EFE4C74F95}" type="slidenum">
              <a:rPr lang="en-US" smtClean="0"/>
              <a:pPr/>
              <a:t>5</a:t>
            </a:fld>
            <a:endParaRPr lang="en-US"/>
          </a:p>
        </p:txBody>
      </p:sp>
    </p:spTree>
    <p:extLst>
      <p:ext uri="{BB962C8B-B14F-4D97-AF65-F5344CB8AC3E}">
        <p14:creationId xmlns="" xmlns:p14="http://schemas.microsoft.com/office/powerpoint/2010/main" val="28246932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64176" y="1967344"/>
            <a:ext cx="8420595" cy="35190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a:p>
        </p:txBody>
      </p:sp>
    </p:spTree>
    <p:extLst>
      <p:ext uri="{BB962C8B-B14F-4D97-AF65-F5344CB8AC3E}">
        <p14:creationId xmlns="" xmlns:p14="http://schemas.microsoft.com/office/powerpoint/2010/main" val="26588562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1143000"/>
          </a:xfrm>
        </p:spPr>
        <p:txBody>
          <a:bodyPr>
            <a:normAutofit/>
          </a:bodyPr>
          <a:lstStyle/>
          <a:p>
            <a:r>
              <a:rPr lang="en-US" dirty="0" err="1" smtClean="0"/>
              <a:t>Kleene</a:t>
            </a:r>
            <a:r>
              <a:rPr lang="en-US" dirty="0" smtClean="0"/>
              <a:t> Theorem Part III (Closure) </a:t>
            </a:r>
            <a:endParaRPr lang="en-US" dirty="0"/>
          </a:p>
        </p:txBody>
      </p:sp>
      <p:sp>
        <p:nvSpPr>
          <p:cNvPr id="3" name="Content Placeholder 2"/>
          <p:cNvSpPr>
            <a:spLocks noGrp="1"/>
          </p:cNvSpPr>
          <p:nvPr>
            <p:ph idx="1"/>
          </p:nvPr>
        </p:nvSpPr>
        <p:spPr>
          <a:xfrm>
            <a:off x="0" y="1295400"/>
            <a:ext cx="9144000" cy="5334000"/>
          </a:xfrm>
        </p:spPr>
        <p:txBody>
          <a:bodyPr>
            <a:normAutofit fontScale="85000" lnSpcReduction="20000"/>
          </a:bodyPr>
          <a:lstStyle/>
          <a:p>
            <a:r>
              <a:rPr lang="en-US" dirty="0" smtClean="0"/>
              <a:t>If r1 represents a regular expression and r1* the closure of the r1. Similarly, if FA1 corresponds to r1 then FA1* should correspond to closure of r1. </a:t>
            </a:r>
          </a:p>
          <a:p>
            <a:r>
              <a:rPr lang="en-US" dirty="0" smtClean="0"/>
              <a:t>Start by taking the first FA’s and traversing on each input symbol in the respective FA. </a:t>
            </a:r>
          </a:p>
          <a:p>
            <a:r>
              <a:rPr lang="en-US" dirty="0" smtClean="0"/>
              <a:t>Since one initial state is allowed in FA, therefore, only one state can be marked as initial state. Further, the initial state is marked final by default, in order to accommodate NULL string. </a:t>
            </a:r>
          </a:p>
          <a:p>
            <a:r>
              <a:rPr lang="en-US" dirty="0" smtClean="0"/>
              <a:t>During the process, any state found final,  the resultant state will be final. Further, the FA’s initial state will be concatenated through its final state. The new state will be marked as final. </a:t>
            </a:r>
          </a:p>
          <a:p>
            <a:r>
              <a:rPr lang="en-US" dirty="0" smtClean="0"/>
              <a:t>Note that, the final state of the FA  will always be combined with the initial state of the FA. </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a:p>
        </p:txBody>
      </p:sp>
    </p:spTree>
    <p:extLst>
      <p:ext uri="{BB962C8B-B14F-4D97-AF65-F5344CB8AC3E}">
        <p14:creationId xmlns="" xmlns:p14="http://schemas.microsoft.com/office/powerpoint/2010/main" val="36727120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Questions for Closure</a:t>
            </a:r>
            <a:endParaRPr lang="en-US" dirty="0"/>
          </a:p>
        </p:txBody>
      </p:sp>
      <p:pic>
        <p:nvPicPr>
          <p:cNvPr id="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52400" y="1828800"/>
            <a:ext cx="4335843" cy="2590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447800" y="4724400"/>
            <a:ext cx="1997406" cy="369332"/>
          </a:xfrm>
          <a:prstGeom prst="rect">
            <a:avLst/>
          </a:prstGeom>
        </p:spPr>
        <p:txBody>
          <a:bodyPr wrap="none">
            <a:spAutoFit/>
          </a:bodyPr>
          <a:lstStyle/>
          <a:p>
            <a:r>
              <a:rPr lang="en-US" b="1" dirty="0" smtClean="0"/>
              <a:t>FA1: (</a:t>
            </a:r>
            <a:r>
              <a:rPr lang="en-US" b="1" dirty="0" err="1" smtClean="0"/>
              <a:t>a+b</a:t>
            </a:r>
            <a:r>
              <a:rPr lang="en-US" b="1" dirty="0" smtClean="0"/>
              <a:t>)*(</a:t>
            </a:r>
            <a:r>
              <a:rPr lang="en-US" b="1" dirty="0" err="1" smtClean="0"/>
              <a:t>aa+bb</a:t>
            </a:r>
            <a:r>
              <a:rPr lang="en-US" b="1" dirty="0" smtClean="0"/>
              <a:t>)</a:t>
            </a:r>
            <a:endParaRPr lang="en-US" b="1" dirty="0"/>
          </a:p>
        </p:txBody>
      </p:sp>
      <p:pic>
        <p:nvPicPr>
          <p:cNvPr id="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803166" y="1991591"/>
            <a:ext cx="4012025" cy="25042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6172200" y="4779818"/>
            <a:ext cx="2571281" cy="369332"/>
          </a:xfrm>
          <a:prstGeom prst="rect">
            <a:avLst/>
          </a:prstGeom>
        </p:spPr>
        <p:txBody>
          <a:bodyPr wrap="none">
            <a:spAutoFit/>
          </a:bodyPr>
          <a:lstStyle/>
          <a:p>
            <a:r>
              <a:rPr lang="en-US" b="1" dirty="0" smtClean="0"/>
              <a:t>FA2: a(</a:t>
            </a:r>
            <a:r>
              <a:rPr lang="en-US" b="1" dirty="0" err="1" smtClean="0"/>
              <a:t>a+b</a:t>
            </a:r>
            <a:r>
              <a:rPr lang="en-US" b="1" dirty="0" smtClean="0"/>
              <a:t>)*b + b(</a:t>
            </a:r>
            <a:r>
              <a:rPr lang="en-US" b="1" dirty="0" err="1" smtClean="0"/>
              <a:t>a+b</a:t>
            </a:r>
            <a:r>
              <a:rPr lang="en-US" b="1" dirty="0" smtClean="0"/>
              <a:t>)*a</a:t>
            </a:r>
            <a:endParaRPr lang="en-US" b="1" dirty="0"/>
          </a:p>
        </p:txBody>
      </p:sp>
      <p:sp>
        <p:nvSpPr>
          <p:cNvPr id="8" name="Slide Number Placeholder 7"/>
          <p:cNvSpPr>
            <a:spLocks noGrp="1"/>
          </p:cNvSpPr>
          <p:nvPr>
            <p:ph type="sldNum" sz="quarter" idx="12"/>
          </p:nvPr>
        </p:nvSpPr>
        <p:spPr/>
        <p:txBody>
          <a:bodyPr/>
          <a:lstStyle/>
          <a:p>
            <a:fld id="{0AD2A1D3-94CF-4BE8-B9A0-75EFE4C74F95}" type="slidenum">
              <a:rPr lang="en-US" smtClean="0"/>
              <a:pPr/>
              <a:t>8</a:t>
            </a:fld>
            <a:endParaRPr lang="en-US"/>
          </a:p>
        </p:txBody>
      </p:sp>
    </p:spTree>
    <p:extLst>
      <p:ext uri="{BB962C8B-B14F-4D97-AF65-F5344CB8AC3E}">
        <p14:creationId xmlns="" xmlns:p14="http://schemas.microsoft.com/office/powerpoint/2010/main" val="6837281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3074414797"/>
              </p:ext>
            </p:extLst>
          </p:nvPr>
        </p:nvGraphicFramePr>
        <p:xfrm>
          <a:off x="34636" y="3429000"/>
          <a:ext cx="8763000" cy="2971800"/>
        </p:xfrm>
        <a:graphic>
          <a:graphicData uri="http://schemas.openxmlformats.org/drawingml/2006/table">
            <a:tbl>
              <a:tblPr firstRow="1" firstCol="1" bandRow="1">
                <a:tableStyleId>{5C22544A-7EE6-4342-B048-85BDC9FD1C3A}</a:tableStyleId>
              </a:tblPr>
              <a:tblGrid>
                <a:gridCol w="2921000"/>
                <a:gridCol w="2921000"/>
                <a:gridCol w="2921000"/>
              </a:tblGrid>
              <a:tr h="594360">
                <a:tc>
                  <a:txBody>
                    <a:bodyPr/>
                    <a:lstStyle/>
                    <a:p>
                      <a:pPr marL="0" marR="0">
                        <a:lnSpc>
                          <a:spcPct val="115000"/>
                        </a:lnSpc>
                        <a:spcBef>
                          <a:spcPts val="0"/>
                        </a:spcBef>
                        <a:spcAft>
                          <a:spcPts val="0"/>
                        </a:spcAft>
                      </a:pPr>
                      <a:r>
                        <a:rPr lang="en-US" sz="2400" dirty="0">
                          <a:effectLst/>
                        </a:rPr>
                        <a:t>Old States</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Reading at b</a:t>
                      </a:r>
                      <a:endParaRPr lang="en-US" sz="2400" dirty="0">
                        <a:effectLst/>
                        <a:latin typeface="Calibri"/>
                        <a:ea typeface="Times New Roman"/>
                        <a:cs typeface="Times New Roman"/>
                      </a:endParaRPr>
                    </a:p>
                  </a:txBody>
                  <a:tcPr marL="68580" marR="68580" marT="0" marB="0"/>
                </a:tc>
              </a:tr>
              <a:tr h="594360">
                <a:tc>
                  <a:txBody>
                    <a:bodyPr/>
                    <a:lstStyle/>
                    <a:p>
                      <a:pPr marL="0" marR="0">
                        <a:lnSpc>
                          <a:spcPct val="115000"/>
                        </a:lnSpc>
                        <a:spcBef>
                          <a:spcPts val="0"/>
                        </a:spcBef>
                        <a:spcAft>
                          <a:spcPts val="0"/>
                        </a:spcAft>
                      </a:pPr>
                      <a:r>
                        <a:rPr lang="en-US" sz="2400">
                          <a:effectLst/>
                        </a:rPr>
                        <a:t>z1±≡q0</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q1≡z2</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smtClean="0">
                          <a:effectLst/>
                        </a:rPr>
                        <a:t>q3≡</a:t>
                      </a:r>
                      <a:r>
                        <a:rPr lang="en-US" sz="2400" dirty="0">
                          <a:effectLst/>
                        </a:rPr>
                        <a:t>z3</a:t>
                      </a:r>
                      <a:endParaRPr lang="en-US" sz="2400" dirty="0">
                        <a:effectLst/>
                        <a:latin typeface="Calibri"/>
                        <a:ea typeface="Times New Roman"/>
                        <a:cs typeface="Times New Roman"/>
                      </a:endParaRPr>
                    </a:p>
                  </a:txBody>
                  <a:tcPr marL="68580" marR="68580" marT="0" marB="0"/>
                </a:tc>
              </a:tr>
              <a:tr h="594360">
                <a:tc>
                  <a:txBody>
                    <a:bodyPr/>
                    <a:lstStyle/>
                    <a:p>
                      <a:pPr marL="0" marR="0">
                        <a:lnSpc>
                          <a:spcPct val="115000"/>
                        </a:lnSpc>
                        <a:spcBef>
                          <a:spcPts val="0"/>
                        </a:spcBef>
                        <a:spcAft>
                          <a:spcPts val="0"/>
                        </a:spcAft>
                      </a:pPr>
                      <a:r>
                        <a:rPr lang="en-US" sz="2400" dirty="0">
                          <a:effectLst/>
                        </a:rPr>
                        <a:t>z2  ≡q1</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 q0)≡z4</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(q4, q0)≡z5</a:t>
                      </a:r>
                      <a:endParaRPr lang="en-US" sz="2400">
                        <a:effectLst/>
                        <a:latin typeface="Calibri"/>
                        <a:ea typeface="Times New Roman"/>
                        <a:cs typeface="Times New Roman"/>
                      </a:endParaRPr>
                    </a:p>
                  </a:txBody>
                  <a:tcPr marL="68580" marR="68580" marT="0" marB="0"/>
                </a:tc>
              </a:tr>
              <a:tr h="594360">
                <a:tc>
                  <a:txBody>
                    <a:bodyPr/>
                    <a:lstStyle/>
                    <a:p>
                      <a:pPr marL="0" marR="0">
                        <a:lnSpc>
                          <a:spcPct val="115000"/>
                        </a:lnSpc>
                        <a:spcBef>
                          <a:spcPts val="0"/>
                        </a:spcBef>
                        <a:spcAft>
                          <a:spcPts val="0"/>
                        </a:spcAft>
                      </a:pPr>
                      <a:r>
                        <a:rPr lang="en-US" sz="2400" dirty="0">
                          <a:effectLst/>
                        </a:rPr>
                        <a:t>z3  </a:t>
                      </a:r>
                      <a:r>
                        <a:rPr lang="en-US" sz="2400" dirty="0" smtClean="0">
                          <a:effectLst/>
                        </a:rPr>
                        <a:t>≡q3</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smtClean="0">
                          <a:effectLst/>
                        </a:rPr>
                        <a:t>q1</a:t>
                      </a:r>
                      <a:r>
                        <a:rPr lang="en-US" sz="2400" dirty="0">
                          <a:effectLst/>
                        </a:rPr>
                        <a:t>≡z2</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(q4, </a:t>
                      </a:r>
                      <a:r>
                        <a:rPr lang="en-US" sz="2400" dirty="0" smtClean="0">
                          <a:effectLst/>
                        </a:rPr>
                        <a:t>q0)</a:t>
                      </a:r>
                      <a:r>
                        <a:rPr lang="en-US" sz="2400" dirty="0">
                          <a:effectLst/>
                        </a:rPr>
                        <a:t>≡</a:t>
                      </a:r>
                      <a:r>
                        <a:rPr lang="en-US" sz="2400" dirty="0" smtClean="0">
                          <a:effectLst/>
                        </a:rPr>
                        <a:t>z5</a:t>
                      </a:r>
                      <a:endParaRPr lang="en-US" sz="2400" dirty="0">
                        <a:effectLst/>
                        <a:latin typeface="Calibri"/>
                        <a:ea typeface="Times New Roman"/>
                        <a:cs typeface="Times New Roman"/>
                      </a:endParaRPr>
                    </a:p>
                  </a:txBody>
                  <a:tcPr marL="68580" marR="68580" marT="0" marB="0"/>
                </a:tc>
              </a:tr>
              <a:tr h="594360">
                <a:tc>
                  <a:txBody>
                    <a:bodyPr/>
                    <a:lstStyle/>
                    <a:p>
                      <a:pPr marL="0" marR="0">
                        <a:lnSpc>
                          <a:spcPct val="115000"/>
                        </a:lnSpc>
                        <a:spcBef>
                          <a:spcPts val="0"/>
                        </a:spcBef>
                        <a:spcAft>
                          <a:spcPts val="0"/>
                        </a:spcAft>
                      </a:pPr>
                      <a:r>
                        <a:rPr lang="en-US" sz="2400">
                          <a:effectLst/>
                        </a:rPr>
                        <a:t>z4+≡ (q2, q0)</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 q0,q1)≡z6</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a:t>
                      </a:r>
                      <a:r>
                        <a:rPr lang="en-US" sz="2400" dirty="0" smtClean="0">
                          <a:effectLst/>
                        </a:rPr>
                        <a:t>q3,q3)</a:t>
                      </a:r>
                      <a:r>
                        <a:rPr lang="en-US" sz="2400" dirty="0">
                          <a:effectLst/>
                        </a:rPr>
                        <a:t>≡ </a:t>
                      </a:r>
                      <a:r>
                        <a:rPr lang="en-US" sz="2400" dirty="0" smtClean="0">
                          <a:effectLst/>
                        </a:rPr>
                        <a:t>q3≡</a:t>
                      </a:r>
                      <a:r>
                        <a:rPr lang="en-US" sz="2400" dirty="0">
                          <a:effectLst/>
                        </a:rPr>
                        <a:t>z3</a:t>
                      </a:r>
                      <a:endParaRPr lang="en-US" sz="2400" dirty="0">
                        <a:effectLst/>
                        <a:latin typeface="Calibri"/>
                        <a:ea typeface="Times New Roman"/>
                        <a:cs typeface="Times New Roman"/>
                      </a:endParaRPr>
                    </a:p>
                  </a:txBody>
                  <a:tcPr marL="68580" marR="68580" marT="0" marB="0"/>
                </a:tc>
              </a:tr>
            </a:tbl>
          </a:graphicData>
        </a:graphic>
      </p:graphicFrame>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62200" y="228600"/>
            <a:ext cx="4924425" cy="29424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a:p>
        </p:txBody>
      </p:sp>
    </p:spTree>
    <p:extLst>
      <p:ext uri="{BB962C8B-B14F-4D97-AF65-F5344CB8AC3E}">
        <p14:creationId xmlns="" xmlns:p14="http://schemas.microsoft.com/office/powerpoint/2010/main" val="36727737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270372667"/>
              </p:ext>
            </p:extLst>
          </p:nvPr>
        </p:nvGraphicFramePr>
        <p:xfrm>
          <a:off x="381000" y="3200400"/>
          <a:ext cx="8595360" cy="3429000"/>
        </p:xfrm>
        <a:graphic>
          <a:graphicData uri="http://schemas.openxmlformats.org/drawingml/2006/table">
            <a:tbl>
              <a:tblPr firstRow="1" firstCol="1" bandRow="1">
                <a:tableStyleId>{5C22544A-7EE6-4342-B048-85BDC9FD1C3A}</a:tableStyleId>
              </a:tblPr>
              <a:tblGrid>
                <a:gridCol w="2865120"/>
                <a:gridCol w="2865120"/>
                <a:gridCol w="2865120"/>
              </a:tblGrid>
              <a:tr h="669130">
                <a:tc>
                  <a:txBody>
                    <a:bodyPr/>
                    <a:lstStyle/>
                    <a:p>
                      <a:pPr marL="0" marR="0">
                        <a:lnSpc>
                          <a:spcPct val="115000"/>
                        </a:lnSpc>
                        <a:spcBef>
                          <a:spcPts val="0"/>
                        </a:spcBef>
                        <a:spcAft>
                          <a:spcPts val="0"/>
                        </a:spcAft>
                      </a:pPr>
                      <a:r>
                        <a:rPr lang="en-US" sz="2400" dirty="0">
                          <a:effectLst/>
                        </a:rPr>
                        <a:t>z5+≡ (q4, q0)</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(q1,q1)≡ q1≡z2</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a:t>
                      </a:r>
                      <a:r>
                        <a:rPr lang="en-US" sz="2400" dirty="0" smtClean="0">
                          <a:effectLst/>
                        </a:rPr>
                        <a:t>q4,q0,q3)≡</a:t>
                      </a:r>
                      <a:r>
                        <a:rPr lang="en-US" sz="2400" dirty="0">
                          <a:effectLst/>
                        </a:rPr>
                        <a:t>z7</a:t>
                      </a:r>
                      <a:endParaRPr lang="en-US" sz="2400" dirty="0">
                        <a:effectLst/>
                        <a:latin typeface="Calibri"/>
                        <a:ea typeface="Times New Roman"/>
                        <a:cs typeface="Times New Roman"/>
                      </a:endParaRPr>
                    </a:p>
                  </a:txBody>
                  <a:tcPr marL="68580" marR="68580" marT="0" marB="0"/>
                </a:tc>
              </a:tr>
              <a:tr h="1379935">
                <a:tc>
                  <a:txBody>
                    <a:bodyPr/>
                    <a:lstStyle/>
                    <a:p>
                      <a:pPr marL="0" marR="0">
                        <a:lnSpc>
                          <a:spcPct val="115000"/>
                        </a:lnSpc>
                        <a:spcBef>
                          <a:spcPts val="0"/>
                        </a:spcBef>
                        <a:spcAft>
                          <a:spcPts val="0"/>
                        </a:spcAft>
                      </a:pPr>
                      <a:r>
                        <a:rPr lang="en-US" sz="2400" dirty="0">
                          <a:effectLst/>
                        </a:rPr>
                        <a:t>z6+≡ (q2, q0,q1)</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(q2, q0,q1,q2, q0)≡(q2, q0,q1)≡z6</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a:t>
                      </a:r>
                      <a:r>
                        <a:rPr lang="en-US" sz="2400" dirty="0" smtClean="0">
                          <a:effectLst/>
                        </a:rPr>
                        <a:t>q3,q3,q4,q0</a:t>
                      </a:r>
                      <a:r>
                        <a:rPr lang="en-US" sz="2400" dirty="0">
                          <a:effectLst/>
                        </a:rPr>
                        <a:t>)≡(q4,q0,q3)≡z7</a:t>
                      </a:r>
                      <a:endParaRPr lang="en-US" sz="2400" dirty="0">
                        <a:effectLst/>
                        <a:latin typeface="Calibri"/>
                        <a:ea typeface="Times New Roman"/>
                        <a:cs typeface="Times New Roman"/>
                      </a:endParaRPr>
                    </a:p>
                  </a:txBody>
                  <a:tcPr marL="68580" marR="68580" marT="0" marB="0"/>
                </a:tc>
              </a:tr>
              <a:tr h="1379935">
                <a:tc>
                  <a:txBody>
                    <a:bodyPr/>
                    <a:lstStyle/>
                    <a:p>
                      <a:pPr marL="0" marR="0">
                        <a:lnSpc>
                          <a:spcPct val="115000"/>
                        </a:lnSpc>
                        <a:spcBef>
                          <a:spcPts val="0"/>
                        </a:spcBef>
                        <a:spcAft>
                          <a:spcPts val="0"/>
                        </a:spcAft>
                      </a:pPr>
                      <a:r>
                        <a:rPr lang="en-US" sz="2400">
                          <a:effectLst/>
                        </a:rPr>
                        <a:t>z7+≡ (q4,q0,q3)</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(q1,q1q1)≡q1≡z2</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a:t>
                      </a:r>
                      <a:r>
                        <a:rPr lang="en-US" sz="2400" dirty="0" smtClean="0">
                          <a:effectLst/>
                        </a:rPr>
                        <a:t>q4,q0,q3,q4,q0</a:t>
                      </a:r>
                      <a:r>
                        <a:rPr lang="en-US" sz="2400" dirty="0">
                          <a:effectLst/>
                        </a:rPr>
                        <a:t>,)≡(q4,q0,q3)≡z7</a:t>
                      </a:r>
                      <a:endParaRPr lang="en-US" sz="2400" dirty="0">
                        <a:effectLst/>
                        <a:latin typeface="Calibri"/>
                        <a:ea typeface="Times New Roman"/>
                        <a:cs typeface="Times New Roman"/>
                      </a:endParaRPr>
                    </a:p>
                  </a:txBody>
                  <a:tcPr marL="68580" marR="68580" marT="0" marB="0"/>
                </a:tc>
              </a:tr>
            </a:tbl>
          </a:graphicData>
        </a:graphic>
      </p:graphicFrame>
      <p:sp>
        <p:nvSpPr>
          <p:cNvPr id="5" name="Rectangle 1"/>
          <p:cNvSpPr>
            <a:spLocks noChangeArrowheads="1"/>
          </p:cNvSpPr>
          <p:nvPr/>
        </p:nvSpPr>
        <p:spPr bwMode="auto">
          <a:xfrm>
            <a:off x="1531938" y="3381375"/>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90800" y="228600"/>
            <a:ext cx="4756150" cy="28419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0AD2A1D3-94CF-4BE8-B9A0-75EFE4C74F95}" type="slidenum">
              <a:rPr lang="en-US" smtClean="0"/>
              <a:pPr/>
              <a:t>10</a:t>
            </a:fld>
            <a:endParaRPr lang="en-US"/>
          </a:p>
        </p:txBody>
      </p:sp>
    </p:spTree>
    <p:extLst>
      <p:ext uri="{BB962C8B-B14F-4D97-AF65-F5344CB8AC3E}">
        <p14:creationId xmlns="" xmlns:p14="http://schemas.microsoft.com/office/powerpoint/2010/main" val="28692618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0" y="1066800"/>
            <a:ext cx="7923935" cy="3352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Content Placeholder 2"/>
          <p:cNvSpPr>
            <a:spLocks noGrp="1"/>
          </p:cNvSpPr>
          <p:nvPr>
            <p:ph idx="1"/>
          </p:nvPr>
        </p:nvSpPr>
        <p:spPr>
          <a:xfrm>
            <a:off x="304800" y="5257800"/>
            <a:ext cx="8229600" cy="1143000"/>
          </a:xfrm>
        </p:spPr>
        <p:txBody>
          <a:bodyPr>
            <a:normAutofit fontScale="92500" lnSpcReduction="20000"/>
          </a:bodyPr>
          <a:lstStyle/>
          <a:p>
            <a:pPr marL="0" indent="0">
              <a:buNone/>
            </a:pPr>
            <a:r>
              <a:rPr lang="en-US" dirty="0" smtClean="0"/>
              <a:t>Verification: ( (</a:t>
            </a:r>
            <a:r>
              <a:rPr lang="en-US" dirty="0" err="1" smtClean="0"/>
              <a:t>a+b</a:t>
            </a:r>
            <a:r>
              <a:rPr lang="en-US" dirty="0" smtClean="0"/>
              <a:t>)*</a:t>
            </a:r>
            <a:r>
              <a:rPr lang="en-US" sz="4000" dirty="0" smtClean="0"/>
              <a:t>(</a:t>
            </a:r>
            <a:r>
              <a:rPr lang="en-US" sz="4000" dirty="0" err="1" smtClean="0"/>
              <a:t>aa+bb</a:t>
            </a:r>
            <a:r>
              <a:rPr lang="en-US" sz="4000" dirty="0" smtClean="0"/>
              <a:t>))*</a:t>
            </a:r>
            <a:endParaRPr lang="en-US" sz="4000" baseline="30000" dirty="0"/>
          </a:p>
          <a:p>
            <a:pPr marL="0" indent="0">
              <a:buNone/>
            </a:pPr>
            <a:r>
              <a:rPr lang="en-US" sz="4000" dirty="0" err="1" smtClean="0"/>
              <a:t>aaaa</a:t>
            </a:r>
            <a:endParaRPr lang="en-US" sz="40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a:p>
        </p:txBody>
      </p:sp>
    </p:spTree>
    <p:extLst>
      <p:ext uri="{BB962C8B-B14F-4D97-AF65-F5344CB8AC3E}">
        <p14:creationId xmlns="" xmlns:p14="http://schemas.microsoft.com/office/powerpoint/2010/main" val="17717147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14400" y="2209800"/>
            <a:ext cx="6348211" cy="396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0AD2A1D3-94CF-4BE8-B9A0-75EFE4C74F95}" type="slidenum">
              <a:rPr lang="en-US" smtClean="0"/>
              <a:pPr/>
              <a:t>12</a:t>
            </a:fld>
            <a:endParaRPr lang="en-US"/>
          </a:p>
        </p:txBody>
      </p:sp>
      <p:sp>
        <p:nvSpPr>
          <p:cNvPr id="7" name="Title 1"/>
          <p:cNvSpPr>
            <a:spLocks noGrp="1"/>
          </p:cNvSpPr>
          <p:nvPr>
            <p:ph type="title"/>
          </p:nvPr>
        </p:nvSpPr>
        <p:spPr>
          <a:xfrm>
            <a:off x="457200" y="762000"/>
            <a:ext cx="8229600" cy="1143000"/>
          </a:xfrm>
        </p:spPr>
        <p:txBody>
          <a:bodyPr/>
          <a:lstStyle/>
          <a:p>
            <a:r>
              <a:rPr lang="en-US" dirty="0" smtClean="0"/>
              <a:t>Task</a:t>
            </a:r>
            <a:endParaRPr lang="en-US" dirty="0"/>
          </a:p>
        </p:txBody>
      </p:sp>
    </p:spTree>
    <p:extLst>
      <p:ext uri="{BB962C8B-B14F-4D97-AF65-F5344CB8AC3E}">
        <p14:creationId xmlns="" xmlns:p14="http://schemas.microsoft.com/office/powerpoint/2010/main" val="21091544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 Closure Special Note</a:t>
            </a:r>
            <a:endParaRPr lang="en-US" dirty="0"/>
          </a:p>
        </p:txBody>
      </p:sp>
      <p:sp>
        <p:nvSpPr>
          <p:cNvPr id="3" name="Content Placeholder 2"/>
          <p:cNvSpPr>
            <a:spLocks noGrp="1"/>
          </p:cNvSpPr>
          <p:nvPr>
            <p:ph idx="1"/>
          </p:nvPr>
        </p:nvSpPr>
        <p:spPr/>
        <p:txBody>
          <a:bodyPr/>
          <a:lstStyle/>
          <a:p>
            <a:r>
              <a:rPr lang="en-US" dirty="0" smtClean="0"/>
              <a:t>One special requirement for FA’s having an initial state which has a loop or an in coming transition in the closure results in two different states: One non-final state and other one final. See the Next Example…</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a:p>
        </p:txBody>
      </p:sp>
    </p:spTree>
    <p:extLst>
      <p:ext uri="{BB962C8B-B14F-4D97-AF65-F5344CB8AC3E}">
        <p14:creationId xmlns="" xmlns:p14="http://schemas.microsoft.com/office/powerpoint/2010/main" val="6415993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62200" y="152400"/>
            <a:ext cx="3604055" cy="1600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aphicFrame>
        <p:nvGraphicFramePr>
          <p:cNvPr id="5" name="Table 4"/>
          <p:cNvGraphicFramePr>
            <a:graphicFrameLocks noGrp="1"/>
          </p:cNvGraphicFramePr>
          <p:nvPr>
            <p:extLst>
              <p:ext uri="{D42A27DB-BD31-4B8C-83A1-F6EECF244321}">
                <p14:modId xmlns="" xmlns:p14="http://schemas.microsoft.com/office/powerpoint/2010/main" val="1499362958"/>
              </p:ext>
            </p:extLst>
          </p:nvPr>
        </p:nvGraphicFramePr>
        <p:xfrm>
          <a:off x="1066800" y="1676400"/>
          <a:ext cx="6995160" cy="2499043"/>
        </p:xfrm>
        <a:graphic>
          <a:graphicData uri="http://schemas.openxmlformats.org/drawingml/2006/table">
            <a:tbl>
              <a:tblPr firstRow="1" firstCol="1" bandRow="1">
                <a:tableStyleId>{5C22544A-7EE6-4342-B048-85BDC9FD1C3A}</a:tableStyleId>
              </a:tblPr>
              <a:tblGrid>
                <a:gridCol w="2331720"/>
                <a:gridCol w="2331720"/>
                <a:gridCol w="2331720"/>
              </a:tblGrid>
              <a:tr h="660400">
                <a:tc>
                  <a:txBody>
                    <a:bodyPr/>
                    <a:lstStyle/>
                    <a:p>
                      <a:pPr marL="0" marR="0">
                        <a:lnSpc>
                          <a:spcPct val="115000"/>
                        </a:lnSpc>
                        <a:spcBef>
                          <a:spcPts val="0"/>
                        </a:spcBef>
                        <a:spcAft>
                          <a:spcPts val="0"/>
                        </a:spcAft>
                      </a:pPr>
                      <a:r>
                        <a:rPr lang="en-US" sz="2400" dirty="0" smtClean="0">
                          <a:effectLst/>
                        </a:rPr>
                        <a:t>Final Z1≡ x1</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smtClean="0">
                          <a:effectLst/>
                        </a:rPr>
                        <a:t>x2≡Z2</a:t>
                      </a:r>
                      <a:endParaRPr lang="en-US" sz="2400" dirty="0">
                        <a:effectLst/>
                        <a:latin typeface="Calibri"/>
                        <a:ea typeface="Times New Roman"/>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dirty="0" smtClean="0">
                          <a:effectLst/>
                        </a:rPr>
                        <a:t>x2≡Z2</a:t>
                      </a:r>
                      <a:endParaRPr lang="en-US" sz="2400" dirty="0" smtClean="0">
                        <a:effectLst/>
                        <a:latin typeface="+mn-lt"/>
                        <a:ea typeface="Times New Roman"/>
                        <a:cs typeface="Times New Roman"/>
                      </a:endParaRPr>
                    </a:p>
                    <a:p>
                      <a:pPr marL="0" marR="0">
                        <a:lnSpc>
                          <a:spcPct val="115000"/>
                        </a:lnSpc>
                        <a:spcBef>
                          <a:spcPts val="0"/>
                        </a:spcBef>
                        <a:spcAft>
                          <a:spcPts val="0"/>
                        </a:spcAft>
                      </a:pPr>
                      <a:endParaRPr lang="en-US" sz="2400" dirty="0">
                        <a:effectLst/>
                        <a:latin typeface="Calibri"/>
                        <a:ea typeface="Times New Roman"/>
                        <a:cs typeface="Times New Roman"/>
                      </a:endParaRPr>
                    </a:p>
                  </a:txBody>
                  <a:tcPr marL="68580" marR="68580" marT="0" marB="0"/>
                </a:tc>
              </a:tr>
              <a:tr h="660400">
                <a:tc>
                  <a:txBody>
                    <a:bodyPr/>
                    <a:lstStyle/>
                    <a:p>
                      <a:pPr marL="0" marR="0">
                        <a:lnSpc>
                          <a:spcPct val="115000"/>
                        </a:lnSpc>
                        <a:spcBef>
                          <a:spcPts val="0"/>
                        </a:spcBef>
                        <a:spcAft>
                          <a:spcPts val="0"/>
                        </a:spcAft>
                      </a:pPr>
                      <a:r>
                        <a:rPr lang="en-US" sz="2400" dirty="0" smtClean="0">
                          <a:effectLst/>
                        </a:rPr>
                        <a:t>Z2≡x2</a:t>
                      </a:r>
                      <a:endParaRPr lang="en-US" sz="2400" dirty="0">
                        <a:effectLst/>
                        <a:latin typeface="+mn-lt"/>
                        <a:ea typeface="Times New Roman"/>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dirty="0" smtClean="0">
                          <a:effectLst/>
                        </a:rPr>
                        <a:t>X1,x1=x1≡</a:t>
                      </a:r>
                      <a:r>
                        <a:rPr lang="en-US" sz="2400" dirty="0" smtClean="0">
                          <a:effectLst/>
                        </a:rPr>
                        <a:t>Z3</a:t>
                      </a:r>
                      <a:endParaRPr lang="en-US" sz="2400" dirty="0" smtClean="0">
                        <a:effectLst/>
                        <a:latin typeface="+mn-lt"/>
                        <a:ea typeface="Times New Roman"/>
                        <a:cs typeface="Times New Roman"/>
                      </a:endParaRPr>
                    </a:p>
                    <a:p>
                      <a:pPr marL="0" marR="0">
                        <a:lnSpc>
                          <a:spcPct val="115000"/>
                        </a:lnSpc>
                        <a:spcBef>
                          <a:spcPts val="0"/>
                        </a:spcBef>
                        <a:spcAft>
                          <a:spcPts val="0"/>
                        </a:spcAft>
                      </a:pPr>
                      <a:endParaRPr lang="en-US" sz="2400" dirty="0">
                        <a:effectLst/>
                        <a:latin typeface="Calibri"/>
                        <a:ea typeface="Times New Roman"/>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dirty="0" smtClean="0">
                          <a:effectLst/>
                        </a:rPr>
                        <a:t>X1,x1=x1≡</a:t>
                      </a:r>
                      <a:r>
                        <a:rPr lang="en-US" sz="2400" dirty="0" smtClean="0">
                          <a:effectLst/>
                        </a:rPr>
                        <a:t>Z3</a:t>
                      </a:r>
                      <a:endParaRPr lang="en-US" sz="2400" dirty="0">
                        <a:effectLst/>
                        <a:latin typeface="Calibri"/>
                        <a:ea typeface="Times New Roman"/>
                        <a:cs typeface="Times New Roman"/>
                      </a:endParaRPr>
                    </a:p>
                  </a:txBody>
                  <a:tcPr marL="68580" marR="68580" marT="0" marB="0"/>
                </a:tc>
              </a:tr>
              <a:tr h="66040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dirty="0" smtClean="0">
                          <a:effectLst/>
                        </a:rPr>
                        <a:t>Z3≡x1</a:t>
                      </a:r>
                      <a:endParaRPr lang="en-US" sz="2400" dirty="0" smtClean="0">
                        <a:effectLst/>
                        <a:latin typeface="+mn-lt"/>
                        <a:ea typeface="Times New Roman"/>
                        <a:cs typeface="Times New Roman"/>
                      </a:endParaRPr>
                    </a:p>
                    <a:p>
                      <a:pPr marL="0" marR="0">
                        <a:lnSpc>
                          <a:spcPct val="115000"/>
                        </a:lnSpc>
                        <a:spcBef>
                          <a:spcPts val="0"/>
                        </a:spcBef>
                        <a:spcAft>
                          <a:spcPts val="0"/>
                        </a:spcAft>
                      </a:pPr>
                      <a:endParaRPr lang="en-US" sz="2400" dirty="0">
                        <a:effectLst/>
                        <a:latin typeface="+mn-lt"/>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smtClean="0">
                          <a:effectLst/>
                        </a:rPr>
                        <a:t>x2≡Z2</a:t>
                      </a:r>
                      <a:endParaRPr lang="en-US" sz="2400" dirty="0">
                        <a:effectLst/>
                        <a:latin typeface="Calibri"/>
                        <a:ea typeface="Times New Roman"/>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dirty="0" smtClean="0">
                          <a:effectLst/>
                        </a:rPr>
                        <a:t>x2≡Z2</a:t>
                      </a:r>
                      <a:endParaRPr lang="en-US" sz="2400" dirty="0" smtClean="0">
                        <a:effectLst/>
                        <a:latin typeface="+mn-lt"/>
                        <a:ea typeface="Times New Roman"/>
                        <a:cs typeface="Times New Roman"/>
                      </a:endParaRPr>
                    </a:p>
                  </a:txBody>
                  <a:tcPr marL="68580" marR="68580" marT="0" marB="0"/>
                </a:tc>
              </a:tr>
            </a:tbl>
          </a:graphicData>
        </a:graphic>
      </p:graphicFrame>
      <p:pic>
        <p:nvPicPr>
          <p:cNvPr id="2050"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743200" y="4495799"/>
            <a:ext cx="3429000" cy="22170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0AD2A1D3-94CF-4BE8-B9A0-75EFE4C74F95}" type="slidenum">
              <a:rPr lang="en-US" smtClean="0"/>
              <a:pPr/>
              <a:t>14</a:t>
            </a:fld>
            <a:endParaRPr lang="en-US"/>
          </a:p>
        </p:txBody>
      </p:sp>
    </p:spTree>
    <p:extLst>
      <p:ext uri="{BB962C8B-B14F-4D97-AF65-F5344CB8AC3E}">
        <p14:creationId xmlns="" xmlns:p14="http://schemas.microsoft.com/office/powerpoint/2010/main" val="8842279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NFA &amp; FA at a glance..</a:t>
            </a:r>
            <a:endParaRPr lang="en-US" dirty="0"/>
          </a:p>
        </p:txBody>
      </p:sp>
      <p:graphicFrame>
        <p:nvGraphicFramePr>
          <p:cNvPr id="5" name="Table 4"/>
          <p:cNvGraphicFramePr>
            <a:graphicFrameLocks noGrp="1"/>
          </p:cNvGraphicFramePr>
          <p:nvPr>
            <p:extLst>
              <p:ext uri="{D42A27DB-BD31-4B8C-83A1-F6EECF244321}">
                <p14:modId xmlns="" xmlns:p14="http://schemas.microsoft.com/office/powerpoint/2010/main" val="2672800762"/>
              </p:ext>
            </p:extLst>
          </p:nvPr>
        </p:nvGraphicFramePr>
        <p:xfrm>
          <a:off x="304800" y="2057400"/>
          <a:ext cx="8686800" cy="4023360"/>
        </p:xfrm>
        <a:graphic>
          <a:graphicData uri="http://schemas.openxmlformats.org/drawingml/2006/table">
            <a:tbl>
              <a:tblPr firstRow="1" bandRow="1">
                <a:tableStyleId>{5C22544A-7EE6-4342-B048-85BDC9FD1C3A}</a:tableStyleId>
              </a:tblPr>
              <a:tblGrid>
                <a:gridCol w="4343400"/>
                <a:gridCol w="4343400"/>
              </a:tblGrid>
              <a:tr h="370840">
                <a:tc>
                  <a:txBody>
                    <a:bodyPr/>
                    <a:lstStyle/>
                    <a:p>
                      <a:r>
                        <a:rPr lang="en-US" sz="3200" dirty="0" smtClean="0"/>
                        <a:t>FA</a:t>
                      </a:r>
                      <a:endParaRPr lang="en-US" sz="3200" dirty="0"/>
                    </a:p>
                  </a:txBody>
                  <a:tcPr/>
                </a:tc>
                <a:tc>
                  <a:txBody>
                    <a:bodyPr/>
                    <a:lstStyle/>
                    <a:p>
                      <a:r>
                        <a:rPr lang="en-US" sz="3200" dirty="0" smtClean="0"/>
                        <a:t>NFA</a:t>
                      </a:r>
                      <a:endParaRPr lang="en-US" sz="3200" dirty="0"/>
                    </a:p>
                  </a:txBody>
                  <a:tcPr/>
                </a:tc>
              </a:tr>
              <a:tr h="370840">
                <a:tc>
                  <a:txBody>
                    <a:bodyPr/>
                    <a:lstStyle/>
                    <a:p>
                      <a:r>
                        <a:rPr lang="en-US" sz="2800" dirty="0" smtClean="0"/>
                        <a:t>Single Start State</a:t>
                      </a:r>
                      <a:r>
                        <a:rPr lang="en-US" sz="2800" baseline="0" dirty="0" smtClean="0"/>
                        <a:t> and multiple end states (may be none)</a:t>
                      </a:r>
                      <a:endParaRPr lang="en-US" sz="2800" dirty="0"/>
                    </a:p>
                  </a:txBody>
                  <a:tcPr/>
                </a:tc>
                <a:tc>
                  <a:txBody>
                    <a:bodyPr/>
                    <a:lstStyle/>
                    <a:p>
                      <a:r>
                        <a:rPr lang="en-US" sz="2800" dirty="0" smtClean="0"/>
                        <a:t>Single Start State and multiple end states (may</a:t>
                      </a:r>
                      <a:r>
                        <a:rPr lang="en-US" sz="2800" baseline="0" dirty="0" smtClean="0"/>
                        <a:t> be none</a:t>
                      </a:r>
                      <a:r>
                        <a:rPr lang="en-US" sz="2800" dirty="0" smtClean="0"/>
                        <a:t>)</a:t>
                      </a:r>
                      <a:endParaRPr lang="en-US" sz="2800" dirty="0"/>
                    </a:p>
                  </a:txBody>
                  <a:tcPr/>
                </a:tc>
              </a:tr>
              <a:tr h="370840">
                <a:tc>
                  <a:txBody>
                    <a:bodyPr/>
                    <a:lstStyle/>
                    <a:p>
                      <a:r>
                        <a:rPr lang="en-US" sz="2800" dirty="0" smtClean="0"/>
                        <a:t>Finite set of input symbols</a:t>
                      </a:r>
                      <a:endParaRPr lang="en-US" sz="2800" dirty="0"/>
                    </a:p>
                  </a:txBody>
                  <a:tcPr/>
                </a:tc>
                <a:tc>
                  <a:txBody>
                    <a:bodyPr/>
                    <a:lstStyle/>
                    <a:p>
                      <a:r>
                        <a:rPr lang="en-US" sz="2800" dirty="0" smtClean="0"/>
                        <a:t>Same</a:t>
                      </a:r>
                      <a:endParaRPr lang="en-US" sz="2800" dirty="0"/>
                    </a:p>
                  </a:txBody>
                  <a:tcPr/>
                </a:tc>
              </a:tr>
              <a:tr h="370840">
                <a:tc>
                  <a:txBody>
                    <a:bodyPr/>
                    <a:lstStyle/>
                    <a:p>
                      <a:r>
                        <a:rPr lang="en-US" sz="2800" dirty="0" smtClean="0"/>
                        <a:t>Finite set of transitions</a:t>
                      </a:r>
                      <a:endParaRPr lang="en-US" sz="2800" dirty="0"/>
                    </a:p>
                  </a:txBody>
                  <a:tcPr/>
                </a:tc>
                <a:tc>
                  <a:txBody>
                    <a:bodyPr/>
                    <a:lstStyle/>
                    <a:p>
                      <a:r>
                        <a:rPr lang="en-US" sz="2800" dirty="0" smtClean="0"/>
                        <a:t>Same</a:t>
                      </a:r>
                      <a:endParaRPr lang="en-US" sz="2800" dirty="0"/>
                    </a:p>
                  </a:txBody>
                  <a:tcPr/>
                </a:tc>
              </a:tr>
              <a:tr h="370840">
                <a:tc>
                  <a:txBody>
                    <a:bodyPr/>
                    <a:lstStyle/>
                    <a:p>
                      <a:r>
                        <a:rPr lang="en-US" sz="2800" dirty="0" smtClean="0"/>
                        <a:t>Deterministic</a:t>
                      </a:r>
                      <a:endParaRPr lang="en-US" sz="2800" dirty="0"/>
                    </a:p>
                  </a:txBody>
                  <a:tcPr/>
                </a:tc>
                <a:tc>
                  <a:txBody>
                    <a:bodyPr/>
                    <a:lstStyle/>
                    <a:p>
                      <a:r>
                        <a:rPr lang="en-US" sz="2800" dirty="0" smtClean="0"/>
                        <a:t>Non-Deterministic</a:t>
                      </a:r>
                      <a:endParaRPr lang="en-US" sz="2800" dirty="0"/>
                    </a:p>
                  </a:txBody>
                  <a:tcPr/>
                </a:tc>
              </a:tr>
              <a:tr h="370840">
                <a:tc>
                  <a:txBody>
                    <a:bodyPr/>
                    <a:lstStyle/>
                    <a:p>
                      <a:r>
                        <a:rPr lang="en-US" sz="2800" dirty="0" smtClean="0"/>
                        <a:t>Distinguishing Rule</a:t>
                      </a:r>
                      <a:endParaRPr lang="en-US" sz="2800" dirty="0"/>
                    </a:p>
                  </a:txBody>
                  <a:tcPr/>
                </a:tc>
                <a:tc>
                  <a:txBody>
                    <a:bodyPr/>
                    <a:lstStyle/>
                    <a:p>
                      <a:r>
                        <a:rPr lang="en-US" sz="2800" dirty="0" smtClean="0"/>
                        <a:t>No such rule</a:t>
                      </a:r>
                      <a:endParaRPr lang="en-US" sz="2800" dirty="0"/>
                    </a:p>
                  </a:txBody>
                  <a:tcPr/>
                </a:tc>
              </a:tr>
            </a:tbl>
          </a:graphicData>
        </a:graphic>
      </p:graphicFrame>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a:p>
        </p:txBody>
      </p:sp>
    </p:spTree>
    <p:extLst>
      <p:ext uri="{BB962C8B-B14F-4D97-AF65-F5344CB8AC3E}">
        <p14:creationId xmlns="" xmlns:p14="http://schemas.microsoft.com/office/powerpoint/2010/main" val="22218452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a:xfrm>
            <a:off x="0" y="228600"/>
            <a:ext cx="7772400" cy="1143000"/>
          </a:xfrm>
        </p:spPr>
        <p:txBody>
          <a:bodyPr/>
          <a:lstStyle/>
          <a:p>
            <a:r>
              <a:rPr lang="en-US">
                <a:latin typeface="Arial" charset="0"/>
              </a:rPr>
              <a:t>Example</a:t>
            </a:r>
          </a:p>
        </p:txBody>
      </p:sp>
      <p:sp>
        <p:nvSpPr>
          <p:cNvPr id="74755" name="Rectangle 3"/>
          <p:cNvSpPr>
            <a:spLocks noGrp="1" noChangeArrowheads="1"/>
          </p:cNvSpPr>
          <p:nvPr>
            <p:ph type="body" idx="4294967295"/>
          </p:nvPr>
        </p:nvSpPr>
        <p:spPr>
          <a:xfrm>
            <a:off x="685800" y="1600200"/>
            <a:ext cx="8178800" cy="762000"/>
          </a:xfrm>
        </p:spPr>
        <p:txBody>
          <a:bodyPr>
            <a:normAutofit/>
          </a:bodyPr>
          <a:lstStyle/>
          <a:p>
            <a:pPr>
              <a:lnSpc>
                <a:spcPct val="90000"/>
              </a:lnSpc>
              <a:buFontTx/>
              <a:buNone/>
            </a:pPr>
            <a:r>
              <a:rPr lang="en-US" sz="3000" dirty="0"/>
              <a:t>	Consider the following NFA</a:t>
            </a:r>
          </a:p>
          <a:p>
            <a:pPr>
              <a:lnSpc>
                <a:spcPct val="90000"/>
              </a:lnSpc>
              <a:buFontTx/>
              <a:buNone/>
            </a:pPr>
            <a:endParaRPr lang="en-US" sz="3000" dirty="0"/>
          </a:p>
          <a:p>
            <a:pPr>
              <a:lnSpc>
                <a:spcPct val="90000"/>
              </a:lnSpc>
              <a:buFontTx/>
              <a:buNone/>
            </a:pPr>
            <a:endParaRPr lang="en-US" sz="3000" dirty="0"/>
          </a:p>
          <a:p>
            <a:pPr>
              <a:lnSpc>
                <a:spcPct val="90000"/>
              </a:lnSpc>
              <a:buFontTx/>
              <a:buNone/>
            </a:pPr>
            <a:endParaRPr lang="en-US" sz="3000" dirty="0"/>
          </a:p>
          <a:p>
            <a:pPr>
              <a:lnSpc>
                <a:spcPct val="90000"/>
              </a:lnSpc>
              <a:buFontTx/>
              <a:buNone/>
            </a:pPr>
            <a:endParaRPr lang="en-US" sz="3000" dirty="0"/>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1000" y="2347106"/>
            <a:ext cx="3810000" cy="24601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343400" y="3683327"/>
            <a:ext cx="4371975" cy="26661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0AD2A1D3-94CF-4BE8-B9A0-75EFE4C74F95}" type="slidenum">
              <a:rPr lang="en-US" smtClean="0"/>
              <a:pPr/>
              <a:t>16</a:t>
            </a:fld>
            <a:endParaRPr lang="en-US"/>
          </a:p>
        </p:txBody>
      </p:sp>
    </p:spTree>
    <p:extLst>
      <p:ext uri="{BB962C8B-B14F-4D97-AF65-F5344CB8AC3E}">
        <p14:creationId xmlns="" xmlns:p14="http://schemas.microsoft.com/office/powerpoint/2010/main" val="8080511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a:xfrm>
            <a:off x="0" y="228600"/>
            <a:ext cx="7772400" cy="1143000"/>
          </a:xfrm>
        </p:spPr>
        <p:txBody>
          <a:bodyPr/>
          <a:lstStyle/>
          <a:p>
            <a:r>
              <a:rPr lang="en-US">
                <a:latin typeface="Arial" charset="0"/>
              </a:rPr>
              <a:t>Example</a:t>
            </a:r>
          </a:p>
        </p:txBody>
      </p:sp>
      <p:sp>
        <p:nvSpPr>
          <p:cNvPr id="76803" name="Rectangle 3"/>
          <p:cNvSpPr>
            <a:spLocks noGrp="1" noChangeArrowheads="1"/>
          </p:cNvSpPr>
          <p:nvPr>
            <p:ph type="body" idx="4294967295"/>
          </p:nvPr>
        </p:nvSpPr>
        <p:spPr>
          <a:xfrm>
            <a:off x="355600" y="1885950"/>
            <a:ext cx="8178800" cy="4171950"/>
          </a:xfrm>
        </p:spPr>
        <p:txBody>
          <a:bodyPr/>
          <a:lstStyle/>
          <a:p>
            <a:pPr>
              <a:lnSpc>
                <a:spcPct val="90000"/>
              </a:lnSpc>
            </a:pPr>
            <a:r>
              <a:rPr lang="en-US" sz="3000" dirty="0"/>
              <a:t>A simple NFA that accepts the language of strings defined over </a:t>
            </a:r>
            <a:r>
              <a:rPr lang="en-US" sz="3000" dirty="0">
                <a:sym typeface="Math1" pitchFamily="2" charset="2"/>
              </a:rPr>
              <a:t>={</a:t>
            </a:r>
            <a:r>
              <a:rPr lang="en-US" sz="3000" dirty="0" err="1">
                <a:sym typeface="Math1" pitchFamily="2" charset="2"/>
              </a:rPr>
              <a:t>a,b</a:t>
            </a:r>
            <a:r>
              <a:rPr lang="en-US" sz="3000" dirty="0">
                <a:sym typeface="Math1" pitchFamily="2" charset="2"/>
              </a:rPr>
              <a:t>}, </a:t>
            </a:r>
            <a:r>
              <a:rPr lang="en-US" sz="3000" b="1" dirty="0">
                <a:sym typeface="Math1" pitchFamily="2" charset="2"/>
              </a:rPr>
              <a:t>consists of </a:t>
            </a:r>
            <a:r>
              <a:rPr lang="en-US" sz="3000" b="1" dirty="0"/>
              <a:t>bb and </a:t>
            </a:r>
            <a:r>
              <a:rPr lang="en-US" sz="3000" b="1" dirty="0" err="1"/>
              <a:t>bbb</a:t>
            </a:r>
            <a:endParaRPr lang="en-US" sz="3000" b="1" dirty="0"/>
          </a:p>
          <a:p>
            <a:pPr>
              <a:lnSpc>
                <a:spcPct val="90000"/>
              </a:lnSpc>
            </a:pPr>
            <a:endParaRPr lang="en-US" sz="3000" dirty="0"/>
          </a:p>
          <a:p>
            <a:pPr>
              <a:lnSpc>
                <a:spcPct val="90000"/>
              </a:lnSpc>
            </a:pPr>
            <a:endParaRPr lang="en-US" sz="3000" dirty="0"/>
          </a:p>
          <a:p>
            <a:pPr>
              <a:lnSpc>
                <a:spcPct val="90000"/>
              </a:lnSpc>
            </a:pPr>
            <a:endParaRPr lang="en-US" sz="3000" dirty="0"/>
          </a:p>
          <a:p>
            <a:pPr>
              <a:lnSpc>
                <a:spcPct val="90000"/>
              </a:lnSpc>
            </a:pPr>
            <a:endParaRPr lang="en-US" sz="3000" dirty="0"/>
          </a:p>
          <a:p>
            <a:pPr>
              <a:lnSpc>
                <a:spcPct val="90000"/>
              </a:lnSpc>
            </a:pPr>
            <a:r>
              <a:rPr lang="en-US" sz="3000" dirty="0"/>
              <a:t>The above NFA can be converted to the following FA</a:t>
            </a:r>
          </a:p>
        </p:txBody>
      </p:sp>
      <p:sp>
        <p:nvSpPr>
          <p:cNvPr id="76827" name="Text Box 27"/>
          <p:cNvSpPr txBox="1">
            <a:spLocks noChangeArrowheads="1"/>
          </p:cNvSpPr>
          <p:nvPr/>
        </p:nvSpPr>
        <p:spPr bwMode="auto">
          <a:xfrm flipH="1">
            <a:off x="5105400" y="2933700"/>
            <a:ext cx="1071563" cy="1047750"/>
          </a:xfrm>
          <a:prstGeom prst="rect">
            <a:avLst/>
          </a:prstGeom>
          <a:noFill/>
          <a:ln w="9525">
            <a:noFill/>
            <a:miter lim="800000"/>
            <a:headEnd/>
            <a:tailEnd/>
          </a:ln>
        </p:spPr>
        <p:txBody>
          <a:bodyPr/>
          <a:lstStyle/>
          <a:p>
            <a:pPr eaLnBrk="0" hangingPunct="0">
              <a:spcBef>
                <a:spcPct val="0"/>
              </a:spcBef>
              <a:buFontTx/>
              <a:buNone/>
            </a:pPr>
            <a:r>
              <a:rPr lang="en-US" sz="2000">
                <a:latin typeface="Times New Roman" pitchFamily="18" charset="0"/>
                <a:sym typeface="Math1" pitchFamily="2" charset="2"/>
              </a:rPr>
              <a:t>b</a:t>
            </a:r>
            <a:endParaRPr lang="en-US" sz="2200">
              <a:latin typeface="Times New Roman" pitchFamily="18" charset="0"/>
            </a:endParaRPr>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19200" y="2809874"/>
            <a:ext cx="7067550" cy="20108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0AD2A1D3-94CF-4BE8-B9A0-75EFE4C74F95}" type="slidenum">
              <a:rPr lang="en-US" smtClean="0"/>
              <a:pPr/>
              <a:t>17</a:t>
            </a:fld>
            <a:endParaRPr lang="en-US"/>
          </a:p>
        </p:txBody>
      </p:sp>
    </p:spTree>
    <p:extLst>
      <p:ext uri="{BB962C8B-B14F-4D97-AF65-F5344CB8AC3E}">
        <p14:creationId xmlns="" xmlns:p14="http://schemas.microsoft.com/office/powerpoint/2010/main" val="31077727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a:xfrm>
            <a:off x="0" y="228600"/>
            <a:ext cx="7772400" cy="1143000"/>
          </a:xfrm>
        </p:spPr>
        <p:txBody>
          <a:bodyPr/>
          <a:lstStyle/>
          <a:p>
            <a:r>
              <a:rPr lang="en-US">
                <a:latin typeface="Arial" charset="0"/>
              </a:rPr>
              <a:t>Example Continued ...</a:t>
            </a:r>
          </a:p>
        </p:txBody>
      </p:sp>
      <p:pic>
        <p:nvPicPr>
          <p:cNvPr id="6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19200" y="1143000"/>
            <a:ext cx="7067550" cy="20108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022014" y="3657600"/>
            <a:ext cx="7112336" cy="2209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0AD2A1D3-94CF-4BE8-B9A0-75EFE4C74F95}" type="slidenum">
              <a:rPr lang="en-US" smtClean="0"/>
              <a:pPr/>
              <a:t>18</a:t>
            </a:fld>
            <a:endParaRPr lang="en-US"/>
          </a:p>
        </p:txBody>
      </p:sp>
    </p:spTree>
    <p:extLst>
      <p:ext uri="{BB962C8B-B14F-4D97-AF65-F5344CB8AC3E}">
        <p14:creationId xmlns="" xmlns:p14="http://schemas.microsoft.com/office/powerpoint/2010/main" val="42680714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90600" y="685800"/>
            <a:ext cx="6657975" cy="24765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90600" y="3733800"/>
            <a:ext cx="6657975" cy="24881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a:p>
        </p:txBody>
      </p:sp>
    </p:spTree>
    <p:extLst>
      <p:ext uri="{BB962C8B-B14F-4D97-AF65-F5344CB8AC3E}">
        <p14:creationId xmlns="" xmlns:p14="http://schemas.microsoft.com/office/powerpoint/2010/main" val="19424115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Lecture#11 Summary</a:t>
            </a:r>
            <a:endParaRPr lang="en-US" dirty="0"/>
          </a:p>
        </p:txBody>
      </p:sp>
      <p:sp>
        <p:nvSpPr>
          <p:cNvPr id="5" name="Content Placeholder 2"/>
          <p:cNvSpPr>
            <a:spLocks noGrp="1"/>
          </p:cNvSpPr>
          <p:nvPr>
            <p:ph idx="1"/>
          </p:nvPr>
        </p:nvSpPr>
        <p:spPr>
          <a:xfrm>
            <a:off x="457200" y="1600200"/>
            <a:ext cx="8229600" cy="4525963"/>
          </a:xfrm>
        </p:spPr>
        <p:txBody>
          <a:bodyPr/>
          <a:lstStyle/>
          <a:p>
            <a:r>
              <a:rPr lang="en-US" dirty="0" err="1"/>
              <a:t>Kleene</a:t>
            </a:r>
            <a:r>
              <a:rPr lang="en-US" dirty="0"/>
              <a:t> Theorem Part III (</a:t>
            </a:r>
            <a:r>
              <a:rPr lang="en-US" dirty="0" smtClean="0"/>
              <a:t>Concatenation) – Repeat </a:t>
            </a:r>
            <a:endParaRPr lang="en-US" dirty="0"/>
          </a:p>
          <a:p>
            <a:r>
              <a:rPr lang="en-US" dirty="0" err="1" smtClean="0"/>
              <a:t>Kleene</a:t>
            </a:r>
            <a:r>
              <a:rPr lang="en-US" dirty="0" smtClean="0"/>
              <a:t> Theorem Part III (Closure)</a:t>
            </a:r>
          </a:p>
          <a:p>
            <a:r>
              <a:rPr lang="en-US" dirty="0" err="1" smtClean="0"/>
              <a:t>Kleene</a:t>
            </a:r>
            <a:r>
              <a:rPr lang="en-US" dirty="0" smtClean="0"/>
              <a:t> Theorem Part III (Examples)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TotalTime>
  <Words>833</Words>
  <Application>Microsoft Office PowerPoint</Application>
  <PresentationFormat>On-screen Show (4:3)</PresentationFormat>
  <Paragraphs>142</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Lecture # 11</vt:lpstr>
      <vt:lpstr>Lecture 10 at a glance…</vt:lpstr>
      <vt:lpstr>Kleene Theorem Part III (Concatenation) – Repeat </vt:lpstr>
      <vt:lpstr>Question (concatenation)</vt:lpstr>
      <vt:lpstr>Slide 5</vt:lpstr>
      <vt:lpstr>Slide 6</vt:lpstr>
      <vt:lpstr>Kleene Theorem Part III (Closure) </vt:lpstr>
      <vt:lpstr>2 Questions for Closure</vt:lpstr>
      <vt:lpstr>Slide 9</vt:lpstr>
      <vt:lpstr>Slide 10</vt:lpstr>
      <vt:lpstr>Slide 11</vt:lpstr>
      <vt:lpstr>Task</vt:lpstr>
      <vt:lpstr>FA Closure Special Note</vt:lpstr>
      <vt:lpstr>Slide 14</vt:lpstr>
      <vt:lpstr>NFA &amp; FA at a glance..</vt:lpstr>
      <vt:lpstr>Example</vt:lpstr>
      <vt:lpstr>Example</vt:lpstr>
      <vt:lpstr>Example Continued ...</vt:lpstr>
      <vt:lpstr>Slide 19</vt:lpstr>
      <vt:lpstr>Lecture#11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11</dc:title>
  <dc:creator>Administrator</dc:creator>
  <cp:lastModifiedBy>NTS</cp:lastModifiedBy>
  <cp:revision>9</cp:revision>
  <dcterms:created xsi:type="dcterms:W3CDTF">2012-12-13T05:59:09Z</dcterms:created>
  <dcterms:modified xsi:type="dcterms:W3CDTF">2012-12-13T07:50:52Z</dcterms:modified>
</cp:coreProperties>
</file>