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F22D6-5947-4B7B-ACA6-8B85D20B85C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BA8FC-BF68-4015-8EC4-2A51019921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BCDA-33AD-4A45-88FB-B4429C075A91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75CB-E025-4B44-9162-543AC0AB6A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BCDA-33AD-4A45-88FB-B4429C075A91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75CB-E025-4B44-9162-543AC0AB6A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BCDA-33AD-4A45-88FB-B4429C075A91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75CB-E025-4B44-9162-543AC0AB6A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BCDA-33AD-4A45-88FB-B4429C075A91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75CB-E025-4B44-9162-543AC0AB6A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BCDA-33AD-4A45-88FB-B4429C075A91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75CB-E025-4B44-9162-543AC0AB6A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BCDA-33AD-4A45-88FB-B4429C075A91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75CB-E025-4B44-9162-543AC0AB6A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BCDA-33AD-4A45-88FB-B4429C075A91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75CB-E025-4B44-9162-543AC0AB6A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BCDA-33AD-4A45-88FB-B4429C075A91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75CB-E025-4B44-9162-543AC0AB6A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BCDA-33AD-4A45-88FB-B4429C075A91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75CB-E025-4B44-9162-543AC0AB6A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BCDA-33AD-4A45-88FB-B4429C075A91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75CB-E025-4B44-9162-543AC0AB6A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BCDA-33AD-4A45-88FB-B4429C075A91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75CB-E025-4B44-9162-543AC0AB6A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BBCDA-33AD-4A45-88FB-B4429C075A91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375CB-E025-4B44-9162-543AC0AB6A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10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027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9 at a glance…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err="1" smtClean="0"/>
              <a:t>Kleene</a:t>
            </a:r>
            <a:r>
              <a:rPr lang="en-US" dirty="0" smtClean="0"/>
              <a:t> Theorem Part I and Part II</a:t>
            </a:r>
          </a:p>
          <a:p>
            <a:r>
              <a:rPr lang="en-US" dirty="0" err="1" smtClean="0"/>
              <a:t>Kleene</a:t>
            </a:r>
            <a:r>
              <a:rPr lang="en-US" dirty="0" smtClean="0"/>
              <a:t> Theorem Part III (Union)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Repeat – </a:t>
            </a:r>
            <a:r>
              <a:rPr lang="en-US" dirty="0" err="1" smtClean="0"/>
              <a:t>Kleene</a:t>
            </a:r>
            <a:r>
              <a:rPr lang="en-US" dirty="0" smtClean="0"/>
              <a:t> Part 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Every Regular Expression can be represented by an FA</a:t>
            </a:r>
          </a:p>
          <a:p>
            <a:r>
              <a:rPr lang="en-US" dirty="0" smtClean="0"/>
              <a:t>We already know that a regular expression has a corresponding FA. However, the difficult part is that a regular expression can be combined with other regular expression through union (sum), concatenation and closure of FA. Thus, we need to devise methods for FA1+FA2, FA1FA2, FA1 Closure.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579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Repeat – </a:t>
            </a:r>
            <a:r>
              <a:rPr lang="en-US" dirty="0" err="1" smtClean="0"/>
              <a:t>Kleene</a:t>
            </a:r>
            <a:r>
              <a:rPr lang="en-US" dirty="0" smtClean="0"/>
              <a:t> Theorem Part III (Union)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If r1+r2 represents a regular expression r3, then FA+FA2 represents an FA3 that correspond to r3. </a:t>
            </a:r>
          </a:p>
          <a:p>
            <a:r>
              <a:rPr lang="en-US" dirty="0" smtClean="0"/>
              <a:t>Start by taking both FA’s initial state and traversing on each input symbol in the respective FA</a:t>
            </a:r>
          </a:p>
          <a:p>
            <a:r>
              <a:rPr lang="en-US" dirty="0" smtClean="0"/>
              <a:t>Since one initial state is allowed in FA, therefore, only one state can be marked as initial state</a:t>
            </a:r>
          </a:p>
          <a:p>
            <a:r>
              <a:rPr lang="en-US" dirty="0" smtClean="0"/>
              <a:t>During the process, any state encountered final, the resultant state will be final. This is due to the fact that multiple final states are allowed in FA.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903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85370613"/>
              </p:ext>
            </p:extLst>
          </p:nvPr>
        </p:nvGraphicFramePr>
        <p:xfrm>
          <a:off x="381000" y="3429000"/>
          <a:ext cx="8290560" cy="3200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63520"/>
                <a:gridCol w="2763520"/>
                <a:gridCol w="2763520"/>
              </a:tblGrid>
              <a:tr h="6400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Old States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Reading at a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Reading at b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00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z1-≡</a:t>
                      </a:r>
                      <a:r>
                        <a:rPr lang="en-US" sz="2400" dirty="0" smtClean="0">
                          <a:effectLst/>
                        </a:rPr>
                        <a:t>(q0,p0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(q1,p1)≡z2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(q1,p1)≡z2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00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z2+≡(q1,p1)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(q3,p1)≡z3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(q2,p1)≡z4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00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z3+≡(q3,p1)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(q3,p1)≡z3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(q3,p1)≡z3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00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z4+≡(q2,p1)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(q2,p1)≡z4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(q2,p1)≡z4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146" y="457200"/>
            <a:ext cx="816763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052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0094" y="1524000"/>
            <a:ext cx="7008055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698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Kleene</a:t>
            </a:r>
            <a:r>
              <a:rPr lang="en-US" dirty="0" smtClean="0"/>
              <a:t> Theorem Part III (Concatenation)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If r1r2 represents a regular expression r3, then FA1FA2 represents an FA3 that should correspond to r3. </a:t>
            </a:r>
          </a:p>
          <a:p>
            <a:r>
              <a:rPr lang="en-US" dirty="0" smtClean="0"/>
              <a:t>Start by taking the first FA’s initial state and traversing on each input symbol in the respective FA. </a:t>
            </a:r>
          </a:p>
          <a:p>
            <a:r>
              <a:rPr lang="en-US" dirty="0" smtClean="0"/>
              <a:t>Since one initial state is allowed in FA, therefore, only one state can be marked as initial state</a:t>
            </a:r>
          </a:p>
          <a:p>
            <a:r>
              <a:rPr lang="en-US" dirty="0" smtClean="0"/>
              <a:t>During the process, any state encountered final of the second FA only,  the resultant state will be final. Further, the second FA will be concatenated through first FA’s initial state. </a:t>
            </a:r>
          </a:p>
          <a:p>
            <a:r>
              <a:rPr lang="en-US" dirty="0" smtClean="0"/>
              <a:t>However, if the final state of the second FA is encountered, it will not be combined with the first FA.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71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3 Questions for Concatenation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4057764" cy="1908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199" y="1524000"/>
            <a:ext cx="3181353" cy="1440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6900" y="3951524"/>
            <a:ext cx="5295900" cy="242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0" y="3432864"/>
            <a:ext cx="213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FA1: (</a:t>
            </a:r>
            <a:r>
              <a:rPr lang="en-US" b="1" dirty="0" err="1" smtClean="0"/>
              <a:t>a+b</a:t>
            </a:r>
            <a:r>
              <a:rPr lang="en-US" b="1" dirty="0" smtClean="0"/>
              <a:t>)b(</a:t>
            </a:r>
            <a:r>
              <a:rPr lang="en-US" b="1" dirty="0" err="1" smtClean="0"/>
              <a:t>a+b</a:t>
            </a:r>
            <a:r>
              <a:rPr lang="en-US" b="1" dirty="0" smtClean="0"/>
              <a:t>)*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5943600" y="3443655"/>
            <a:ext cx="213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FA2: (</a:t>
            </a:r>
            <a:r>
              <a:rPr lang="en-US" b="1" dirty="0" err="1" smtClean="0"/>
              <a:t>a+b</a:t>
            </a:r>
            <a:r>
              <a:rPr lang="en-US" b="1" dirty="0" smtClean="0"/>
              <a:t>)</a:t>
            </a:r>
            <a:r>
              <a:rPr lang="en-US" b="1" baseline="30000" dirty="0" smtClean="0"/>
              <a:t>+</a:t>
            </a:r>
            <a:endParaRPr lang="en-US" b="1" baseline="30000" dirty="0"/>
          </a:p>
        </p:txBody>
      </p:sp>
      <p:sp>
        <p:nvSpPr>
          <p:cNvPr id="9" name="Rectangle 8"/>
          <p:cNvSpPr/>
          <p:nvPr/>
        </p:nvSpPr>
        <p:spPr>
          <a:xfrm>
            <a:off x="3352800" y="6372225"/>
            <a:ext cx="213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FA3: (</a:t>
            </a:r>
            <a:r>
              <a:rPr lang="en-US" b="1" dirty="0" err="1" smtClean="0"/>
              <a:t>aaa+b</a:t>
            </a:r>
            <a:r>
              <a:rPr lang="en-US" b="1" smtClean="0"/>
              <a:t>)+</a:t>
            </a:r>
            <a:endParaRPr lang="en-US" b="1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614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(concatenation)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43000"/>
          </a:xfrm>
        </p:spPr>
        <p:txBody>
          <a:bodyPr/>
          <a:lstStyle/>
          <a:p>
            <a:r>
              <a:rPr lang="en-US" dirty="0" smtClean="0"/>
              <a:t>Find FA1FA2 for the following:</a:t>
            </a:r>
          </a:p>
          <a:p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200400"/>
            <a:ext cx="8915400" cy="213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311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953000"/>
            <a:ext cx="8229600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Verification: (</a:t>
            </a:r>
            <a:r>
              <a:rPr lang="en-US" dirty="0" err="1" smtClean="0"/>
              <a:t>a+b</a:t>
            </a:r>
            <a:r>
              <a:rPr lang="en-US" dirty="0" smtClean="0"/>
              <a:t>)b(</a:t>
            </a:r>
            <a:r>
              <a:rPr lang="en-US" dirty="0" err="1" smtClean="0"/>
              <a:t>a+b</a:t>
            </a:r>
            <a:r>
              <a:rPr lang="en-US" dirty="0" smtClean="0"/>
              <a:t>)*(</a:t>
            </a:r>
            <a:r>
              <a:rPr lang="en-US" dirty="0" err="1" smtClean="0"/>
              <a:t>a+b</a:t>
            </a:r>
            <a:r>
              <a:rPr lang="en-US" dirty="0" smtClean="0"/>
              <a:t>)</a:t>
            </a:r>
            <a:r>
              <a:rPr lang="en-US" sz="4000" baseline="30000" dirty="0" smtClean="0"/>
              <a:t>+</a:t>
            </a:r>
          </a:p>
          <a:p>
            <a:pPr marL="0" indent="0">
              <a:buNone/>
            </a:pPr>
            <a:r>
              <a:rPr lang="en-US" sz="4000" baseline="30000" dirty="0" err="1"/>
              <a:t>b</a:t>
            </a:r>
            <a:r>
              <a:rPr lang="en-US" sz="4000" baseline="30000" dirty="0" err="1" smtClean="0"/>
              <a:t>ba</a:t>
            </a:r>
            <a:r>
              <a:rPr lang="en-US" sz="4000" baseline="30000" dirty="0" smtClean="0"/>
              <a:t>,</a:t>
            </a:r>
            <a:endParaRPr lang="en-US" sz="4000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462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(concatenation)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FA2FA1 for the following:</a:t>
            </a:r>
          </a:p>
          <a:p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43200"/>
            <a:ext cx="8372475" cy="1968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20637795"/>
              </p:ext>
            </p:extLst>
          </p:nvPr>
        </p:nvGraphicFramePr>
        <p:xfrm>
          <a:off x="297872" y="2353733"/>
          <a:ext cx="8653896" cy="42792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4632"/>
                <a:gridCol w="2884632"/>
                <a:gridCol w="2884632"/>
              </a:tblGrid>
              <a:tr h="4197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Old States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Reading at a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Reading at b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97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z1-≡p0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(p1, q0)≡ z2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(p1, q0)≡ z2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97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z2≡</a:t>
                      </a:r>
                      <a:r>
                        <a:rPr lang="en-US" sz="2400" dirty="0">
                          <a:effectLst/>
                        </a:rPr>
                        <a:t>(p1, q0)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(p1,q0,q1)≡ z3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(p1,q0,q1)≡ z3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97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z3 </a:t>
                      </a:r>
                      <a:r>
                        <a:rPr lang="en-US" sz="2400" dirty="0">
                          <a:effectLst/>
                        </a:rPr>
                        <a:t>≡ (p1,q0,q1)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(p1,q0,q1,q3)≡ z4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(p1,q0,q1,q2)≡z5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655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z4≡ </a:t>
                      </a:r>
                      <a:r>
                        <a:rPr lang="en-US" sz="2400" dirty="0">
                          <a:effectLst/>
                        </a:rPr>
                        <a:t>(p1,q0,q1,q3)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 (p1,q0,q1,q3,q3</a:t>
                      </a:r>
                      <a:r>
                        <a:rPr lang="en-US" sz="2400" dirty="0" smtClean="0">
                          <a:effectLst/>
                        </a:rPr>
                        <a:t>)= </a:t>
                      </a:r>
                      <a:r>
                        <a:rPr lang="en-US" sz="2400" dirty="0">
                          <a:effectLst/>
                        </a:rPr>
                        <a:t>(p1,q0,q1,q3)≡z4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(p1,q0,q1,q2,q3)≡z6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655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z5+≡(p1,q0,q1,q2)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(p1,q0,q1,q2,q3)≡z6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(p1,q0,q1,q2,q2</a:t>
                      </a:r>
                      <a:r>
                        <a:rPr lang="en-US" sz="2400" dirty="0" smtClean="0">
                          <a:effectLst/>
                        </a:rPr>
                        <a:t>)= </a:t>
                      </a:r>
                      <a:r>
                        <a:rPr lang="en-US" sz="2400" dirty="0">
                          <a:effectLst/>
                        </a:rPr>
                        <a:t>(p1,q0,q1,q2)≡z5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655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z6+≡(p1,q0,q1,q2,q3)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 (p1,q0,q1,q3,q2,q3</a:t>
                      </a:r>
                      <a:r>
                        <a:rPr lang="en-US" sz="2400" dirty="0" smtClean="0">
                          <a:effectLst/>
                        </a:rPr>
                        <a:t>)=</a:t>
                      </a:r>
                      <a:endParaRPr lang="en-US" sz="24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(p1,q0,q1,q2,q3)z6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(p1,q0,q1,q2,q2,q3</a:t>
                      </a:r>
                      <a:r>
                        <a:rPr lang="en-US" sz="2400" dirty="0" smtClean="0">
                          <a:effectLst/>
                        </a:rPr>
                        <a:t>)=</a:t>
                      </a:r>
                      <a:endParaRPr lang="en-US" sz="24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(p1,q0,q1,q2,q3)≡z6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372475" cy="1968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837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8142711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953000"/>
            <a:ext cx="8229600" cy="1143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Verification: (</a:t>
            </a:r>
            <a:r>
              <a:rPr lang="en-US" dirty="0" err="1" smtClean="0"/>
              <a:t>a+b</a:t>
            </a:r>
            <a:r>
              <a:rPr lang="en-US" dirty="0" smtClean="0"/>
              <a:t>)</a:t>
            </a:r>
            <a:r>
              <a:rPr lang="en-US" sz="4000" baseline="30000" dirty="0" smtClean="0"/>
              <a:t>+</a:t>
            </a:r>
            <a:r>
              <a:rPr lang="en-US" sz="4000" dirty="0"/>
              <a:t>(</a:t>
            </a:r>
            <a:r>
              <a:rPr lang="en-US" sz="4000" dirty="0" err="1"/>
              <a:t>a+b</a:t>
            </a:r>
            <a:r>
              <a:rPr lang="en-US" sz="4000" dirty="0"/>
              <a:t>)b(</a:t>
            </a:r>
            <a:r>
              <a:rPr lang="en-US" sz="4000" dirty="0" err="1"/>
              <a:t>a+b</a:t>
            </a:r>
            <a:r>
              <a:rPr lang="en-US" sz="4000" dirty="0" smtClean="0"/>
              <a:t>)*</a:t>
            </a:r>
          </a:p>
          <a:p>
            <a:pPr marL="0" indent="0">
              <a:buNone/>
            </a:pPr>
            <a:r>
              <a:rPr lang="en-US" sz="4000" baseline="30000" dirty="0" err="1" smtClean="0"/>
              <a:t>aabaaa</a:t>
            </a:r>
            <a:endParaRPr lang="en-US" sz="4000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472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(concatenation)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FA3FA1 for the following:</a:t>
            </a:r>
          </a:p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514600"/>
            <a:ext cx="50482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8250" y="2805545"/>
            <a:ext cx="3986096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" y="90055"/>
            <a:ext cx="50482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1000"/>
            <a:ext cx="3986096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46755184"/>
              </p:ext>
            </p:extLst>
          </p:nvPr>
        </p:nvGraphicFramePr>
        <p:xfrm>
          <a:off x="228599" y="2590800"/>
          <a:ext cx="8862897" cy="4114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4299"/>
                <a:gridCol w="2954299"/>
                <a:gridCol w="2954299"/>
              </a:tblGrid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Old States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Reading at a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Reading at b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z1- ≡x1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x2≡ z2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(x5,q0)≡z3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z2  ≡x2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x3≡ z4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x6≡ z5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z3  </a:t>
                      </a:r>
                      <a:r>
                        <a:rPr lang="en-US" sz="2400" dirty="0">
                          <a:effectLst/>
                        </a:rPr>
                        <a:t>≡(x5,q0)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(x6,q1)≡z6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(x6,q1)≡z6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z4  ≡x3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(x4,q0)≡z7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x6≡ z5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z5  ≡x6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x6≡z5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x6≡z5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z6  ≡( x6,q1)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 x6,q3)≡ z8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 x6,q2)≡ z9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z7≡</a:t>
                      </a:r>
                      <a:r>
                        <a:rPr lang="en-US" sz="2400" dirty="0">
                          <a:effectLst/>
                        </a:rPr>
                        <a:t>( x4,q0)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 x4,q0,q1)≡ z10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 x4,q0,q1)≡ z10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z8  ≡( x6,q3)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 x6,q3)≡ </a:t>
                      </a:r>
                      <a:r>
                        <a:rPr lang="en-US" sz="2400" dirty="0" smtClean="0">
                          <a:effectLst/>
                        </a:rPr>
                        <a:t>z8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 x6,q3)≡ z8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923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" y="90055"/>
            <a:ext cx="50482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1000"/>
            <a:ext cx="3986096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67699842"/>
              </p:ext>
            </p:extLst>
          </p:nvPr>
        </p:nvGraphicFramePr>
        <p:xfrm>
          <a:off x="304801" y="2514600"/>
          <a:ext cx="8758986" cy="40386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19662"/>
                <a:gridCol w="2919662"/>
                <a:gridCol w="2919662"/>
              </a:tblGrid>
              <a:tr h="4933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z9+≡( x6,q2)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 x6,q2)≡ z9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 x6,q2)≡ z9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33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z10 </a:t>
                      </a:r>
                      <a:r>
                        <a:rPr lang="en-US" sz="2400" dirty="0">
                          <a:effectLst/>
                        </a:rPr>
                        <a:t>≡( x4,q0,q1)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(x4,q0,q1,q3)≡ z11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(x4,q0,q1,q2)≡ z12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173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z11≡</a:t>
                      </a:r>
                      <a:r>
                        <a:rPr lang="en-US" sz="2400" dirty="0">
                          <a:effectLst/>
                        </a:rPr>
                        <a:t>( x4,q0,q1,q3)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(x4,q0,q1,q3,q3</a:t>
                      </a:r>
                      <a:r>
                        <a:rPr lang="en-US" sz="2400" dirty="0" smtClean="0">
                          <a:effectLst/>
                        </a:rPr>
                        <a:t>)= </a:t>
                      </a:r>
                      <a:r>
                        <a:rPr lang="en-US" sz="2400" dirty="0">
                          <a:effectLst/>
                        </a:rPr>
                        <a:t>(x4,q0,q1,q3)≡ z11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(x4,q0,q1,q2,q3)≡ z13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173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z12+≡( x4,q0,q1,q2)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(x4,q0,q1,q2,q3)≡ z13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(x4,q0,q1,q2,q2</a:t>
                      </a:r>
                      <a:r>
                        <a:rPr lang="en-US" sz="2400" dirty="0" smtClean="0">
                          <a:effectLst/>
                        </a:rPr>
                        <a:t>)=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(</a:t>
                      </a:r>
                      <a:r>
                        <a:rPr lang="en-US" sz="2400" dirty="0">
                          <a:effectLst/>
                        </a:rPr>
                        <a:t>x4,q0,q1,q2)≡z12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173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z13+≡( x4,q0,q1,q2,q3)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(x4,q0,q1,q3,q2,q3</a:t>
                      </a:r>
                      <a:r>
                        <a:rPr lang="en-US" sz="2400" dirty="0" smtClean="0">
                          <a:effectLst/>
                        </a:rPr>
                        <a:t>)=</a:t>
                      </a:r>
                      <a:endParaRPr lang="en-US" sz="24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(x4,q0,q1,q2,q3)≡z13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(x4,q0,q1,q2,q2,q3</a:t>
                      </a:r>
                      <a:r>
                        <a:rPr lang="en-US" sz="2400" dirty="0" smtClean="0">
                          <a:effectLst/>
                        </a:rPr>
                        <a:t>)= </a:t>
                      </a:r>
                      <a:endParaRPr lang="en-US" sz="24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(x4,q0,q1,q2,q3)≡z13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939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8532657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0128" y="5334000"/>
            <a:ext cx="8229600" cy="1143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Verification: (</a:t>
            </a:r>
            <a:r>
              <a:rPr lang="en-US" dirty="0" err="1" smtClean="0"/>
              <a:t>aaa+b</a:t>
            </a:r>
            <a:r>
              <a:rPr lang="en-US" dirty="0" smtClean="0"/>
              <a:t>)</a:t>
            </a:r>
            <a:r>
              <a:rPr lang="en-US" sz="4000" baseline="30000" dirty="0" smtClean="0"/>
              <a:t>+</a:t>
            </a:r>
            <a:r>
              <a:rPr lang="en-US" sz="4000" dirty="0"/>
              <a:t>(</a:t>
            </a:r>
            <a:r>
              <a:rPr lang="en-US" sz="4000" dirty="0" err="1"/>
              <a:t>a+b</a:t>
            </a:r>
            <a:r>
              <a:rPr lang="en-US" sz="4000" dirty="0"/>
              <a:t>)b(</a:t>
            </a:r>
            <a:r>
              <a:rPr lang="en-US" sz="4000" dirty="0" err="1"/>
              <a:t>a+b</a:t>
            </a:r>
            <a:r>
              <a:rPr lang="en-US" sz="4000" dirty="0" smtClean="0"/>
              <a:t>)*</a:t>
            </a:r>
          </a:p>
          <a:p>
            <a:pPr marL="0" indent="0">
              <a:buNone/>
            </a:pPr>
            <a:r>
              <a:rPr lang="en-US" sz="4000" dirty="0" err="1" smtClean="0"/>
              <a:t>bab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10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(concatenation)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FA3FA2 for the following:</a:t>
            </a:r>
          </a:p>
          <a:p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2971800"/>
            <a:ext cx="50482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6607" y="3415145"/>
            <a:ext cx="402717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" y="28180"/>
            <a:ext cx="4819650" cy="2200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72250243"/>
              </p:ext>
            </p:extLst>
          </p:nvPr>
        </p:nvGraphicFramePr>
        <p:xfrm>
          <a:off x="57151" y="2286000"/>
          <a:ext cx="8885436" cy="45325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61812"/>
                <a:gridCol w="2961812"/>
                <a:gridCol w="2961812"/>
              </a:tblGrid>
              <a:tr h="478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Old States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Reading at a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Reading at b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8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z1- ≡x1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x2≡ z2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(x5,p0)≡ z3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8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z2  ≡x2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x3≡ z4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x6≡ z5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8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z3≡</a:t>
                      </a:r>
                      <a:r>
                        <a:rPr lang="en-US" sz="2000" dirty="0">
                          <a:effectLst/>
                        </a:rPr>
                        <a:t>(x5,p0)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( x6,p1)≡z6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( x6,p1)≡z6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8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z4  ≡x3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( x4,p0)≡z7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x6≡z5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8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z5  ≡x6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x6≡z5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x6≡z5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8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z6+≡( x6,p1)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( x6,p1)≡z6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( x6,p1)≡z6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8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z7≡</a:t>
                      </a:r>
                      <a:r>
                        <a:rPr lang="en-US" sz="2000" dirty="0">
                          <a:effectLst/>
                        </a:rPr>
                        <a:t>( x4,p0)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( x4,p0,p1)≡ z8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( x4,p0,p1)≡ z8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8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z8+≡( x4,p0,p1)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( </a:t>
                      </a:r>
                      <a:r>
                        <a:rPr lang="en-US" sz="2000" dirty="0" smtClean="0">
                          <a:effectLst/>
                        </a:rPr>
                        <a:t>x4,p0,p1,p1)= </a:t>
                      </a:r>
                      <a:r>
                        <a:rPr lang="en-US" sz="2000" dirty="0">
                          <a:effectLst/>
                        </a:rPr>
                        <a:t>( x4,p0,p1)≡z8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( </a:t>
                      </a:r>
                      <a:r>
                        <a:rPr lang="en-US" sz="2000" dirty="0" smtClean="0">
                          <a:effectLst/>
                        </a:rPr>
                        <a:t>x4,p0,p1,p1)=                        (x4,p0,p1</a:t>
                      </a:r>
                      <a:r>
                        <a:rPr lang="en-US" sz="2000" dirty="0">
                          <a:effectLst/>
                        </a:rPr>
                        <a:t>)≡z8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7557" y="533400"/>
            <a:ext cx="402717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96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176" y="1967344"/>
            <a:ext cx="8420595" cy="3519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0128" y="5562600"/>
            <a:ext cx="8229600" cy="1143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Verification: (</a:t>
            </a:r>
            <a:r>
              <a:rPr lang="en-US" dirty="0" err="1" smtClean="0"/>
              <a:t>aaa+b</a:t>
            </a:r>
            <a:r>
              <a:rPr lang="en-US" dirty="0" smtClean="0"/>
              <a:t>)</a:t>
            </a:r>
            <a:r>
              <a:rPr lang="en-US" sz="4000" baseline="30000" dirty="0" smtClean="0"/>
              <a:t>+</a:t>
            </a:r>
            <a:r>
              <a:rPr lang="en-US" sz="4000" dirty="0"/>
              <a:t>(</a:t>
            </a:r>
            <a:r>
              <a:rPr lang="en-US" sz="4000" dirty="0" err="1"/>
              <a:t>a+b</a:t>
            </a:r>
            <a:r>
              <a:rPr lang="en-US" sz="4000" dirty="0" smtClean="0"/>
              <a:t>)</a:t>
            </a:r>
            <a:r>
              <a:rPr lang="en-US" sz="4000" baseline="30000" dirty="0"/>
              <a:t>+</a:t>
            </a:r>
          </a:p>
          <a:p>
            <a:pPr marL="0" indent="0">
              <a:buNone/>
            </a:pPr>
            <a:r>
              <a:rPr lang="en-US" sz="4000" dirty="0" err="1" smtClean="0"/>
              <a:t>aaabab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900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10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33600"/>
          </a:xfrm>
        </p:spPr>
        <p:txBody>
          <a:bodyPr/>
          <a:lstStyle/>
          <a:p>
            <a:r>
              <a:rPr lang="en-US" dirty="0" err="1" smtClean="0"/>
              <a:t>Kleene</a:t>
            </a:r>
            <a:r>
              <a:rPr lang="en-US" dirty="0" smtClean="0"/>
              <a:t> Theorem Part III (Union) – Repeat </a:t>
            </a:r>
          </a:p>
          <a:p>
            <a:r>
              <a:rPr lang="en-US" dirty="0" err="1"/>
              <a:t>K</a:t>
            </a:r>
            <a:r>
              <a:rPr lang="en-US" dirty="0" err="1" smtClean="0"/>
              <a:t>leene</a:t>
            </a:r>
            <a:r>
              <a:rPr lang="en-US" dirty="0" smtClean="0"/>
              <a:t> Theorem Part III (Concatenation)</a:t>
            </a:r>
          </a:p>
          <a:p>
            <a:r>
              <a:rPr lang="en-US" dirty="0" err="1" smtClean="0"/>
              <a:t>Kleene</a:t>
            </a:r>
            <a:r>
              <a:rPr lang="en-US" dirty="0" smtClean="0"/>
              <a:t> Theorem Part III (Examples)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964</Words>
  <Application>Microsoft Office PowerPoint</Application>
  <PresentationFormat>On-screen Show (4:3)</PresentationFormat>
  <Paragraphs>178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Lecture # 10</vt:lpstr>
      <vt:lpstr>Lecture 9 at a glance…</vt:lpstr>
      <vt:lpstr> Repeat – Kleene Part III</vt:lpstr>
      <vt:lpstr>Repeat – Kleene Theorem Part III (Union)</vt:lpstr>
      <vt:lpstr>Slide 5</vt:lpstr>
      <vt:lpstr>Slide 6</vt:lpstr>
      <vt:lpstr>Kleene Theorem Part III (Concatenation) </vt:lpstr>
      <vt:lpstr>3 Questions for Concatenation</vt:lpstr>
      <vt:lpstr>Question (concatenation)</vt:lpstr>
      <vt:lpstr>Slide 10</vt:lpstr>
      <vt:lpstr>Slide 11</vt:lpstr>
      <vt:lpstr>Question (concatenation)</vt:lpstr>
      <vt:lpstr>Slide 13</vt:lpstr>
      <vt:lpstr>Slide 14</vt:lpstr>
      <vt:lpstr>Question (concatenation)</vt:lpstr>
      <vt:lpstr>Slide 16</vt:lpstr>
      <vt:lpstr>Slide 17</vt:lpstr>
      <vt:lpstr>Slide 18</vt:lpstr>
      <vt:lpstr>Question (concatenation)</vt:lpstr>
      <vt:lpstr>Slide 20</vt:lpstr>
      <vt:lpstr>Slide 21</vt:lpstr>
      <vt:lpstr>Lecture 10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 10</dc:title>
  <dc:creator>Administrator</dc:creator>
  <cp:lastModifiedBy>Administrator</cp:lastModifiedBy>
  <cp:revision>4</cp:revision>
  <dcterms:created xsi:type="dcterms:W3CDTF">2012-12-13T04:34:41Z</dcterms:created>
  <dcterms:modified xsi:type="dcterms:W3CDTF">2012-12-13T06:08:30Z</dcterms:modified>
</cp:coreProperties>
</file>