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12" r:id="rId2"/>
    <p:sldId id="313" r:id="rId3"/>
    <p:sldId id="278" r:id="rId4"/>
    <p:sldId id="279" r:id="rId5"/>
    <p:sldId id="280" r:id="rId6"/>
    <p:sldId id="306" r:id="rId7"/>
    <p:sldId id="305" r:id="rId8"/>
    <p:sldId id="281" r:id="rId9"/>
    <p:sldId id="282" r:id="rId10"/>
    <p:sldId id="314" r:id="rId11"/>
    <p:sldId id="283" r:id="rId12"/>
    <p:sldId id="300" r:id="rId13"/>
    <p:sldId id="315" r:id="rId14"/>
    <p:sldId id="284" r:id="rId15"/>
    <p:sldId id="285" r:id="rId16"/>
    <p:sldId id="287" r:id="rId17"/>
    <p:sldId id="316" r:id="rId18"/>
    <p:sldId id="317" r:id="rId19"/>
    <p:sldId id="318" r:id="rId20"/>
    <p:sldId id="307" r:id="rId21"/>
    <p:sldId id="319" r:id="rId22"/>
    <p:sldId id="288" r:id="rId23"/>
    <p:sldId id="289" r:id="rId24"/>
    <p:sldId id="320" r:id="rId25"/>
    <p:sldId id="290" r:id="rId26"/>
    <p:sldId id="292" r:id="rId27"/>
    <p:sldId id="321" r:id="rId28"/>
    <p:sldId id="291" r:id="rId29"/>
    <p:sldId id="294" r:id="rId30"/>
    <p:sldId id="293" r:id="rId31"/>
    <p:sldId id="322" r:id="rId32"/>
    <p:sldId id="295" r:id="rId33"/>
    <p:sldId id="296" r:id="rId34"/>
    <p:sldId id="324" r:id="rId35"/>
    <p:sldId id="325" r:id="rId36"/>
    <p:sldId id="326" r:id="rId37"/>
    <p:sldId id="323" r:id="rId38"/>
    <p:sldId id="297" r:id="rId39"/>
    <p:sldId id="298" r:id="rId40"/>
    <p:sldId id="301" r:id="rId41"/>
    <p:sldId id="299" r:id="rId42"/>
    <p:sldId id="302" r:id="rId43"/>
    <p:sldId id="303" r:id="rId44"/>
    <p:sldId id="308" r:id="rId45"/>
    <p:sldId id="309" r:id="rId46"/>
    <p:sldId id="262" r:id="rId47"/>
  </p:sldIdLst>
  <p:sldSz cx="9144000" cy="6858000" type="screen4x3"/>
  <p:notesSz cx="6858000" cy="9144000"/>
  <p:custDataLst>
    <p:tags r:id="rId4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30F9ED-6450-4945-847F-4AEBC78815AA}" type="datetimeFigureOut">
              <a:rPr lang="en-US" smtClean="0"/>
              <a:pPr/>
              <a:t>12/6/2012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C81CA5-BD8A-48F1-9F67-7907B825837B}" type="slidenum">
              <a:rPr lang="en-US" smtClean="0"/>
              <a:pPr/>
              <a:t>‹#›</a:t>
            </a:fld>
            <a:endParaRPr lang="en-US"/>
          </a:p>
        </p:txBody>
      </p:sp>
    </p:spTree>
    <p:extLst>
      <p:ext uri="{BB962C8B-B14F-4D97-AF65-F5344CB8AC3E}">
        <p14:creationId xmlns="" xmlns:p14="http://schemas.microsoft.com/office/powerpoint/2010/main" val="4054697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390F803D-0239-42C7-B512-6ECA9BD8A74D}" type="slidenum">
              <a:rPr lang="en-US" sz="1200"/>
              <a:pPr/>
              <a:t>1</a:t>
            </a:fld>
            <a:endParaRPr 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390F803D-0239-42C7-B512-6ECA9BD8A74D}" type="slidenum">
              <a:rPr lang="en-US" sz="1200"/>
              <a:pPr/>
              <a:t>18</a:t>
            </a:fld>
            <a:endParaRPr 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390F803D-0239-42C7-B512-6ECA9BD8A74D}" type="slidenum">
              <a:rPr lang="en-US" sz="1200"/>
              <a:pPr/>
              <a:t>35</a:t>
            </a:fld>
            <a:endParaRPr 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12/6/2012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12/6/2012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12/6/2012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12/6/2012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12/6/2012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US" sz="4000" dirty="0" smtClean="0"/>
              <a:t>Lecture # 9</a:t>
            </a:r>
          </a:p>
        </p:txBody>
      </p:sp>
      <p:sp>
        <p:nvSpPr>
          <p:cNvPr id="5123" name="Rectangle 3"/>
          <p:cNvSpPr>
            <a:spLocks noGrp="1" noChangeArrowheads="1"/>
          </p:cNvSpPr>
          <p:nvPr>
            <p:ph type="subTitle" idx="1"/>
          </p:nvPr>
        </p:nvSpPr>
        <p:spPr/>
        <p:txBody>
          <a:bodyPr>
            <a:normAutofit fontScale="92500" lnSpcReduction="10000"/>
          </a:bodyPr>
          <a:lstStyle/>
          <a:p>
            <a:r>
              <a:rPr lang="en-US" sz="3800" dirty="0" smtClean="0"/>
              <a:t>Theory Of Automata</a:t>
            </a:r>
          </a:p>
          <a:p>
            <a:r>
              <a:rPr lang="en-US" sz="3800" dirty="0" smtClean="0"/>
              <a:t>By </a:t>
            </a:r>
          </a:p>
          <a:p>
            <a:r>
              <a:rPr lang="en-US" sz="3800" dirty="0" smtClean="0"/>
              <a:t>Dr. MM Alam</a:t>
            </a:r>
          </a:p>
          <a:p>
            <a:endParaRPr lang="en-US" sz="3800" dirty="0" smtClean="0"/>
          </a:p>
        </p:txBody>
      </p:sp>
    </p:spTree>
    <p:extLst>
      <p:ext uri="{BB962C8B-B14F-4D97-AF65-F5344CB8AC3E}">
        <p14:creationId xmlns="" xmlns:p14="http://schemas.microsoft.com/office/powerpoint/2010/main" val="25802724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8 at a glance…</a:t>
            </a:r>
            <a:endParaRPr lang="en-US" dirty="0"/>
          </a:p>
        </p:txBody>
      </p:sp>
      <p:sp>
        <p:nvSpPr>
          <p:cNvPr id="3" name="Content Placeholder 2"/>
          <p:cNvSpPr>
            <a:spLocks noGrp="1"/>
          </p:cNvSpPr>
          <p:nvPr>
            <p:ph idx="1"/>
          </p:nvPr>
        </p:nvSpPr>
        <p:spPr/>
        <p:txBody>
          <a:bodyPr/>
          <a:lstStyle/>
          <a:p>
            <a:r>
              <a:rPr lang="en-US" dirty="0" smtClean="0"/>
              <a:t>How to define FA using Martin Method</a:t>
            </a:r>
          </a:p>
          <a:p>
            <a:r>
              <a:rPr lang="en-US" dirty="0" smtClean="0"/>
              <a:t>Which FA’s cannot be modeled using Martin’s method</a:t>
            </a:r>
          </a:p>
          <a:p>
            <a:r>
              <a:rPr lang="en-US" dirty="0" smtClean="0"/>
              <a:t>TG and GTG Definition and Examples</a:t>
            </a:r>
          </a:p>
          <a:p>
            <a:r>
              <a:rPr lang="en-US" dirty="0" err="1" smtClean="0"/>
              <a:t>Kleene</a:t>
            </a:r>
            <a:r>
              <a:rPr lang="en-US" dirty="0" smtClean="0"/>
              <a:t> Theorem Introduction </a:t>
            </a:r>
          </a:p>
          <a:p>
            <a:r>
              <a:rPr lang="en-US" dirty="0" err="1" smtClean="0"/>
              <a:t>Kleene</a:t>
            </a:r>
            <a:r>
              <a:rPr lang="en-US" dirty="0" smtClean="0"/>
              <a:t> Theorem Part I and Part II (Till State elimination)</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State </a:t>
            </a:r>
            <a:br>
              <a:rPr lang="en-US" dirty="0" smtClean="0"/>
            </a:br>
            <a:r>
              <a:rPr lang="en-US" dirty="0" smtClean="0"/>
              <a:t>elimination</a:t>
            </a:r>
            <a:br>
              <a:rPr lang="en-US" dirty="0" smtClean="0"/>
            </a:br>
            <a:r>
              <a:rPr lang="en-US" dirty="0" smtClean="0"/>
              <a:t>cont’d..</a:t>
            </a:r>
            <a:endParaRPr lang="en-US" dirty="0"/>
          </a:p>
        </p:txBody>
      </p:sp>
      <p:pic>
        <p:nvPicPr>
          <p:cNvPr id="409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095625" y="733425"/>
            <a:ext cx="5972175" cy="5972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itle 4"/>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7" name="Picture 3"/>
          <p:cNvPicPr>
            <a:picLocks noChangeAspect="1" noChangeArrowheads="1"/>
          </p:cNvPicPr>
          <p:nvPr/>
        </p:nvPicPr>
        <p:blipFill>
          <a:blip r:embed="rId3" cstate="print"/>
          <a:srcRect/>
          <a:stretch>
            <a:fillRect/>
          </a:stretch>
        </p:blipFill>
        <p:spPr bwMode="auto">
          <a:xfrm>
            <a:off x="109644" y="228600"/>
            <a:ext cx="9028661" cy="6400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3" cstate="print"/>
          <a:srcRect/>
          <a:stretch>
            <a:fillRect/>
          </a:stretch>
        </p:blipFill>
        <p:spPr bwMode="auto">
          <a:xfrm>
            <a:off x="1066800" y="533400"/>
            <a:ext cx="6958135" cy="5867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304800" y="304800"/>
            <a:ext cx="4953000" cy="2183424"/>
          </a:xfrm>
          <a:prstGeom prst="rect">
            <a:avLst/>
          </a:prstGeom>
          <a:noFill/>
          <a:ln w="9525">
            <a:noFill/>
            <a:miter lim="800000"/>
            <a:headEnd/>
            <a:tailEnd/>
          </a:ln>
          <a:effectLst/>
        </p:spPr>
      </p:pic>
    </p:spTree>
    <p:extLst>
      <p:ext uri="{BB962C8B-B14F-4D97-AF65-F5344CB8AC3E}">
        <p14:creationId xmlns="" xmlns:p14="http://schemas.microsoft.com/office/powerpoint/2010/main" val="23883699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 xmlns:p14="http://schemas.microsoft.com/office/powerpoint/2010/main" val="20525845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Kleene</a:t>
            </a:r>
            <a:r>
              <a:rPr lang="en-US" dirty="0" smtClean="0"/>
              <a:t> Part III</a:t>
            </a:r>
            <a:endParaRPr lang="en-US" dirty="0"/>
          </a:p>
        </p:txBody>
      </p:sp>
      <p:sp>
        <p:nvSpPr>
          <p:cNvPr id="3" name="Content Placeholder 2"/>
          <p:cNvSpPr>
            <a:spLocks noGrp="1"/>
          </p:cNvSpPr>
          <p:nvPr>
            <p:ph idx="1"/>
          </p:nvPr>
        </p:nvSpPr>
        <p:spPr/>
        <p:txBody>
          <a:bodyPr>
            <a:normAutofit lnSpcReduction="10000"/>
          </a:bodyPr>
          <a:lstStyle/>
          <a:p>
            <a:r>
              <a:rPr lang="en-US" dirty="0" smtClean="0"/>
              <a:t>Every Regular Expression can be represented by an FA</a:t>
            </a:r>
          </a:p>
          <a:p>
            <a:r>
              <a:rPr lang="en-US" dirty="0" smtClean="0"/>
              <a:t>We already know that a regular expression has a corresponding FA. However, the difficult part is that a regular expression can be combined with other regular expression through union (sum), concatenation and closure of FA. Thus, we need to devise methods for FA1+FA2, FA1FA2, FA1 Closure. </a:t>
            </a:r>
          </a:p>
          <a:p>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Kleene</a:t>
            </a:r>
            <a:r>
              <a:rPr lang="en-US" dirty="0" smtClean="0"/>
              <a:t> Theorem Part III (Union)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If r1+r2 represents a regular expression r3, then FA+FA2 represents an FA3 that correspond to r3. </a:t>
            </a:r>
          </a:p>
          <a:p>
            <a:r>
              <a:rPr lang="en-US" dirty="0" smtClean="0"/>
              <a:t>Start by taking both FA’s initial state and traversing on each input symbol in the respective FA</a:t>
            </a:r>
          </a:p>
          <a:p>
            <a:r>
              <a:rPr lang="en-US" dirty="0" smtClean="0"/>
              <a:t>Since one initial state is allowed in FA, therefore, only one state can be marked as initial state</a:t>
            </a:r>
          </a:p>
          <a:p>
            <a:r>
              <a:rPr lang="en-US" dirty="0" smtClean="0"/>
              <a:t>During the process, any state encountered final, the resultant state will be final. This is due to the fact that multiple final states are allowed in FA.</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endParaRPr lang="en-US" dirty="0"/>
          </a:p>
        </p:txBody>
      </p:sp>
      <p:sp>
        <p:nvSpPr>
          <p:cNvPr id="3" name="Content Placeholder 2"/>
          <p:cNvSpPr>
            <a:spLocks noGrp="1"/>
          </p:cNvSpPr>
          <p:nvPr>
            <p:ph idx="1"/>
          </p:nvPr>
        </p:nvSpPr>
        <p:spPr/>
        <p:txBody>
          <a:bodyPr/>
          <a:lstStyle/>
          <a:p>
            <a:r>
              <a:rPr lang="en-US" dirty="0" smtClean="0"/>
              <a:t>Find FA1 U FA2 for the following:</a:t>
            </a:r>
          </a:p>
          <a:p>
            <a:endParaRPr lang="en-US" dirty="0"/>
          </a:p>
        </p:txBody>
      </p:sp>
      <p:pic>
        <p:nvPicPr>
          <p:cNvPr id="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600" y="2819400"/>
            <a:ext cx="8167630" cy="2057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9781273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 xmlns:p14="http://schemas.microsoft.com/office/powerpoint/2010/main" val="19682822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endParaRPr lang="en-US" dirty="0"/>
          </a:p>
        </p:txBody>
      </p:sp>
      <p:sp>
        <p:nvSpPr>
          <p:cNvPr id="3" name="Content Placeholder 2"/>
          <p:cNvSpPr>
            <a:spLocks noGrp="1"/>
          </p:cNvSpPr>
          <p:nvPr>
            <p:ph idx="1"/>
          </p:nvPr>
        </p:nvSpPr>
        <p:spPr/>
        <p:txBody>
          <a:bodyPr/>
          <a:lstStyle/>
          <a:p>
            <a:r>
              <a:rPr lang="en-US" dirty="0" smtClean="0"/>
              <a:t>Find FA1 U FA2 for the following:</a:t>
            </a:r>
          </a:p>
          <a:p>
            <a:endParaRPr lang="en-US" dirty="0"/>
          </a:p>
        </p:txBody>
      </p:sp>
      <p:pic>
        <p:nvPicPr>
          <p:cNvPr id="5"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2743200"/>
            <a:ext cx="4112837" cy="1828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897582" y="2549235"/>
            <a:ext cx="3714750" cy="234406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07818" y="228600"/>
            <a:ext cx="4112837" cy="1828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105400" y="34635"/>
            <a:ext cx="3714750" cy="234406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aphicFrame>
        <p:nvGraphicFramePr>
          <p:cNvPr id="5" name="Table 4"/>
          <p:cNvGraphicFramePr>
            <a:graphicFrameLocks noGrp="1"/>
          </p:cNvGraphicFramePr>
          <p:nvPr>
            <p:extLst>
              <p:ext uri="{D42A27DB-BD31-4B8C-83A1-F6EECF244321}">
                <p14:modId xmlns="" xmlns:p14="http://schemas.microsoft.com/office/powerpoint/2010/main" val="1016686372"/>
              </p:ext>
            </p:extLst>
          </p:nvPr>
        </p:nvGraphicFramePr>
        <p:xfrm>
          <a:off x="207819" y="2743200"/>
          <a:ext cx="8768541" cy="3810000"/>
        </p:xfrm>
        <a:graphic>
          <a:graphicData uri="http://schemas.openxmlformats.org/drawingml/2006/table">
            <a:tbl>
              <a:tblPr firstRow="1" firstCol="1" bandRow="1">
                <a:tableStyleId>{5C22544A-7EE6-4342-B048-85BDC9FD1C3A}</a:tableStyleId>
              </a:tblPr>
              <a:tblGrid>
                <a:gridCol w="2922847"/>
                <a:gridCol w="2922847"/>
                <a:gridCol w="2922847"/>
              </a:tblGrid>
              <a:tr h="635000">
                <a:tc>
                  <a:txBody>
                    <a:bodyPr/>
                    <a:lstStyle/>
                    <a:p>
                      <a:pPr marL="0" marR="0">
                        <a:lnSpc>
                          <a:spcPct val="115000"/>
                        </a:lnSpc>
                        <a:spcBef>
                          <a:spcPts val="0"/>
                        </a:spcBef>
                        <a:spcAft>
                          <a:spcPts val="0"/>
                        </a:spcAft>
                      </a:pPr>
                      <a:r>
                        <a:rPr lang="en-US" sz="2400" dirty="0">
                          <a:effectLst/>
                        </a:rPr>
                        <a:t>Old States</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a</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b</a:t>
                      </a:r>
                      <a:endParaRPr lang="en-US" sz="2400">
                        <a:effectLst/>
                        <a:latin typeface="Calibri"/>
                        <a:ea typeface="Calibri"/>
                        <a:cs typeface="Times New Roman"/>
                      </a:endParaRPr>
                    </a:p>
                  </a:txBody>
                  <a:tcPr marL="68580" marR="68580" marT="0" marB="0"/>
                </a:tc>
              </a:tr>
              <a:tr h="635000">
                <a:tc>
                  <a:txBody>
                    <a:bodyPr/>
                    <a:lstStyle/>
                    <a:p>
                      <a:pPr marL="0" marR="0">
                        <a:lnSpc>
                          <a:spcPct val="115000"/>
                        </a:lnSpc>
                        <a:spcBef>
                          <a:spcPts val="0"/>
                        </a:spcBef>
                        <a:spcAft>
                          <a:spcPts val="0"/>
                        </a:spcAft>
                      </a:pPr>
                      <a:r>
                        <a:rPr lang="en-US" sz="2400">
                          <a:effectLst/>
                        </a:rPr>
                        <a:t>z1-≡(x1,y1)</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(x2,y2)≡z2</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(x5,y4)≡z3</a:t>
                      </a:r>
                      <a:endParaRPr lang="en-US" sz="2400">
                        <a:effectLst/>
                        <a:latin typeface="Calibri"/>
                        <a:ea typeface="Calibri"/>
                        <a:cs typeface="Times New Roman"/>
                      </a:endParaRPr>
                    </a:p>
                  </a:txBody>
                  <a:tcPr marL="68580" marR="68580" marT="0" marB="0"/>
                </a:tc>
              </a:tr>
              <a:tr h="635000">
                <a:tc>
                  <a:txBody>
                    <a:bodyPr/>
                    <a:lstStyle/>
                    <a:p>
                      <a:pPr marL="0" marR="0">
                        <a:lnSpc>
                          <a:spcPct val="115000"/>
                        </a:lnSpc>
                        <a:spcBef>
                          <a:spcPts val="0"/>
                        </a:spcBef>
                        <a:spcAft>
                          <a:spcPts val="0"/>
                        </a:spcAft>
                      </a:pPr>
                      <a:r>
                        <a:rPr lang="en-US" sz="2400">
                          <a:effectLst/>
                        </a:rPr>
                        <a:t>z2≡(x2,y2)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(x3,y2)≡ z4</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(x6,y3)≡z5</a:t>
                      </a:r>
                      <a:endParaRPr lang="en-US" sz="2400">
                        <a:effectLst/>
                        <a:latin typeface="Calibri"/>
                        <a:ea typeface="Calibri"/>
                        <a:cs typeface="Times New Roman"/>
                      </a:endParaRPr>
                    </a:p>
                  </a:txBody>
                  <a:tcPr marL="68580" marR="68580" marT="0" marB="0"/>
                </a:tc>
              </a:tr>
              <a:tr h="635000">
                <a:tc>
                  <a:txBody>
                    <a:bodyPr/>
                    <a:lstStyle/>
                    <a:p>
                      <a:pPr marL="0" marR="0">
                        <a:lnSpc>
                          <a:spcPct val="115000"/>
                        </a:lnSpc>
                        <a:spcBef>
                          <a:spcPts val="0"/>
                        </a:spcBef>
                        <a:spcAft>
                          <a:spcPts val="0"/>
                        </a:spcAft>
                      </a:pPr>
                      <a:r>
                        <a:rPr lang="en-US" sz="2400">
                          <a:effectLst/>
                        </a:rPr>
                        <a:t>z3+≡(x5,y4)</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(x6,y5)≡ z6</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(x6,y4)≡z7</a:t>
                      </a:r>
                      <a:endParaRPr lang="en-US" sz="2400">
                        <a:effectLst/>
                        <a:latin typeface="Calibri"/>
                        <a:ea typeface="Calibri"/>
                        <a:cs typeface="Times New Roman"/>
                      </a:endParaRPr>
                    </a:p>
                  </a:txBody>
                  <a:tcPr marL="68580" marR="68580" marT="0" marB="0"/>
                </a:tc>
              </a:tr>
              <a:tr h="635000">
                <a:tc>
                  <a:txBody>
                    <a:bodyPr/>
                    <a:lstStyle/>
                    <a:p>
                      <a:pPr marL="0" marR="0">
                        <a:lnSpc>
                          <a:spcPct val="115000"/>
                        </a:lnSpc>
                        <a:spcBef>
                          <a:spcPts val="0"/>
                        </a:spcBef>
                        <a:spcAft>
                          <a:spcPts val="0"/>
                        </a:spcAft>
                      </a:pPr>
                      <a:r>
                        <a:rPr lang="en-US" sz="2400">
                          <a:effectLst/>
                        </a:rPr>
                        <a:t>z4≡(x3,y2)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(x4,y2)≡ z8</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(x6,y3)≡z5</a:t>
                      </a:r>
                      <a:endParaRPr lang="en-US" sz="2400">
                        <a:effectLst/>
                        <a:latin typeface="Calibri"/>
                        <a:ea typeface="Calibri"/>
                        <a:cs typeface="Times New Roman"/>
                      </a:endParaRPr>
                    </a:p>
                  </a:txBody>
                  <a:tcPr marL="68580" marR="68580" marT="0" marB="0"/>
                </a:tc>
              </a:tr>
              <a:tr h="635000">
                <a:tc>
                  <a:txBody>
                    <a:bodyPr/>
                    <a:lstStyle/>
                    <a:p>
                      <a:pPr marL="0" marR="0">
                        <a:lnSpc>
                          <a:spcPct val="115000"/>
                        </a:lnSpc>
                        <a:spcBef>
                          <a:spcPts val="0"/>
                        </a:spcBef>
                        <a:spcAft>
                          <a:spcPts val="0"/>
                        </a:spcAft>
                      </a:pPr>
                      <a:r>
                        <a:rPr lang="en-US" sz="2400">
                          <a:effectLst/>
                        </a:rPr>
                        <a:t>z5+≡(x6,y3)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(x6,y2)≡ z9</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(x6,y3)≡z5</a:t>
                      </a:r>
                      <a:endParaRPr lang="en-US" sz="2400" dirty="0">
                        <a:effectLst/>
                        <a:latin typeface="Calibri"/>
                        <a:ea typeface="Calibri"/>
                        <a:cs typeface="Times New Roman"/>
                      </a:endParaRPr>
                    </a:p>
                  </a:txBody>
                  <a:tcPr marL="68580" marR="68580" marT="0" marB="0"/>
                </a:tc>
              </a:tr>
            </a:tbl>
          </a:graphicData>
        </a:graphic>
      </p:graphicFrame>
    </p:spTree>
    <p:extLst>
      <p:ext uri="{BB962C8B-B14F-4D97-AF65-F5344CB8AC3E}">
        <p14:creationId xmlns="" xmlns:p14="http://schemas.microsoft.com/office/powerpoint/2010/main" val="7489886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07818" y="228600"/>
            <a:ext cx="4112837" cy="1828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105400" y="34635"/>
            <a:ext cx="3714750" cy="234406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aphicFrame>
        <p:nvGraphicFramePr>
          <p:cNvPr id="2" name="Table 1"/>
          <p:cNvGraphicFramePr>
            <a:graphicFrameLocks noGrp="1"/>
          </p:cNvGraphicFramePr>
          <p:nvPr>
            <p:extLst>
              <p:ext uri="{D42A27DB-BD31-4B8C-83A1-F6EECF244321}">
                <p14:modId xmlns="" xmlns:p14="http://schemas.microsoft.com/office/powerpoint/2010/main" val="2267269710"/>
              </p:ext>
            </p:extLst>
          </p:nvPr>
        </p:nvGraphicFramePr>
        <p:xfrm>
          <a:off x="207819" y="2514600"/>
          <a:ext cx="8478981" cy="4191000"/>
        </p:xfrm>
        <a:graphic>
          <a:graphicData uri="http://schemas.openxmlformats.org/drawingml/2006/table">
            <a:tbl>
              <a:tblPr firstRow="1" firstCol="1" bandRow="1">
                <a:tableStyleId>{5C22544A-7EE6-4342-B048-85BDC9FD1C3A}</a:tableStyleId>
              </a:tblPr>
              <a:tblGrid>
                <a:gridCol w="2826327"/>
                <a:gridCol w="2826327"/>
                <a:gridCol w="2826327"/>
              </a:tblGrid>
              <a:tr h="698500">
                <a:tc>
                  <a:txBody>
                    <a:bodyPr/>
                    <a:lstStyle/>
                    <a:p>
                      <a:pPr marL="0" marR="0">
                        <a:lnSpc>
                          <a:spcPct val="115000"/>
                        </a:lnSpc>
                        <a:spcBef>
                          <a:spcPts val="0"/>
                        </a:spcBef>
                        <a:spcAft>
                          <a:spcPts val="0"/>
                        </a:spcAft>
                      </a:pPr>
                      <a:r>
                        <a:rPr lang="en-US" sz="2400" dirty="0">
                          <a:effectLst/>
                        </a:rPr>
                        <a:t>Old States</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a</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Reading at b</a:t>
                      </a:r>
                      <a:endParaRPr lang="en-US" sz="2400" dirty="0">
                        <a:effectLst/>
                        <a:latin typeface="Calibri"/>
                        <a:ea typeface="Calibri"/>
                        <a:cs typeface="Times New Roman"/>
                      </a:endParaRPr>
                    </a:p>
                  </a:txBody>
                  <a:tcPr marL="68580" marR="68580" marT="0" marB="0"/>
                </a:tc>
              </a:tr>
              <a:tr h="698500">
                <a:tc>
                  <a:txBody>
                    <a:bodyPr/>
                    <a:lstStyle/>
                    <a:p>
                      <a:pPr marL="0" marR="0">
                        <a:lnSpc>
                          <a:spcPct val="115000"/>
                        </a:lnSpc>
                        <a:spcBef>
                          <a:spcPts val="0"/>
                        </a:spcBef>
                        <a:spcAft>
                          <a:spcPts val="0"/>
                        </a:spcAft>
                      </a:pPr>
                      <a:r>
                        <a:rPr lang="en-US" sz="2400" dirty="0">
                          <a:effectLst/>
                        </a:rPr>
                        <a:t>z6+≡(x6,y5)</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(x6,y5)≡ z6</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(x6,y4)≡z7</a:t>
                      </a:r>
                      <a:endParaRPr lang="en-US" sz="2400" dirty="0">
                        <a:effectLst/>
                        <a:latin typeface="Calibri"/>
                        <a:ea typeface="Calibri"/>
                        <a:cs typeface="Times New Roman"/>
                      </a:endParaRPr>
                    </a:p>
                  </a:txBody>
                  <a:tcPr marL="68580" marR="68580" marT="0" marB="0"/>
                </a:tc>
              </a:tr>
              <a:tr h="698500">
                <a:tc>
                  <a:txBody>
                    <a:bodyPr/>
                    <a:lstStyle/>
                    <a:p>
                      <a:pPr marL="0" marR="0">
                        <a:lnSpc>
                          <a:spcPct val="115000"/>
                        </a:lnSpc>
                        <a:spcBef>
                          <a:spcPts val="0"/>
                        </a:spcBef>
                        <a:spcAft>
                          <a:spcPts val="0"/>
                        </a:spcAft>
                      </a:pPr>
                      <a:r>
                        <a:rPr lang="en-US" sz="2400">
                          <a:effectLst/>
                        </a:rPr>
                        <a:t>z7≡(x6,y4)</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(x6,y5)≡ z6</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(x6,y4)≡z7</a:t>
                      </a:r>
                      <a:endParaRPr lang="en-US" sz="2400">
                        <a:effectLst/>
                        <a:latin typeface="Calibri"/>
                        <a:ea typeface="Calibri"/>
                        <a:cs typeface="Times New Roman"/>
                      </a:endParaRPr>
                    </a:p>
                  </a:txBody>
                  <a:tcPr marL="68580" marR="68580" marT="0" marB="0"/>
                </a:tc>
              </a:tr>
              <a:tr h="698500">
                <a:tc>
                  <a:txBody>
                    <a:bodyPr/>
                    <a:lstStyle/>
                    <a:p>
                      <a:pPr marL="0" marR="0">
                        <a:lnSpc>
                          <a:spcPct val="115000"/>
                        </a:lnSpc>
                        <a:spcBef>
                          <a:spcPts val="0"/>
                        </a:spcBef>
                        <a:spcAft>
                          <a:spcPts val="0"/>
                        </a:spcAft>
                      </a:pPr>
                      <a:r>
                        <a:rPr lang="en-US" sz="2400">
                          <a:effectLst/>
                        </a:rPr>
                        <a:t>z8+≡(x4,y2)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(x4,y2)≡ z8</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(x4,y3)≡z10</a:t>
                      </a:r>
                      <a:endParaRPr lang="en-US" sz="2400">
                        <a:effectLst/>
                        <a:latin typeface="Calibri"/>
                        <a:ea typeface="Calibri"/>
                        <a:cs typeface="Times New Roman"/>
                      </a:endParaRPr>
                    </a:p>
                  </a:txBody>
                  <a:tcPr marL="68580" marR="68580" marT="0" marB="0"/>
                </a:tc>
              </a:tr>
              <a:tr h="698500">
                <a:tc>
                  <a:txBody>
                    <a:bodyPr/>
                    <a:lstStyle/>
                    <a:p>
                      <a:pPr marL="0" marR="0">
                        <a:lnSpc>
                          <a:spcPct val="115000"/>
                        </a:lnSpc>
                        <a:spcBef>
                          <a:spcPts val="0"/>
                        </a:spcBef>
                        <a:spcAft>
                          <a:spcPts val="0"/>
                        </a:spcAft>
                      </a:pPr>
                      <a:r>
                        <a:rPr lang="en-US" sz="2400">
                          <a:effectLst/>
                        </a:rPr>
                        <a:t>z9≡(x6,y2)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(x6,y2)≡ z9</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(x6,y3)≡z5</a:t>
                      </a:r>
                      <a:endParaRPr lang="en-US" sz="2400">
                        <a:effectLst/>
                        <a:latin typeface="Calibri"/>
                        <a:ea typeface="Calibri"/>
                        <a:cs typeface="Times New Roman"/>
                      </a:endParaRPr>
                    </a:p>
                  </a:txBody>
                  <a:tcPr marL="68580" marR="68580" marT="0" marB="0"/>
                </a:tc>
              </a:tr>
              <a:tr h="698500">
                <a:tc>
                  <a:txBody>
                    <a:bodyPr/>
                    <a:lstStyle/>
                    <a:p>
                      <a:pPr marL="0" marR="0">
                        <a:lnSpc>
                          <a:spcPct val="115000"/>
                        </a:lnSpc>
                        <a:spcBef>
                          <a:spcPts val="0"/>
                        </a:spcBef>
                        <a:spcAft>
                          <a:spcPts val="0"/>
                        </a:spcAft>
                      </a:pPr>
                      <a:r>
                        <a:rPr lang="en-US" sz="2400">
                          <a:effectLst/>
                        </a:rPr>
                        <a:t>z10+≡(x4,y3)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(x4,y2)≡ z8</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(x4,y3)≡z10</a:t>
                      </a:r>
                      <a:endParaRPr lang="en-US" sz="2400" dirty="0">
                        <a:effectLst/>
                        <a:latin typeface="Calibri"/>
                        <a:ea typeface="Calibri"/>
                        <a:cs typeface="Times New Roman"/>
                      </a:endParaRPr>
                    </a:p>
                  </a:txBody>
                  <a:tcPr marL="68580" marR="68580" marT="0" marB="0"/>
                </a:tc>
              </a:tr>
            </a:tbl>
          </a:graphicData>
        </a:graphic>
      </p:graphicFrame>
    </p:spTree>
    <p:extLst>
      <p:ext uri="{BB962C8B-B14F-4D97-AF65-F5344CB8AC3E}">
        <p14:creationId xmlns="" xmlns:p14="http://schemas.microsoft.com/office/powerpoint/2010/main" val="40941365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46076" y="838200"/>
            <a:ext cx="8255000" cy="495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2631112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9 Summary</a:t>
            </a:r>
            <a:endParaRPr lang="en-US" dirty="0"/>
          </a:p>
        </p:txBody>
      </p:sp>
      <p:sp>
        <p:nvSpPr>
          <p:cNvPr id="3" name="Content Placeholder 2"/>
          <p:cNvSpPr>
            <a:spLocks noGrp="1"/>
          </p:cNvSpPr>
          <p:nvPr>
            <p:ph idx="1"/>
          </p:nvPr>
        </p:nvSpPr>
        <p:spPr/>
        <p:txBody>
          <a:bodyPr/>
          <a:lstStyle/>
          <a:p>
            <a:r>
              <a:rPr lang="en-US" dirty="0" err="1" smtClean="0"/>
              <a:t>Kleene</a:t>
            </a:r>
            <a:r>
              <a:rPr lang="en-US" dirty="0" smtClean="0"/>
              <a:t> Theorem Part I and Part II (Till State elimination)</a:t>
            </a:r>
          </a:p>
          <a:p>
            <a:r>
              <a:rPr lang="en-US" dirty="0" err="1" smtClean="0"/>
              <a:t>Kleene</a:t>
            </a:r>
            <a:r>
              <a:rPr lang="en-US" dirty="0" smtClean="0"/>
              <a:t> Theorem Part III (Union)</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US" sz="4000" dirty="0" smtClean="0"/>
              <a:t>Lecture # 10</a:t>
            </a:r>
          </a:p>
        </p:txBody>
      </p:sp>
      <p:sp>
        <p:nvSpPr>
          <p:cNvPr id="5123" name="Rectangle 3"/>
          <p:cNvSpPr>
            <a:spLocks noGrp="1" noChangeArrowheads="1"/>
          </p:cNvSpPr>
          <p:nvPr>
            <p:ph type="subTitle" idx="1"/>
          </p:nvPr>
        </p:nvSpPr>
        <p:spPr/>
        <p:txBody>
          <a:bodyPr>
            <a:normAutofit fontScale="92500" lnSpcReduction="10000"/>
          </a:bodyPr>
          <a:lstStyle/>
          <a:p>
            <a:r>
              <a:rPr lang="en-US" sz="3800" dirty="0" smtClean="0"/>
              <a:t>Theory Of Automata</a:t>
            </a:r>
          </a:p>
          <a:p>
            <a:r>
              <a:rPr lang="en-US" sz="3800" dirty="0" smtClean="0"/>
              <a:t>By </a:t>
            </a:r>
          </a:p>
          <a:p>
            <a:r>
              <a:rPr lang="en-US" sz="3800" dirty="0" smtClean="0"/>
              <a:t>Dr. MM Alam</a:t>
            </a:r>
          </a:p>
          <a:p>
            <a:endParaRPr lang="en-US" sz="3800" dirty="0" smtClean="0"/>
          </a:p>
        </p:txBody>
      </p:sp>
    </p:spTree>
    <p:extLst>
      <p:ext uri="{BB962C8B-B14F-4D97-AF65-F5344CB8AC3E}">
        <p14:creationId xmlns="" xmlns:p14="http://schemas.microsoft.com/office/powerpoint/2010/main" val="25802724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9 at a glance…</a:t>
            </a:r>
            <a:endParaRPr lang="en-US" dirty="0"/>
          </a:p>
        </p:txBody>
      </p:sp>
      <p:sp>
        <p:nvSpPr>
          <p:cNvPr id="6" name="Content Placeholder 2"/>
          <p:cNvSpPr>
            <a:spLocks noGrp="1"/>
          </p:cNvSpPr>
          <p:nvPr>
            <p:ph idx="1"/>
          </p:nvPr>
        </p:nvSpPr>
        <p:spPr>
          <a:xfrm>
            <a:off x="457200" y="1600200"/>
            <a:ext cx="8229600" cy="4525963"/>
          </a:xfrm>
        </p:spPr>
        <p:txBody>
          <a:bodyPr/>
          <a:lstStyle/>
          <a:p>
            <a:r>
              <a:rPr lang="en-US" dirty="0" err="1" smtClean="0"/>
              <a:t>Kleene</a:t>
            </a:r>
            <a:r>
              <a:rPr lang="en-US" dirty="0" smtClean="0"/>
              <a:t> Theorem Part I and Part II (Till State elimination)</a:t>
            </a:r>
          </a:p>
          <a:p>
            <a:r>
              <a:rPr lang="en-US" dirty="0" err="1" smtClean="0"/>
              <a:t>Kleene</a:t>
            </a:r>
            <a:r>
              <a:rPr lang="en-US" dirty="0" smtClean="0"/>
              <a:t> Theorem Part III (Union)</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Kleene</a:t>
            </a:r>
            <a:r>
              <a:rPr lang="en-US" dirty="0" smtClean="0"/>
              <a:t> Theorem Part III (Concatenation)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If r1r2 represents a regular expression r3, then FAFA2 represents an FA3 that should correspond to r3. </a:t>
            </a:r>
          </a:p>
          <a:p>
            <a:r>
              <a:rPr lang="en-US" dirty="0" smtClean="0"/>
              <a:t>Start by taking the first FA’s and traversing on each input symbol in the respective FA. </a:t>
            </a:r>
          </a:p>
          <a:p>
            <a:r>
              <a:rPr lang="en-US" dirty="0" smtClean="0"/>
              <a:t>Since one initial state is allowed in FA, therefore, only one state can be marked as initial state</a:t>
            </a:r>
          </a:p>
          <a:p>
            <a:r>
              <a:rPr lang="en-US" dirty="0" smtClean="0"/>
              <a:t>During the process, any state encountered final,  the resultant state will be final. Further, the second FA will be concatenated through its initial state. The new state will be marked as final. </a:t>
            </a:r>
          </a:p>
          <a:p>
            <a:r>
              <a:rPr lang="en-US" dirty="0" smtClean="0"/>
              <a:t>However, if the final state of the second FA is encountered, it will not be combined with the first FA. </a:t>
            </a:r>
            <a:endParaRPr lang="en-US" dirty="0"/>
          </a:p>
        </p:txBody>
      </p:sp>
    </p:spTree>
    <p:extLst>
      <p:ext uri="{BB962C8B-B14F-4D97-AF65-F5344CB8AC3E}">
        <p14:creationId xmlns="" xmlns:p14="http://schemas.microsoft.com/office/powerpoint/2010/main" val="36727120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(concatenation)</a:t>
            </a:r>
            <a:endParaRPr lang="en-US" dirty="0"/>
          </a:p>
        </p:txBody>
      </p:sp>
      <p:sp>
        <p:nvSpPr>
          <p:cNvPr id="3" name="Content Placeholder 2"/>
          <p:cNvSpPr>
            <a:spLocks noGrp="1"/>
          </p:cNvSpPr>
          <p:nvPr>
            <p:ph idx="1"/>
          </p:nvPr>
        </p:nvSpPr>
        <p:spPr/>
        <p:txBody>
          <a:bodyPr/>
          <a:lstStyle/>
          <a:p>
            <a:r>
              <a:rPr lang="en-US" dirty="0" smtClean="0"/>
              <a:t>Find FA1FA2 for the following:</a:t>
            </a:r>
          </a:p>
          <a:p>
            <a:endParaRPr lang="en-US" dirty="0"/>
          </a:p>
        </p:txBody>
      </p:sp>
      <p:pic>
        <p:nvPicPr>
          <p:cNvPr id="7"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3200400"/>
            <a:ext cx="8915400" cy="21348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 xmlns:p14="http://schemas.microsoft.com/office/powerpoint/2010/main" val="696822958"/>
              </p:ext>
            </p:extLst>
          </p:nvPr>
        </p:nvGraphicFramePr>
        <p:xfrm>
          <a:off x="152400" y="2514600"/>
          <a:ext cx="8900160" cy="4270248"/>
        </p:xfrm>
        <a:graphic>
          <a:graphicData uri="http://schemas.openxmlformats.org/drawingml/2006/table">
            <a:tbl>
              <a:tblPr firstRow="1" firstCol="1" bandRow="1">
                <a:tableStyleId>{5C22544A-7EE6-4342-B048-85BDC9FD1C3A}</a:tableStyleId>
              </a:tblPr>
              <a:tblGrid>
                <a:gridCol w="2966720"/>
                <a:gridCol w="2966720"/>
                <a:gridCol w="2966720"/>
              </a:tblGrid>
              <a:tr h="685800">
                <a:tc>
                  <a:txBody>
                    <a:bodyPr/>
                    <a:lstStyle/>
                    <a:p>
                      <a:pPr marL="0" marR="0">
                        <a:lnSpc>
                          <a:spcPct val="115000"/>
                        </a:lnSpc>
                        <a:spcBef>
                          <a:spcPts val="0"/>
                        </a:spcBef>
                        <a:spcAft>
                          <a:spcPts val="0"/>
                        </a:spcAft>
                      </a:pPr>
                      <a:r>
                        <a:rPr lang="en-US" sz="2400">
                          <a:effectLst/>
                        </a:rPr>
                        <a:t>Old States</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a</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b</a:t>
                      </a:r>
                      <a:endParaRPr lang="en-US" sz="2400">
                        <a:effectLst/>
                        <a:latin typeface="Calibri"/>
                        <a:ea typeface="Calibri"/>
                        <a:cs typeface="Times New Roman"/>
                      </a:endParaRPr>
                    </a:p>
                  </a:txBody>
                  <a:tcPr marL="68580" marR="68580" marT="0" marB="0"/>
                </a:tc>
              </a:tr>
              <a:tr h="685800">
                <a:tc>
                  <a:txBody>
                    <a:bodyPr/>
                    <a:lstStyle/>
                    <a:p>
                      <a:pPr marL="0" marR="0">
                        <a:lnSpc>
                          <a:spcPct val="115000"/>
                        </a:lnSpc>
                        <a:spcBef>
                          <a:spcPts val="0"/>
                        </a:spcBef>
                        <a:spcAft>
                          <a:spcPts val="0"/>
                        </a:spcAft>
                      </a:pPr>
                      <a:r>
                        <a:rPr lang="en-US" sz="2400">
                          <a:effectLst/>
                        </a:rPr>
                        <a:t>z1-≡q0</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q1≡z2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q1≡z2</a:t>
                      </a:r>
                      <a:endParaRPr lang="en-US" sz="2400">
                        <a:effectLst/>
                        <a:latin typeface="Calibri"/>
                        <a:ea typeface="Calibri"/>
                        <a:cs typeface="Times New Roman"/>
                      </a:endParaRPr>
                    </a:p>
                  </a:txBody>
                  <a:tcPr marL="68580" marR="68580" marT="0" marB="0"/>
                </a:tc>
              </a:tr>
              <a:tr h="685800">
                <a:tc>
                  <a:txBody>
                    <a:bodyPr/>
                    <a:lstStyle/>
                    <a:p>
                      <a:pPr marL="0" marR="0">
                        <a:lnSpc>
                          <a:spcPct val="115000"/>
                        </a:lnSpc>
                        <a:spcBef>
                          <a:spcPts val="0"/>
                        </a:spcBef>
                        <a:spcAft>
                          <a:spcPts val="0"/>
                        </a:spcAft>
                      </a:pPr>
                      <a:r>
                        <a:rPr lang="en-US" sz="2400">
                          <a:effectLst/>
                        </a:rPr>
                        <a:t>z2≡q1</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q3≡z3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(q2,p0)≡z4</a:t>
                      </a:r>
                      <a:endParaRPr lang="en-US" sz="2400">
                        <a:effectLst/>
                        <a:latin typeface="Calibri"/>
                        <a:ea typeface="Calibri"/>
                        <a:cs typeface="Times New Roman"/>
                      </a:endParaRPr>
                    </a:p>
                  </a:txBody>
                  <a:tcPr marL="68580" marR="68580" marT="0" marB="0"/>
                </a:tc>
              </a:tr>
              <a:tr h="685800">
                <a:tc>
                  <a:txBody>
                    <a:bodyPr/>
                    <a:lstStyle/>
                    <a:p>
                      <a:pPr marL="0" marR="0">
                        <a:lnSpc>
                          <a:spcPct val="115000"/>
                        </a:lnSpc>
                        <a:spcBef>
                          <a:spcPts val="0"/>
                        </a:spcBef>
                        <a:spcAft>
                          <a:spcPts val="0"/>
                        </a:spcAft>
                      </a:pPr>
                      <a:r>
                        <a:rPr lang="en-US" sz="2400">
                          <a:effectLst/>
                        </a:rPr>
                        <a:t>z3≡q3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q3≡z3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q3≡z3</a:t>
                      </a:r>
                      <a:endParaRPr lang="en-US" sz="2400">
                        <a:effectLst/>
                        <a:latin typeface="Calibri"/>
                        <a:ea typeface="Calibri"/>
                        <a:cs typeface="Times New Roman"/>
                      </a:endParaRPr>
                    </a:p>
                  </a:txBody>
                  <a:tcPr marL="68580" marR="68580" marT="0" marB="0"/>
                </a:tc>
              </a:tr>
              <a:tr h="685800">
                <a:tc>
                  <a:txBody>
                    <a:bodyPr/>
                    <a:lstStyle/>
                    <a:p>
                      <a:pPr marL="0" marR="0">
                        <a:lnSpc>
                          <a:spcPct val="115000"/>
                        </a:lnSpc>
                        <a:spcBef>
                          <a:spcPts val="0"/>
                        </a:spcBef>
                        <a:spcAft>
                          <a:spcPts val="0"/>
                        </a:spcAft>
                      </a:pPr>
                      <a:r>
                        <a:rPr lang="en-US" sz="2400">
                          <a:effectLst/>
                        </a:rPr>
                        <a:t>z4+ ≡ (q2,p0)</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(q2,p0,p1)≡z5</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(q2,p0,p1)≡z5</a:t>
                      </a:r>
                      <a:endParaRPr lang="en-US" sz="2400">
                        <a:effectLst/>
                        <a:latin typeface="Calibri"/>
                        <a:ea typeface="Calibri"/>
                        <a:cs typeface="Times New Roman"/>
                      </a:endParaRPr>
                    </a:p>
                  </a:txBody>
                  <a:tcPr marL="68580" marR="68580" marT="0" marB="0"/>
                </a:tc>
              </a:tr>
              <a:tr h="685800">
                <a:tc>
                  <a:txBody>
                    <a:bodyPr/>
                    <a:lstStyle/>
                    <a:p>
                      <a:pPr marL="0" marR="0">
                        <a:lnSpc>
                          <a:spcPct val="115000"/>
                        </a:lnSpc>
                        <a:spcBef>
                          <a:spcPts val="0"/>
                        </a:spcBef>
                        <a:spcAft>
                          <a:spcPts val="0"/>
                        </a:spcAft>
                      </a:pPr>
                      <a:r>
                        <a:rPr lang="en-US" sz="2400">
                          <a:effectLst/>
                        </a:rPr>
                        <a:t>z5+≡(q2,p0,p1)</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(q2,p0,p1,p1</a:t>
                      </a:r>
                      <a:r>
                        <a:rPr lang="en-US" sz="2400" dirty="0" smtClean="0">
                          <a:effectLst/>
                        </a:rPr>
                        <a:t>)= </a:t>
                      </a:r>
                      <a:r>
                        <a:rPr lang="en-US" sz="2400" dirty="0">
                          <a:effectLst/>
                        </a:rPr>
                        <a:t>(q2,p0,p1)≡z5</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(q2,p0,p1,p1</a:t>
                      </a:r>
                      <a:r>
                        <a:rPr lang="en-US" sz="2400" dirty="0" smtClean="0">
                          <a:effectLst/>
                        </a:rPr>
                        <a:t>)= </a:t>
                      </a:r>
                      <a:r>
                        <a:rPr lang="en-US" sz="2400" dirty="0">
                          <a:effectLst/>
                        </a:rPr>
                        <a:t>(q2,p0,p1)≡z5</a:t>
                      </a:r>
                      <a:endParaRPr lang="en-US" sz="2400" dirty="0">
                        <a:effectLst/>
                        <a:latin typeface="Calibri"/>
                        <a:ea typeface="Calibri"/>
                        <a:cs typeface="Times New Roman"/>
                      </a:endParaRPr>
                    </a:p>
                  </a:txBody>
                  <a:tcPr marL="68580" marR="68580" marT="0" marB="0"/>
                </a:tc>
              </a:tr>
            </a:tbl>
          </a:graphicData>
        </a:graphic>
      </p:graphicFrame>
      <p:pic>
        <p:nvPicPr>
          <p:cNvPr id="4099"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3855" y="152400"/>
            <a:ext cx="8915400" cy="21348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2631112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55108" y="1219200"/>
            <a:ext cx="7907867" cy="3200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2746224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(concatenation)</a:t>
            </a:r>
            <a:endParaRPr lang="en-US" dirty="0"/>
          </a:p>
        </p:txBody>
      </p:sp>
      <p:sp>
        <p:nvSpPr>
          <p:cNvPr id="3" name="Content Placeholder 2"/>
          <p:cNvSpPr>
            <a:spLocks noGrp="1"/>
          </p:cNvSpPr>
          <p:nvPr>
            <p:ph idx="1"/>
          </p:nvPr>
        </p:nvSpPr>
        <p:spPr/>
        <p:txBody>
          <a:bodyPr/>
          <a:lstStyle/>
          <a:p>
            <a:r>
              <a:rPr lang="en-US" dirty="0" smtClean="0"/>
              <a:t>Find FA2FA1 for the following:</a:t>
            </a:r>
          </a:p>
          <a:p>
            <a:endParaRPr lang="en-US" dirty="0"/>
          </a:p>
        </p:txBody>
      </p:sp>
      <p:pic>
        <p:nvPicPr>
          <p:cNvPr id="5"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04800" y="2743200"/>
            <a:ext cx="8372475" cy="196849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 xmlns:p14="http://schemas.microsoft.com/office/powerpoint/2010/main" val="1790682128"/>
              </p:ext>
            </p:extLst>
          </p:nvPr>
        </p:nvGraphicFramePr>
        <p:xfrm>
          <a:off x="297872" y="2353733"/>
          <a:ext cx="8653896" cy="4279266"/>
        </p:xfrm>
        <a:graphic>
          <a:graphicData uri="http://schemas.openxmlformats.org/drawingml/2006/table">
            <a:tbl>
              <a:tblPr firstRow="1" firstCol="1" bandRow="1">
                <a:tableStyleId>{5C22544A-7EE6-4342-B048-85BDC9FD1C3A}</a:tableStyleId>
              </a:tblPr>
              <a:tblGrid>
                <a:gridCol w="2884632"/>
                <a:gridCol w="2884632"/>
                <a:gridCol w="2884632"/>
              </a:tblGrid>
              <a:tr h="419724">
                <a:tc>
                  <a:txBody>
                    <a:bodyPr/>
                    <a:lstStyle/>
                    <a:p>
                      <a:pPr marL="0" marR="0">
                        <a:lnSpc>
                          <a:spcPct val="115000"/>
                        </a:lnSpc>
                        <a:spcBef>
                          <a:spcPts val="0"/>
                        </a:spcBef>
                        <a:spcAft>
                          <a:spcPts val="0"/>
                        </a:spcAft>
                      </a:pPr>
                      <a:r>
                        <a:rPr lang="en-US" sz="2400">
                          <a:effectLst/>
                        </a:rPr>
                        <a:t>Old States</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a</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b</a:t>
                      </a:r>
                      <a:endParaRPr lang="en-US" sz="2400">
                        <a:effectLst/>
                        <a:latin typeface="Calibri"/>
                        <a:ea typeface="Calibri"/>
                        <a:cs typeface="Times New Roman"/>
                      </a:endParaRPr>
                    </a:p>
                  </a:txBody>
                  <a:tcPr marL="68580" marR="68580" marT="0" marB="0"/>
                </a:tc>
              </a:tr>
              <a:tr h="419724">
                <a:tc>
                  <a:txBody>
                    <a:bodyPr/>
                    <a:lstStyle/>
                    <a:p>
                      <a:pPr marL="0" marR="0">
                        <a:lnSpc>
                          <a:spcPct val="115000"/>
                        </a:lnSpc>
                        <a:spcBef>
                          <a:spcPts val="0"/>
                        </a:spcBef>
                        <a:spcAft>
                          <a:spcPts val="0"/>
                        </a:spcAft>
                      </a:pPr>
                      <a:r>
                        <a:rPr lang="en-US" sz="2400">
                          <a:effectLst/>
                        </a:rPr>
                        <a:t>z1-≡p0</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 (p1, q0)≡ z2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(p1, q0)≡ z2</a:t>
                      </a:r>
                      <a:endParaRPr lang="en-US" sz="2400">
                        <a:effectLst/>
                        <a:latin typeface="Calibri"/>
                        <a:ea typeface="Calibri"/>
                        <a:cs typeface="Times New Roman"/>
                      </a:endParaRPr>
                    </a:p>
                  </a:txBody>
                  <a:tcPr marL="68580" marR="68580" marT="0" marB="0"/>
                </a:tc>
              </a:tr>
              <a:tr h="419724">
                <a:tc>
                  <a:txBody>
                    <a:bodyPr/>
                    <a:lstStyle/>
                    <a:p>
                      <a:pPr marL="0" marR="0">
                        <a:lnSpc>
                          <a:spcPct val="115000"/>
                        </a:lnSpc>
                        <a:spcBef>
                          <a:spcPts val="0"/>
                        </a:spcBef>
                        <a:spcAft>
                          <a:spcPts val="0"/>
                        </a:spcAft>
                      </a:pPr>
                      <a:r>
                        <a:rPr lang="en-US" sz="2400">
                          <a:effectLst/>
                        </a:rPr>
                        <a:t>z2+≡(p1, q0)</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 (p1,q0,q1)≡ z3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(p1,q0,q1)≡ z3</a:t>
                      </a:r>
                      <a:endParaRPr lang="en-US" sz="2400">
                        <a:effectLst/>
                        <a:latin typeface="Calibri"/>
                        <a:ea typeface="Calibri"/>
                        <a:cs typeface="Times New Roman"/>
                      </a:endParaRPr>
                    </a:p>
                  </a:txBody>
                  <a:tcPr marL="68580" marR="68580" marT="0" marB="0"/>
                </a:tc>
              </a:tr>
              <a:tr h="419724">
                <a:tc>
                  <a:txBody>
                    <a:bodyPr/>
                    <a:lstStyle/>
                    <a:p>
                      <a:pPr marL="0" marR="0">
                        <a:lnSpc>
                          <a:spcPct val="115000"/>
                        </a:lnSpc>
                        <a:spcBef>
                          <a:spcPts val="0"/>
                        </a:spcBef>
                        <a:spcAft>
                          <a:spcPts val="0"/>
                        </a:spcAft>
                      </a:pPr>
                      <a:r>
                        <a:rPr lang="en-US" sz="2400">
                          <a:effectLst/>
                        </a:rPr>
                        <a:t>z3+ ≡ (p1,q0,q1)</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 (p1,q0,q1,q3)≡ z4</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(p1,q0,q1,q2)≡z5</a:t>
                      </a:r>
                      <a:endParaRPr lang="en-US" sz="2400">
                        <a:effectLst/>
                        <a:latin typeface="Calibri"/>
                        <a:ea typeface="Calibri"/>
                        <a:cs typeface="Times New Roman"/>
                      </a:endParaRPr>
                    </a:p>
                  </a:txBody>
                  <a:tcPr marL="68580" marR="68580" marT="0" marB="0"/>
                </a:tc>
              </a:tr>
              <a:tr h="865590">
                <a:tc>
                  <a:txBody>
                    <a:bodyPr/>
                    <a:lstStyle/>
                    <a:p>
                      <a:pPr marL="0" marR="0">
                        <a:lnSpc>
                          <a:spcPct val="115000"/>
                        </a:lnSpc>
                        <a:spcBef>
                          <a:spcPts val="0"/>
                        </a:spcBef>
                        <a:spcAft>
                          <a:spcPts val="0"/>
                        </a:spcAft>
                      </a:pPr>
                      <a:r>
                        <a:rPr lang="en-US" sz="2400">
                          <a:effectLst/>
                        </a:rPr>
                        <a:t>z4+≡ (p1,q0,q1,q3)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 (p1,q0,q1,q3,q3</a:t>
                      </a:r>
                      <a:r>
                        <a:rPr lang="en-US" sz="2400" dirty="0" smtClean="0">
                          <a:effectLst/>
                        </a:rPr>
                        <a:t>)= </a:t>
                      </a:r>
                      <a:r>
                        <a:rPr lang="en-US" sz="2400" dirty="0">
                          <a:effectLst/>
                        </a:rPr>
                        <a:t>(p1,q0,q1,q3)≡z4</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(p1,q0,q1,q2,q3)≡z6</a:t>
                      </a:r>
                      <a:endParaRPr lang="en-US" sz="2400">
                        <a:effectLst/>
                        <a:latin typeface="Calibri"/>
                        <a:ea typeface="Calibri"/>
                        <a:cs typeface="Times New Roman"/>
                      </a:endParaRPr>
                    </a:p>
                  </a:txBody>
                  <a:tcPr marL="68580" marR="68580" marT="0" marB="0"/>
                </a:tc>
              </a:tr>
              <a:tr h="865590">
                <a:tc>
                  <a:txBody>
                    <a:bodyPr/>
                    <a:lstStyle/>
                    <a:p>
                      <a:pPr marL="0" marR="0">
                        <a:lnSpc>
                          <a:spcPct val="115000"/>
                        </a:lnSpc>
                        <a:spcBef>
                          <a:spcPts val="0"/>
                        </a:spcBef>
                        <a:spcAft>
                          <a:spcPts val="0"/>
                        </a:spcAft>
                      </a:pPr>
                      <a:r>
                        <a:rPr lang="en-US" sz="2400">
                          <a:effectLst/>
                        </a:rPr>
                        <a:t>z5+≡(p1,q0,q1,q2)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 (p1,q0,q1,q2,q3)≡z6</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(p1,q0,q1,q2,q2</a:t>
                      </a:r>
                      <a:r>
                        <a:rPr lang="en-US" sz="2400" dirty="0" smtClean="0">
                          <a:effectLst/>
                        </a:rPr>
                        <a:t>)= </a:t>
                      </a:r>
                      <a:r>
                        <a:rPr lang="en-US" sz="2400" dirty="0">
                          <a:effectLst/>
                        </a:rPr>
                        <a:t>(p1,q0,q1,q2)≡z5</a:t>
                      </a:r>
                      <a:endParaRPr lang="en-US" sz="2400" dirty="0">
                        <a:effectLst/>
                        <a:latin typeface="Calibri"/>
                        <a:ea typeface="Calibri"/>
                        <a:cs typeface="Times New Roman"/>
                      </a:endParaRPr>
                    </a:p>
                  </a:txBody>
                  <a:tcPr marL="68580" marR="68580" marT="0" marB="0"/>
                </a:tc>
              </a:tr>
              <a:tr h="865590">
                <a:tc>
                  <a:txBody>
                    <a:bodyPr/>
                    <a:lstStyle/>
                    <a:p>
                      <a:pPr marL="0" marR="0">
                        <a:lnSpc>
                          <a:spcPct val="115000"/>
                        </a:lnSpc>
                        <a:spcBef>
                          <a:spcPts val="0"/>
                        </a:spcBef>
                        <a:spcAft>
                          <a:spcPts val="0"/>
                        </a:spcAft>
                      </a:pPr>
                      <a:r>
                        <a:rPr lang="en-US" sz="2400">
                          <a:effectLst/>
                        </a:rPr>
                        <a:t>z6+≡(p1,q0,q1,q2,q3)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 (p1,q0,q1,q3,q2,q3</a:t>
                      </a:r>
                      <a:r>
                        <a:rPr lang="en-US" sz="2400" dirty="0" smtClean="0">
                          <a:effectLst/>
                        </a:rPr>
                        <a:t>)=</a:t>
                      </a:r>
                      <a:endParaRPr lang="en-US" sz="2400" dirty="0">
                        <a:effectLst/>
                      </a:endParaRPr>
                    </a:p>
                    <a:p>
                      <a:pPr marL="0" marR="0">
                        <a:lnSpc>
                          <a:spcPct val="115000"/>
                        </a:lnSpc>
                        <a:spcBef>
                          <a:spcPts val="0"/>
                        </a:spcBef>
                        <a:spcAft>
                          <a:spcPts val="0"/>
                        </a:spcAft>
                      </a:pPr>
                      <a:r>
                        <a:rPr lang="en-US" sz="2400" dirty="0">
                          <a:effectLst/>
                        </a:rPr>
                        <a:t>(p1,q0,q1,q2,q3)z6</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(p1,q0,q1,q2,q2,q3</a:t>
                      </a:r>
                      <a:r>
                        <a:rPr lang="en-US" sz="2400" dirty="0" smtClean="0">
                          <a:effectLst/>
                        </a:rPr>
                        <a:t>)=</a:t>
                      </a:r>
                      <a:endParaRPr lang="en-US" sz="2400" dirty="0">
                        <a:effectLst/>
                      </a:endParaRPr>
                    </a:p>
                    <a:p>
                      <a:pPr marL="0" marR="0">
                        <a:lnSpc>
                          <a:spcPct val="115000"/>
                        </a:lnSpc>
                        <a:spcBef>
                          <a:spcPts val="0"/>
                        </a:spcBef>
                        <a:spcAft>
                          <a:spcPts val="0"/>
                        </a:spcAft>
                      </a:pPr>
                      <a:r>
                        <a:rPr lang="en-US" sz="2400" dirty="0">
                          <a:effectLst/>
                        </a:rPr>
                        <a:t>(p1,q0,q1,q2,q3)≡z6</a:t>
                      </a:r>
                      <a:endParaRPr lang="en-US" sz="2400" dirty="0">
                        <a:effectLst/>
                        <a:latin typeface="Calibri"/>
                        <a:ea typeface="Calibri"/>
                        <a:cs typeface="Times New Roman"/>
                      </a:endParaRPr>
                    </a:p>
                  </a:txBody>
                  <a:tcPr marL="68580" marR="68580" marT="0" marB="0"/>
                </a:tc>
              </a:tr>
            </a:tbl>
          </a:graphicData>
        </a:graphic>
      </p:graphicFrame>
      <p:pic>
        <p:nvPicPr>
          <p:cNvPr id="6147"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33400" y="228600"/>
            <a:ext cx="8372475" cy="196849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7083733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04205" y="1276350"/>
            <a:ext cx="8101645" cy="36766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7147275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(concatenation)</a:t>
            </a:r>
            <a:endParaRPr lang="en-US" dirty="0"/>
          </a:p>
        </p:txBody>
      </p:sp>
      <p:sp>
        <p:nvSpPr>
          <p:cNvPr id="3" name="Content Placeholder 2"/>
          <p:cNvSpPr>
            <a:spLocks noGrp="1"/>
          </p:cNvSpPr>
          <p:nvPr>
            <p:ph idx="1"/>
          </p:nvPr>
        </p:nvSpPr>
        <p:spPr/>
        <p:txBody>
          <a:bodyPr/>
          <a:lstStyle/>
          <a:p>
            <a:r>
              <a:rPr lang="en-US" dirty="0" smtClean="0"/>
              <a:t>Find FA3FA1 for the following:</a:t>
            </a:r>
          </a:p>
          <a:p>
            <a:endParaRPr lang="en-US" dirty="0"/>
          </a:p>
        </p:txBody>
      </p:sp>
      <p:pic>
        <p:nvPicPr>
          <p:cNvPr id="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2514600"/>
            <a:ext cx="5048250" cy="2305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48250" y="2805545"/>
            <a:ext cx="3986096" cy="1752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7150" y="90055"/>
            <a:ext cx="5048250" cy="2305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105400" y="381000"/>
            <a:ext cx="3986096" cy="1752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aphicFrame>
        <p:nvGraphicFramePr>
          <p:cNvPr id="3" name="Table 2"/>
          <p:cNvGraphicFramePr>
            <a:graphicFrameLocks noGrp="1"/>
          </p:cNvGraphicFramePr>
          <p:nvPr>
            <p:extLst>
              <p:ext uri="{D42A27DB-BD31-4B8C-83A1-F6EECF244321}">
                <p14:modId xmlns="" xmlns:p14="http://schemas.microsoft.com/office/powerpoint/2010/main" val="2990487185"/>
              </p:ext>
            </p:extLst>
          </p:nvPr>
        </p:nvGraphicFramePr>
        <p:xfrm>
          <a:off x="228599" y="2590800"/>
          <a:ext cx="8862897" cy="4114800"/>
        </p:xfrm>
        <a:graphic>
          <a:graphicData uri="http://schemas.openxmlformats.org/drawingml/2006/table">
            <a:tbl>
              <a:tblPr firstRow="1" firstCol="1" bandRow="1">
                <a:tableStyleId>{5C22544A-7EE6-4342-B048-85BDC9FD1C3A}</a:tableStyleId>
              </a:tblPr>
              <a:tblGrid>
                <a:gridCol w="2954299"/>
                <a:gridCol w="2954299"/>
                <a:gridCol w="2954299"/>
              </a:tblGrid>
              <a:tr h="457200">
                <a:tc>
                  <a:txBody>
                    <a:bodyPr/>
                    <a:lstStyle/>
                    <a:p>
                      <a:pPr marL="0" marR="0">
                        <a:lnSpc>
                          <a:spcPct val="115000"/>
                        </a:lnSpc>
                        <a:spcBef>
                          <a:spcPts val="0"/>
                        </a:spcBef>
                        <a:spcAft>
                          <a:spcPts val="0"/>
                        </a:spcAft>
                      </a:pPr>
                      <a:r>
                        <a:rPr lang="en-US" sz="2400" dirty="0">
                          <a:effectLst/>
                        </a:rPr>
                        <a:t>Old States</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a</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b</a:t>
                      </a:r>
                      <a:endParaRPr lang="en-US" sz="2400">
                        <a:effectLst/>
                        <a:latin typeface="Calibri"/>
                        <a:ea typeface="Calibri"/>
                        <a:cs typeface="Times New Roman"/>
                      </a:endParaRPr>
                    </a:p>
                  </a:txBody>
                  <a:tcPr marL="68580" marR="68580" marT="0" marB="0"/>
                </a:tc>
              </a:tr>
              <a:tr h="457200">
                <a:tc>
                  <a:txBody>
                    <a:bodyPr/>
                    <a:lstStyle/>
                    <a:p>
                      <a:pPr marL="0" marR="0">
                        <a:lnSpc>
                          <a:spcPct val="115000"/>
                        </a:lnSpc>
                        <a:spcBef>
                          <a:spcPts val="0"/>
                        </a:spcBef>
                        <a:spcAft>
                          <a:spcPts val="0"/>
                        </a:spcAft>
                      </a:pPr>
                      <a:r>
                        <a:rPr lang="en-US" sz="2400">
                          <a:effectLst/>
                        </a:rPr>
                        <a:t>z1- ≡x1</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x2≡ z2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(x5,q0)≡z3</a:t>
                      </a:r>
                      <a:endParaRPr lang="en-US" sz="2400">
                        <a:effectLst/>
                        <a:latin typeface="Calibri"/>
                        <a:ea typeface="Calibri"/>
                        <a:cs typeface="Times New Roman"/>
                      </a:endParaRPr>
                    </a:p>
                  </a:txBody>
                  <a:tcPr marL="68580" marR="68580" marT="0" marB="0"/>
                </a:tc>
              </a:tr>
              <a:tr h="457200">
                <a:tc>
                  <a:txBody>
                    <a:bodyPr/>
                    <a:lstStyle/>
                    <a:p>
                      <a:pPr marL="0" marR="0">
                        <a:lnSpc>
                          <a:spcPct val="115000"/>
                        </a:lnSpc>
                        <a:spcBef>
                          <a:spcPts val="0"/>
                        </a:spcBef>
                        <a:spcAft>
                          <a:spcPts val="0"/>
                        </a:spcAft>
                      </a:pPr>
                      <a:r>
                        <a:rPr lang="en-US" sz="2400">
                          <a:effectLst/>
                        </a:rPr>
                        <a:t>z2  ≡x2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x3≡ z4</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 z5</a:t>
                      </a:r>
                      <a:endParaRPr lang="en-US" sz="2400">
                        <a:effectLst/>
                        <a:latin typeface="Calibri"/>
                        <a:ea typeface="Calibri"/>
                        <a:cs typeface="Times New Roman"/>
                      </a:endParaRPr>
                    </a:p>
                  </a:txBody>
                  <a:tcPr marL="68580" marR="68580" marT="0" marB="0"/>
                </a:tc>
              </a:tr>
              <a:tr h="457200">
                <a:tc>
                  <a:txBody>
                    <a:bodyPr/>
                    <a:lstStyle/>
                    <a:p>
                      <a:pPr marL="0" marR="0">
                        <a:lnSpc>
                          <a:spcPct val="115000"/>
                        </a:lnSpc>
                        <a:spcBef>
                          <a:spcPts val="0"/>
                        </a:spcBef>
                        <a:spcAft>
                          <a:spcPts val="0"/>
                        </a:spcAft>
                      </a:pPr>
                      <a:r>
                        <a:rPr lang="en-US" sz="2400">
                          <a:effectLst/>
                        </a:rPr>
                        <a:t>z3+  ≡(x5,q0)</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(x6,q1)≡z6</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(x6,q1)≡z6</a:t>
                      </a:r>
                      <a:endParaRPr lang="en-US" sz="2400">
                        <a:effectLst/>
                        <a:latin typeface="Calibri"/>
                        <a:ea typeface="Calibri"/>
                        <a:cs typeface="Times New Roman"/>
                      </a:endParaRPr>
                    </a:p>
                  </a:txBody>
                  <a:tcPr marL="68580" marR="68580" marT="0" marB="0"/>
                </a:tc>
              </a:tr>
              <a:tr h="457200">
                <a:tc>
                  <a:txBody>
                    <a:bodyPr/>
                    <a:lstStyle/>
                    <a:p>
                      <a:pPr marL="0" marR="0">
                        <a:lnSpc>
                          <a:spcPct val="115000"/>
                        </a:lnSpc>
                        <a:spcBef>
                          <a:spcPts val="0"/>
                        </a:spcBef>
                        <a:spcAft>
                          <a:spcPts val="0"/>
                        </a:spcAft>
                      </a:pPr>
                      <a:r>
                        <a:rPr lang="en-US" sz="2400">
                          <a:effectLst/>
                        </a:rPr>
                        <a:t>z4  ≡x3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(x4,q0)≡z7</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 z5</a:t>
                      </a:r>
                      <a:endParaRPr lang="en-US" sz="2400">
                        <a:effectLst/>
                        <a:latin typeface="Calibri"/>
                        <a:ea typeface="Calibri"/>
                        <a:cs typeface="Times New Roman"/>
                      </a:endParaRPr>
                    </a:p>
                  </a:txBody>
                  <a:tcPr marL="68580" marR="68580" marT="0" marB="0"/>
                </a:tc>
              </a:tr>
              <a:tr h="457200">
                <a:tc>
                  <a:txBody>
                    <a:bodyPr/>
                    <a:lstStyle/>
                    <a:p>
                      <a:pPr marL="0" marR="0">
                        <a:lnSpc>
                          <a:spcPct val="115000"/>
                        </a:lnSpc>
                        <a:spcBef>
                          <a:spcPts val="0"/>
                        </a:spcBef>
                        <a:spcAft>
                          <a:spcPts val="0"/>
                        </a:spcAft>
                      </a:pPr>
                      <a:r>
                        <a:rPr lang="en-US" sz="2400">
                          <a:effectLst/>
                        </a:rPr>
                        <a:t>z5  ≡x6</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x6≡z5</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x6≡z5</a:t>
                      </a:r>
                      <a:endParaRPr lang="en-US" sz="2400">
                        <a:effectLst/>
                        <a:latin typeface="Calibri"/>
                        <a:ea typeface="Calibri"/>
                        <a:cs typeface="Times New Roman"/>
                      </a:endParaRPr>
                    </a:p>
                  </a:txBody>
                  <a:tcPr marL="68580" marR="68580" marT="0" marB="0"/>
                </a:tc>
              </a:tr>
              <a:tr h="457200">
                <a:tc>
                  <a:txBody>
                    <a:bodyPr/>
                    <a:lstStyle/>
                    <a:p>
                      <a:pPr marL="0" marR="0">
                        <a:lnSpc>
                          <a:spcPct val="115000"/>
                        </a:lnSpc>
                        <a:spcBef>
                          <a:spcPts val="0"/>
                        </a:spcBef>
                        <a:spcAft>
                          <a:spcPts val="0"/>
                        </a:spcAft>
                      </a:pPr>
                      <a:r>
                        <a:rPr lang="en-US" sz="2400">
                          <a:effectLst/>
                        </a:rPr>
                        <a:t>z6  ≡( x6,q1)</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 x6,q3)≡ z8</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 x6,q2)≡ z9</a:t>
                      </a:r>
                      <a:endParaRPr lang="en-US" sz="2400">
                        <a:effectLst/>
                        <a:latin typeface="Calibri"/>
                        <a:ea typeface="Calibri"/>
                        <a:cs typeface="Times New Roman"/>
                      </a:endParaRPr>
                    </a:p>
                  </a:txBody>
                  <a:tcPr marL="68580" marR="68580" marT="0" marB="0"/>
                </a:tc>
              </a:tr>
              <a:tr h="457200">
                <a:tc>
                  <a:txBody>
                    <a:bodyPr/>
                    <a:lstStyle/>
                    <a:p>
                      <a:pPr marL="0" marR="0">
                        <a:lnSpc>
                          <a:spcPct val="115000"/>
                        </a:lnSpc>
                        <a:spcBef>
                          <a:spcPts val="0"/>
                        </a:spcBef>
                        <a:spcAft>
                          <a:spcPts val="0"/>
                        </a:spcAft>
                      </a:pPr>
                      <a:r>
                        <a:rPr lang="en-US" sz="2400">
                          <a:effectLst/>
                        </a:rPr>
                        <a:t>z7+≡( x4,q0)</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 x4,q0,q1)≡ z10</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 x4,q0,q1)≡ z10</a:t>
                      </a:r>
                      <a:endParaRPr lang="en-US" sz="2400">
                        <a:effectLst/>
                        <a:latin typeface="Calibri"/>
                        <a:ea typeface="Calibri"/>
                        <a:cs typeface="Times New Roman"/>
                      </a:endParaRPr>
                    </a:p>
                  </a:txBody>
                  <a:tcPr marL="68580" marR="68580" marT="0" marB="0"/>
                </a:tc>
              </a:tr>
              <a:tr h="457200">
                <a:tc>
                  <a:txBody>
                    <a:bodyPr/>
                    <a:lstStyle/>
                    <a:p>
                      <a:pPr marL="0" marR="0">
                        <a:lnSpc>
                          <a:spcPct val="115000"/>
                        </a:lnSpc>
                        <a:spcBef>
                          <a:spcPts val="0"/>
                        </a:spcBef>
                        <a:spcAft>
                          <a:spcPts val="0"/>
                        </a:spcAft>
                      </a:pPr>
                      <a:r>
                        <a:rPr lang="en-US" sz="2400">
                          <a:effectLst/>
                        </a:rPr>
                        <a:t>z8  ≡( x6,q3)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 x6,q3)≡ </a:t>
                      </a:r>
                      <a:r>
                        <a:rPr lang="en-US" sz="2400" dirty="0" smtClean="0">
                          <a:effectLst/>
                        </a:rPr>
                        <a:t>z8</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 x6,q3)≡ z8</a:t>
                      </a:r>
                      <a:endParaRPr lang="en-US" sz="2400" dirty="0">
                        <a:effectLst/>
                        <a:latin typeface="Calibri"/>
                        <a:ea typeface="Calibri"/>
                        <a:cs typeface="Times New Roman"/>
                      </a:endParaRPr>
                    </a:p>
                  </a:txBody>
                  <a:tcPr marL="68580" marR="68580" marT="0" marB="0"/>
                </a:tc>
              </a:tr>
            </a:tbl>
          </a:graphicData>
        </a:graphic>
      </p:graphicFrame>
    </p:spTree>
    <p:extLst>
      <p:ext uri="{BB962C8B-B14F-4D97-AF65-F5344CB8AC3E}">
        <p14:creationId xmlns="" xmlns:p14="http://schemas.microsoft.com/office/powerpoint/2010/main" val="7792393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7150" y="90055"/>
            <a:ext cx="5048250" cy="2305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105400" y="381000"/>
            <a:ext cx="3986096" cy="1752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aphicFrame>
        <p:nvGraphicFramePr>
          <p:cNvPr id="2" name="Table 1"/>
          <p:cNvGraphicFramePr>
            <a:graphicFrameLocks noGrp="1"/>
          </p:cNvGraphicFramePr>
          <p:nvPr>
            <p:extLst>
              <p:ext uri="{D42A27DB-BD31-4B8C-83A1-F6EECF244321}">
                <p14:modId xmlns="" xmlns:p14="http://schemas.microsoft.com/office/powerpoint/2010/main" val="2313669576"/>
              </p:ext>
            </p:extLst>
          </p:nvPr>
        </p:nvGraphicFramePr>
        <p:xfrm>
          <a:off x="304801" y="2514600"/>
          <a:ext cx="8758986" cy="4038601"/>
        </p:xfrm>
        <a:graphic>
          <a:graphicData uri="http://schemas.openxmlformats.org/drawingml/2006/table">
            <a:tbl>
              <a:tblPr firstRow="1" firstCol="1" bandRow="1">
                <a:tableStyleId>{5C22544A-7EE6-4342-B048-85BDC9FD1C3A}</a:tableStyleId>
              </a:tblPr>
              <a:tblGrid>
                <a:gridCol w="2919662"/>
                <a:gridCol w="2919662"/>
                <a:gridCol w="2919662"/>
              </a:tblGrid>
              <a:tr h="493304">
                <a:tc>
                  <a:txBody>
                    <a:bodyPr/>
                    <a:lstStyle/>
                    <a:p>
                      <a:pPr marL="0" marR="0">
                        <a:lnSpc>
                          <a:spcPct val="115000"/>
                        </a:lnSpc>
                        <a:spcBef>
                          <a:spcPts val="0"/>
                        </a:spcBef>
                        <a:spcAft>
                          <a:spcPts val="0"/>
                        </a:spcAft>
                      </a:pPr>
                      <a:r>
                        <a:rPr lang="en-US" sz="2400">
                          <a:effectLst/>
                        </a:rPr>
                        <a:t>z9+≡( x6,q2)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 x6,q2)≡ z9</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 x6,q2)≡ z9</a:t>
                      </a:r>
                      <a:endParaRPr lang="en-US" sz="2400">
                        <a:effectLst/>
                        <a:latin typeface="Calibri"/>
                        <a:ea typeface="Calibri"/>
                        <a:cs typeface="Times New Roman"/>
                      </a:endParaRPr>
                    </a:p>
                  </a:txBody>
                  <a:tcPr marL="68580" marR="68580" marT="0" marB="0"/>
                </a:tc>
              </a:tr>
              <a:tr h="493304">
                <a:tc>
                  <a:txBody>
                    <a:bodyPr/>
                    <a:lstStyle/>
                    <a:p>
                      <a:pPr marL="0" marR="0">
                        <a:lnSpc>
                          <a:spcPct val="115000"/>
                        </a:lnSpc>
                        <a:spcBef>
                          <a:spcPts val="0"/>
                        </a:spcBef>
                        <a:spcAft>
                          <a:spcPts val="0"/>
                        </a:spcAft>
                      </a:pPr>
                      <a:r>
                        <a:rPr lang="en-US" sz="2400">
                          <a:effectLst/>
                        </a:rPr>
                        <a:t>z10+ ≡( x4,q0,q1)</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(x4,q0,q1,q3)≡ z11</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(x4,q0,q1,q2)≡ z12</a:t>
                      </a:r>
                      <a:endParaRPr lang="en-US" sz="2400">
                        <a:effectLst/>
                        <a:latin typeface="Calibri"/>
                        <a:ea typeface="Calibri"/>
                        <a:cs typeface="Times New Roman"/>
                      </a:endParaRPr>
                    </a:p>
                  </a:txBody>
                  <a:tcPr marL="68580" marR="68580" marT="0" marB="0"/>
                </a:tc>
              </a:tr>
              <a:tr h="1017331">
                <a:tc>
                  <a:txBody>
                    <a:bodyPr/>
                    <a:lstStyle/>
                    <a:p>
                      <a:pPr marL="0" marR="0">
                        <a:lnSpc>
                          <a:spcPct val="115000"/>
                        </a:lnSpc>
                        <a:spcBef>
                          <a:spcPts val="0"/>
                        </a:spcBef>
                        <a:spcAft>
                          <a:spcPts val="0"/>
                        </a:spcAft>
                      </a:pPr>
                      <a:r>
                        <a:rPr lang="en-US" sz="2400">
                          <a:effectLst/>
                        </a:rPr>
                        <a:t>z11+≡( x4,q0,q1,q3)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(x4,q0,q1,q3,q3</a:t>
                      </a:r>
                      <a:r>
                        <a:rPr lang="en-US" sz="2400" dirty="0" smtClean="0">
                          <a:effectLst/>
                        </a:rPr>
                        <a:t>)= </a:t>
                      </a:r>
                      <a:r>
                        <a:rPr lang="en-US" sz="2400" dirty="0">
                          <a:effectLst/>
                        </a:rPr>
                        <a:t>(x4,q0,q1,q3)≡ z11</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(x4,q0,q1,q2,q3)≡ z13</a:t>
                      </a:r>
                      <a:endParaRPr lang="en-US" sz="2400">
                        <a:effectLst/>
                        <a:latin typeface="Calibri"/>
                        <a:ea typeface="Calibri"/>
                        <a:cs typeface="Times New Roman"/>
                      </a:endParaRPr>
                    </a:p>
                  </a:txBody>
                  <a:tcPr marL="68580" marR="68580" marT="0" marB="0"/>
                </a:tc>
              </a:tr>
              <a:tr h="1017331">
                <a:tc>
                  <a:txBody>
                    <a:bodyPr/>
                    <a:lstStyle/>
                    <a:p>
                      <a:pPr marL="0" marR="0">
                        <a:lnSpc>
                          <a:spcPct val="115000"/>
                        </a:lnSpc>
                        <a:spcBef>
                          <a:spcPts val="0"/>
                        </a:spcBef>
                        <a:spcAft>
                          <a:spcPts val="0"/>
                        </a:spcAft>
                      </a:pPr>
                      <a:r>
                        <a:rPr lang="en-US" sz="2400">
                          <a:effectLst/>
                        </a:rPr>
                        <a:t>z12+≡( x4,q0,q1,q2)</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(x4,q0,q1,q2,q3)≡ z13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(x4,q0,q1,q2,q2</a:t>
                      </a:r>
                      <a:r>
                        <a:rPr lang="en-US" sz="2400" dirty="0" smtClean="0">
                          <a:effectLst/>
                        </a:rPr>
                        <a:t>)=</a:t>
                      </a:r>
                    </a:p>
                    <a:p>
                      <a:pPr marL="0" marR="0">
                        <a:lnSpc>
                          <a:spcPct val="115000"/>
                        </a:lnSpc>
                        <a:spcBef>
                          <a:spcPts val="0"/>
                        </a:spcBef>
                        <a:spcAft>
                          <a:spcPts val="0"/>
                        </a:spcAft>
                      </a:pPr>
                      <a:r>
                        <a:rPr lang="en-US" sz="2400" dirty="0" smtClean="0">
                          <a:effectLst/>
                        </a:rPr>
                        <a:t>(</a:t>
                      </a:r>
                      <a:r>
                        <a:rPr lang="en-US" sz="2400" dirty="0">
                          <a:effectLst/>
                        </a:rPr>
                        <a:t>x4,q0,q1,q2)≡z12</a:t>
                      </a:r>
                      <a:endParaRPr lang="en-US" sz="2400" dirty="0">
                        <a:effectLst/>
                        <a:latin typeface="Calibri"/>
                        <a:ea typeface="Calibri"/>
                        <a:cs typeface="Times New Roman"/>
                      </a:endParaRPr>
                    </a:p>
                  </a:txBody>
                  <a:tcPr marL="68580" marR="68580" marT="0" marB="0"/>
                </a:tc>
              </a:tr>
              <a:tr h="1017331">
                <a:tc>
                  <a:txBody>
                    <a:bodyPr/>
                    <a:lstStyle/>
                    <a:p>
                      <a:pPr marL="0" marR="0">
                        <a:lnSpc>
                          <a:spcPct val="115000"/>
                        </a:lnSpc>
                        <a:spcBef>
                          <a:spcPts val="0"/>
                        </a:spcBef>
                        <a:spcAft>
                          <a:spcPts val="0"/>
                        </a:spcAft>
                      </a:pPr>
                      <a:r>
                        <a:rPr lang="en-US" sz="2400">
                          <a:effectLst/>
                        </a:rPr>
                        <a:t>z13+≡( x4,q0,q1,q2,q3)</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(x4,q0,q1,q3,q2,q3</a:t>
                      </a:r>
                      <a:r>
                        <a:rPr lang="en-US" sz="2400" dirty="0" smtClean="0">
                          <a:effectLst/>
                        </a:rPr>
                        <a:t>)=</a:t>
                      </a:r>
                      <a:endParaRPr lang="en-US" sz="2400" dirty="0">
                        <a:effectLst/>
                      </a:endParaRPr>
                    </a:p>
                    <a:p>
                      <a:pPr marL="0" marR="0">
                        <a:lnSpc>
                          <a:spcPct val="115000"/>
                        </a:lnSpc>
                        <a:spcBef>
                          <a:spcPts val="0"/>
                        </a:spcBef>
                        <a:spcAft>
                          <a:spcPts val="0"/>
                        </a:spcAft>
                      </a:pPr>
                      <a:r>
                        <a:rPr lang="en-US" sz="2400" dirty="0">
                          <a:effectLst/>
                        </a:rPr>
                        <a:t>(x4,q0,q1,q2,q3)≡z13</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(x4,q0,q1,q2,q2,q3</a:t>
                      </a:r>
                      <a:r>
                        <a:rPr lang="en-US" sz="2400" dirty="0" smtClean="0">
                          <a:effectLst/>
                        </a:rPr>
                        <a:t>)= </a:t>
                      </a:r>
                      <a:endParaRPr lang="en-US" sz="2400" dirty="0">
                        <a:effectLst/>
                      </a:endParaRPr>
                    </a:p>
                    <a:p>
                      <a:pPr marL="0" marR="0">
                        <a:lnSpc>
                          <a:spcPct val="115000"/>
                        </a:lnSpc>
                        <a:spcBef>
                          <a:spcPts val="0"/>
                        </a:spcBef>
                        <a:spcAft>
                          <a:spcPts val="0"/>
                        </a:spcAft>
                      </a:pPr>
                      <a:r>
                        <a:rPr lang="en-US" sz="2400" dirty="0">
                          <a:effectLst/>
                        </a:rPr>
                        <a:t>(x4,q0,q1,q2,q3)≡z13</a:t>
                      </a:r>
                      <a:endParaRPr lang="en-US" sz="2400" dirty="0">
                        <a:effectLst/>
                        <a:latin typeface="Calibri"/>
                        <a:ea typeface="Calibri"/>
                        <a:cs typeface="Times New Roman"/>
                      </a:endParaRPr>
                    </a:p>
                  </a:txBody>
                  <a:tcPr marL="68580" marR="68580" marT="0" marB="0"/>
                </a:tc>
              </a:tr>
            </a:tbl>
          </a:graphicData>
        </a:graphic>
      </p:graphicFrame>
    </p:spTree>
    <p:extLst>
      <p:ext uri="{BB962C8B-B14F-4D97-AF65-F5344CB8AC3E}">
        <p14:creationId xmlns="" xmlns:p14="http://schemas.microsoft.com/office/powerpoint/2010/main" val="38793933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685800" y="1676400"/>
            <a:ext cx="7761905" cy="34571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5711006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(concatenation)</a:t>
            </a:r>
            <a:endParaRPr lang="en-US" dirty="0"/>
          </a:p>
        </p:txBody>
      </p:sp>
      <p:sp>
        <p:nvSpPr>
          <p:cNvPr id="3" name="Content Placeholder 2"/>
          <p:cNvSpPr>
            <a:spLocks noGrp="1"/>
          </p:cNvSpPr>
          <p:nvPr>
            <p:ph idx="1"/>
          </p:nvPr>
        </p:nvSpPr>
        <p:spPr/>
        <p:txBody>
          <a:bodyPr/>
          <a:lstStyle/>
          <a:p>
            <a:r>
              <a:rPr lang="en-US" dirty="0" smtClean="0"/>
              <a:t>Find FA3FA2 for the following:</a:t>
            </a:r>
          </a:p>
          <a:p>
            <a:endParaRPr lang="en-US" dirty="0"/>
          </a:p>
        </p:txBody>
      </p:sp>
      <p:pic>
        <p:nvPicPr>
          <p:cNvPr id="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6200" y="2971800"/>
            <a:ext cx="5048250" cy="2305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66607" y="3415145"/>
            <a:ext cx="4027170" cy="1600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7150" y="90055"/>
            <a:ext cx="5048250" cy="2305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aphicFrame>
        <p:nvGraphicFramePr>
          <p:cNvPr id="3" name="Table 2"/>
          <p:cNvGraphicFramePr>
            <a:graphicFrameLocks noGrp="1"/>
          </p:cNvGraphicFramePr>
          <p:nvPr>
            <p:extLst>
              <p:ext uri="{D42A27DB-BD31-4B8C-83A1-F6EECF244321}">
                <p14:modId xmlns="" xmlns:p14="http://schemas.microsoft.com/office/powerpoint/2010/main" val="1034025594"/>
              </p:ext>
            </p:extLst>
          </p:nvPr>
        </p:nvGraphicFramePr>
        <p:xfrm>
          <a:off x="57151" y="2395105"/>
          <a:ext cx="8885436" cy="4532592"/>
        </p:xfrm>
        <a:graphic>
          <a:graphicData uri="http://schemas.openxmlformats.org/drawingml/2006/table">
            <a:tbl>
              <a:tblPr firstRow="1" firstCol="1" bandRow="1">
                <a:tableStyleId>{5C22544A-7EE6-4342-B048-85BDC9FD1C3A}</a:tableStyleId>
              </a:tblPr>
              <a:tblGrid>
                <a:gridCol w="2961812"/>
                <a:gridCol w="2961812"/>
                <a:gridCol w="2961812"/>
              </a:tblGrid>
              <a:tr h="478944">
                <a:tc>
                  <a:txBody>
                    <a:bodyPr/>
                    <a:lstStyle/>
                    <a:p>
                      <a:pPr marL="0" marR="0">
                        <a:lnSpc>
                          <a:spcPct val="115000"/>
                        </a:lnSpc>
                        <a:spcBef>
                          <a:spcPts val="0"/>
                        </a:spcBef>
                        <a:spcAft>
                          <a:spcPts val="0"/>
                        </a:spcAft>
                      </a:pPr>
                      <a:r>
                        <a:rPr lang="en-US" sz="2000" dirty="0">
                          <a:effectLst/>
                        </a:rPr>
                        <a:t>Old States</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Reading at a</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Reading at b</a:t>
                      </a:r>
                      <a:endParaRPr lang="en-US" sz="2000">
                        <a:effectLst/>
                        <a:latin typeface="Calibri"/>
                        <a:ea typeface="Calibri"/>
                        <a:cs typeface="Times New Roman"/>
                      </a:endParaRPr>
                    </a:p>
                  </a:txBody>
                  <a:tcPr marL="68580" marR="68580" marT="0" marB="0"/>
                </a:tc>
              </a:tr>
              <a:tr h="478944">
                <a:tc>
                  <a:txBody>
                    <a:bodyPr/>
                    <a:lstStyle/>
                    <a:p>
                      <a:pPr marL="0" marR="0">
                        <a:lnSpc>
                          <a:spcPct val="115000"/>
                        </a:lnSpc>
                        <a:spcBef>
                          <a:spcPts val="0"/>
                        </a:spcBef>
                        <a:spcAft>
                          <a:spcPts val="0"/>
                        </a:spcAft>
                      </a:pPr>
                      <a:r>
                        <a:rPr lang="en-US" sz="2000">
                          <a:effectLst/>
                        </a:rPr>
                        <a:t>z1- ≡x1</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x2≡ z2</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(x5,p0)≡ z3</a:t>
                      </a:r>
                      <a:endParaRPr lang="en-US" sz="2000">
                        <a:effectLst/>
                        <a:latin typeface="Calibri"/>
                        <a:ea typeface="Calibri"/>
                        <a:cs typeface="Times New Roman"/>
                      </a:endParaRPr>
                    </a:p>
                  </a:txBody>
                  <a:tcPr marL="68580" marR="68580" marT="0" marB="0"/>
                </a:tc>
              </a:tr>
              <a:tr h="478944">
                <a:tc>
                  <a:txBody>
                    <a:bodyPr/>
                    <a:lstStyle/>
                    <a:p>
                      <a:pPr marL="0" marR="0">
                        <a:lnSpc>
                          <a:spcPct val="115000"/>
                        </a:lnSpc>
                        <a:spcBef>
                          <a:spcPts val="0"/>
                        </a:spcBef>
                        <a:spcAft>
                          <a:spcPts val="0"/>
                        </a:spcAft>
                      </a:pPr>
                      <a:r>
                        <a:rPr lang="en-US" sz="2000">
                          <a:effectLst/>
                        </a:rPr>
                        <a:t>z2  ≡x2</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x3≡ z4</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x6≡ z5</a:t>
                      </a:r>
                      <a:endParaRPr lang="en-US" sz="2000">
                        <a:effectLst/>
                        <a:latin typeface="Calibri"/>
                        <a:ea typeface="Calibri"/>
                        <a:cs typeface="Times New Roman"/>
                      </a:endParaRPr>
                    </a:p>
                  </a:txBody>
                  <a:tcPr marL="68580" marR="68580" marT="0" marB="0"/>
                </a:tc>
              </a:tr>
              <a:tr h="478944">
                <a:tc>
                  <a:txBody>
                    <a:bodyPr/>
                    <a:lstStyle/>
                    <a:p>
                      <a:pPr marL="0" marR="0">
                        <a:lnSpc>
                          <a:spcPct val="115000"/>
                        </a:lnSpc>
                        <a:spcBef>
                          <a:spcPts val="0"/>
                        </a:spcBef>
                        <a:spcAft>
                          <a:spcPts val="0"/>
                        </a:spcAft>
                      </a:pPr>
                      <a:r>
                        <a:rPr lang="en-US" sz="2000">
                          <a:effectLst/>
                        </a:rPr>
                        <a:t>z3+≡(x5,p0)</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 x6,p1)≡z6</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 x6,p1)≡z6</a:t>
                      </a:r>
                      <a:endParaRPr lang="en-US" sz="2000">
                        <a:effectLst/>
                        <a:latin typeface="Calibri"/>
                        <a:ea typeface="Calibri"/>
                        <a:cs typeface="Times New Roman"/>
                      </a:endParaRPr>
                    </a:p>
                  </a:txBody>
                  <a:tcPr marL="68580" marR="68580" marT="0" marB="0"/>
                </a:tc>
              </a:tr>
              <a:tr h="478944">
                <a:tc>
                  <a:txBody>
                    <a:bodyPr/>
                    <a:lstStyle/>
                    <a:p>
                      <a:pPr marL="0" marR="0">
                        <a:lnSpc>
                          <a:spcPct val="115000"/>
                        </a:lnSpc>
                        <a:spcBef>
                          <a:spcPts val="0"/>
                        </a:spcBef>
                        <a:spcAft>
                          <a:spcPts val="0"/>
                        </a:spcAft>
                      </a:pPr>
                      <a:r>
                        <a:rPr lang="en-US" sz="2000">
                          <a:effectLst/>
                        </a:rPr>
                        <a:t>z4  ≡x3</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 x4,p0)≡z7</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x6≡z5</a:t>
                      </a:r>
                      <a:endParaRPr lang="en-US" sz="2000">
                        <a:effectLst/>
                        <a:latin typeface="Calibri"/>
                        <a:ea typeface="Calibri"/>
                        <a:cs typeface="Times New Roman"/>
                      </a:endParaRPr>
                    </a:p>
                  </a:txBody>
                  <a:tcPr marL="68580" marR="68580" marT="0" marB="0"/>
                </a:tc>
              </a:tr>
              <a:tr h="478944">
                <a:tc>
                  <a:txBody>
                    <a:bodyPr/>
                    <a:lstStyle/>
                    <a:p>
                      <a:pPr marL="0" marR="0">
                        <a:lnSpc>
                          <a:spcPct val="115000"/>
                        </a:lnSpc>
                        <a:spcBef>
                          <a:spcPts val="0"/>
                        </a:spcBef>
                        <a:spcAft>
                          <a:spcPts val="0"/>
                        </a:spcAft>
                      </a:pPr>
                      <a:r>
                        <a:rPr lang="en-US" sz="2000">
                          <a:effectLst/>
                        </a:rPr>
                        <a:t>z5  ≡x6</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x6≡z5</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x6≡z5</a:t>
                      </a:r>
                      <a:endParaRPr lang="en-US" sz="2000">
                        <a:effectLst/>
                        <a:latin typeface="Calibri"/>
                        <a:ea typeface="Calibri"/>
                        <a:cs typeface="Times New Roman"/>
                      </a:endParaRPr>
                    </a:p>
                  </a:txBody>
                  <a:tcPr marL="68580" marR="68580" marT="0" marB="0"/>
                </a:tc>
              </a:tr>
              <a:tr h="478944">
                <a:tc>
                  <a:txBody>
                    <a:bodyPr/>
                    <a:lstStyle/>
                    <a:p>
                      <a:pPr marL="0" marR="0">
                        <a:lnSpc>
                          <a:spcPct val="115000"/>
                        </a:lnSpc>
                        <a:spcBef>
                          <a:spcPts val="0"/>
                        </a:spcBef>
                        <a:spcAft>
                          <a:spcPts val="0"/>
                        </a:spcAft>
                      </a:pPr>
                      <a:r>
                        <a:rPr lang="en-US" sz="2000">
                          <a:effectLst/>
                        </a:rPr>
                        <a:t>z6+≡( x6,p1)</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 x6,p1)≡z6</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 x6,p1)≡z6</a:t>
                      </a:r>
                      <a:endParaRPr lang="en-US" sz="2000">
                        <a:effectLst/>
                        <a:latin typeface="Calibri"/>
                        <a:ea typeface="Calibri"/>
                        <a:cs typeface="Times New Roman"/>
                      </a:endParaRPr>
                    </a:p>
                  </a:txBody>
                  <a:tcPr marL="68580" marR="68580" marT="0" marB="0"/>
                </a:tc>
              </a:tr>
              <a:tr h="478944">
                <a:tc>
                  <a:txBody>
                    <a:bodyPr/>
                    <a:lstStyle/>
                    <a:p>
                      <a:pPr marL="0" marR="0">
                        <a:lnSpc>
                          <a:spcPct val="115000"/>
                        </a:lnSpc>
                        <a:spcBef>
                          <a:spcPts val="0"/>
                        </a:spcBef>
                        <a:spcAft>
                          <a:spcPts val="0"/>
                        </a:spcAft>
                      </a:pPr>
                      <a:r>
                        <a:rPr lang="en-US" sz="2000">
                          <a:effectLst/>
                        </a:rPr>
                        <a:t>z7+≡( x4,p0)</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 x4,p0,p1)≡ z8</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 x4,p0,p1)≡ z8</a:t>
                      </a:r>
                      <a:endParaRPr lang="en-US" sz="2000">
                        <a:effectLst/>
                        <a:latin typeface="Calibri"/>
                        <a:ea typeface="Calibri"/>
                        <a:cs typeface="Times New Roman"/>
                      </a:endParaRPr>
                    </a:p>
                  </a:txBody>
                  <a:tcPr marL="68580" marR="68580" marT="0" marB="0"/>
                </a:tc>
              </a:tr>
              <a:tr h="478944">
                <a:tc>
                  <a:txBody>
                    <a:bodyPr/>
                    <a:lstStyle/>
                    <a:p>
                      <a:pPr marL="0" marR="0">
                        <a:lnSpc>
                          <a:spcPct val="115000"/>
                        </a:lnSpc>
                        <a:spcBef>
                          <a:spcPts val="0"/>
                        </a:spcBef>
                        <a:spcAft>
                          <a:spcPts val="0"/>
                        </a:spcAft>
                      </a:pPr>
                      <a:r>
                        <a:rPr lang="en-US" sz="2000">
                          <a:effectLst/>
                        </a:rPr>
                        <a:t>z8+≡( x4,p0,p1)</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 </a:t>
                      </a:r>
                      <a:r>
                        <a:rPr lang="en-US" sz="2000" dirty="0" smtClean="0">
                          <a:effectLst/>
                        </a:rPr>
                        <a:t>x4,p0,p1,p1)= </a:t>
                      </a:r>
                      <a:r>
                        <a:rPr lang="en-US" sz="2000" dirty="0">
                          <a:effectLst/>
                        </a:rPr>
                        <a:t>( x4,p0,p1)≡z8</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 </a:t>
                      </a:r>
                      <a:r>
                        <a:rPr lang="en-US" sz="2000" dirty="0" smtClean="0">
                          <a:effectLst/>
                        </a:rPr>
                        <a:t>x4,p0,p1,p1)= </a:t>
                      </a:r>
                      <a:r>
                        <a:rPr lang="en-US" sz="2000" dirty="0">
                          <a:effectLst/>
                        </a:rPr>
                        <a:t>( x4,p0,p1)≡z8</a:t>
                      </a:r>
                      <a:endParaRPr lang="en-US" sz="2000" dirty="0">
                        <a:effectLst/>
                        <a:latin typeface="Calibri"/>
                        <a:ea typeface="Calibri"/>
                        <a:cs typeface="Times New Roman"/>
                      </a:endParaRPr>
                    </a:p>
                  </a:txBody>
                  <a:tcPr marL="68580" marR="68580" marT="0" marB="0"/>
                </a:tc>
              </a:tr>
            </a:tbl>
          </a:graphicData>
        </a:graphic>
      </p:graphicFrame>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47557" y="533400"/>
            <a:ext cx="4027170" cy="1600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919653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717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658" y="971550"/>
            <a:ext cx="9036567" cy="3905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5690024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10 Summary</a:t>
            </a:r>
            <a:endParaRPr lang="en-US" dirty="0"/>
          </a:p>
        </p:txBody>
      </p:sp>
      <p:sp>
        <p:nvSpPr>
          <p:cNvPr id="3" name="Content Placeholder 2"/>
          <p:cNvSpPr>
            <a:spLocks noGrp="1"/>
          </p:cNvSpPr>
          <p:nvPr>
            <p:ph idx="1"/>
          </p:nvPr>
        </p:nvSpPr>
        <p:spPr/>
        <p:txBody>
          <a:bodyPr/>
          <a:lstStyle/>
          <a:p>
            <a:r>
              <a:rPr lang="en-US" dirty="0" err="1" smtClean="0"/>
              <a:t>Kleene</a:t>
            </a:r>
            <a:r>
              <a:rPr lang="en-US" dirty="0" smtClean="0"/>
              <a:t> Theorem Part III (Concatenation)</a:t>
            </a:r>
          </a:p>
          <a:p>
            <a:r>
              <a:rPr lang="en-US" dirty="0" err="1" smtClean="0"/>
              <a:t>Kleene</a:t>
            </a:r>
            <a:r>
              <a:rPr lang="en-US" dirty="0" smtClean="0"/>
              <a:t> Theorem Part III (Examples)</a:t>
            </a:r>
          </a:p>
          <a:p>
            <a:endParaRPr lang="en-US" dirty="0" smtClean="0"/>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US" sz="4000" dirty="0" smtClean="0"/>
              <a:t>Lecture # 11</a:t>
            </a:r>
          </a:p>
        </p:txBody>
      </p:sp>
      <p:sp>
        <p:nvSpPr>
          <p:cNvPr id="5123" name="Rectangle 3"/>
          <p:cNvSpPr>
            <a:spLocks noGrp="1" noChangeArrowheads="1"/>
          </p:cNvSpPr>
          <p:nvPr>
            <p:ph type="subTitle" idx="1"/>
          </p:nvPr>
        </p:nvSpPr>
        <p:spPr/>
        <p:txBody>
          <a:bodyPr>
            <a:normAutofit fontScale="92500" lnSpcReduction="10000"/>
          </a:bodyPr>
          <a:lstStyle/>
          <a:p>
            <a:r>
              <a:rPr lang="en-US" sz="3800" dirty="0" smtClean="0"/>
              <a:t>Theory Of Automata</a:t>
            </a:r>
          </a:p>
          <a:p>
            <a:r>
              <a:rPr lang="en-US" sz="3800" dirty="0" smtClean="0"/>
              <a:t>By </a:t>
            </a:r>
          </a:p>
          <a:p>
            <a:r>
              <a:rPr lang="en-US" sz="3800" dirty="0" smtClean="0"/>
              <a:t>Dr. MM Alam</a:t>
            </a:r>
          </a:p>
          <a:p>
            <a:endParaRPr lang="en-US" sz="3800" dirty="0" smtClean="0"/>
          </a:p>
        </p:txBody>
      </p:sp>
    </p:spTree>
    <p:extLst>
      <p:ext uri="{BB962C8B-B14F-4D97-AF65-F5344CB8AC3E}">
        <p14:creationId xmlns="" xmlns:p14="http://schemas.microsoft.com/office/powerpoint/2010/main" val="25802724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10 at a glance…</a:t>
            </a:r>
            <a:endParaRPr lang="en-US" dirty="0"/>
          </a:p>
        </p:txBody>
      </p:sp>
      <p:sp>
        <p:nvSpPr>
          <p:cNvPr id="6" name="Content Placeholder 2"/>
          <p:cNvSpPr>
            <a:spLocks noGrp="1"/>
          </p:cNvSpPr>
          <p:nvPr>
            <p:ph idx="1"/>
          </p:nvPr>
        </p:nvSpPr>
        <p:spPr>
          <a:xfrm>
            <a:off x="457200" y="1600200"/>
            <a:ext cx="8229600" cy="4525963"/>
          </a:xfrm>
        </p:spPr>
        <p:txBody>
          <a:bodyPr/>
          <a:lstStyle/>
          <a:p>
            <a:r>
              <a:rPr lang="en-US" dirty="0" err="1" smtClean="0"/>
              <a:t>Kleene</a:t>
            </a:r>
            <a:r>
              <a:rPr lang="en-US" dirty="0" smtClean="0"/>
              <a:t> Theorem Part III (Concatenation)</a:t>
            </a:r>
          </a:p>
          <a:p>
            <a:r>
              <a:rPr lang="en-US" dirty="0" smtClean="0"/>
              <a:t>Examples of </a:t>
            </a:r>
            <a:r>
              <a:rPr lang="en-US" dirty="0" err="1" smtClean="0"/>
              <a:t>Kleene</a:t>
            </a:r>
            <a:r>
              <a:rPr lang="en-US" dirty="0" smtClean="0"/>
              <a:t> Theorem Concatenation part.</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229600" cy="1143000"/>
          </a:xfrm>
        </p:spPr>
        <p:txBody>
          <a:bodyPr>
            <a:normAutofit/>
          </a:bodyPr>
          <a:lstStyle/>
          <a:p>
            <a:r>
              <a:rPr lang="en-US" dirty="0" err="1" smtClean="0"/>
              <a:t>Kleene</a:t>
            </a:r>
            <a:r>
              <a:rPr lang="en-US" dirty="0" smtClean="0"/>
              <a:t> Theorem Part III (Closure) </a:t>
            </a:r>
            <a:endParaRPr lang="en-US" dirty="0"/>
          </a:p>
        </p:txBody>
      </p:sp>
      <p:sp>
        <p:nvSpPr>
          <p:cNvPr id="3" name="Content Placeholder 2"/>
          <p:cNvSpPr>
            <a:spLocks noGrp="1"/>
          </p:cNvSpPr>
          <p:nvPr>
            <p:ph idx="1"/>
          </p:nvPr>
        </p:nvSpPr>
        <p:spPr>
          <a:xfrm>
            <a:off x="0" y="1295400"/>
            <a:ext cx="9144000" cy="5334000"/>
          </a:xfrm>
        </p:spPr>
        <p:txBody>
          <a:bodyPr>
            <a:normAutofit fontScale="77500" lnSpcReduction="20000"/>
          </a:bodyPr>
          <a:lstStyle/>
          <a:p>
            <a:r>
              <a:rPr lang="en-US" dirty="0" smtClean="0"/>
              <a:t>If r1 represents a regular expression and r1* the closure of the r1. Similarly, if FA1 corresponds to r1 then FA1* should correspond to closure of r1. </a:t>
            </a:r>
          </a:p>
          <a:p>
            <a:r>
              <a:rPr lang="en-US" dirty="0" smtClean="0"/>
              <a:t>Start by taking the first FA’s and traversing on each input symbol in the respective FA. </a:t>
            </a:r>
          </a:p>
          <a:p>
            <a:r>
              <a:rPr lang="en-US" dirty="0" smtClean="0"/>
              <a:t>Since one initial state is allowed in FA, therefore, only one state can be marked as initial state. Further, the initial state is marked final by default, in order to accommodate NULL string. </a:t>
            </a:r>
          </a:p>
          <a:p>
            <a:r>
              <a:rPr lang="en-US" dirty="0" smtClean="0"/>
              <a:t>During the process, any state found final,  the resultant state will be final. Further, the same FA initial state will be concatenated through its final state. The new state will be marked as final. </a:t>
            </a:r>
          </a:p>
          <a:p>
            <a:r>
              <a:rPr lang="en-US" dirty="0" smtClean="0"/>
              <a:t>The final state of the FA  will always be combined with the initial state of the FA. </a:t>
            </a:r>
            <a:endParaRPr lang="en-US" dirty="0"/>
          </a:p>
        </p:txBody>
      </p:sp>
    </p:spTree>
    <p:extLst>
      <p:ext uri="{BB962C8B-B14F-4D97-AF65-F5344CB8AC3E}">
        <p14:creationId xmlns="" xmlns:p14="http://schemas.microsoft.com/office/powerpoint/2010/main" val="36727120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 xmlns:p14="http://schemas.microsoft.com/office/powerpoint/2010/main" val="1766348200"/>
              </p:ext>
            </p:extLst>
          </p:nvPr>
        </p:nvGraphicFramePr>
        <p:xfrm>
          <a:off x="34636" y="3429000"/>
          <a:ext cx="8763000" cy="2971800"/>
        </p:xfrm>
        <a:graphic>
          <a:graphicData uri="http://schemas.openxmlformats.org/drawingml/2006/table">
            <a:tbl>
              <a:tblPr firstRow="1" firstCol="1" bandRow="1">
                <a:tableStyleId>{5C22544A-7EE6-4342-B048-85BDC9FD1C3A}</a:tableStyleId>
              </a:tblPr>
              <a:tblGrid>
                <a:gridCol w="2921000"/>
                <a:gridCol w="2921000"/>
                <a:gridCol w="2921000"/>
              </a:tblGrid>
              <a:tr h="594360">
                <a:tc>
                  <a:txBody>
                    <a:bodyPr/>
                    <a:lstStyle/>
                    <a:p>
                      <a:pPr marL="0" marR="0">
                        <a:lnSpc>
                          <a:spcPct val="115000"/>
                        </a:lnSpc>
                        <a:spcBef>
                          <a:spcPts val="0"/>
                        </a:spcBef>
                        <a:spcAft>
                          <a:spcPts val="0"/>
                        </a:spcAft>
                      </a:pPr>
                      <a:r>
                        <a:rPr lang="en-US" sz="2400" dirty="0">
                          <a:effectLst/>
                        </a:rPr>
                        <a:t>Old States</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Reading at a</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Reading at b</a:t>
                      </a:r>
                      <a:endParaRPr lang="en-US" sz="2400" dirty="0">
                        <a:effectLst/>
                        <a:latin typeface="Calibri"/>
                        <a:ea typeface="Times New Roman"/>
                        <a:cs typeface="Times New Roman"/>
                      </a:endParaRPr>
                    </a:p>
                  </a:txBody>
                  <a:tcPr marL="68580" marR="68580" marT="0" marB="0"/>
                </a:tc>
              </a:tr>
              <a:tr h="594360">
                <a:tc>
                  <a:txBody>
                    <a:bodyPr/>
                    <a:lstStyle/>
                    <a:p>
                      <a:pPr marL="0" marR="0">
                        <a:lnSpc>
                          <a:spcPct val="115000"/>
                        </a:lnSpc>
                        <a:spcBef>
                          <a:spcPts val="0"/>
                        </a:spcBef>
                        <a:spcAft>
                          <a:spcPts val="0"/>
                        </a:spcAft>
                      </a:pPr>
                      <a:r>
                        <a:rPr lang="en-US" sz="2400">
                          <a:effectLst/>
                        </a:rPr>
                        <a:t>z1±≡q0</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q1≡z2</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smtClean="0">
                          <a:effectLst/>
                        </a:rPr>
                        <a:t>q3≡</a:t>
                      </a:r>
                      <a:r>
                        <a:rPr lang="en-US" sz="2400" dirty="0">
                          <a:effectLst/>
                        </a:rPr>
                        <a:t>z3</a:t>
                      </a:r>
                      <a:endParaRPr lang="en-US" sz="2400" dirty="0">
                        <a:effectLst/>
                        <a:latin typeface="Calibri"/>
                        <a:ea typeface="Times New Roman"/>
                        <a:cs typeface="Times New Roman"/>
                      </a:endParaRPr>
                    </a:p>
                  </a:txBody>
                  <a:tcPr marL="68580" marR="68580" marT="0" marB="0"/>
                </a:tc>
              </a:tr>
              <a:tr h="594360">
                <a:tc>
                  <a:txBody>
                    <a:bodyPr/>
                    <a:lstStyle/>
                    <a:p>
                      <a:pPr marL="0" marR="0">
                        <a:lnSpc>
                          <a:spcPct val="115000"/>
                        </a:lnSpc>
                        <a:spcBef>
                          <a:spcPts val="0"/>
                        </a:spcBef>
                        <a:spcAft>
                          <a:spcPts val="0"/>
                        </a:spcAft>
                      </a:pPr>
                      <a:r>
                        <a:rPr lang="en-US" sz="2400" dirty="0">
                          <a:effectLst/>
                        </a:rPr>
                        <a:t>z2  ≡q1</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(q2, q0)≡z4</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(q4, q0)≡z5</a:t>
                      </a:r>
                      <a:endParaRPr lang="en-US" sz="2400">
                        <a:effectLst/>
                        <a:latin typeface="Calibri"/>
                        <a:ea typeface="Times New Roman"/>
                        <a:cs typeface="Times New Roman"/>
                      </a:endParaRPr>
                    </a:p>
                  </a:txBody>
                  <a:tcPr marL="68580" marR="68580" marT="0" marB="0"/>
                </a:tc>
              </a:tr>
              <a:tr h="594360">
                <a:tc>
                  <a:txBody>
                    <a:bodyPr/>
                    <a:lstStyle/>
                    <a:p>
                      <a:pPr marL="0" marR="0">
                        <a:lnSpc>
                          <a:spcPct val="115000"/>
                        </a:lnSpc>
                        <a:spcBef>
                          <a:spcPts val="0"/>
                        </a:spcBef>
                        <a:spcAft>
                          <a:spcPts val="0"/>
                        </a:spcAft>
                      </a:pPr>
                      <a:r>
                        <a:rPr lang="en-US" sz="2400" dirty="0">
                          <a:effectLst/>
                        </a:rPr>
                        <a:t>z3  </a:t>
                      </a:r>
                      <a:r>
                        <a:rPr lang="en-US" sz="2400" dirty="0" smtClean="0">
                          <a:effectLst/>
                        </a:rPr>
                        <a:t>≡q3</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smtClean="0">
                          <a:effectLst/>
                        </a:rPr>
                        <a:t>(q1,q1)≡q1</a:t>
                      </a:r>
                      <a:r>
                        <a:rPr lang="en-US" sz="2400" dirty="0">
                          <a:effectLst/>
                        </a:rPr>
                        <a:t>≡z2</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(q4, </a:t>
                      </a:r>
                      <a:r>
                        <a:rPr lang="en-US" sz="2400" dirty="0" smtClean="0">
                          <a:effectLst/>
                        </a:rPr>
                        <a:t>q0)</a:t>
                      </a:r>
                      <a:r>
                        <a:rPr lang="en-US" sz="2400" dirty="0">
                          <a:effectLst/>
                        </a:rPr>
                        <a:t>≡</a:t>
                      </a:r>
                      <a:r>
                        <a:rPr lang="en-US" sz="2400" dirty="0" smtClean="0">
                          <a:effectLst/>
                        </a:rPr>
                        <a:t>z5</a:t>
                      </a:r>
                      <a:endParaRPr lang="en-US" sz="2400" dirty="0">
                        <a:effectLst/>
                        <a:latin typeface="Calibri"/>
                        <a:ea typeface="Times New Roman"/>
                        <a:cs typeface="Times New Roman"/>
                      </a:endParaRPr>
                    </a:p>
                  </a:txBody>
                  <a:tcPr marL="68580" marR="68580" marT="0" marB="0"/>
                </a:tc>
              </a:tr>
              <a:tr h="594360">
                <a:tc>
                  <a:txBody>
                    <a:bodyPr/>
                    <a:lstStyle/>
                    <a:p>
                      <a:pPr marL="0" marR="0">
                        <a:lnSpc>
                          <a:spcPct val="115000"/>
                        </a:lnSpc>
                        <a:spcBef>
                          <a:spcPts val="0"/>
                        </a:spcBef>
                        <a:spcAft>
                          <a:spcPts val="0"/>
                        </a:spcAft>
                      </a:pPr>
                      <a:r>
                        <a:rPr lang="en-US" sz="2400">
                          <a:effectLst/>
                        </a:rPr>
                        <a:t>z4+≡ (q2, q0)</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(q2, q0,q1)≡z6</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a:t>
                      </a:r>
                      <a:r>
                        <a:rPr lang="en-US" sz="2400" dirty="0" smtClean="0">
                          <a:effectLst/>
                        </a:rPr>
                        <a:t>q3,q3)</a:t>
                      </a:r>
                      <a:r>
                        <a:rPr lang="en-US" sz="2400" dirty="0">
                          <a:effectLst/>
                        </a:rPr>
                        <a:t>≡ </a:t>
                      </a:r>
                      <a:r>
                        <a:rPr lang="en-US" sz="2400" dirty="0" smtClean="0">
                          <a:effectLst/>
                        </a:rPr>
                        <a:t>q3≡</a:t>
                      </a:r>
                      <a:r>
                        <a:rPr lang="en-US" sz="2400" dirty="0">
                          <a:effectLst/>
                        </a:rPr>
                        <a:t>z3</a:t>
                      </a:r>
                      <a:endParaRPr lang="en-US" sz="2400" dirty="0">
                        <a:effectLst/>
                        <a:latin typeface="Calibri"/>
                        <a:ea typeface="Times New Roman"/>
                        <a:cs typeface="Times New Roman"/>
                      </a:endParaRPr>
                    </a:p>
                  </a:txBody>
                  <a:tcPr marL="68580" marR="68580" marT="0" marB="0"/>
                </a:tc>
              </a:tr>
            </a:tbl>
          </a:graphicData>
        </a:graphic>
      </p:graphicFrame>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362200" y="228600"/>
            <a:ext cx="4924425" cy="294249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727737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3270372667"/>
              </p:ext>
            </p:extLst>
          </p:nvPr>
        </p:nvGraphicFramePr>
        <p:xfrm>
          <a:off x="381000" y="3200400"/>
          <a:ext cx="8595360" cy="3429000"/>
        </p:xfrm>
        <a:graphic>
          <a:graphicData uri="http://schemas.openxmlformats.org/drawingml/2006/table">
            <a:tbl>
              <a:tblPr firstRow="1" firstCol="1" bandRow="1">
                <a:tableStyleId>{5C22544A-7EE6-4342-B048-85BDC9FD1C3A}</a:tableStyleId>
              </a:tblPr>
              <a:tblGrid>
                <a:gridCol w="2865120"/>
                <a:gridCol w="2865120"/>
                <a:gridCol w="2865120"/>
              </a:tblGrid>
              <a:tr h="669130">
                <a:tc>
                  <a:txBody>
                    <a:bodyPr/>
                    <a:lstStyle/>
                    <a:p>
                      <a:pPr marL="0" marR="0">
                        <a:lnSpc>
                          <a:spcPct val="115000"/>
                        </a:lnSpc>
                        <a:spcBef>
                          <a:spcPts val="0"/>
                        </a:spcBef>
                        <a:spcAft>
                          <a:spcPts val="0"/>
                        </a:spcAft>
                      </a:pPr>
                      <a:r>
                        <a:rPr lang="en-US" sz="2400" dirty="0">
                          <a:effectLst/>
                        </a:rPr>
                        <a:t>z5+≡ (q4, q0)</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(q1,q1)≡ q1≡z2</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a:t>
                      </a:r>
                      <a:r>
                        <a:rPr lang="en-US" sz="2400" dirty="0" smtClean="0">
                          <a:effectLst/>
                        </a:rPr>
                        <a:t>q4,q0,q3)≡</a:t>
                      </a:r>
                      <a:r>
                        <a:rPr lang="en-US" sz="2400" dirty="0">
                          <a:effectLst/>
                        </a:rPr>
                        <a:t>z7</a:t>
                      </a:r>
                      <a:endParaRPr lang="en-US" sz="2400" dirty="0">
                        <a:effectLst/>
                        <a:latin typeface="Calibri"/>
                        <a:ea typeface="Times New Roman"/>
                        <a:cs typeface="Times New Roman"/>
                      </a:endParaRPr>
                    </a:p>
                  </a:txBody>
                  <a:tcPr marL="68580" marR="68580" marT="0" marB="0"/>
                </a:tc>
              </a:tr>
              <a:tr h="1379935">
                <a:tc>
                  <a:txBody>
                    <a:bodyPr/>
                    <a:lstStyle/>
                    <a:p>
                      <a:pPr marL="0" marR="0">
                        <a:lnSpc>
                          <a:spcPct val="115000"/>
                        </a:lnSpc>
                        <a:spcBef>
                          <a:spcPts val="0"/>
                        </a:spcBef>
                        <a:spcAft>
                          <a:spcPts val="0"/>
                        </a:spcAft>
                      </a:pPr>
                      <a:r>
                        <a:rPr lang="en-US" sz="2400" dirty="0">
                          <a:effectLst/>
                        </a:rPr>
                        <a:t>z6+≡ (q2, q0,q1)</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(q2, q0,q1,q2, q0)≡(q2, q0,q1)≡z6</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a:t>
                      </a:r>
                      <a:r>
                        <a:rPr lang="en-US" sz="2400" dirty="0" smtClean="0">
                          <a:effectLst/>
                        </a:rPr>
                        <a:t>q3,q3,q4,q0</a:t>
                      </a:r>
                      <a:r>
                        <a:rPr lang="en-US" sz="2400" dirty="0">
                          <a:effectLst/>
                        </a:rPr>
                        <a:t>)≡(q4,q0,q3)≡z7</a:t>
                      </a:r>
                      <a:endParaRPr lang="en-US" sz="2400" dirty="0">
                        <a:effectLst/>
                        <a:latin typeface="Calibri"/>
                        <a:ea typeface="Times New Roman"/>
                        <a:cs typeface="Times New Roman"/>
                      </a:endParaRPr>
                    </a:p>
                  </a:txBody>
                  <a:tcPr marL="68580" marR="68580" marT="0" marB="0"/>
                </a:tc>
              </a:tr>
              <a:tr h="1379935">
                <a:tc>
                  <a:txBody>
                    <a:bodyPr/>
                    <a:lstStyle/>
                    <a:p>
                      <a:pPr marL="0" marR="0">
                        <a:lnSpc>
                          <a:spcPct val="115000"/>
                        </a:lnSpc>
                        <a:spcBef>
                          <a:spcPts val="0"/>
                        </a:spcBef>
                        <a:spcAft>
                          <a:spcPts val="0"/>
                        </a:spcAft>
                      </a:pPr>
                      <a:r>
                        <a:rPr lang="en-US" sz="2400">
                          <a:effectLst/>
                        </a:rPr>
                        <a:t>z7+≡ (q4,q0,q3)</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(q1,q1q1)≡q1≡z2</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a:t>
                      </a:r>
                      <a:r>
                        <a:rPr lang="en-US" sz="2400" dirty="0" smtClean="0">
                          <a:effectLst/>
                        </a:rPr>
                        <a:t>q4,q0,q3,q4,q0</a:t>
                      </a:r>
                      <a:r>
                        <a:rPr lang="en-US" sz="2400" dirty="0">
                          <a:effectLst/>
                        </a:rPr>
                        <a:t>,)≡(q4,q0,q3)≡z7</a:t>
                      </a:r>
                      <a:endParaRPr lang="en-US" sz="2400" dirty="0">
                        <a:effectLst/>
                        <a:latin typeface="Calibri"/>
                        <a:ea typeface="Times New Roman"/>
                        <a:cs typeface="Times New Roman"/>
                      </a:endParaRPr>
                    </a:p>
                  </a:txBody>
                  <a:tcPr marL="68580" marR="68580" marT="0" marB="0"/>
                </a:tc>
              </a:tr>
            </a:tbl>
          </a:graphicData>
        </a:graphic>
      </p:graphicFrame>
      <p:sp>
        <p:nvSpPr>
          <p:cNvPr id="5" name="Rectangle 1"/>
          <p:cNvSpPr>
            <a:spLocks noChangeArrowheads="1"/>
          </p:cNvSpPr>
          <p:nvPr/>
        </p:nvSpPr>
        <p:spPr bwMode="auto">
          <a:xfrm>
            <a:off x="1531938" y="3381375"/>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0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590800" y="228600"/>
            <a:ext cx="4756150" cy="284194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8692618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8" name="Picture 4"/>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47863" y="1219200"/>
            <a:ext cx="7805587" cy="4191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77171476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 xmlns:p14="http://schemas.microsoft.com/office/powerpoint/2010/main" val="4048692819"/>
              </p:ext>
            </p:extLst>
          </p:nvPr>
        </p:nvGraphicFramePr>
        <p:xfrm>
          <a:off x="762000" y="2857500"/>
          <a:ext cx="7299960" cy="2103120"/>
        </p:xfrm>
        <a:graphic>
          <a:graphicData uri="http://schemas.openxmlformats.org/drawingml/2006/table">
            <a:tbl>
              <a:tblPr firstRow="1" firstCol="1" bandRow="1">
                <a:tableStyleId>{5C22544A-7EE6-4342-B048-85BDC9FD1C3A}</a:tableStyleId>
              </a:tblPr>
              <a:tblGrid>
                <a:gridCol w="2433320"/>
                <a:gridCol w="2433320"/>
                <a:gridCol w="2433320"/>
              </a:tblGrid>
              <a:tr h="303151">
                <a:tc>
                  <a:txBody>
                    <a:bodyPr/>
                    <a:lstStyle/>
                    <a:p>
                      <a:pPr marL="0" marR="0">
                        <a:lnSpc>
                          <a:spcPct val="115000"/>
                        </a:lnSpc>
                        <a:spcBef>
                          <a:spcPts val="0"/>
                        </a:spcBef>
                        <a:spcAft>
                          <a:spcPts val="0"/>
                        </a:spcAft>
                      </a:pPr>
                      <a:r>
                        <a:rPr lang="en-US" sz="2000" dirty="0">
                          <a:effectLst/>
                        </a:rPr>
                        <a:t>Old States</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Reading at a</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Reading at b</a:t>
                      </a:r>
                      <a:endParaRPr lang="en-US" sz="2000">
                        <a:effectLst/>
                        <a:latin typeface="Calibri"/>
                        <a:ea typeface="Calibri"/>
                        <a:cs typeface="Times New Roman"/>
                      </a:endParaRPr>
                    </a:p>
                  </a:txBody>
                  <a:tcPr marL="68580" marR="68580" marT="0" marB="0"/>
                </a:tc>
              </a:tr>
              <a:tr h="303151">
                <a:tc>
                  <a:txBody>
                    <a:bodyPr/>
                    <a:lstStyle/>
                    <a:p>
                      <a:pPr marL="0" marR="0">
                        <a:lnSpc>
                          <a:spcPct val="115000"/>
                        </a:lnSpc>
                        <a:spcBef>
                          <a:spcPts val="0"/>
                        </a:spcBef>
                        <a:spcAft>
                          <a:spcPts val="0"/>
                        </a:spcAft>
                      </a:pPr>
                      <a:r>
                        <a:rPr lang="en-US" sz="2000">
                          <a:effectLst/>
                        </a:rPr>
                        <a:t>z1±≡q0</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q1≡z2</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(q3, q0)≡z3</a:t>
                      </a:r>
                      <a:endParaRPr lang="en-US" sz="2000">
                        <a:effectLst/>
                        <a:latin typeface="Calibri"/>
                        <a:ea typeface="Calibri"/>
                        <a:cs typeface="Times New Roman"/>
                      </a:endParaRPr>
                    </a:p>
                  </a:txBody>
                  <a:tcPr marL="68580" marR="68580" marT="0" marB="0"/>
                </a:tc>
              </a:tr>
              <a:tr h="303151">
                <a:tc>
                  <a:txBody>
                    <a:bodyPr/>
                    <a:lstStyle/>
                    <a:p>
                      <a:pPr marL="0" marR="0">
                        <a:lnSpc>
                          <a:spcPct val="115000"/>
                        </a:lnSpc>
                        <a:spcBef>
                          <a:spcPts val="0"/>
                        </a:spcBef>
                        <a:spcAft>
                          <a:spcPts val="0"/>
                        </a:spcAft>
                      </a:pPr>
                      <a:r>
                        <a:rPr lang="en-US" sz="2000">
                          <a:effectLst/>
                        </a:rPr>
                        <a:t>z2  ≡q1</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(q2, q0)≡z4</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(q4, q0)≡z5</a:t>
                      </a:r>
                      <a:endParaRPr lang="en-US" sz="2000">
                        <a:effectLst/>
                        <a:latin typeface="Calibri"/>
                        <a:ea typeface="Calibri"/>
                        <a:cs typeface="Times New Roman"/>
                      </a:endParaRPr>
                    </a:p>
                  </a:txBody>
                  <a:tcPr marL="68580" marR="68580" marT="0" marB="0"/>
                </a:tc>
              </a:tr>
              <a:tr h="303151">
                <a:tc>
                  <a:txBody>
                    <a:bodyPr/>
                    <a:lstStyle/>
                    <a:p>
                      <a:pPr marL="0" marR="0">
                        <a:lnSpc>
                          <a:spcPct val="115000"/>
                        </a:lnSpc>
                        <a:spcBef>
                          <a:spcPts val="0"/>
                        </a:spcBef>
                        <a:spcAft>
                          <a:spcPts val="0"/>
                        </a:spcAft>
                      </a:pPr>
                      <a:r>
                        <a:rPr lang="en-US" sz="2000">
                          <a:effectLst/>
                        </a:rPr>
                        <a:t>z3  ≡(q3, q0)</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(q1,q1)≡q1≡z2</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(q4, q0,q1)≡z6</a:t>
                      </a:r>
                      <a:endParaRPr lang="en-US" sz="2000">
                        <a:effectLst/>
                        <a:latin typeface="Calibri"/>
                        <a:ea typeface="Calibri"/>
                        <a:cs typeface="Times New Roman"/>
                      </a:endParaRPr>
                    </a:p>
                  </a:txBody>
                  <a:tcPr marL="68580" marR="68580" marT="0" marB="0"/>
                </a:tc>
              </a:tr>
              <a:tr h="303151">
                <a:tc>
                  <a:txBody>
                    <a:bodyPr/>
                    <a:lstStyle/>
                    <a:p>
                      <a:pPr marL="0" marR="0">
                        <a:lnSpc>
                          <a:spcPct val="115000"/>
                        </a:lnSpc>
                        <a:spcBef>
                          <a:spcPts val="0"/>
                        </a:spcBef>
                        <a:spcAft>
                          <a:spcPts val="0"/>
                        </a:spcAft>
                      </a:pPr>
                      <a:r>
                        <a:rPr lang="en-US" sz="2000">
                          <a:effectLst/>
                        </a:rPr>
                        <a:t>z4+≡ (q2, q0)</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(q2, q0,q1)≡z6</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(q3,q3,q0</a:t>
                      </a:r>
                      <a:r>
                        <a:rPr lang="en-US" sz="2000" dirty="0" smtClean="0">
                          <a:effectLst/>
                        </a:rPr>
                        <a:t>)= </a:t>
                      </a:r>
                      <a:r>
                        <a:rPr lang="en-US" sz="2000" dirty="0">
                          <a:effectLst/>
                        </a:rPr>
                        <a:t>(q3,q0)≡z3</a:t>
                      </a:r>
                      <a:endParaRPr lang="en-US" sz="2000" dirty="0">
                        <a:effectLst/>
                        <a:latin typeface="Calibri"/>
                        <a:ea typeface="Calibri"/>
                        <a:cs typeface="Times New Roman"/>
                      </a:endParaRPr>
                    </a:p>
                  </a:txBody>
                  <a:tcPr marL="68580" marR="68580" marT="0" marB="0"/>
                </a:tc>
              </a:tr>
            </a:tbl>
          </a:graphicData>
        </a:graphic>
      </p:graphicFrame>
      <p:pic>
        <p:nvPicPr>
          <p:cNvPr id="307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667000" y="152400"/>
            <a:ext cx="4333875" cy="2705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2308028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extLst>
              <p:ext uri="{D42A27DB-BD31-4B8C-83A1-F6EECF244321}">
                <p14:modId xmlns="" xmlns:p14="http://schemas.microsoft.com/office/powerpoint/2010/main" val="3591813322"/>
              </p:ext>
            </p:extLst>
          </p:nvPr>
        </p:nvGraphicFramePr>
        <p:xfrm>
          <a:off x="838200" y="2590800"/>
          <a:ext cx="7985760" cy="2743200"/>
        </p:xfrm>
        <a:graphic>
          <a:graphicData uri="http://schemas.openxmlformats.org/drawingml/2006/table">
            <a:tbl>
              <a:tblPr firstRow="1" firstCol="1" bandRow="1">
                <a:tableStyleId>{5C22544A-7EE6-4342-B048-85BDC9FD1C3A}</a:tableStyleId>
              </a:tblPr>
              <a:tblGrid>
                <a:gridCol w="2661920"/>
                <a:gridCol w="2661920"/>
                <a:gridCol w="2661920"/>
              </a:tblGrid>
              <a:tr h="914400">
                <a:tc>
                  <a:txBody>
                    <a:bodyPr/>
                    <a:lstStyle/>
                    <a:p>
                      <a:pPr marL="0" marR="0">
                        <a:lnSpc>
                          <a:spcPct val="115000"/>
                        </a:lnSpc>
                        <a:spcBef>
                          <a:spcPts val="0"/>
                        </a:spcBef>
                        <a:spcAft>
                          <a:spcPts val="0"/>
                        </a:spcAft>
                      </a:pPr>
                      <a:r>
                        <a:rPr lang="en-US" sz="2400">
                          <a:effectLst/>
                        </a:rPr>
                        <a:t>z5+≡ (q4, q0)</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(q1,q4,q0)≡z7</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(q2,q2)≡q2≡z3</a:t>
                      </a:r>
                      <a:endParaRPr lang="en-US" sz="2400">
                        <a:effectLst/>
                        <a:latin typeface="Calibri"/>
                        <a:ea typeface="Times New Roman"/>
                        <a:cs typeface="Times New Roman"/>
                      </a:endParaRPr>
                    </a:p>
                  </a:txBody>
                  <a:tcPr marL="68580" marR="68580" marT="0" marB="0"/>
                </a:tc>
              </a:tr>
              <a:tr h="914400">
                <a:tc>
                  <a:txBody>
                    <a:bodyPr/>
                    <a:lstStyle/>
                    <a:p>
                      <a:pPr marL="0" marR="0">
                        <a:lnSpc>
                          <a:spcPct val="115000"/>
                        </a:lnSpc>
                        <a:spcBef>
                          <a:spcPts val="0"/>
                        </a:spcBef>
                        <a:spcAft>
                          <a:spcPts val="0"/>
                        </a:spcAft>
                      </a:pPr>
                      <a:r>
                        <a:rPr lang="en-US" sz="2400">
                          <a:effectLst/>
                        </a:rPr>
                        <a:t>z6+≡ (q3, q0,q2)</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(q1,q1,q4,q0)≡(q1,q4,q0)≡z7</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(q3, q0,q2,q2)≡ (q3, q0,q2)≡z6</a:t>
                      </a:r>
                      <a:endParaRPr lang="en-US" sz="2400">
                        <a:effectLst/>
                        <a:latin typeface="Calibri"/>
                        <a:ea typeface="Times New Roman"/>
                        <a:cs typeface="Times New Roman"/>
                      </a:endParaRPr>
                    </a:p>
                  </a:txBody>
                  <a:tcPr marL="68580" marR="68580" marT="0" marB="0"/>
                </a:tc>
              </a:tr>
              <a:tr h="914400">
                <a:tc>
                  <a:txBody>
                    <a:bodyPr/>
                    <a:lstStyle/>
                    <a:p>
                      <a:pPr marL="0" marR="0">
                        <a:lnSpc>
                          <a:spcPct val="115000"/>
                        </a:lnSpc>
                        <a:spcBef>
                          <a:spcPts val="0"/>
                        </a:spcBef>
                        <a:spcAft>
                          <a:spcPts val="0"/>
                        </a:spcAft>
                      </a:pPr>
                      <a:r>
                        <a:rPr lang="en-US" sz="2400">
                          <a:effectLst/>
                        </a:rPr>
                        <a:t>z7+≡ (q1,q4,q0)</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a:effectLst/>
                        </a:rPr>
                        <a:t>(q1,q4,q0,q1)≡(q1,q4,q0)≡z7</a:t>
                      </a:r>
                      <a:endParaRPr lang="en-US" sz="240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a:effectLst/>
                        </a:rPr>
                        <a:t>(q3, q0,q2,q2)≡ (q3, q0,q2)≡z6</a:t>
                      </a:r>
                      <a:endParaRPr lang="en-US" sz="2400" dirty="0">
                        <a:effectLst/>
                        <a:latin typeface="Calibri"/>
                        <a:ea typeface="Times New Roman"/>
                        <a:cs typeface="Times New Roman"/>
                      </a:endParaRPr>
                    </a:p>
                  </a:txBody>
                  <a:tcPr marL="68580" marR="68580" marT="0" marB="0"/>
                </a:tc>
              </a:tr>
            </a:tbl>
          </a:graphicData>
        </a:graphic>
      </p:graphicFrame>
    </p:spTree>
    <p:extLst>
      <p:ext uri="{BB962C8B-B14F-4D97-AF65-F5344CB8AC3E}">
        <p14:creationId xmlns="" xmlns:p14="http://schemas.microsoft.com/office/powerpoint/2010/main" val="210915441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360312" y="1828800"/>
            <a:ext cx="8585775" cy="2819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97465829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One special requirement for FA’s having an initial state which has a loop or an in coming transition in the closure results in two different states: One non-final state and other one final. </a:t>
            </a:r>
            <a:endParaRPr lang="en-US" dirty="0"/>
          </a:p>
        </p:txBody>
      </p:sp>
    </p:spTree>
    <p:extLst>
      <p:ext uri="{BB962C8B-B14F-4D97-AF65-F5344CB8AC3E}">
        <p14:creationId xmlns="" xmlns:p14="http://schemas.microsoft.com/office/powerpoint/2010/main" val="6415993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2667000" y="1600200"/>
            <a:ext cx="3604055" cy="1600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aphicFrame>
        <p:nvGraphicFramePr>
          <p:cNvPr id="5" name="Table 4"/>
          <p:cNvGraphicFramePr>
            <a:graphicFrameLocks noGrp="1"/>
          </p:cNvGraphicFramePr>
          <p:nvPr>
            <p:extLst>
              <p:ext uri="{D42A27DB-BD31-4B8C-83A1-F6EECF244321}">
                <p14:modId xmlns="" xmlns:p14="http://schemas.microsoft.com/office/powerpoint/2010/main" val="1854416098"/>
              </p:ext>
            </p:extLst>
          </p:nvPr>
        </p:nvGraphicFramePr>
        <p:xfrm>
          <a:off x="609600" y="3657600"/>
          <a:ext cx="7985760" cy="1828800"/>
        </p:xfrm>
        <a:graphic>
          <a:graphicData uri="http://schemas.openxmlformats.org/drawingml/2006/table">
            <a:tbl>
              <a:tblPr firstRow="1" firstCol="1" bandRow="1">
                <a:tableStyleId>{5C22544A-7EE6-4342-B048-85BDC9FD1C3A}</a:tableStyleId>
              </a:tblPr>
              <a:tblGrid>
                <a:gridCol w="2661920"/>
                <a:gridCol w="2661920"/>
                <a:gridCol w="2661920"/>
              </a:tblGrid>
              <a:tr h="914400">
                <a:tc>
                  <a:txBody>
                    <a:bodyPr/>
                    <a:lstStyle/>
                    <a:p>
                      <a:pPr marL="0" marR="0">
                        <a:lnSpc>
                          <a:spcPct val="115000"/>
                        </a:lnSpc>
                        <a:spcBef>
                          <a:spcPts val="0"/>
                        </a:spcBef>
                        <a:spcAft>
                          <a:spcPts val="0"/>
                        </a:spcAft>
                      </a:pPr>
                      <a:r>
                        <a:rPr lang="en-US" sz="2400" dirty="0" smtClean="0">
                          <a:effectLst/>
                        </a:rPr>
                        <a:t>Final Z1≡ x1</a:t>
                      </a:r>
                      <a:endParaRPr lang="en-US" sz="2400" dirty="0">
                        <a:effectLst/>
                        <a:latin typeface="Calibri"/>
                        <a:ea typeface="Times New Roman"/>
                        <a:cs typeface="Times New Roman"/>
                      </a:endParaRPr>
                    </a:p>
                  </a:txBody>
                  <a:tcPr marL="68580" marR="68580" marT="0" marB="0"/>
                </a:tc>
                <a:tc>
                  <a:txBody>
                    <a:bodyPr/>
                    <a:lstStyle/>
                    <a:p>
                      <a:pPr marL="0" marR="0">
                        <a:lnSpc>
                          <a:spcPct val="115000"/>
                        </a:lnSpc>
                        <a:spcBef>
                          <a:spcPts val="0"/>
                        </a:spcBef>
                        <a:spcAft>
                          <a:spcPts val="0"/>
                        </a:spcAft>
                      </a:pPr>
                      <a:r>
                        <a:rPr lang="en-US" sz="2400" dirty="0" smtClean="0">
                          <a:effectLst/>
                        </a:rPr>
                        <a:t>x2≡Z2</a:t>
                      </a:r>
                      <a:endParaRPr lang="en-US" sz="2400" dirty="0">
                        <a:effectLst/>
                        <a:latin typeface="Calibri"/>
                        <a:ea typeface="Times New Roman"/>
                        <a:cs typeface="Times New Roman"/>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dirty="0" smtClean="0">
                          <a:effectLst/>
                        </a:rPr>
                        <a:t>x2≡Z2</a:t>
                      </a:r>
                      <a:endParaRPr lang="en-US" sz="2400" dirty="0" smtClean="0">
                        <a:effectLst/>
                        <a:latin typeface="+mn-lt"/>
                        <a:ea typeface="Times New Roman"/>
                        <a:cs typeface="Times New Roman"/>
                      </a:endParaRPr>
                    </a:p>
                    <a:p>
                      <a:pPr marL="0" marR="0">
                        <a:lnSpc>
                          <a:spcPct val="115000"/>
                        </a:lnSpc>
                        <a:spcBef>
                          <a:spcPts val="0"/>
                        </a:spcBef>
                        <a:spcAft>
                          <a:spcPts val="0"/>
                        </a:spcAft>
                      </a:pPr>
                      <a:endParaRPr lang="en-US" sz="2400" dirty="0">
                        <a:effectLst/>
                        <a:latin typeface="Calibri"/>
                        <a:ea typeface="Times New Roman"/>
                        <a:cs typeface="Times New Roman"/>
                      </a:endParaRPr>
                    </a:p>
                  </a:txBody>
                  <a:tcPr marL="68580" marR="68580" marT="0" marB="0"/>
                </a:tc>
              </a:tr>
              <a:tr h="914400">
                <a:tc>
                  <a:txBody>
                    <a:bodyPr/>
                    <a:lstStyle/>
                    <a:p>
                      <a:pPr marL="0" marR="0">
                        <a:lnSpc>
                          <a:spcPct val="115000"/>
                        </a:lnSpc>
                        <a:spcBef>
                          <a:spcPts val="0"/>
                        </a:spcBef>
                        <a:spcAft>
                          <a:spcPts val="0"/>
                        </a:spcAft>
                      </a:pPr>
                      <a:r>
                        <a:rPr lang="en-US" sz="2400" dirty="0" smtClean="0">
                          <a:effectLst/>
                        </a:rPr>
                        <a:t>x2≡Z2</a:t>
                      </a:r>
                      <a:endParaRPr lang="en-US" sz="2400" dirty="0">
                        <a:effectLst/>
                        <a:latin typeface="+mn-lt"/>
                        <a:ea typeface="Times New Roman"/>
                        <a:cs typeface="Times New Roman"/>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dirty="0" smtClean="0">
                          <a:effectLst/>
                        </a:rPr>
                        <a:t>x1≡Z1</a:t>
                      </a:r>
                      <a:endParaRPr lang="en-US" sz="2400" dirty="0" smtClean="0">
                        <a:effectLst/>
                        <a:latin typeface="+mn-lt"/>
                        <a:ea typeface="Times New Roman"/>
                        <a:cs typeface="Times New Roman"/>
                      </a:endParaRPr>
                    </a:p>
                    <a:p>
                      <a:pPr marL="0" marR="0">
                        <a:lnSpc>
                          <a:spcPct val="115000"/>
                        </a:lnSpc>
                        <a:spcBef>
                          <a:spcPts val="0"/>
                        </a:spcBef>
                        <a:spcAft>
                          <a:spcPts val="0"/>
                        </a:spcAft>
                      </a:pPr>
                      <a:endParaRPr lang="en-US" sz="2400" dirty="0">
                        <a:effectLst/>
                        <a:latin typeface="Calibri"/>
                        <a:ea typeface="Times New Roman"/>
                        <a:cs typeface="Times New Roman"/>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400" dirty="0" smtClean="0">
                          <a:effectLst/>
                        </a:rPr>
                        <a:t>x1≡Z1</a:t>
                      </a:r>
                      <a:endParaRPr lang="en-US" sz="2400" dirty="0" smtClean="0">
                        <a:effectLst/>
                        <a:latin typeface="+mn-lt"/>
                        <a:ea typeface="Times New Roman"/>
                        <a:cs typeface="Times New Roman"/>
                      </a:endParaRPr>
                    </a:p>
                    <a:p>
                      <a:pPr marL="0" marR="0">
                        <a:lnSpc>
                          <a:spcPct val="115000"/>
                        </a:lnSpc>
                        <a:spcBef>
                          <a:spcPts val="0"/>
                        </a:spcBef>
                        <a:spcAft>
                          <a:spcPts val="0"/>
                        </a:spcAft>
                      </a:pPr>
                      <a:endParaRPr lang="en-US" sz="2400" dirty="0">
                        <a:effectLst/>
                        <a:latin typeface="Calibri"/>
                        <a:ea typeface="Times New Roman"/>
                        <a:cs typeface="Times New Roman"/>
                      </a:endParaRPr>
                    </a:p>
                  </a:txBody>
                  <a:tcPr marL="68580" marR="68580" marT="0" marB="0"/>
                </a:tc>
              </a:tr>
            </a:tbl>
          </a:graphicData>
        </a:graphic>
      </p:graphicFrame>
    </p:spTree>
    <p:extLst>
      <p:ext uri="{BB962C8B-B14F-4D97-AF65-F5344CB8AC3E}">
        <p14:creationId xmlns="" xmlns:p14="http://schemas.microsoft.com/office/powerpoint/2010/main" val="88422797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Lecture#11 Summary</a:t>
            </a:r>
            <a:endParaRPr lang="en-US" dirty="0"/>
          </a:p>
        </p:txBody>
      </p:sp>
      <p:sp>
        <p:nvSpPr>
          <p:cNvPr id="5" name="Content Placeholder 2"/>
          <p:cNvSpPr>
            <a:spLocks noGrp="1"/>
          </p:cNvSpPr>
          <p:nvPr>
            <p:ph idx="1"/>
          </p:nvPr>
        </p:nvSpPr>
        <p:spPr>
          <a:xfrm>
            <a:off x="457200" y="1600200"/>
            <a:ext cx="8229600" cy="4525963"/>
          </a:xfrm>
        </p:spPr>
        <p:txBody>
          <a:bodyPr/>
          <a:lstStyle/>
          <a:p>
            <a:r>
              <a:rPr lang="en-US" dirty="0" err="1" smtClean="0"/>
              <a:t>Kleene</a:t>
            </a:r>
            <a:r>
              <a:rPr lang="en-US" dirty="0" smtClean="0"/>
              <a:t> Theorem Part III </a:t>
            </a:r>
            <a:r>
              <a:rPr lang="en-US" smtClean="0"/>
              <a:t>(Closure)</a:t>
            </a:r>
            <a:endParaRPr lang="en-US" dirty="0" smtClean="0"/>
          </a:p>
          <a:p>
            <a:r>
              <a:rPr lang="en-US" dirty="0" err="1" smtClean="0"/>
              <a:t>Kleene</a:t>
            </a:r>
            <a:r>
              <a:rPr lang="en-US" dirty="0" smtClean="0"/>
              <a:t> Theorem Part III (Examples)</a:t>
            </a:r>
          </a:p>
          <a:p>
            <a:endParaRPr lang="en-US" dirty="0" smtClean="0"/>
          </a:p>
          <a:p>
            <a:endParaRPr lang="en-US"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ADMINISTRATOR@SPELLIVFUVWYY57I" val="466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787</TotalTime>
  <Words>1725</Words>
  <Application>Microsoft Office PowerPoint</Application>
  <PresentationFormat>On-screen Show (4:3)</PresentationFormat>
  <Paragraphs>273</Paragraphs>
  <Slides>46</Slides>
  <Notes>3</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Lecture # 9</vt:lpstr>
      <vt:lpstr>Lecture 8 at a glance…</vt:lpstr>
      <vt:lpstr>Slide 3</vt:lpstr>
      <vt:lpstr>Slide 4</vt:lpstr>
      <vt:lpstr>Slide 5</vt:lpstr>
      <vt:lpstr>Slide 6</vt:lpstr>
      <vt:lpstr>Slide 7</vt:lpstr>
      <vt:lpstr>Kleene Part III</vt:lpstr>
      <vt:lpstr>Kleene Theorem Part III (Union)</vt:lpstr>
      <vt:lpstr>Question</vt:lpstr>
      <vt:lpstr>Slide 11</vt:lpstr>
      <vt:lpstr>Slide 12</vt:lpstr>
      <vt:lpstr>Question</vt:lpstr>
      <vt:lpstr>Slide 14</vt:lpstr>
      <vt:lpstr>Slide 15</vt:lpstr>
      <vt:lpstr>Slide 16</vt:lpstr>
      <vt:lpstr>Lecture 9 Summary</vt:lpstr>
      <vt:lpstr>Lecture # 10</vt:lpstr>
      <vt:lpstr>Lecture 9 at a glance…</vt:lpstr>
      <vt:lpstr>Kleene Theorem Part III (Concatenation) </vt:lpstr>
      <vt:lpstr>Question (concatenation)</vt:lpstr>
      <vt:lpstr>Slide 22</vt:lpstr>
      <vt:lpstr>Slide 23</vt:lpstr>
      <vt:lpstr>Question (concatenation)</vt:lpstr>
      <vt:lpstr>Slide 25</vt:lpstr>
      <vt:lpstr>Slide 26</vt:lpstr>
      <vt:lpstr>Question (concatenation)</vt:lpstr>
      <vt:lpstr>Slide 28</vt:lpstr>
      <vt:lpstr>Slide 29</vt:lpstr>
      <vt:lpstr>Slide 30</vt:lpstr>
      <vt:lpstr>Question (concatenation)</vt:lpstr>
      <vt:lpstr>Slide 32</vt:lpstr>
      <vt:lpstr>Slide 33</vt:lpstr>
      <vt:lpstr>Lecture 10 Summary</vt:lpstr>
      <vt:lpstr>Lecture # 11</vt:lpstr>
      <vt:lpstr>Lecture 10 at a glance…</vt:lpstr>
      <vt:lpstr>Kleene Theorem Part III (Closure) </vt:lpstr>
      <vt:lpstr>Slide 38</vt:lpstr>
      <vt:lpstr>Slide 39</vt:lpstr>
      <vt:lpstr>Slide 40</vt:lpstr>
      <vt:lpstr>Slide 41</vt:lpstr>
      <vt:lpstr>Slide 42</vt:lpstr>
      <vt:lpstr>Slide 43</vt:lpstr>
      <vt:lpstr>Slide 44</vt:lpstr>
      <vt:lpstr>Slide 45</vt:lpstr>
      <vt:lpstr>Lecture#11 Summary</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175</cp:revision>
  <dcterms:created xsi:type="dcterms:W3CDTF">2012-02-27T05:45:45Z</dcterms:created>
  <dcterms:modified xsi:type="dcterms:W3CDTF">2012-12-06T08:31:33Z</dcterms:modified>
</cp:coreProperties>
</file>