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59" r:id="rId2"/>
    <p:sldId id="261" r:id="rId3"/>
    <p:sldId id="260" r:id="rId4"/>
    <p:sldId id="264" r:id="rId5"/>
    <p:sldId id="263" r:id="rId6"/>
    <p:sldId id="304" r:id="rId7"/>
    <p:sldId id="266" r:id="rId8"/>
    <p:sldId id="265" r:id="rId9"/>
    <p:sldId id="267" r:id="rId10"/>
    <p:sldId id="268" r:id="rId11"/>
    <p:sldId id="310" r:id="rId12"/>
    <p:sldId id="270" r:id="rId13"/>
    <p:sldId id="271" r:id="rId14"/>
    <p:sldId id="272" r:id="rId15"/>
    <p:sldId id="273" r:id="rId16"/>
    <p:sldId id="274" r:id="rId17"/>
    <p:sldId id="275" r:id="rId18"/>
    <p:sldId id="276" r:id="rId19"/>
    <p:sldId id="277" r:id="rId20"/>
    <p:sldId id="311" r:id="rId21"/>
    <p:sldId id="312" r:id="rId22"/>
    <p:sldId id="313" r:id="rId23"/>
    <p:sldId id="278" r:id="rId24"/>
    <p:sldId id="279" r:id="rId25"/>
    <p:sldId id="280" r:id="rId26"/>
    <p:sldId id="306" r:id="rId27"/>
    <p:sldId id="305" r:id="rId28"/>
    <p:sldId id="281" r:id="rId29"/>
    <p:sldId id="282" r:id="rId30"/>
    <p:sldId id="314" r:id="rId31"/>
    <p:sldId id="283" r:id="rId32"/>
    <p:sldId id="300" r:id="rId33"/>
    <p:sldId id="315" r:id="rId34"/>
    <p:sldId id="284" r:id="rId35"/>
    <p:sldId id="285" r:id="rId36"/>
    <p:sldId id="287" r:id="rId37"/>
    <p:sldId id="316" r:id="rId38"/>
    <p:sldId id="317" r:id="rId39"/>
    <p:sldId id="318" r:id="rId40"/>
    <p:sldId id="307" r:id="rId41"/>
    <p:sldId id="319" r:id="rId42"/>
    <p:sldId id="288" r:id="rId43"/>
    <p:sldId id="289" r:id="rId44"/>
    <p:sldId id="320" r:id="rId45"/>
    <p:sldId id="290" r:id="rId46"/>
    <p:sldId id="292" r:id="rId47"/>
    <p:sldId id="321" r:id="rId48"/>
    <p:sldId id="291" r:id="rId49"/>
    <p:sldId id="294" r:id="rId50"/>
    <p:sldId id="293" r:id="rId51"/>
    <p:sldId id="322" r:id="rId52"/>
    <p:sldId id="295" r:id="rId53"/>
    <p:sldId id="296" r:id="rId54"/>
    <p:sldId id="324" r:id="rId55"/>
    <p:sldId id="325" r:id="rId56"/>
    <p:sldId id="326" r:id="rId57"/>
    <p:sldId id="323" r:id="rId58"/>
    <p:sldId id="297" r:id="rId59"/>
    <p:sldId id="298" r:id="rId60"/>
    <p:sldId id="301" r:id="rId61"/>
    <p:sldId id="299" r:id="rId62"/>
    <p:sldId id="302" r:id="rId63"/>
    <p:sldId id="303" r:id="rId64"/>
    <p:sldId id="308" r:id="rId65"/>
    <p:sldId id="309" r:id="rId66"/>
    <p:sldId id="262" r:id="rId67"/>
  </p:sldIdLst>
  <p:sldSz cx="9144000" cy="6858000" type="screen4x3"/>
  <p:notesSz cx="6858000" cy="9144000"/>
  <p:custDataLst>
    <p:tags r:id="rId6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212"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30F9ED-6450-4945-847F-4AEBC78815AA}" type="datetimeFigureOut">
              <a:rPr lang="en-US" smtClean="0"/>
              <a:pPr/>
              <a:t>12/5/2012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C81CA5-BD8A-48F1-9F67-7907B825837B}" type="slidenum">
              <a:rPr lang="en-US" smtClean="0"/>
              <a:pPr/>
              <a:t>‹#›</a:t>
            </a:fld>
            <a:endParaRPr lang="en-US"/>
          </a:p>
        </p:txBody>
      </p:sp>
    </p:spTree>
    <p:extLst>
      <p:ext uri="{BB962C8B-B14F-4D97-AF65-F5344CB8AC3E}">
        <p14:creationId xmlns:p14="http://schemas.microsoft.com/office/powerpoint/2010/main" xmlns="" val="4054697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90F803D-0239-42C7-B512-6ECA9BD8A74D}" type="slidenum">
              <a:rPr lang="en-US" sz="1200"/>
              <a:pPr/>
              <a:t>1</a:t>
            </a:fld>
            <a:endParaRPr 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90F803D-0239-42C7-B512-6ECA9BD8A74D}" type="slidenum">
              <a:rPr lang="en-US" sz="1200"/>
              <a:pPr/>
              <a:t>21</a:t>
            </a:fld>
            <a:endParaRPr 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90F803D-0239-42C7-B512-6ECA9BD8A74D}" type="slidenum">
              <a:rPr lang="en-US" sz="1200"/>
              <a:pPr/>
              <a:t>38</a:t>
            </a:fld>
            <a:endParaRPr 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90F803D-0239-42C7-B512-6ECA9BD8A74D}" type="slidenum">
              <a:rPr lang="en-US" sz="1200"/>
              <a:pPr/>
              <a:t>55</a:t>
            </a:fld>
            <a:endParaRPr 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12/5/2012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12/5/2012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12/5/2012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sz="4000" dirty="0" smtClean="0"/>
              <a:t>Lecture # 8</a:t>
            </a:r>
          </a:p>
        </p:txBody>
      </p:sp>
      <p:sp>
        <p:nvSpPr>
          <p:cNvPr id="5123" name="Rectangle 3"/>
          <p:cNvSpPr>
            <a:spLocks noGrp="1" noChangeArrowheads="1"/>
          </p:cNvSpPr>
          <p:nvPr>
            <p:ph type="subTitle" idx="1"/>
          </p:nvPr>
        </p:nvSpPr>
        <p:spPr/>
        <p:txBody>
          <a:bodyPr>
            <a:normAutofit fontScale="92500" lnSpcReduction="10000"/>
          </a:bodyPr>
          <a:lstStyle/>
          <a:p>
            <a:r>
              <a:rPr lang="en-US" sz="3800" dirty="0" smtClean="0"/>
              <a:t>Theory Of Automata</a:t>
            </a:r>
          </a:p>
          <a:p>
            <a:r>
              <a:rPr lang="en-US" sz="3800" dirty="0" smtClean="0"/>
              <a:t>By </a:t>
            </a:r>
          </a:p>
          <a:p>
            <a:r>
              <a:rPr lang="en-US" sz="3800" dirty="0" smtClean="0"/>
              <a:t>Dr. MM Alam</a:t>
            </a:r>
          </a:p>
          <a:p>
            <a:endParaRPr lang="en-US" sz="3800" dirty="0" smtClean="0"/>
          </a:p>
        </p:txBody>
      </p:sp>
    </p:spTree>
    <p:extLst>
      <p:ext uri="{BB962C8B-B14F-4D97-AF65-F5344CB8AC3E}">
        <p14:creationId xmlns:p14="http://schemas.microsoft.com/office/powerpoint/2010/main" xmlns="" val="25802724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Lecture#7 Recap</a:t>
            </a:r>
            <a:endParaRPr lang="en-US" dirty="0"/>
          </a:p>
        </p:txBody>
      </p:sp>
      <p:sp>
        <p:nvSpPr>
          <p:cNvPr id="5" name="Content Placeholder 2"/>
          <p:cNvSpPr>
            <a:spLocks noGrp="1"/>
          </p:cNvSpPr>
          <p:nvPr>
            <p:ph idx="1"/>
          </p:nvPr>
        </p:nvSpPr>
        <p:spPr/>
        <p:txBody>
          <a:bodyPr/>
          <a:lstStyle/>
          <a:p>
            <a:r>
              <a:rPr lang="en-US" dirty="0" smtClean="0"/>
              <a:t>FA definition RECAP</a:t>
            </a:r>
          </a:p>
          <a:p>
            <a:r>
              <a:rPr lang="en-US" dirty="0" smtClean="0"/>
              <a:t>Wrong FA correction using Regular expressions different possibilities.</a:t>
            </a:r>
          </a:p>
          <a:p>
            <a:r>
              <a:rPr lang="en-US" dirty="0" smtClean="0"/>
              <a:t>How to build an FA from scratch</a:t>
            </a:r>
          </a:p>
          <a:p>
            <a:r>
              <a:rPr lang="en-US" dirty="0" smtClean="0"/>
              <a:t>What are Dead or Trap states in FA</a:t>
            </a:r>
          </a:p>
          <a:p>
            <a:r>
              <a:rPr lang="en-US" dirty="0" smtClean="0"/>
              <a:t>Trap or dead state Example using JFLAP</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avoid Dead States in FA</a:t>
            </a:r>
            <a:endParaRPr lang="en-US" dirty="0"/>
          </a:p>
        </p:txBody>
      </p:sp>
      <p:sp>
        <p:nvSpPr>
          <p:cNvPr id="3" name="Content Placeholder 2"/>
          <p:cNvSpPr>
            <a:spLocks noGrp="1"/>
          </p:cNvSpPr>
          <p:nvPr>
            <p:ph idx="1"/>
          </p:nvPr>
        </p:nvSpPr>
        <p:spPr/>
        <p:txBody>
          <a:bodyPr>
            <a:normAutofit/>
          </a:bodyPr>
          <a:lstStyle/>
          <a:p>
            <a:r>
              <a:rPr lang="en-US" dirty="0" smtClean="0"/>
              <a:t>Martin method:</a:t>
            </a:r>
          </a:p>
          <a:p>
            <a:pPr lvl="1"/>
            <a:r>
              <a:rPr lang="en-US" dirty="0" smtClean="0"/>
              <a:t>Make each state label, as it progresses, based on the input strings. </a:t>
            </a:r>
          </a:p>
          <a:p>
            <a:pPr lvl="1"/>
            <a:r>
              <a:rPr lang="en-US" dirty="0" smtClean="0"/>
              <a:t>Based on the conditions of the Regular expressions or FA, only required states are marked final. </a:t>
            </a:r>
          </a:p>
          <a:p>
            <a:pPr lvl="1"/>
            <a:r>
              <a:rPr lang="en-US" dirty="0" smtClean="0"/>
              <a:t>Not every FA can be modeled in this way!</a:t>
            </a:r>
            <a:endParaRPr lang="en-US" dirty="0"/>
          </a:p>
        </p:txBody>
      </p:sp>
    </p:spTree>
    <p:extLst>
      <p:ext uri="{BB962C8B-B14F-4D97-AF65-F5344CB8AC3E}">
        <p14:creationId xmlns:p14="http://schemas.microsoft.com/office/powerpoint/2010/main" xmlns="" val="17641274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ontent Placeholder 2"/>
          <p:cNvSpPr>
            <a:spLocks noGrp="1"/>
          </p:cNvSpPr>
          <p:nvPr>
            <p:ph idx="1"/>
          </p:nvPr>
        </p:nvSpPr>
        <p:spPr>
          <a:xfrm>
            <a:off x="228600" y="152400"/>
            <a:ext cx="8229600" cy="1600200"/>
          </a:xfrm>
        </p:spPr>
        <p:txBody>
          <a:bodyPr>
            <a:normAutofit/>
          </a:bodyPr>
          <a:lstStyle/>
          <a:p>
            <a:r>
              <a:rPr lang="en-US" dirty="0" smtClean="0"/>
              <a:t>Example for FA that does not end at </a:t>
            </a:r>
            <a:r>
              <a:rPr lang="en-US" b="1" dirty="0" smtClean="0"/>
              <a:t>bb</a:t>
            </a:r>
            <a:r>
              <a:rPr lang="en-US" dirty="0" smtClean="0"/>
              <a:t> only. </a:t>
            </a:r>
          </a:p>
          <a:p>
            <a:pPr lvl="1"/>
            <a:r>
              <a:rPr lang="en-US" dirty="0" smtClean="0"/>
              <a:t>RE will be as :-  </a:t>
            </a:r>
            <a:r>
              <a:rPr lang="el-GR" dirty="0" smtClean="0"/>
              <a:t>Λ</a:t>
            </a:r>
            <a:r>
              <a:rPr lang="en-US" dirty="0" smtClean="0"/>
              <a:t>+</a:t>
            </a:r>
            <a:r>
              <a:rPr lang="en-US" dirty="0" err="1" smtClean="0"/>
              <a:t>a+b</a:t>
            </a:r>
            <a:r>
              <a:rPr lang="en-US" dirty="0" smtClean="0"/>
              <a:t>+(</a:t>
            </a:r>
            <a:r>
              <a:rPr lang="en-US" dirty="0" err="1" smtClean="0"/>
              <a:t>a+b</a:t>
            </a:r>
            <a:r>
              <a:rPr lang="en-US" dirty="0" smtClean="0"/>
              <a:t>)*(</a:t>
            </a:r>
            <a:r>
              <a:rPr lang="en-US" dirty="0" err="1" smtClean="0"/>
              <a:t>ab+ba+aa</a:t>
            </a:r>
            <a:r>
              <a:rPr lang="en-US" dirty="0" smtClean="0"/>
              <a:t>)</a:t>
            </a:r>
            <a:endParaRPr lang="en-US" dirty="0"/>
          </a:p>
        </p:txBody>
      </p:sp>
      <p:pic>
        <p:nvPicPr>
          <p:cNvPr id="2" name="Picture 2"/>
          <p:cNvPicPr>
            <a:picLocks noChangeAspect="1" noChangeArrowheads="1"/>
          </p:cNvPicPr>
          <p:nvPr/>
        </p:nvPicPr>
        <p:blipFill>
          <a:blip r:embed="rId2"/>
          <a:srcRect/>
          <a:stretch>
            <a:fillRect/>
          </a:stretch>
        </p:blipFill>
        <p:spPr bwMode="auto">
          <a:xfrm>
            <a:off x="1981200" y="1213561"/>
            <a:ext cx="5448300" cy="564443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228600" y="152400"/>
            <a:ext cx="8229600" cy="1600200"/>
          </a:xfrm>
          <a:prstGeom prst="rect">
            <a:avLst/>
          </a:prstGeom>
        </p:spPr>
        <p:txBody>
          <a:bodyPr vert="horz" lIns="91440" tIns="45720" rIns="91440" bIns="45720" rtlCol="0">
            <a:normAutofit fontScale="8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Example for FA that does not end at </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aba and abb</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Also the length of each word &gt;= 3 </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RE will be as follows:- </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aab</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a:t>
            </a:r>
            <a:r>
              <a:rPr lang="en-US" sz="2800" dirty="0" err="1" smtClean="0"/>
              <a:t>aaa</a:t>
            </a:r>
            <a:r>
              <a:rPr lang="en-US" sz="2800" dirty="0" smtClean="0"/>
              <a:t>+ </a:t>
            </a:r>
            <a:r>
              <a:rPr lang="en-US" sz="2800" dirty="0" err="1" smtClean="0"/>
              <a:t>bab</a:t>
            </a:r>
            <a:r>
              <a:rPr lang="en-US" sz="2800" dirty="0" smtClean="0"/>
              <a:t>+ </a:t>
            </a:r>
            <a:r>
              <a:rPr lang="en-US" sz="2800" dirty="0" err="1" smtClean="0"/>
              <a:t>baa+bbb+bba</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xmlns="" val="12971116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Even-Even Example</a:t>
            </a:r>
            <a:endParaRPr lang="en-US" dirty="0"/>
          </a:p>
        </p:txBody>
      </p:sp>
      <p:sp>
        <p:nvSpPr>
          <p:cNvPr id="3" name="Content Placeholder 2"/>
          <p:cNvSpPr>
            <a:spLocks noGrp="1"/>
          </p:cNvSpPr>
          <p:nvPr>
            <p:ph idx="1"/>
          </p:nvPr>
        </p:nvSpPr>
        <p:spPr/>
        <p:txBody>
          <a:bodyPr/>
          <a:lstStyle/>
          <a:p>
            <a:r>
              <a:rPr lang="en-US" dirty="0" smtClean="0"/>
              <a:t>Even-Even Example cannot be modeled using Martin’s method. </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057400" y="2819400"/>
            <a:ext cx="5300853" cy="36431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8915400" cy="1143000"/>
          </a:xfrm>
        </p:spPr>
        <p:txBody>
          <a:bodyPr>
            <a:normAutofit fontScale="90000"/>
          </a:bodyPr>
          <a:lstStyle/>
          <a:p>
            <a:r>
              <a:rPr lang="en-US" dirty="0" smtClean="0"/>
              <a:t>Transition Graphs (TGs) and Generalized Transition Graphs (GTGs)</a:t>
            </a:r>
            <a:endParaRPr lang="en-US" dirty="0"/>
          </a:p>
        </p:txBody>
      </p:sp>
      <p:graphicFrame>
        <p:nvGraphicFramePr>
          <p:cNvPr id="4" name="Content Placeholder 3"/>
          <p:cNvGraphicFramePr>
            <a:graphicFrameLocks noGrp="1"/>
          </p:cNvGraphicFramePr>
          <p:nvPr>
            <p:ph idx="1"/>
          </p:nvPr>
        </p:nvGraphicFramePr>
        <p:xfrm>
          <a:off x="533400" y="1295400"/>
          <a:ext cx="8229600" cy="536448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en-US" sz="3600" dirty="0" smtClean="0"/>
                        <a:t>Transition Graphs</a:t>
                      </a:r>
                      <a:endParaRPr lang="en-US" sz="3600" dirty="0"/>
                    </a:p>
                  </a:txBody>
                  <a:tcPr/>
                </a:tc>
                <a:tc>
                  <a:txBody>
                    <a:bodyPr/>
                    <a:lstStyle/>
                    <a:p>
                      <a:r>
                        <a:rPr lang="en-US" sz="3600" dirty="0" smtClean="0"/>
                        <a:t>Generalized Transition</a:t>
                      </a:r>
                      <a:r>
                        <a:rPr lang="en-US" sz="3600" baseline="0" dirty="0" smtClean="0"/>
                        <a:t> Graphs</a:t>
                      </a:r>
                      <a:endParaRPr lang="en-US" sz="3600" dirty="0"/>
                    </a:p>
                  </a:txBody>
                  <a:tcPr/>
                </a:tc>
              </a:tr>
              <a:tr h="467360">
                <a:tc>
                  <a:txBody>
                    <a:bodyPr/>
                    <a:lstStyle/>
                    <a:p>
                      <a:r>
                        <a:rPr lang="en-US" sz="3200" dirty="0" smtClean="0"/>
                        <a:t>Finite number</a:t>
                      </a:r>
                      <a:r>
                        <a:rPr lang="en-US" sz="3200" baseline="0" dirty="0" smtClean="0"/>
                        <a:t> of states</a:t>
                      </a:r>
                      <a:endParaRPr lang="en-US" sz="3200" dirty="0"/>
                    </a:p>
                  </a:txBody>
                  <a:tcPr/>
                </a:tc>
                <a:tc>
                  <a:txBody>
                    <a:bodyPr/>
                    <a:lstStyle/>
                    <a:p>
                      <a:r>
                        <a:rPr lang="en-US" sz="3200" dirty="0" smtClean="0"/>
                        <a:t>same</a:t>
                      </a:r>
                      <a:endParaRPr lang="en-US" sz="3200" dirty="0"/>
                    </a:p>
                  </a:txBody>
                  <a:tcPr/>
                </a:tc>
              </a:tr>
              <a:tr h="370840">
                <a:tc>
                  <a:txBody>
                    <a:bodyPr/>
                    <a:lstStyle/>
                    <a:p>
                      <a:r>
                        <a:rPr lang="en-US" sz="3200" dirty="0" smtClean="0"/>
                        <a:t>Finite set of input strings</a:t>
                      </a:r>
                      <a:endParaRPr lang="en-US" sz="3200" dirty="0"/>
                    </a:p>
                  </a:txBody>
                  <a:tcPr/>
                </a:tc>
                <a:tc>
                  <a:txBody>
                    <a:bodyPr/>
                    <a:lstStyle/>
                    <a:p>
                      <a:r>
                        <a:rPr lang="en-US" sz="3200" dirty="0" smtClean="0"/>
                        <a:t>same</a:t>
                      </a:r>
                      <a:endParaRPr lang="en-US" sz="3200" dirty="0"/>
                    </a:p>
                  </a:txBody>
                  <a:tcPr/>
                </a:tc>
              </a:tr>
              <a:tr h="370840">
                <a:tc>
                  <a:txBody>
                    <a:bodyPr/>
                    <a:lstStyle/>
                    <a:p>
                      <a:r>
                        <a:rPr lang="en-US" sz="3200" dirty="0" smtClean="0">
                          <a:solidFill>
                            <a:srgbClr val="FF0000"/>
                          </a:solidFill>
                        </a:rPr>
                        <a:t>Finite set of transitions including NULL string</a:t>
                      </a:r>
                      <a:endParaRPr lang="en-US" sz="3200" dirty="0">
                        <a:solidFill>
                          <a:srgbClr val="FF0000"/>
                        </a:solidFill>
                      </a:endParaRPr>
                    </a:p>
                  </a:txBody>
                  <a:tcPr/>
                </a:tc>
                <a:tc>
                  <a:txBody>
                    <a:bodyPr/>
                    <a:lstStyle/>
                    <a:p>
                      <a:r>
                        <a:rPr lang="en-US" sz="3200" dirty="0" smtClean="0">
                          <a:solidFill>
                            <a:srgbClr val="FF0000"/>
                          </a:solidFill>
                        </a:rPr>
                        <a:t>Finite set of transitions including NULL string and transitions can</a:t>
                      </a:r>
                      <a:r>
                        <a:rPr lang="en-US" sz="3200" baseline="0" dirty="0" smtClean="0">
                          <a:solidFill>
                            <a:srgbClr val="FF0000"/>
                          </a:solidFill>
                        </a:rPr>
                        <a:t> represent Regular expressions</a:t>
                      </a:r>
                      <a:endParaRPr lang="en-US" sz="3200" dirty="0">
                        <a:solidFill>
                          <a:srgbClr val="FF0000"/>
                        </a:solidFill>
                      </a:endParaRPr>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Starting and ending in different letters</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47800" y="2286000"/>
            <a:ext cx="6034216" cy="34885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431534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Ends at a double letter</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2486024"/>
            <a:ext cx="3686175" cy="29669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srcRect/>
          <a:stretch>
            <a:fillRect/>
          </a:stretch>
        </p:blipFill>
        <p:spPr bwMode="auto">
          <a:xfrm>
            <a:off x="4953000" y="2590799"/>
            <a:ext cx="3460782" cy="2869565"/>
          </a:xfrm>
          <a:prstGeom prst="rect">
            <a:avLst/>
          </a:prstGeom>
          <a:noFill/>
          <a:ln w="9525">
            <a:noFill/>
            <a:miter lim="800000"/>
            <a:headEnd/>
            <a:tailEnd/>
          </a:ln>
          <a:effectLst/>
        </p:spPr>
      </p:pic>
    </p:spTree>
    <p:extLst>
      <p:ext uri="{BB962C8B-B14F-4D97-AF65-F5344CB8AC3E}">
        <p14:creationId xmlns:p14="http://schemas.microsoft.com/office/powerpoint/2010/main" xmlns="" val="33609022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GTG Example</a:t>
            </a:r>
            <a:endParaRPr lang="en-US" dirty="0"/>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a:srcRect/>
          <a:stretch>
            <a:fillRect/>
          </a:stretch>
        </p:blipFill>
        <p:spPr bwMode="auto">
          <a:xfrm>
            <a:off x="838200" y="2743200"/>
            <a:ext cx="6717090" cy="220980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Kleene</a:t>
            </a:r>
            <a:r>
              <a:rPr lang="en-US" dirty="0" smtClean="0"/>
              <a:t> Theorem</a:t>
            </a:r>
            <a:endParaRPr lang="en-US" dirty="0"/>
          </a:p>
        </p:txBody>
      </p:sp>
      <p:sp>
        <p:nvSpPr>
          <p:cNvPr id="5" name="Content Placeholder 2"/>
          <p:cNvSpPr>
            <a:spLocks noGrp="1"/>
          </p:cNvSpPr>
          <p:nvPr>
            <p:ph idx="1"/>
          </p:nvPr>
        </p:nvSpPr>
        <p:spPr>
          <a:xfrm>
            <a:off x="457200" y="1600200"/>
            <a:ext cx="8229600" cy="4525963"/>
          </a:xfrm>
        </p:spPr>
        <p:txBody>
          <a:bodyPr>
            <a:normAutofit/>
          </a:bodyPr>
          <a:lstStyle/>
          <a:p>
            <a:r>
              <a:rPr lang="en-US" dirty="0" smtClean="0"/>
              <a:t>Daniel I Cohen has divided </a:t>
            </a:r>
            <a:r>
              <a:rPr lang="en-US" dirty="0" err="1" smtClean="0"/>
              <a:t>Kleene</a:t>
            </a:r>
            <a:r>
              <a:rPr lang="en-US" dirty="0" smtClean="0"/>
              <a:t> Theorem in to three parts:</a:t>
            </a:r>
          </a:p>
          <a:p>
            <a:pPr lvl="1"/>
            <a:r>
              <a:rPr lang="en-US" dirty="0" smtClean="0"/>
              <a:t>Part I: Every FA is a TG</a:t>
            </a:r>
          </a:p>
          <a:p>
            <a:pPr lvl="1"/>
            <a:r>
              <a:rPr lang="en-US" dirty="0" smtClean="0"/>
              <a:t>Part II: Every TG has a regular expression</a:t>
            </a:r>
          </a:p>
          <a:p>
            <a:pPr lvl="1"/>
            <a:r>
              <a:rPr lang="en-US" dirty="0" smtClean="0"/>
              <a:t>Every Regular expression can be represented by a Finite Automata</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err="1" smtClean="0"/>
              <a:t>Kleene</a:t>
            </a:r>
            <a:r>
              <a:rPr lang="en-US" dirty="0" smtClean="0"/>
              <a:t> Theorem Part I</a:t>
            </a:r>
            <a:endParaRPr lang="en-US" dirty="0"/>
          </a:p>
        </p:txBody>
      </p:sp>
      <p:sp>
        <p:nvSpPr>
          <p:cNvPr id="3" name="Content Placeholder 2"/>
          <p:cNvSpPr>
            <a:spLocks noGrp="1"/>
          </p:cNvSpPr>
          <p:nvPr>
            <p:ph idx="1"/>
          </p:nvPr>
        </p:nvSpPr>
        <p:spPr>
          <a:xfrm>
            <a:off x="533400" y="1066800"/>
            <a:ext cx="8229600" cy="1295400"/>
          </a:xfrm>
        </p:spPr>
        <p:txBody>
          <a:bodyPr>
            <a:normAutofit/>
          </a:bodyPr>
          <a:lstStyle/>
          <a:p>
            <a:r>
              <a:rPr lang="en-US" dirty="0" smtClean="0"/>
              <a:t>Every FA is a TG as well. </a:t>
            </a:r>
          </a:p>
          <a:p>
            <a:pPr lvl="1"/>
            <a:r>
              <a:rPr lang="en-US" dirty="0" smtClean="0"/>
              <a:t>Please refer to Previous Slides. </a:t>
            </a:r>
            <a:endParaRPr lang="en-US" dirty="0"/>
          </a:p>
        </p:txBody>
      </p:sp>
      <p:graphicFrame>
        <p:nvGraphicFramePr>
          <p:cNvPr id="4" name="Table 3"/>
          <p:cNvGraphicFramePr>
            <a:graphicFrameLocks noGrp="1"/>
          </p:cNvGraphicFramePr>
          <p:nvPr/>
        </p:nvGraphicFramePr>
        <p:xfrm>
          <a:off x="304800" y="2575560"/>
          <a:ext cx="8686800" cy="3596640"/>
        </p:xfrm>
        <a:graphic>
          <a:graphicData uri="http://schemas.openxmlformats.org/drawingml/2006/table">
            <a:tbl>
              <a:tblPr firstRow="1" bandRow="1">
                <a:tableStyleId>{5C22544A-7EE6-4342-B048-85BDC9FD1C3A}</a:tableStyleId>
              </a:tblPr>
              <a:tblGrid>
                <a:gridCol w="4343400"/>
                <a:gridCol w="4343400"/>
              </a:tblGrid>
              <a:tr h="370840">
                <a:tc>
                  <a:txBody>
                    <a:bodyPr/>
                    <a:lstStyle/>
                    <a:p>
                      <a:r>
                        <a:rPr lang="en-US" sz="3200" dirty="0" smtClean="0"/>
                        <a:t>FA</a:t>
                      </a:r>
                      <a:endParaRPr lang="en-US" sz="3200" dirty="0"/>
                    </a:p>
                  </a:txBody>
                  <a:tcPr/>
                </a:tc>
                <a:tc>
                  <a:txBody>
                    <a:bodyPr/>
                    <a:lstStyle/>
                    <a:p>
                      <a:r>
                        <a:rPr lang="en-US" sz="3200" dirty="0" smtClean="0"/>
                        <a:t>TG</a:t>
                      </a:r>
                      <a:endParaRPr lang="en-US" sz="3200" dirty="0"/>
                    </a:p>
                  </a:txBody>
                  <a:tcPr/>
                </a:tc>
              </a:tr>
              <a:tr h="370840">
                <a:tc>
                  <a:txBody>
                    <a:bodyPr/>
                    <a:lstStyle/>
                    <a:p>
                      <a:r>
                        <a:rPr lang="en-US" sz="2800" dirty="0" smtClean="0"/>
                        <a:t>Single Start State</a:t>
                      </a:r>
                      <a:r>
                        <a:rPr lang="en-US" sz="2800" baseline="0" dirty="0" smtClean="0"/>
                        <a:t> and multiple end states</a:t>
                      </a:r>
                      <a:endParaRPr lang="en-US" sz="2800" dirty="0"/>
                    </a:p>
                  </a:txBody>
                  <a:tcPr/>
                </a:tc>
                <a:tc>
                  <a:txBody>
                    <a:bodyPr/>
                    <a:lstStyle/>
                    <a:p>
                      <a:r>
                        <a:rPr lang="en-US" sz="2800" dirty="0" smtClean="0"/>
                        <a:t>Multiple State States and multiple end states</a:t>
                      </a:r>
                      <a:endParaRPr lang="en-US" sz="2800" dirty="0"/>
                    </a:p>
                  </a:txBody>
                  <a:tcPr/>
                </a:tc>
              </a:tr>
              <a:tr h="370840">
                <a:tc>
                  <a:txBody>
                    <a:bodyPr/>
                    <a:lstStyle/>
                    <a:p>
                      <a:r>
                        <a:rPr lang="en-US" sz="2800" dirty="0" smtClean="0"/>
                        <a:t>Finite set of input symbols</a:t>
                      </a:r>
                      <a:endParaRPr lang="en-US" sz="2800" dirty="0"/>
                    </a:p>
                  </a:txBody>
                  <a:tcPr/>
                </a:tc>
                <a:tc>
                  <a:txBody>
                    <a:bodyPr/>
                    <a:lstStyle/>
                    <a:p>
                      <a:r>
                        <a:rPr lang="en-US" sz="2800" dirty="0" smtClean="0"/>
                        <a:t>Same</a:t>
                      </a:r>
                      <a:endParaRPr lang="en-US" sz="2800" dirty="0"/>
                    </a:p>
                  </a:txBody>
                  <a:tcPr/>
                </a:tc>
              </a:tr>
              <a:tr h="370840">
                <a:tc>
                  <a:txBody>
                    <a:bodyPr/>
                    <a:lstStyle/>
                    <a:p>
                      <a:r>
                        <a:rPr lang="en-US" sz="2800" dirty="0" smtClean="0"/>
                        <a:t>Finite set of transitions</a:t>
                      </a:r>
                      <a:endParaRPr lang="en-US" sz="2800" dirty="0"/>
                    </a:p>
                  </a:txBody>
                  <a:tcPr/>
                </a:tc>
                <a:tc>
                  <a:txBody>
                    <a:bodyPr/>
                    <a:lstStyle/>
                    <a:p>
                      <a:r>
                        <a:rPr lang="en-US" sz="2800" dirty="0" smtClean="0"/>
                        <a:t>Same</a:t>
                      </a:r>
                      <a:endParaRPr lang="en-US" sz="2800" dirty="0"/>
                    </a:p>
                  </a:txBody>
                  <a:tcPr/>
                </a:tc>
              </a:tr>
              <a:tr h="370840">
                <a:tc>
                  <a:txBody>
                    <a:bodyPr/>
                    <a:lstStyle/>
                    <a:p>
                      <a:r>
                        <a:rPr lang="en-US" sz="2800" dirty="0" smtClean="0"/>
                        <a:t>Deterministic</a:t>
                      </a:r>
                      <a:endParaRPr lang="en-US" sz="2800" dirty="0"/>
                    </a:p>
                  </a:txBody>
                  <a:tcPr/>
                </a:tc>
                <a:tc>
                  <a:txBody>
                    <a:bodyPr/>
                    <a:lstStyle/>
                    <a:p>
                      <a:r>
                        <a:rPr lang="en-US" sz="2800" dirty="0" smtClean="0"/>
                        <a:t>Non-Deterministic</a:t>
                      </a:r>
                      <a:endParaRPr lang="en-US" sz="2800" dirty="0"/>
                    </a:p>
                  </a:txBody>
                  <a:tcPr/>
                </a:tc>
              </a:tr>
              <a:tr h="370840">
                <a:tc>
                  <a:txBody>
                    <a:bodyPr/>
                    <a:lstStyle/>
                    <a:p>
                      <a:r>
                        <a:rPr lang="en-US" sz="2800" dirty="0" smtClean="0"/>
                        <a:t>Distinguishing Rule</a:t>
                      </a:r>
                      <a:endParaRPr lang="en-US" sz="2800" dirty="0"/>
                    </a:p>
                  </a:txBody>
                  <a:tcPr/>
                </a:tc>
                <a:tc>
                  <a:txBody>
                    <a:bodyPr/>
                    <a:lstStyle/>
                    <a:p>
                      <a:r>
                        <a:rPr lang="en-US" sz="2800" dirty="0" smtClean="0"/>
                        <a:t>No such rule</a:t>
                      </a:r>
                      <a:endParaRPr lang="en-US" sz="2800" dirty="0"/>
                    </a:p>
                  </a:txBody>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Kleene</a:t>
            </a:r>
            <a:r>
              <a:rPr lang="en-US" dirty="0" smtClean="0"/>
              <a:t> Theorem Part II</a:t>
            </a:r>
            <a:endParaRPr lang="en-US" dirty="0"/>
          </a:p>
        </p:txBody>
      </p:sp>
      <p:sp>
        <p:nvSpPr>
          <p:cNvPr id="3" name="Content Placeholder 2"/>
          <p:cNvSpPr>
            <a:spLocks noGrp="1"/>
          </p:cNvSpPr>
          <p:nvPr>
            <p:ph idx="1"/>
          </p:nvPr>
        </p:nvSpPr>
        <p:spPr/>
        <p:txBody>
          <a:bodyPr/>
          <a:lstStyle/>
          <a:p>
            <a:r>
              <a:rPr lang="en-US" dirty="0" smtClean="0"/>
              <a:t>Every TG  has a regular expression.</a:t>
            </a:r>
          </a:p>
          <a:p>
            <a:pPr lvl="1"/>
            <a:r>
              <a:rPr lang="en-US" dirty="0" smtClean="0"/>
              <a:t>The prove of this Part requires a systematic algorithm through which a TG can be converted to a GTG, in which all transitions are actually regular expressions. Thus, we need to transform a TG to a GTG and eliminate its various states and convert it to a single state or single transition GTG, so that we can get the regular expression associated with the TG.  </a:t>
            </a:r>
          </a:p>
          <a:p>
            <a:pPr lvl="1"/>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Steps involved in TG to GTG conversion</a:t>
            </a:r>
            <a:br>
              <a:rPr lang="en-US" sz="3200" dirty="0" smtClean="0"/>
            </a:br>
            <a:r>
              <a:rPr lang="en-US" sz="3200" dirty="0" smtClean="0"/>
              <a:t>E</a:t>
            </a:r>
            <a:r>
              <a:rPr lang="en-US" sz="2400" dirty="0" smtClean="0"/>
              <a:t>xamples taken from Daniel I Cohen Book</a:t>
            </a:r>
            <a:endParaRPr lang="en-US" sz="2400" dirty="0"/>
          </a:p>
        </p:txBody>
      </p:sp>
      <p:sp>
        <p:nvSpPr>
          <p:cNvPr id="3" name="Content Placeholder 2"/>
          <p:cNvSpPr>
            <a:spLocks noGrp="1"/>
          </p:cNvSpPr>
          <p:nvPr>
            <p:ph idx="1"/>
          </p:nvPr>
        </p:nvSpPr>
        <p:spPr>
          <a:xfrm>
            <a:off x="304800" y="1600200"/>
            <a:ext cx="8229600" cy="914400"/>
          </a:xfrm>
        </p:spPr>
        <p:txBody>
          <a:bodyPr/>
          <a:lstStyle/>
          <a:p>
            <a:r>
              <a:rPr lang="en-US" dirty="0" smtClean="0"/>
              <a:t>Step I: More than one Initial states conversion:</a:t>
            </a:r>
            <a:endParaRPr lang="en-US" dirty="0"/>
          </a:p>
        </p:txBody>
      </p:sp>
      <p:pic>
        <p:nvPicPr>
          <p:cNvPr id="1026" name="Picture 2"/>
          <p:cNvPicPr>
            <a:picLocks noChangeAspect="1" noChangeArrowheads="1"/>
          </p:cNvPicPr>
          <p:nvPr/>
        </p:nvPicPr>
        <p:blipFill>
          <a:blip r:embed="rId2"/>
          <a:srcRect/>
          <a:stretch>
            <a:fillRect/>
          </a:stretch>
        </p:blipFill>
        <p:spPr bwMode="auto">
          <a:xfrm>
            <a:off x="1913686" y="2214465"/>
            <a:ext cx="4715714" cy="464353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Content Placeholder 2"/>
          <p:cNvSpPr>
            <a:spLocks noGrp="1"/>
          </p:cNvSpPr>
          <p:nvPr>
            <p:ph idx="1"/>
          </p:nvPr>
        </p:nvSpPr>
        <p:spPr/>
        <p:txBody>
          <a:bodyPr/>
          <a:lstStyle/>
          <a:p>
            <a:r>
              <a:rPr lang="en-US" dirty="0" smtClean="0"/>
              <a:t>Step II: More than one Final states conversion:</a:t>
            </a:r>
            <a:endParaRPr lang="en-US" dirty="0"/>
          </a:p>
        </p:txBody>
      </p:sp>
      <p:pic>
        <p:nvPicPr>
          <p:cNvPr id="2050" name="Picture 2"/>
          <p:cNvPicPr>
            <a:picLocks noChangeAspect="1" noChangeArrowheads="1"/>
          </p:cNvPicPr>
          <p:nvPr/>
        </p:nvPicPr>
        <p:blipFill>
          <a:blip r:embed="rId2"/>
          <a:srcRect/>
          <a:stretch>
            <a:fillRect/>
          </a:stretch>
        </p:blipFill>
        <p:spPr bwMode="auto">
          <a:xfrm>
            <a:off x="228600" y="2590799"/>
            <a:ext cx="3299861" cy="3192921"/>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3825240" y="2590800"/>
            <a:ext cx="4582160" cy="3124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Content Placeholder 2"/>
          <p:cNvSpPr>
            <a:spLocks noGrp="1"/>
          </p:cNvSpPr>
          <p:nvPr>
            <p:ph idx="1"/>
          </p:nvPr>
        </p:nvSpPr>
        <p:spPr>
          <a:xfrm>
            <a:off x="485775" y="1600200"/>
            <a:ext cx="8229600" cy="1066800"/>
          </a:xfrm>
        </p:spPr>
        <p:txBody>
          <a:bodyPr/>
          <a:lstStyle/>
          <a:p>
            <a:r>
              <a:rPr lang="en-US" dirty="0" smtClean="0"/>
              <a:t>Step III: Multiple Loops conversion:</a:t>
            </a:r>
            <a:endParaRPr lang="en-US" dirty="0"/>
          </a:p>
        </p:txBody>
      </p:sp>
      <p:grpSp>
        <p:nvGrpSpPr>
          <p:cNvPr id="6" name="Group 5"/>
          <p:cNvGrpSpPr>
            <a:grpSpLocks/>
          </p:cNvGrpSpPr>
          <p:nvPr/>
        </p:nvGrpSpPr>
        <p:grpSpPr bwMode="auto">
          <a:xfrm>
            <a:off x="3414713" y="3470275"/>
            <a:ext cx="841375" cy="614363"/>
            <a:chOff x="726" y="2634"/>
            <a:chExt cx="566" cy="413"/>
          </a:xfrm>
        </p:grpSpPr>
        <p:sp>
          <p:nvSpPr>
            <p:cNvPr id="7" name="Oval 6"/>
            <p:cNvSpPr>
              <a:spLocks noChangeArrowheads="1"/>
            </p:cNvSpPr>
            <p:nvPr/>
          </p:nvSpPr>
          <p:spPr bwMode="auto">
            <a:xfrm>
              <a:off x="804" y="2644"/>
              <a:ext cx="403" cy="403"/>
            </a:xfrm>
            <a:prstGeom prst="ellipse">
              <a:avLst/>
            </a:prstGeom>
            <a:solidFill>
              <a:srgbClr val="FFFFFF"/>
            </a:solidFill>
            <a:ln w="9525">
              <a:solidFill>
                <a:srgbClr val="000000"/>
              </a:solidFill>
              <a:round/>
              <a:headEnd/>
              <a:tailEnd/>
            </a:ln>
          </p:spPr>
          <p:txBody>
            <a:bodyPr/>
            <a:lstStyle/>
            <a:p>
              <a:endParaRPr lang="en-US" sz="2100">
                <a:solidFill>
                  <a:srgbClr val="000000"/>
                </a:solidFill>
              </a:endParaRPr>
            </a:p>
          </p:txBody>
        </p:sp>
        <p:sp>
          <p:nvSpPr>
            <p:cNvPr id="8" name="Text Box 7"/>
            <p:cNvSpPr txBox="1">
              <a:spLocks noChangeArrowheads="1"/>
            </p:cNvSpPr>
            <p:nvPr/>
          </p:nvSpPr>
          <p:spPr bwMode="auto">
            <a:xfrm>
              <a:off x="726" y="2634"/>
              <a:ext cx="566" cy="394"/>
            </a:xfrm>
            <a:prstGeom prst="rect">
              <a:avLst/>
            </a:prstGeom>
            <a:noFill/>
            <a:ln w="9525">
              <a:noFill/>
              <a:miter lim="800000"/>
              <a:headEnd/>
              <a:tailEnd/>
            </a:ln>
          </p:spPr>
          <p:txBody>
            <a:bodyPr/>
            <a:lstStyle/>
            <a:p>
              <a:pPr algn="l"/>
              <a:r>
                <a:rPr lang="en-US" sz="1100">
                  <a:solidFill>
                    <a:srgbClr val="000000"/>
                  </a:solidFill>
                </a:rPr>
                <a:t>    </a:t>
              </a:r>
            </a:p>
            <a:p>
              <a:endParaRPr lang="en-US" sz="1100">
                <a:solidFill>
                  <a:srgbClr val="000000"/>
                </a:solidFill>
              </a:endParaRPr>
            </a:p>
          </p:txBody>
        </p:sp>
      </p:grpSp>
      <p:sp>
        <p:nvSpPr>
          <p:cNvPr id="10" name="Text Box 27"/>
          <p:cNvSpPr txBox="1">
            <a:spLocks noChangeArrowheads="1"/>
          </p:cNvSpPr>
          <p:nvPr/>
        </p:nvSpPr>
        <p:spPr bwMode="auto">
          <a:xfrm flipH="1">
            <a:off x="3670300" y="3540125"/>
            <a:ext cx="930275" cy="385763"/>
          </a:xfrm>
          <a:prstGeom prst="rect">
            <a:avLst/>
          </a:prstGeom>
          <a:noFill/>
          <a:ln w="9525">
            <a:noFill/>
            <a:miter lim="800000"/>
            <a:headEnd/>
            <a:tailEnd/>
          </a:ln>
        </p:spPr>
        <p:txBody>
          <a:bodyPr/>
          <a:lstStyle/>
          <a:p>
            <a:pPr algn="l"/>
            <a:r>
              <a:rPr lang="en-US" sz="2500"/>
              <a:t>5</a:t>
            </a:r>
            <a:endParaRPr lang="en-US"/>
          </a:p>
        </p:txBody>
      </p:sp>
      <p:grpSp>
        <p:nvGrpSpPr>
          <p:cNvPr id="11" name="Group 46"/>
          <p:cNvGrpSpPr>
            <a:grpSpLocks/>
          </p:cNvGrpSpPr>
          <p:nvPr/>
        </p:nvGrpSpPr>
        <p:grpSpPr bwMode="auto">
          <a:xfrm rot="21300000">
            <a:off x="3465513" y="2903538"/>
            <a:ext cx="685800" cy="593725"/>
            <a:chOff x="2880" y="3312"/>
            <a:chExt cx="408" cy="336"/>
          </a:xfrm>
        </p:grpSpPr>
        <p:sp>
          <p:nvSpPr>
            <p:cNvPr id="12" name="Freeform 47"/>
            <p:cNvSpPr>
              <a:spLocks/>
            </p:cNvSpPr>
            <p:nvPr/>
          </p:nvSpPr>
          <p:spPr bwMode="auto">
            <a:xfrm rot="600000">
              <a:off x="2880" y="3312"/>
              <a:ext cx="408" cy="328"/>
            </a:xfrm>
            <a:custGeom>
              <a:avLst/>
              <a:gdLst/>
              <a:ahLst/>
              <a:cxnLst>
                <a:cxn ang="0">
                  <a:pos x="196" y="378"/>
                </a:cxn>
                <a:cxn ang="0">
                  <a:pos x="300" y="370"/>
                </a:cxn>
              </a:cxnLst>
              <a:rect l="0" t="0" r="r" b="b"/>
              <a:pathLst>
                <a:path w="408" h="378">
                  <a:moveTo>
                    <a:pt x="196" y="378"/>
                  </a:moveTo>
                  <a:cubicBezTo>
                    <a:pt x="0" y="79"/>
                    <a:pt x="408" y="0"/>
                    <a:pt x="300" y="370"/>
                  </a:cubicBezTo>
                </a:path>
              </a:pathLst>
            </a:custGeom>
            <a:noFill/>
            <a:ln w="7620">
              <a:solidFill>
                <a:schemeClr val="tx1"/>
              </a:solidFill>
              <a:round/>
              <a:headEnd type="none" w="med" len="med"/>
              <a:tailEnd type="none" w="med" len="med"/>
            </a:ln>
            <a:effectLst/>
          </p:spPr>
          <p:txBody>
            <a:bodyPr/>
            <a:lstStyle/>
            <a:p>
              <a:endParaRPr lang="en-US"/>
            </a:p>
          </p:txBody>
        </p:sp>
        <p:sp>
          <p:nvSpPr>
            <p:cNvPr id="13" name="Freeform 48"/>
            <p:cNvSpPr>
              <a:spLocks/>
            </p:cNvSpPr>
            <p:nvPr/>
          </p:nvSpPr>
          <p:spPr bwMode="auto">
            <a:xfrm>
              <a:off x="3156" y="3603"/>
              <a:ext cx="36" cy="42"/>
            </a:xfrm>
            <a:custGeom>
              <a:avLst/>
              <a:gdLst/>
              <a:ahLst/>
              <a:cxnLst>
                <a:cxn ang="0">
                  <a:pos x="0" y="42"/>
                </a:cxn>
                <a:cxn ang="0">
                  <a:pos x="36" y="0"/>
                </a:cxn>
              </a:cxnLst>
              <a:rect l="0" t="0" r="r" b="b"/>
              <a:pathLst>
                <a:path w="36" h="42">
                  <a:moveTo>
                    <a:pt x="0" y="42"/>
                  </a:moveTo>
                  <a:lnTo>
                    <a:pt x="36" y="0"/>
                  </a:lnTo>
                </a:path>
              </a:pathLst>
            </a:custGeom>
            <a:noFill/>
            <a:ln w="9525">
              <a:solidFill>
                <a:schemeClr val="tx1"/>
              </a:solidFill>
              <a:round/>
              <a:headEnd type="none" w="med" len="med"/>
              <a:tailEnd type="none" w="med" len="med"/>
            </a:ln>
            <a:effectLst/>
          </p:spPr>
          <p:txBody>
            <a:bodyPr/>
            <a:lstStyle/>
            <a:p>
              <a:endParaRPr lang="en-US"/>
            </a:p>
          </p:txBody>
        </p:sp>
        <p:sp>
          <p:nvSpPr>
            <p:cNvPr id="14" name="Freeform 49"/>
            <p:cNvSpPr>
              <a:spLocks/>
            </p:cNvSpPr>
            <p:nvPr/>
          </p:nvSpPr>
          <p:spPr bwMode="auto">
            <a:xfrm>
              <a:off x="3150" y="3600"/>
              <a:ext cx="3" cy="48"/>
            </a:xfrm>
            <a:custGeom>
              <a:avLst/>
              <a:gdLst/>
              <a:ahLst/>
              <a:cxnLst>
                <a:cxn ang="0">
                  <a:pos x="0" y="0"/>
                </a:cxn>
                <a:cxn ang="0">
                  <a:pos x="3" y="48"/>
                </a:cxn>
              </a:cxnLst>
              <a:rect l="0" t="0" r="r" b="b"/>
              <a:pathLst>
                <a:path w="3" h="48">
                  <a:moveTo>
                    <a:pt x="0" y="0"/>
                  </a:moveTo>
                  <a:lnTo>
                    <a:pt x="3" y="48"/>
                  </a:lnTo>
                </a:path>
              </a:pathLst>
            </a:custGeom>
            <a:noFill/>
            <a:ln w="9525">
              <a:solidFill>
                <a:schemeClr val="tx1"/>
              </a:solidFill>
              <a:round/>
              <a:headEnd type="none" w="med" len="med"/>
              <a:tailEnd type="none" w="med" len="med"/>
            </a:ln>
            <a:effectLst/>
          </p:spPr>
          <p:txBody>
            <a:bodyPr/>
            <a:lstStyle/>
            <a:p>
              <a:endParaRPr lang="en-US"/>
            </a:p>
          </p:txBody>
        </p:sp>
      </p:grpSp>
      <p:sp>
        <p:nvSpPr>
          <p:cNvPr id="15" name="Text Box 50"/>
          <p:cNvSpPr txBox="1">
            <a:spLocks noChangeArrowheads="1"/>
          </p:cNvSpPr>
          <p:nvPr/>
        </p:nvSpPr>
        <p:spPr bwMode="auto">
          <a:xfrm flipH="1">
            <a:off x="3643313" y="2667000"/>
            <a:ext cx="836612" cy="381000"/>
          </a:xfrm>
          <a:prstGeom prst="rect">
            <a:avLst/>
          </a:prstGeom>
          <a:noFill/>
          <a:ln w="9525">
            <a:noFill/>
            <a:miter lim="800000"/>
            <a:headEnd/>
            <a:tailEnd/>
          </a:ln>
        </p:spPr>
        <p:txBody>
          <a:bodyPr/>
          <a:lstStyle/>
          <a:p>
            <a:pPr algn="l"/>
            <a:r>
              <a:rPr lang="en-US" sz="2200"/>
              <a:t>r</a:t>
            </a:r>
            <a:r>
              <a:rPr lang="en-US" sz="2200" baseline="-30000"/>
              <a:t>3</a:t>
            </a:r>
          </a:p>
        </p:txBody>
      </p:sp>
      <p:grpSp>
        <p:nvGrpSpPr>
          <p:cNvPr id="17" name="Group 58"/>
          <p:cNvGrpSpPr>
            <a:grpSpLocks/>
          </p:cNvGrpSpPr>
          <p:nvPr/>
        </p:nvGrpSpPr>
        <p:grpSpPr bwMode="auto">
          <a:xfrm rot="10800000">
            <a:off x="3484563" y="4054475"/>
            <a:ext cx="685800" cy="593725"/>
            <a:chOff x="2880" y="3312"/>
            <a:chExt cx="408" cy="336"/>
          </a:xfrm>
        </p:grpSpPr>
        <p:sp>
          <p:nvSpPr>
            <p:cNvPr id="18" name="Freeform 59"/>
            <p:cNvSpPr>
              <a:spLocks/>
            </p:cNvSpPr>
            <p:nvPr/>
          </p:nvSpPr>
          <p:spPr bwMode="auto">
            <a:xfrm rot="600000">
              <a:off x="2880" y="3312"/>
              <a:ext cx="408" cy="328"/>
            </a:xfrm>
            <a:custGeom>
              <a:avLst/>
              <a:gdLst/>
              <a:ahLst/>
              <a:cxnLst>
                <a:cxn ang="0">
                  <a:pos x="196" y="378"/>
                </a:cxn>
                <a:cxn ang="0">
                  <a:pos x="300" y="370"/>
                </a:cxn>
              </a:cxnLst>
              <a:rect l="0" t="0" r="r" b="b"/>
              <a:pathLst>
                <a:path w="408" h="378">
                  <a:moveTo>
                    <a:pt x="196" y="378"/>
                  </a:moveTo>
                  <a:cubicBezTo>
                    <a:pt x="0" y="79"/>
                    <a:pt x="408" y="0"/>
                    <a:pt x="300" y="370"/>
                  </a:cubicBezTo>
                </a:path>
              </a:pathLst>
            </a:custGeom>
            <a:noFill/>
            <a:ln w="7620">
              <a:solidFill>
                <a:schemeClr val="tx1"/>
              </a:solidFill>
              <a:round/>
              <a:headEnd type="none" w="med" len="med"/>
              <a:tailEnd type="none" w="med" len="med"/>
            </a:ln>
            <a:effectLst/>
          </p:spPr>
          <p:txBody>
            <a:bodyPr/>
            <a:lstStyle/>
            <a:p>
              <a:endParaRPr lang="en-US"/>
            </a:p>
          </p:txBody>
        </p:sp>
        <p:sp>
          <p:nvSpPr>
            <p:cNvPr id="19" name="Freeform 60"/>
            <p:cNvSpPr>
              <a:spLocks/>
            </p:cNvSpPr>
            <p:nvPr/>
          </p:nvSpPr>
          <p:spPr bwMode="auto">
            <a:xfrm>
              <a:off x="3156" y="3603"/>
              <a:ext cx="36" cy="42"/>
            </a:xfrm>
            <a:custGeom>
              <a:avLst/>
              <a:gdLst/>
              <a:ahLst/>
              <a:cxnLst>
                <a:cxn ang="0">
                  <a:pos x="0" y="42"/>
                </a:cxn>
                <a:cxn ang="0">
                  <a:pos x="36" y="0"/>
                </a:cxn>
              </a:cxnLst>
              <a:rect l="0" t="0" r="r" b="b"/>
              <a:pathLst>
                <a:path w="36" h="42">
                  <a:moveTo>
                    <a:pt x="0" y="42"/>
                  </a:moveTo>
                  <a:lnTo>
                    <a:pt x="36" y="0"/>
                  </a:lnTo>
                </a:path>
              </a:pathLst>
            </a:custGeom>
            <a:noFill/>
            <a:ln w="9525">
              <a:solidFill>
                <a:schemeClr val="tx1"/>
              </a:solidFill>
              <a:round/>
              <a:headEnd type="none" w="med" len="med"/>
              <a:tailEnd type="none" w="med" len="med"/>
            </a:ln>
            <a:effectLst/>
          </p:spPr>
          <p:txBody>
            <a:bodyPr/>
            <a:lstStyle/>
            <a:p>
              <a:endParaRPr lang="en-US"/>
            </a:p>
          </p:txBody>
        </p:sp>
        <p:sp>
          <p:nvSpPr>
            <p:cNvPr id="20" name="Freeform 61"/>
            <p:cNvSpPr>
              <a:spLocks/>
            </p:cNvSpPr>
            <p:nvPr/>
          </p:nvSpPr>
          <p:spPr bwMode="auto">
            <a:xfrm>
              <a:off x="3150" y="3600"/>
              <a:ext cx="3" cy="48"/>
            </a:xfrm>
            <a:custGeom>
              <a:avLst/>
              <a:gdLst/>
              <a:ahLst/>
              <a:cxnLst>
                <a:cxn ang="0">
                  <a:pos x="0" y="0"/>
                </a:cxn>
                <a:cxn ang="0">
                  <a:pos x="3" y="48"/>
                </a:cxn>
              </a:cxnLst>
              <a:rect l="0" t="0" r="r" b="b"/>
              <a:pathLst>
                <a:path w="3" h="48">
                  <a:moveTo>
                    <a:pt x="0" y="0"/>
                  </a:moveTo>
                  <a:lnTo>
                    <a:pt x="3" y="48"/>
                  </a:lnTo>
                </a:path>
              </a:pathLst>
            </a:custGeom>
            <a:noFill/>
            <a:ln w="9525">
              <a:solidFill>
                <a:schemeClr val="tx1"/>
              </a:solidFill>
              <a:round/>
              <a:headEnd type="none" w="med" len="med"/>
              <a:tailEnd type="none" w="med" len="med"/>
            </a:ln>
            <a:effectLst/>
          </p:spPr>
          <p:txBody>
            <a:bodyPr/>
            <a:lstStyle/>
            <a:p>
              <a:endParaRPr lang="en-US"/>
            </a:p>
          </p:txBody>
        </p:sp>
      </p:grpSp>
      <p:sp>
        <p:nvSpPr>
          <p:cNvPr id="21" name="Text Box 62"/>
          <p:cNvSpPr txBox="1">
            <a:spLocks noChangeArrowheads="1"/>
          </p:cNvSpPr>
          <p:nvPr/>
        </p:nvSpPr>
        <p:spPr bwMode="auto">
          <a:xfrm flipH="1">
            <a:off x="3681413" y="4419600"/>
            <a:ext cx="836612" cy="381000"/>
          </a:xfrm>
          <a:prstGeom prst="rect">
            <a:avLst/>
          </a:prstGeom>
          <a:noFill/>
          <a:ln w="9525">
            <a:noFill/>
            <a:miter lim="800000"/>
            <a:headEnd/>
            <a:tailEnd/>
          </a:ln>
        </p:spPr>
        <p:txBody>
          <a:bodyPr/>
          <a:lstStyle/>
          <a:p>
            <a:pPr algn="l"/>
            <a:r>
              <a:rPr lang="en-US" sz="2200" dirty="0"/>
              <a:t>r</a:t>
            </a:r>
            <a:r>
              <a:rPr lang="en-US" sz="2200" baseline="-30000" dirty="0"/>
              <a:t>4</a:t>
            </a:r>
          </a:p>
        </p:txBody>
      </p:sp>
      <p:pic>
        <p:nvPicPr>
          <p:cNvPr id="3074" name="Picture 2"/>
          <p:cNvPicPr>
            <a:picLocks noChangeAspect="1" noChangeArrowheads="1"/>
          </p:cNvPicPr>
          <p:nvPr/>
        </p:nvPicPr>
        <p:blipFill>
          <a:blip r:embed="rId2"/>
          <a:srcRect/>
          <a:stretch>
            <a:fillRect/>
          </a:stretch>
        </p:blipFill>
        <p:spPr bwMode="auto">
          <a:xfrm>
            <a:off x="5257800" y="2971800"/>
            <a:ext cx="1157926" cy="1676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17834" y="2085109"/>
            <a:ext cx="4630366" cy="1828800"/>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3810000" y="3631924"/>
            <a:ext cx="4646468" cy="2311676"/>
          </a:xfrm>
          <a:prstGeom prst="rect">
            <a:avLst/>
          </a:prstGeom>
          <a:noFill/>
          <a:ln w="9525">
            <a:noFill/>
            <a:miter lim="800000"/>
            <a:headEnd/>
            <a:tailEnd/>
          </a:ln>
          <a:effectLst/>
        </p:spPr>
      </p:pic>
      <p:sp>
        <p:nvSpPr>
          <p:cNvPr id="5" name="Content Placeholder 2"/>
          <p:cNvSpPr>
            <a:spLocks noGrp="1"/>
          </p:cNvSpPr>
          <p:nvPr>
            <p:ph idx="1"/>
          </p:nvPr>
        </p:nvSpPr>
        <p:spPr>
          <a:xfrm>
            <a:off x="254577" y="381000"/>
            <a:ext cx="8229600" cy="1066800"/>
          </a:xfrm>
        </p:spPr>
        <p:txBody>
          <a:bodyPr/>
          <a:lstStyle/>
          <a:p>
            <a:r>
              <a:rPr lang="en-US" dirty="0" smtClean="0"/>
              <a:t>Step IV: State Elimination:</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4"/>
          <p:cNvPicPr>
            <a:picLocks noGrp="1" noChangeAspect="1" noChangeArrowheads="1"/>
          </p:cNvPicPr>
          <p:nvPr>
            <p:ph idx="1"/>
          </p:nvPr>
        </p:nvPicPr>
        <p:blipFill>
          <a:blip r:embed="rId2"/>
          <a:srcRect/>
          <a:stretch>
            <a:fillRect/>
          </a:stretch>
        </p:blipFill>
        <p:spPr bwMode="auto">
          <a:xfrm>
            <a:off x="1905000" y="304800"/>
            <a:ext cx="5819257" cy="607343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8 Summary</a:t>
            </a:r>
            <a:endParaRPr lang="en-US" dirty="0"/>
          </a:p>
        </p:txBody>
      </p:sp>
      <p:sp>
        <p:nvSpPr>
          <p:cNvPr id="3" name="Content Placeholder 2"/>
          <p:cNvSpPr>
            <a:spLocks noGrp="1"/>
          </p:cNvSpPr>
          <p:nvPr>
            <p:ph idx="1"/>
          </p:nvPr>
        </p:nvSpPr>
        <p:spPr/>
        <p:txBody>
          <a:bodyPr/>
          <a:lstStyle/>
          <a:p>
            <a:r>
              <a:rPr lang="en-US" dirty="0" smtClean="0"/>
              <a:t>Martin View of FA</a:t>
            </a:r>
          </a:p>
          <a:p>
            <a:r>
              <a:rPr lang="en-US" dirty="0" smtClean="0"/>
              <a:t>Which FA’s cannot be modeled using Martin’s method</a:t>
            </a:r>
          </a:p>
          <a:p>
            <a:r>
              <a:rPr lang="en-US" dirty="0" smtClean="0"/>
              <a:t>TG and GTG Definition and Examples</a:t>
            </a:r>
          </a:p>
          <a:p>
            <a:r>
              <a:rPr lang="en-US" dirty="0" err="1" smtClean="0"/>
              <a:t>Kleene</a:t>
            </a:r>
            <a:r>
              <a:rPr lang="en-US" dirty="0" smtClean="0"/>
              <a:t> Theorem Introduction </a:t>
            </a:r>
          </a:p>
          <a:p>
            <a:r>
              <a:rPr lang="en-US" dirty="0" err="1" smtClean="0"/>
              <a:t>Kleene</a:t>
            </a:r>
            <a:r>
              <a:rPr lang="en-US" dirty="0" smtClean="0"/>
              <a:t> </a:t>
            </a:r>
            <a:r>
              <a:rPr lang="en-US" dirty="0" smtClean="0"/>
              <a:t>Theorem Part I and Part II (Till State elimination)</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sz="4000" dirty="0" smtClean="0"/>
              <a:t>Lecture # </a:t>
            </a:r>
            <a:r>
              <a:rPr lang="en-US" sz="4000" dirty="0" smtClean="0"/>
              <a:t>9</a:t>
            </a:r>
            <a:endParaRPr lang="en-US" sz="4000" dirty="0" smtClean="0"/>
          </a:p>
        </p:txBody>
      </p:sp>
      <p:sp>
        <p:nvSpPr>
          <p:cNvPr id="5123" name="Rectangle 3"/>
          <p:cNvSpPr>
            <a:spLocks noGrp="1" noChangeArrowheads="1"/>
          </p:cNvSpPr>
          <p:nvPr>
            <p:ph type="subTitle" idx="1"/>
          </p:nvPr>
        </p:nvSpPr>
        <p:spPr/>
        <p:txBody>
          <a:bodyPr>
            <a:normAutofit fontScale="92500" lnSpcReduction="10000"/>
          </a:bodyPr>
          <a:lstStyle/>
          <a:p>
            <a:r>
              <a:rPr lang="en-US" sz="3800" dirty="0" smtClean="0"/>
              <a:t>Theory Of Automata</a:t>
            </a:r>
          </a:p>
          <a:p>
            <a:r>
              <a:rPr lang="en-US" sz="3800" dirty="0" smtClean="0"/>
              <a:t>By </a:t>
            </a:r>
          </a:p>
          <a:p>
            <a:r>
              <a:rPr lang="en-US" sz="3800" dirty="0" smtClean="0"/>
              <a:t>Dr. MM Alam</a:t>
            </a:r>
          </a:p>
          <a:p>
            <a:endParaRPr lang="en-US" sz="3800" dirty="0" smtClean="0"/>
          </a:p>
        </p:txBody>
      </p:sp>
    </p:spTree>
    <p:extLst>
      <p:ext uri="{BB962C8B-B14F-4D97-AF65-F5344CB8AC3E}">
        <p14:creationId xmlns:p14="http://schemas.microsoft.com/office/powerpoint/2010/main" xmlns="" val="25802724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8 at a glance…</a:t>
            </a:r>
            <a:endParaRPr lang="en-US" dirty="0"/>
          </a:p>
        </p:txBody>
      </p:sp>
      <p:sp>
        <p:nvSpPr>
          <p:cNvPr id="3" name="Content Placeholder 2"/>
          <p:cNvSpPr>
            <a:spLocks noGrp="1"/>
          </p:cNvSpPr>
          <p:nvPr>
            <p:ph idx="1"/>
          </p:nvPr>
        </p:nvSpPr>
        <p:spPr/>
        <p:txBody>
          <a:bodyPr/>
          <a:lstStyle/>
          <a:p>
            <a:r>
              <a:rPr lang="en-US" dirty="0" smtClean="0"/>
              <a:t>How to define FA using Martin Method</a:t>
            </a:r>
          </a:p>
          <a:p>
            <a:r>
              <a:rPr lang="en-US" dirty="0" smtClean="0"/>
              <a:t>Which FA’s cannot be modeled using Martin’s method</a:t>
            </a:r>
          </a:p>
          <a:p>
            <a:r>
              <a:rPr lang="en-US" dirty="0" smtClean="0"/>
              <a:t>TG and GTG Definition and Examples</a:t>
            </a:r>
          </a:p>
          <a:p>
            <a:r>
              <a:rPr lang="en-US" dirty="0" err="1" smtClean="0"/>
              <a:t>Kleene</a:t>
            </a:r>
            <a:r>
              <a:rPr lang="en-US" dirty="0" smtClean="0"/>
              <a:t> Theorem Introduction </a:t>
            </a:r>
          </a:p>
          <a:p>
            <a:r>
              <a:rPr lang="en-US" dirty="0" err="1" smtClean="0"/>
              <a:t>Kleene</a:t>
            </a:r>
            <a:r>
              <a:rPr lang="en-US" dirty="0" smtClean="0"/>
              <a:t> </a:t>
            </a:r>
            <a:r>
              <a:rPr lang="en-US" dirty="0" smtClean="0"/>
              <a:t>Theorem Part I and Part II (Till State elimination)</a:t>
            </a:r>
            <a:endParaRPr lang="en-US"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State </a:t>
            </a:r>
            <a:br>
              <a:rPr lang="en-US" dirty="0" smtClean="0"/>
            </a:br>
            <a:r>
              <a:rPr lang="en-US" dirty="0" smtClean="0"/>
              <a:t>elimination</a:t>
            </a:r>
            <a:br>
              <a:rPr lang="en-US" dirty="0" smtClean="0"/>
            </a:br>
            <a:r>
              <a:rPr lang="en-US" dirty="0" smtClean="0"/>
              <a:t>cont’d..</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95625" y="733425"/>
            <a:ext cx="5972175" cy="597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7" name="Picture 3"/>
          <p:cNvPicPr>
            <a:picLocks noChangeAspect="1" noChangeArrowheads="1"/>
          </p:cNvPicPr>
          <p:nvPr/>
        </p:nvPicPr>
        <p:blipFill>
          <a:blip r:embed="rId2"/>
          <a:srcRect/>
          <a:stretch>
            <a:fillRect/>
          </a:stretch>
        </p:blipFill>
        <p:spPr bwMode="auto">
          <a:xfrm>
            <a:off x="109644" y="228600"/>
            <a:ext cx="9028661" cy="6400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a:srcRect/>
          <a:stretch>
            <a:fillRect/>
          </a:stretch>
        </p:blipFill>
        <p:spPr bwMode="auto">
          <a:xfrm>
            <a:off x="1066800" y="533400"/>
            <a:ext cx="6958135" cy="5867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304800" y="304800"/>
            <a:ext cx="4953000" cy="2183424"/>
          </a:xfrm>
          <a:prstGeom prst="rect">
            <a:avLst/>
          </a:prstGeom>
          <a:noFill/>
          <a:ln w="9525">
            <a:noFill/>
            <a:miter lim="800000"/>
            <a:headEnd/>
            <a:tailEnd/>
          </a:ln>
          <a:effectLst/>
        </p:spPr>
      </p:pic>
    </p:spTree>
    <p:extLst>
      <p:ext uri="{BB962C8B-B14F-4D97-AF65-F5344CB8AC3E}">
        <p14:creationId xmlns:p14="http://schemas.microsoft.com/office/powerpoint/2010/main" xmlns="" val="23883699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20525845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Kleene</a:t>
            </a:r>
            <a:r>
              <a:rPr lang="en-US" dirty="0" smtClean="0"/>
              <a:t> Part III</a:t>
            </a:r>
            <a:endParaRPr lang="en-US" dirty="0"/>
          </a:p>
        </p:txBody>
      </p:sp>
      <p:sp>
        <p:nvSpPr>
          <p:cNvPr id="3" name="Content Placeholder 2"/>
          <p:cNvSpPr>
            <a:spLocks noGrp="1"/>
          </p:cNvSpPr>
          <p:nvPr>
            <p:ph idx="1"/>
          </p:nvPr>
        </p:nvSpPr>
        <p:spPr/>
        <p:txBody>
          <a:bodyPr>
            <a:normAutofit lnSpcReduction="10000"/>
          </a:bodyPr>
          <a:lstStyle/>
          <a:p>
            <a:r>
              <a:rPr lang="en-US" dirty="0" smtClean="0"/>
              <a:t>Every Regular Expression can be represented by an FA</a:t>
            </a:r>
          </a:p>
          <a:p>
            <a:r>
              <a:rPr lang="en-US" dirty="0" smtClean="0"/>
              <a:t>We already know that a regular expression has a corresponding FA. However, the difficult part is that a regular expression can be combined with other regular expression through union (sum), concatenation and closure of FA. Thus, we need to devise methods for FA1+FA2, FA1FA2, FA1 Closure. </a:t>
            </a:r>
          </a:p>
          <a:p>
            <a:endParaRPr lang="en-US"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Kleene</a:t>
            </a:r>
            <a:r>
              <a:rPr lang="en-US" dirty="0" smtClean="0"/>
              <a:t> Theorem Part III (Union)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If r1+r2 represents a regular expression r3, then FA+FA2 represents an FA3 that correspond to r3. </a:t>
            </a:r>
          </a:p>
          <a:p>
            <a:r>
              <a:rPr lang="en-US" dirty="0" smtClean="0"/>
              <a:t>Start by taking both FA’s initial state and traversing on each input symbol in the respective FA</a:t>
            </a:r>
          </a:p>
          <a:p>
            <a:r>
              <a:rPr lang="en-US" dirty="0" smtClean="0"/>
              <a:t>Since one initial state is allowed in FA, therefore, only one state can be marked as initial state</a:t>
            </a:r>
          </a:p>
          <a:p>
            <a:r>
              <a:rPr lang="en-US" dirty="0" smtClean="0"/>
              <a:t>During the process, any state encountered final, the resultant state will be final. This is due to the fact that multiple final states are allowed in FA.</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endParaRPr lang="en-US" dirty="0"/>
          </a:p>
        </p:txBody>
      </p:sp>
      <p:sp>
        <p:nvSpPr>
          <p:cNvPr id="3" name="Content Placeholder 2"/>
          <p:cNvSpPr>
            <a:spLocks noGrp="1"/>
          </p:cNvSpPr>
          <p:nvPr>
            <p:ph idx="1"/>
          </p:nvPr>
        </p:nvSpPr>
        <p:spPr/>
        <p:txBody>
          <a:bodyPr/>
          <a:lstStyle/>
          <a:p>
            <a:r>
              <a:rPr lang="en-US" dirty="0" smtClean="0"/>
              <a:t>Find FA1 U FA2 for the following:</a:t>
            </a:r>
          </a:p>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2819400"/>
            <a:ext cx="8167630" cy="2057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2274083309"/>
              </p:ext>
            </p:extLst>
          </p:nvPr>
        </p:nvGraphicFramePr>
        <p:xfrm>
          <a:off x="381000" y="3429000"/>
          <a:ext cx="8290560" cy="3200400"/>
        </p:xfrm>
        <a:graphic>
          <a:graphicData uri="http://schemas.openxmlformats.org/drawingml/2006/table">
            <a:tbl>
              <a:tblPr firstRow="1" firstCol="1" bandRow="1">
                <a:tableStyleId>{5C22544A-7EE6-4342-B048-85BDC9FD1C3A}</a:tableStyleId>
              </a:tblPr>
              <a:tblGrid>
                <a:gridCol w="2763520"/>
                <a:gridCol w="2763520"/>
                <a:gridCol w="2763520"/>
              </a:tblGrid>
              <a:tr h="640080">
                <a:tc>
                  <a:txBody>
                    <a:bodyPr/>
                    <a:lstStyle/>
                    <a:p>
                      <a:pPr marL="0" marR="0">
                        <a:lnSpc>
                          <a:spcPct val="115000"/>
                        </a:lnSpc>
                        <a:spcBef>
                          <a:spcPts val="0"/>
                        </a:spcBef>
                        <a:spcAft>
                          <a:spcPts val="0"/>
                        </a:spcAft>
                      </a:pPr>
                      <a:r>
                        <a:rPr lang="en-US" sz="2400" dirty="0">
                          <a:effectLst/>
                        </a:rPr>
                        <a:t>Old States</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a</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Reading at b</a:t>
                      </a:r>
                      <a:endParaRPr lang="en-US" sz="2400" dirty="0">
                        <a:effectLst/>
                        <a:latin typeface="Calibri"/>
                        <a:ea typeface="Calibri"/>
                        <a:cs typeface="Times New Roman"/>
                      </a:endParaRPr>
                    </a:p>
                  </a:txBody>
                  <a:tcPr marL="68580" marR="68580" marT="0" marB="0"/>
                </a:tc>
              </a:tr>
              <a:tr h="640080">
                <a:tc>
                  <a:txBody>
                    <a:bodyPr/>
                    <a:lstStyle/>
                    <a:p>
                      <a:pPr marL="0" marR="0">
                        <a:lnSpc>
                          <a:spcPct val="115000"/>
                        </a:lnSpc>
                        <a:spcBef>
                          <a:spcPts val="0"/>
                        </a:spcBef>
                        <a:spcAft>
                          <a:spcPts val="0"/>
                        </a:spcAft>
                      </a:pPr>
                      <a:r>
                        <a:rPr lang="en-US" sz="2400" dirty="0">
                          <a:effectLst/>
                        </a:rPr>
                        <a:t>z1-≡</a:t>
                      </a:r>
                      <a:r>
                        <a:rPr lang="en-US" sz="2400" dirty="0" smtClean="0">
                          <a:effectLst/>
                        </a:rPr>
                        <a:t>(q0,p0</a:t>
                      </a:r>
                      <a:r>
                        <a:rPr lang="en-US" sz="2400" dirty="0">
                          <a:effectLst/>
                        </a:rPr>
                        <a:t>)</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(q1,p1)≡z2</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(q1,p1)≡z2</a:t>
                      </a:r>
                      <a:endParaRPr lang="en-US" sz="2400">
                        <a:effectLst/>
                        <a:latin typeface="Calibri"/>
                        <a:ea typeface="Calibri"/>
                        <a:cs typeface="Times New Roman"/>
                      </a:endParaRPr>
                    </a:p>
                  </a:txBody>
                  <a:tcPr marL="68580" marR="68580" marT="0" marB="0"/>
                </a:tc>
              </a:tr>
              <a:tr h="640080">
                <a:tc>
                  <a:txBody>
                    <a:bodyPr/>
                    <a:lstStyle/>
                    <a:p>
                      <a:pPr marL="0" marR="0">
                        <a:lnSpc>
                          <a:spcPct val="115000"/>
                        </a:lnSpc>
                        <a:spcBef>
                          <a:spcPts val="0"/>
                        </a:spcBef>
                        <a:spcAft>
                          <a:spcPts val="0"/>
                        </a:spcAft>
                      </a:pPr>
                      <a:r>
                        <a:rPr lang="en-US" sz="2400">
                          <a:effectLst/>
                        </a:rPr>
                        <a:t>z2+≡(q1,p1)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(q3,p1)≡z3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(q2,p1)≡z4</a:t>
                      </a:r>
                      <a:endParaRPr lang="en-US" sz="2400">
                        <a:effectLst/>
                        <a:latin typeface="Calibri"/>
                        <a:ea typeface="Calibri"/>
                        <a:cs typeface="Times New Roman"/>
                      </a:endParaRPr>
                    </a:p>
                  </a:txBody>
                  <a:tcPr marL="68580" marR="68580" marT="0" marB="0"/>
                </a:tc>
              </a:tr>
              <a:tr h="640080">
                <a:tc>
                  <a:txBody>
                    <a:bodyPr/>
                    <a:lstStyle/>
                    <a:p>
                      <a:pPr marL="0" marR="0">
                        <a:lnSpc>
                          <a:spcPct val="115000"/>
                        </a:lnSpc>
                        <a:spcBef>
                          <a:spcPts val="0"/>
                        </a:spcBef>
                        <a:spcAft>
                          <a:spcPts val="0"/>
                        </a:spcAft>
                      </a:pPr>
                      <a:r>
                        <a:rPr lang="en-US" sz="2400">
                          <a:effectLst/>
                        </a:rPr>
                        <a:t>z3+≡(q3,p1)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(q3,p1)≡z3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(q3,p1)≡z3</a:t>
                      </a:r>
                      <a:endParaRPr lang="en-US" sz="2400">
                        <a:effectLst/>
                        <a:latin typeface="Calibri"/>
                        <a:ea typeface="Calibri"/>
                        <a:cs typeface="Times New Roman"/>
                      </a:endParaRPr>
                    </a:p>
                  </a:txBody>
                  <a:tcPr marL="68580" marR="68580" marT="0" marB="0"/>
                </a:tc>
              </a:tr>
              <a:tr h="640080">
                <a:tc>
                  <a:txBody>
                    <a:bodyPr/>
                    <a:lstStyle/>
                    <a:p>
                      <a:pPr marL="0" marR="0">
                        <a:lnSpc>
                          <a:spcPct val="115000"/>
                        </a:lnSpc>
                        <a:spcBef>
                          <a:spcPts val="0"/>
                        </a:spcBef>
                        <a:spcAft>
                          <a:spcPts val="0"/>
                        </a:spcAft>
                      </a:pPr>
                      <a:r>
                        <a:rPr lang="en-US" sz="2400">
                          <a:effectLst/>
                        </a:rPr>
                        <a:t>z4+≡(q2,p1)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(q2,p1)≡z4</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(q2,p1)≡z4</a:t>
                      </a:r>
                      <a:endParaRPr lang="en-US" sz="2400" dirty="0">
                        <a:effectLst/>
                        <a:latin typeface="Calibri"/>
                        <a:ea typeface="Calibri"/>
                        <a:cs typeface="Times New Roman"/>
                      </a:endParaRPr>
                    </a:p>
                  </a:txBody>
                  <a:tcPr marL="68580" marR="68580" marT="0" marB="0"/>
                </a:tc>
              </a:tr>
            </a:tbl>
          </a:graphicData>
        </a:graphic>
      </p:graphicFrame>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19146" y="457200"/>
            <a:ext cx="8167630" cy="2057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781273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50095" y="1066800"/>
            <a:ext cx="7008055" cy="3733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682822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endParaRPr lang="en-US" dirty="0"/>
          </a:p>
        </p:txBody>
      </p:sp>
      <p:sp>
        <p:nvSpPr>
          <p:cNvPr id="3" name="Content Placeholder 2"/>
          <p:cNvSpPr>
            <a:spLocks noGrp="1"/>
          </p:cNvSpPr>
          <p:nvPr>
            <p:ph idx="1"/>
          </p:nvPr>
        </p:nvSpPr>
        <p:spPr/>
        <p:txBody>
          <a:bodyPr/>
          <a:lstStyle/>
          <a:p>
            <a:r>
              <a:rPr lang="en-US" dirty="0" smtClean="0"/>
              <a:t>Find FA1 U FA2 for the following:</a:t>
            </a:r>
          </a:p>
          <a:p>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2743200"/>
            <a:ext cx="4112837" cy="1828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97582" y="2549235"/>
            <a:ext cx="3714750" cy="23440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07818" y="228600"/>
            <a:ext cx="4112837" cy="1828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05400" y="34635"/>
            <a:ext cx="3714750" cy="23440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5" name="Table 4"/>
          <p:cNvGraphicFramePr>
            <a:graphicFrameLocks noGrp="1"/>
          </p:cNvGraphicFramePr>
          <p:nvPr>
            <p:extLst>
              <p:ext uri="{D42A27DB-BD31-4B8C-83A1-F6EECF244321}">
                <p14:modId xmlns:p14="http://schemas.microsoft.com/office/powerpoint/2010/main" xmlns="" val="1016686372"/>
              </p:ext>
            </p:extLst>
          </p:nvPr>
        </p:nvGraphicFramePr>
        <p:xfrm>
          <a:off x="207819" y="2743200"/>
          <a:ext cx="8768541" cy="3810000"/>
        </p:xfrm>
        <a:graphic>
          <a:graphicData uri="http://schemas.openxmlformats.org/drawingml/2006/table">
            <a:tbl>
              <a:tblPr firstRow="1" firstCol="1" bandRow="1">
                <a:tableStyleId>{5C22544A-7EE6-4342-B048-85BDC9FD1C3A}</a:tableStyleId>
              </a:tblPr>
              <a:tblGrid>
                <a:gridCol w="2922847"/>
                <a:gridCol w="2922847"/>
                <a:gridCol w="2922847"/>
              </a:tblGrid>
              <a:tr h="635000">
                <a:tc>
                  <a:txBody>
                    <a:bodyPr/>
                    <a:lstStyle/>
                    <a:p>
                      <a:pPr marL="0" marR="0">
                        <a:lnSpc>
                          <a:spcPct val="115000"/>
                        </a:lnSpc>
                        <a:spcBef>
                          <a:spcPts val="0"/>
                        </a:spcBef>
                        <a:spcAft>
                          <a:spcPts val="0"/>
                        </a:spcAft>
                      </a:pPr>
                      <a:r>
                        <a:rPr lang="en-US" sz="2400" dirty="0">
                          <a:effectLst/>
                        </a:rPr>
                        <a:t>Old States</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a</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b</a:t>
                      </a:r>
                      <a:endParaRPr lang="en-US" sz="2400">
                        <a:effectLst/>
                        <a:latin typeface="Calibri"/>
                        <a:ea typeface="Calibri"/>
                        <a:cs typeface="Times New Roman"/>
                      </a:endParaRPr>
                    </a:p>
                  </a:txBody>
                  <a:tcPr marL="68580" marR="68580" marT="0" marB="0"/>
                </a:tc>
              </a:tr>
              <a:tr h="635000">
                <a:tc>
                  <a:txBody>
                    <a:bodyPr/>
                    <a:lstStyle/>
                    <a:p>
                      <a:pPr marL="0" marR="0">
                        <a:lnSpc>
                          <a:spcPct val="115000"/>
                        </a:lnSpc>
                        <a:spcBef>
                          <a:spcPts val="0"/>
                        </a:spcBef>
                        <a:spcAft>
                          <a:spcPts val="0"/>
                        </a:spcAft>
                      </a:pPr>
                      <a:r>
                        <a:rPr lang="en-US" sz="2400">
                          <a:effectLst/>
                        </a:rPr>
                        <a:t>z1-≡(x1,y1)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(x2,y2)≡z2</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(x5,y4)≡z3</a:t>
                      </a:r>
                      <a:endParaRPr lang="en-US" sz="2400">
                        <a:effectLst/>
                        <a:latin typeface="Calibri"/>
                        <a:ea typeface="Calibri"/>
                        <a:cs typeface="Times New Roman"/>
                      </a:endParaRPr>
                    </a:p>
                  </a:txBody>
                  <a:tcPr marL="68580" marR="68580" marT="0" marB="0"/>
                </a:tc>
              </a:tr>
              <a:tr h="635000">
                <a:tc>
                  <a:txBody>
                    <a:bodyPr/>
                    <a:lstStyle/>
                    <a:p>
                      <a:pPr marL="0" marR="0">
                        <a:lnSpc>
                          <a:spcPct val="115000"/>
                        </a:lnSpc>
                        <a:spcBef>
                          <a:spcPts val="0"/>
                        </a:spcBef>
                        <a:spcAft>
                          <a:spcPts val="0"/>
                        </a:spcAft>
                      </a:pPr>
                      <a:r>
                        <a:rPr lang="en-US" sz="2400">
                          <a:effectLst/>
                        </a:rPr>
                        <a:t>z2≡(x2,y2)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(x3,y2)≡ z4</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(x6,y3)≡z5</a:t>
                      </a:r>
                      <a:endParaRPr lang="en-US" sz="2400">
                        <a:effectLst/>
                        <a:latin typeface="Calibri"/>
                        <a:ea typeface="Calibri"/>
                        <a:cs typeface="Times New Roman"/>
                      </a:endParaRPr>
                    </a:p>
                  </a:txBody>
                  <a:tcPr marL="68580" marR="68580" marT="0" marB="0"/>
                </a:tc>
              </a:tr>
              <a:tr h="635000">
                <a:tc>
                  <a:txBody>
                    <a:bodyPr/>
                    <a:lstStyle/>
                    <a:p>
                      <a:pPr marL="0" marR="0">
                        <a:lnSpc>
                          <a:spcPct val="115000"/>
                        </a:lnSpc>
                        <a:spcBef>
                          <a:spcPts val="0"/>
                        </a:spcBef>
                        <a:spcAft>
                          <a:spcPts val="0"/>
                        </a:spcAft>
                      </a:pPr>
                      <a:r>
                        <a:rPr lang="en-US" sz="2400">
                          <a:effectLst/>
                        </a:rPr>
                        <a:t>z3+≡(x5,y4)</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(x6,y5)≡ z6</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(x6,y4)≡z7</a:t>
                      </a:r>
                      <a:endParaRPr lang="en-US" sz="2400">
                        <a:effectLst/>
                        <a:latin typeface="Calibri"/>
                        <a:ea typeface="Calibri"/>
                        <a:cs typeface="Times New Roman"/>
                      </a:endParaRPr>
                    </a:p>
                  </a:txBody>
                  <a:tcPr marL="68580" marR="68580" marT="0" marB="0"/>
                </a:tc>
              </a:tr>
              <a:tr h="635000">
                <a:tc>
                  <a:txBody>
                    <a:bodyPr/>
                    <a:lstStyle/>
                    <a:p>
                      <a:pPr marL="0" marR="0">
                        <a:lnSpc>
                          <a:spcPct val="115000"/>
                        </a:lnSpc>
                        <a:spcBef>
                          <a:spcPts val="0"/>
                        </a:spcBef>
                        <a:spcAft>
                          <a:spcPts val="0"/>
                        </a:spcAft>
                      </a:pPr>
                      <a:r>
                        <a:rPr lang="en-US" sz="2400">
                          <a:effectLst/>
                        </a:rPr>
                        <a:t>z4≡(x3,y2)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(x4,y2)≡ z8</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(x6,y3)≡z5</a:t>
                      </a:r>
                      <a:endParaRPr lang="en-US" sz="2400">
                        <a:effectLst/>
                        <a:latin typeface="Calibri"/>
                        <a:ea typeface="Calibri"/>
                        <a:cs typeface="Times New Roman"/>
                      </a:endParaRPr>
                    </a:p>
                  </a:txBody>
                  <a:tcPr marL="68580" marR="68580" marT="0" marB="0"/>
                </a:tc>
              </a:tr>
              <a:tr h="635000">
                <a:tc>
                  <a:txBody>
                    <a:bodyPr/>
                    <a:lstStyle/>
                    <a:p>
                      <a:pPr marL="0" marR="0">
                        <a:lnSpc>
                          <a:spcPct val="115000"/>
                        </a:lnSpc>
                        <a:spcBef>
                          <a:spcPts val="0"/>
                        </a:spcBef>
                        <a:spcAft>
                          <a:spcPts val="0"/>
                        </a:spcAft>
                      </a:pPr>
                      <a:r>
                        <a:rPr lang="en-US" sz="2400">
                          <a:effectLst/>
                        </a:rPr>
                        <a:t>z5+≡(x6,y3)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(x6,y2)≡ z9</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(x6,y3)≡z5</a:t>
                      </a:r>
                      <a:endParaRPr lang="en-US" sz="24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xmlns="" val="7489886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07818" y="228600"/>
            <a:ext cx="4112837" cy="1828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05400" y="34635"/>
            <a:ext cx="3714750" cy="23440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2" name="Table 1"/>
          <p:cNvGraphicFramePr>
            <a:graphicFrameLocks noGrp="1"/>
          </p:cNvGraphicFramePr>
          <p:nvPr>
            <p:extLst>
              <p:ext uri="{D42A27DB-BD31-4B8C-83A1-F6EECF244321}">
                <p14:modId xmlns:p14="http://schemas.microsoft.com/office/powerpoint/2010/main" xmlns="" val="2267269710"/>
              </p:ext>
            </p:extLst>
          </p:nvPr>
        </p:nvGraphicFramePr>
        <p:xfrm>
          <a:off x="207819" y="2514600"/>
          <a:ext cx="8478981" cy="4191000"/>
        </p:xfrm>
        <a:graphic>
          <a:graphicData uri="http://schemas.openxmlformats.org/drawingml/2006/table">
            <a:tbl>
              <a:tblPr firstRow="1" firstCol="1" bandRow="1">
                <a:tableStyleId>{5C22544A-7EE6-4342-B048-85BDC9FD1C3A}</a:tableStyleId>
              </a:tblPr>
              <a:tblGrid>
                <a:gridCol w="2826327"/>
                <a:gridCol w="2826327"/>
                <a:gridCol w="2826327"/>
              </a:tblGrid>
              <a:tr h="698500">
                <a:tc>
                  <a:txBody>
                    <a:bodyPr/>
                    <a:lstStyle/>
                    <a:p>
                      <a:pPr marL="0" marR="0">
                        <a:lnSpc>
                          <a:spcPct val="115000"/>
                        </a:lnSpc>
                        <a:spcBef>
                          <a:spcPts val="0"/>
                        </a:spcBef>
                        <a:spcAft>
                          <a:spcPts val="0"/>
                        </a:spcAft>
                      </a:pPr>
                      <a:r>
                        <a:rPr lang="en-US" sz="2400" dirty="0">
                          <a:effectLst/>
                        </a:rPr>
                        <a:t>Old States</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a</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Reading at b</a:t>
                      </a:r>
                      <a:endParaRPr lang="en-US" sz="2400" dirty="0">
                        <a:effectLst/>
                        <a:latin typeface="Calibri"/>
                        <a:ea typeface="Calibri"/>
                        <a:cs typeface="Times New Roman"/>
                      </a:endParaRPr>
                    </a:p>
                  </a:txBody>
                  <a:tcPr marL="68580" marR="68580" marT="0" marB="0"/>
                </a:tc>
              </a:tr>
              <a:tr h="698500">
                <a:tc>
                  <a:txBody>
                    <a:bodyPr/>
                    <a:lstStyle/>
                    <a:p>
                      <a:pPr marL="0" marR="0">
                        <a:lnSpc>
                          <a:spcPct val="115000"/>
                        </a:lnSpc>
                        <a:spcBef>
                          <a:spcPts val="0"/>
                        </a:spcBef>
                        <a:spcAft>
                          <a:spcPts val="0"/>
                        </a:spcAft>
                      </a:pPr>
                      <a:r>
                        <a:rPr lang="en-US" sz="2400" dirty="0">
                          <a:effectLst/>
                        </a:rPr>
                        <a:t>z6+≡(x6,y5)</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(x6,y5)≡ z6</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(x6,y4)≡z7</a:t>
                      </a:r>
                      <a:endParaRPr lang="en-US" sz="2400" dirty="0">
                        <a:effectLst/>
                        <a:latin typeface="Calibri"/>
                        <a:ea typeface="Calibri"/>
                        <a:cs typeface="Times New Roman"/>
                      </a:endParaRPr>
                    </a:p>
                  </a:txBody>
                  <a:tcPr marL="68580" marR="68580" marT="0" marB="0"/>
                </a:tc>
              </a:tr>
              <a:tr h="698500">
                <a:tc>
                  <a:txBody>
                    <a:bodyPr/>
                    <a:lstStyle/>
                    <a:p>
                      <a:pPr marL="0" marR="0">
                        <a:lnSpc>
                          <a:spcPct val="115000"/>
                        </a:lnSpc>
                        <a:spcBef>
                          <a:spcPts val="0"/>
                        </a:spcBef>
                        <a:spcAft>
                          <a:spcPts val="0"/>
                        </a:spcAft>
                      </a:pPr>
                      <a:r>
                        <a:rPr lang="en-US" sz="2400">
                          <a:effectLst/>
                        </a:rPr>
                        <a:t>z7≡(x6,y4)</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(x6,y5)≡ z6</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(x6,y4)≡z7</a:t>
                      </a:r>
                      <a:endParaRPr lang="en-US" sz="2400">
                        <a:effectLst/>
                        <a:latin typeface="Calibri"/>
                        <a:ea typeface="Calibri"/>
                        <a:cs typeface="Times New Roman"/>
                      </a:endParaRPr>
                    </a:p>
                  </a:txBody>
                  <a:tcPr marL="68580" marR="68580" marT="0" marB="0"/>
                </a:tc>
              </a:tr>
              <a:tr h="698500">
                <a:tc>
                  <a:txBody>
                    <a:bodyPr/>
                    <a:lstStyle/>
                    <a:p>
                      <a:pPr marL="0" marR="0">
                        <a:lnSpc>
                          <a:spcPct val="115000"/>
                        </a:lnSpc>
                        <a:spcBef>
                          <a:spcPts val="0"/>
                        </a:spcBef>
                        <a:spcAft>
                          <a:spcPts val="0"/>
                        </a:spcAft>
                      </a:pPr>
                      <a:r>
                        <a:rPr lang="en-US" sz="2400">
                          <a:effectLst/>
                        </a:rPr>
                        <a:t>z8+≡(x4,y2)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(x4,y2)≡ z8</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(x4,y3)≡z10</a:t>
                      </a:r>
                      <a:endParaRPr lang="en-US" sz="2400">
                        <a:effectLst/>
                        <a:latin typeface="Calibri"/>
                        <a:ea typeface="Calibri"/>
                        <a:cs typeface="Times New Roman"/>
                      </a:endParaRPr>
                    </a:p>
                  </a:txBody>
                  <a:tcPr marL="68580" marR="68580" marT="0" marB="0"/>
                </a:tc>
              </a:tr>
              <a:tr h="698500">
                <a:tc>
                  <a:txBody>
                    <a:bodyPr/>
                    <a:lstStyle/>
                    <a:p>
                      <a:pPr marL="0" marR="0">
                        <a:lnSpc>
                          <a:spcPct val="115000"/>
                        </a:lnSpc>
                        <a:spcBef>
                          <a:spcPts val="0"/>
                        </a:spcBef>
                        <a:spcAft>
                          <a:spcPts val="0"/>
                        </a:spcAft>
                      </a:pPr>
                      <a:r>
                        <a:rPr lang="en-US" sz="2400">
                          <a:effectLst/>
                        </a:rPr>
                        <a:t>z9≡(x6,y2)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(x6,y2)≡ z9</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(x6,y3)≡z5</a:t>
                      </a:r>
                      <a:endParaRPr lang="en-US" sz="2400">
                        <a:effectLst/>
                        <a:latin typeface="Calibri"/>
                        <a:ea typeface="Calibri"/>
                        <a:cs typeface="Times New Roman"/>
                      </a:endParaRPr>
                    </a:p>
                  </a:txBody>
                  <a:tcPr marL="68580" marR="68580" marT="0" marB="0"/>
                </a:tc>
              </a:tr>
              <a:tr h="698500">
                <a:tc>
                  <a:txBody>
                    <a:bodyPr/>
                    <a:lstStyle/>
                    <a:p>
                      <a:pPr marL="0" marR="0">
                        <a:lnSpc>
                          <a:spcPct val="115000"/>
                        </a:lnSpc>
                        <a:spcBef>
                          <a:spcPts val="0"/>
                        </a:spcBef>
                        <a:spcAft>
                          <a:spcPts val="0"/>
                        </a:spcAft>
                      </a:pPr>
                      <a:r>
                        <a:rPr lang="en-US" sz="2400">
                          <a:effectLst/>
                        </a:rPr>
                        <a:t>z10+≡(x4,y3)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(x4,y2)≡ z8</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(x4,y3)≡z10</a:t>
                      </a:r>
                      <a:endParaRPr lang="en-US" sz="24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xmlns="" val="40941365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46076" y="838200"/>
            <a:ext cx="8255000" cy="495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631112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9 Summary</a:t>
            </a:r>
            <a:endParaRPr lang="en-US" dirty="0"/>
          </a:p>
        </p:txBody>
      </p:sp>
      <p:sp>
        <p:nvSpPr>
          <p:cNvPr id="3" name="Content Placeholder 2"/>
          <p:cNvSpPr>
            <a:spLocks noGrp="1"/>
          </p:cNvSpPr>
          <p:nvPr>
            <p:ph idx="1"/>
          </p:nvPr>
        </p:nvSpPr>
        <p:spPr/>
        <p:txBody>
          <a:bodyPr/>
          <a:lstStyle/>
          <a:p>
            <a:r>
              <a:rPr lang="en-US" dirty="0" err="1" smtClean="0"/>
              <a:t>Kleene</a:t>
            </a:r>
            <a:r>
              <a:rPr lang="en-US" dirty="0" smtClean="0"/>
              <a:t> Theorem Part I and Part II (Till State elimination)</a:t>
            </a:r>
            <a:endParaRPr lang="en-US" dirty="0" smtClean="0"/>
          </a:p>
          <a:p>
            <a:r>
              <a:rPr lang="en-US" dirty="0" err="1" smtClean="0"/>
              <a:t>Kleene</a:t>
            </a:r>
            <a:r>
              <a:rPr lang="en-US" dirty="0" smtClean="0"/>
              <a:t> Theorem </a:t>
            </a:r>
            <a:r>
              <a:rPr lang="en-US" dirty="0" smtClean="0"/>
              <a:t>Part III (Union)</a:t>
            </a:r>
            <a:endParaRPr lang="en-US" dirty="0" smtClean="0"/>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sz="4000" dirty="0" smtClean="0"/>
              <a:t>Lecture # </a:t>
            </a:r>
            <a:r>
              <a:rPr lang="en-US" sz="4000" dirty="0" smtClean="0"/>
              <a:t>10</a:t>
            </a:r>
            <a:endParaRPr lang="en-US" sz="4000" dirty="0" smtClean="0"/>
          </a:p>
        </p:txBody>
      </p:sp>
      <p:sp>
        <p:nvSpPr>
          <p:cNvPr id="5123" name="Rectangle 3"/>
          <p:cNvSpPr>
            <a:spLocks noGrp="1" noChangeArrowheads="1"/>
          </p:cNvSpPr>
          <p:nvPr>
            <p:ph type="subTitle" idx="1"/>
          </p:nvPr>
        </p:nvSpPr>
        <p:spPr/>
        <p:txBody>
          <a:bodyPr>
            <a:normAutofit fontScale="92500" lnSpcReduction="10000"/>
          </a:bodyPr>
          <a:lstStyle/>
          <a:p>
            <a:r>
              <a:rPr lang="en-US" sz="3800" dirty="0" smtClean="0"/>
              <a:t>Theory Of Automata</a:t>
            </a:r>
          </a:p>
          <a:p>
            <a:r>
              <a:rPr lang="en-US" sz="3800" dirty="0" smtClean="0"/>
              <a:t>By </a:t>
            </a:r>
          </a:p>
          <a:p>
            <a:r>
              <a:rPr lang="en-US" sz="3800" dirty="0" smtClean="0"/>
              <a:t>Dr. MM Alam</a:t>
            </a:r>
          </a:p>
          <a:p>
            <a:endParaRPr lang="en-US" sz="3800" dirty="0" smtClean="0"/>
          </a:p>
        </p:txBody>
      </p:sp>
    </p:spTree>
    <p:extLst>
      <p:ext uri="{BB962C8B-B14F-4D97-AF65-F5344CB8AC3E}">
        <p14:creationId xmlns:p14="http://schemas.microsoft.com/office/powerpoint/2010/main" xmlns="" val="25802724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9 at a glance…</a:t>
            </a:r>
            <a:endParaRPr lang="en-US" dirty="0"/>
          </a:p>
        </p:txBody>
      </p:sp>
      <p:sp>
        <p:nvSpPr>
          <p:cNvPr id="6" name="Content Placeholder 2"/>
          <p:cNvSpPr>
            <a:spLocks noGrp="1"/>
          </p:cNvSpPr>
          <p:nvPr>
            <p:ph idx="1"/>
          </p:nvPr>
        </p:nvSpPr>
        <p:spPr>
          <a:xfrm>
            <a:off x="457200" y="1600200"/>
            <a:ext cx="8229600" cy="4525963"/>
          </a:xfrm>
        </p:spPr>
        <p:txBody>
          <a:bodyPr/>
          <a:lstStyle/>
          <a:p>
            <a:r>
              <a:rPr lang="en-US" dirty="0" err="1" smtClean="0"/>
              <a:t>Kleene</a:t>
            </a:r>
            <a:r>
              <a:rPr lang="en-US" dirty="0" smtClean="0"/>
              <a:t> Theorem Part I and Part II (Till State elimination)</a:t>
            </a:r>
            <a:endParaRPr lang="en-US" dirty="0" smtClean="0"/>
          </a:p>
          <a:p>
            <a:r>
              <a:rPr lang="en-US" dirty="0" err="1" smtClean="0"/>
              <a:t>Kleene</a:t>
            </a:r>
            <a:r>
              <a:rPr lang="en-US" dirty="0" smtClean="0"/>
              <a:t> Theorem </a:t>
            </a:r>
            <a:r>
              <a:rPr lang="en-US" dirty="0" smtClean="0"/>
              <a:t>Part III (Union)</a:t>
            </a:r>
            <a:endParaRPr lang="en-US" dirty="0" smtClean="0"/>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Kleene</a:t>
            </a:r>
            <a:r>
              <a:rPr lang="en-US" dirty="0" smtClean="0"/>
              <a:t> Theorem Part III (Concatenation)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If r1r2 represents a regular expression r3, then FAFA2 represents an FA3 that should correspond to r3. </a:t>
            </a:r>
          </a:p>
          <a:p>
            <a:r>
              <a:rPr lang="en-US" dirty="0" smtClean="0"/>
              <a:t>Start by taking the first FA’s and traversing on each input symbol in the respective FA. </a:t>
            </a:r>
          </a:p>
          <a:p>
            <a:r>
              <a:rPr lang="en-US" dirty="0" smtClean="0"/>
              <a:t>Since one initial state is allowed in FA, therefore, only one state can be marked as initial state</a:t>
            </a:r>
          </a:p>
          <a:p>
            <a:r>
              <a:rPr lang="en-US" dirty="0" smtClean="0"/>
              <a:t>During the process, any state encountered final,  the resultant state will be final. Further, the second FA will be concatenated through its initial state. The new state will be marked as final. </a:t>
            </a:r>
          </a:p>
          <a:p>
            <a:r>
              <a:rPr lang="en-US" dirty="0" smtClean="0"/>
              <a:t>However, if the final state of the second FA is encountered, it will not be combined with the first FA. </a:t>
            </a:r>
            <a:endParaRPr lang="en-US" dirty="0"/>
          </a:p>
        </p:txBody>
      </p:sp>
    </p:spTree>
    <p:extLst>
      <p:ext uri="{BB962C8B-B14F-4D97-AF65-F5344CB8AC3E}">
        <p14:creationId xmlns:p14="http://schemas.microsoft.com/office/powerpoint/2010/main" xmlns="" val="36727120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(concatenation)</a:t>
            </a:r>
            <a:endParaRPr lang="en-US" dirty="0"/>
          </a:p>
        </p:txBody>
      </p:sp>
      <p:sp>
        <p:nvSpPr>
          <p:cNvPr id="3" name="Content Placeholder 2"/>
          <p:cNvSpPr>
            <a:spLocks noGrp="1"/>
          </p:cNvSpPr>
          <p:nvPr>
            <p:ph idx="1"/>
          </p:nvPr>
        </p:nvSpPr>
        <p:spPr/>
        <p:txBody>
          <a:bodyPr/>
          <a:lstStyle/>
          <a:p>
            <a:r>
              <a:rPr lang="en-US" dirty="0" smtClean="0"/>
              <a:t>Find FA1FA2 for the following:</a:t>
            </a:r>
          </a:p>
          <a:p>
            <a:endParaRPr lang="en-US" dirty="0"/>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3200400"/>
            <a:ext cx="8915400" cy="21348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xmlns="" val="696822958"/>
              </p:ext>
            </p:extLst>
          </p:nvPr>
        </p:nvGraphicFramePr>
        <p:xfrm>
          <a:off x="152400" y="2514600"/>
          <a:ext cx="8900160" cy="4270248"/>
        </p:xfrm>
        <a:graphic>
          <a:graphicData uri="http://schemas.openxmlformats.org/drawingml/2006/table">
            <a:tbl>
              <a:tblPr firstRow="1" firstCol="1" bandRow="1">
                <a:tableStyleId>{5C22544A-7EE6-4342-B048-85BDC9FD1C3A}</a:tableStyleId>
              </a:tblPr>
              <a:tblGrid>
                <a:gridCol w="2966720"/>
                <a:gridCol w="2966720"/>
                <a:gridCol w="2966720"/>
              </a:tblGrid>
              <a:tr h="685800">
                <a:tc>
                  <a:txBody>
                    <a:bodyPr/>
                    <a:lstStyle/>
                    <a:p>
                      <a:pPr marL="0" marR="0">
                        <a:lnSpc>
                          <a:spcPct val="115000"/>
                        </a:lnSpc>
                        <a:spcBef>
                          <a:spcPts val="0"/>
                        </a:spcBef>
                        <a:spcAft>
                          <a:spcPts val="0"/>
                        </a:spcAft>
                      </a:pPr>
                      <a:r>
                        <a:rPr lang="en-US" sz="2400">
                          <a:effectLst/>
                        </a:rPr>
                        <a:t>Old States</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a</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b</a:t>
                      </a:r>
                      <a:endParaRPr lang="en-US" sz="2400">
                        <a:effectLst/>
                        <a:latin typeface="Calibri"/>
                        <a:ea typeface="Calibri"/>
                        <a:cs typeface="Times New Roman"/>
                      </a:endParaRPr>
                    </a:p>
                  </a:txBody>
                  <a:tcPr marL="68580" marR="68580" marT="0" marB="0"/>
                </a:tc>
              </a:tr>
              <a:tr h="685800">
                <a:tc>
                  <a:txBody>
                    <a:bodyPr/>
                    <a:lstStyle/>
                    <a:p>
                      <a:pPr marL="0" marR="0">
                        <a:lnSpc>
                          <a:spcPct val="115000"/>
                        </a:lnSpc>
                        <a:spcBef>
                          <a:spcPts val="0"/>
                        </a:spcBef>
                        <a:spcAft>
                          <a:spcPts val="0"/>
                        </a:spcAft>
                      </a:pPr>
                      <a:r>
                        <a:rPr lang="en-US" sz="2400">
                          <a:effectLst/>
                        </a:rPr>
                        <a:t>z1-≡q0</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q1≡z2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q1≡z2</a:t>
                      </a:r>
                      <a:endParaRPr lang="en-US" sz="2400">
                        <a:effectLst/>
                        <a:latin typeface="Calibri"/>
                        <a:ea typeface="Calibri"/>
                        <a:cs typeface="Times New Roman"/>
                      </a:endParaRPr>
                    </a:p>
                  </a:txBody>
                  <a:tcPr marL="68580" marR="68580" marT="0" marB="0"/>
                </a:tc>
              </a:tr>
              <a:tr h="685800">
                <a:tc>
                  <a:txBody>
                    <a:bodyPr/>
                    <a:lstStyle/>
                    <a:p>
                      <a:pPr marL="0" marR="0">
                        <a:lnSpc>
                          <a:spcPct val="115000"/>
                        </a:lnSpc>
                        <a:spcBef>
                          <a:spcPts val="0"/>
                        </a:spcBef>
                        <a:spcAft>
                          <a:spcPts val="0"/>
                        </a:spcAft>
                      </a:pPr>
                      <a:r>
                        <a:rPr lang="en-US" sz="2400">
                          <a:effectLst/>
                        </a:rPr>
                        <a:t>z2≡q1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q3≡z3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(q2,p0)≡z4</a:t>
                      </a:r>
                      <a:endParaRPr lang="en-US" sz="2400">
                        <a:effectLst/>
                        <a:latin typeface="Calibri"/>
                        <a:ea typeface="Calibri"/>
                        <a:cs typeface="Times New Roman"/>
                      </a:endParaRPr>
                    </a:p>
                  </a:txBody>
                  <a:tcPr marL="68580" marR="68580" marT="0" marB="0"/>
                </a:tc>
              </a:tr>
              <a:tr h="685800">
                <a:tc>
                  <a:txBody>
                    <a:bodyPr/>
                    <a:lstStyle/>
                    <a:p>
                      <a:pPr marL="0" marR="0">
                        <a:lnSpc>
                          <a:spcPct val="115000"/>
                        </a:lnSpc>
                        <a:spcBef>
                          <a:spcPts val="0"/>
                        </a:spcBef>
                        <a:spcAft>
                          <a:spcPts val="0"/>
                        </a:spcAft>
                      </a:pPr>
                      <a:r>
                        <a:rPr lang="en-US" sz="2400">
                          <a:effectLst/>
                        </a:rPr>
                        <a:t>z3≡q3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q3≡z3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q3≡z3</a:t>
                      </a:r>
                      <a:endParaRPr lang="en-US" sz="2400">
                        <a:effectLst/>
                        <a:latin typeface="Calibri"/>
                        <a:ea typeface="Calibri"/>
                        <a:cs typeface="Times New Roman"/>
                      </a:endParaRPr>
                    </a:p>
                  </a:txBody>
                  <a:tcPr marL="68580" marR="68580" marT="0" marB="0"/>
                </a:tc>
              </a:tr>
              <a:tr h="685800">
                <a:tc>
                  <a:txBody>
                    <a:bodyPr/>
                    <a:lstStyle/>
                    <a:p>
                      <a:pPr marL="0" marR="0">
                        <a:lnSpc>
                          <a:spcPct val="115000"/>
                        </a:lnSpc>
                        <a:spcBef>
                          <a:spcPts val="0"/>
                        </a:spcBef>
                        <a:spcAft>
                          <a:spcPts val="0"/>
                        </a:spcAft>
                      </a:pPr>
                      <a:r>
                        <a:rPr lang="en-US" sz="2400">
                          <a:effectLst/>
                        </a:rPr>
                        <a:t>z4+ ≡ (q2,p0)</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(q2,p0,p1)≡z5</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(q2,p0,p1)≡z5</a:t>
                      </a:r>
                      <a:endParaRPr lang="en-US" sz="2400">
                        <a:effectLst/>
                        <a:latin typeface="Calibri"/>
                        <a:ea typeface="Calibri"/>
                        <a:cs typeface="Times New Roman"/>
                      </a:endParaRPr>
                    </a:p>
                  </a:txBody>
                  <a:tcPr marL="68580" marR="68580" marT="0" marB="0"/>
                </a:tc>
              </a:tr>
              <a:tr h="685800">
                <a:tc>
                  <a:txBody>
                    <a:bodyPr/>
                    <a:lstStyle/>
                    <a:p>
                      <a:pPr marL="0" marR="0">
                        <a:lnSpc>
                          <a:spcPct val="115000"/>
                        </a:lnSpc>
                        <a:spcBef>
                          <a:spcPts val="0"/>
                        </a:spcBef>
                        <a:spcAft>
                          <a:spcPts val="0"/>
                        </a:spcAft>
                      </a:pPr>
                      <a:r>
                        <a:rPr lang="en-US" sz="2400">
                          <a:effectLst/>
                        </a:rPr>
                        <a:t>z5+≡(q2,p0,p1)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(q2,p0,p1,p1</a:t>
                      </a:r>
                      <a:r>
                        <a:rPr lang="en-US" sz="2400" dirty="0" smtClean="0">
                          <a:effectLst/>
                        </a:rPr>
                        <a:t>)= </a:t>
                      </a:r>
                      <a:r>
                        <a:rPr lang="en-US" sz="2400" dirty="0">
                          <a:effectLst/>
                        </a:rPr>
                        <a:t>(q2,p0,p1)≡z5</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(q2,p0,p1,p1</a:t>
                      </a:r>
                      <a:r>
                        <a:rPr lang="en-US" sz="2400" dirty="0" smtClean="0">
                          <a:effectLst/>
                        </a:rPr>
                        <a:t>)= </a:t>
                      </a:r>
                      <a:r>
                        <a:rPr lang="en-US" sz="2400" dirty="0">
                          <a:effectLst/>
                        </a:rPr>
                        <a:t>(q2,p0,p1)≡z5</a:t>
                      </a:r>
                      <a:endParaRPr lang="en-US" sz="2400" dirty="0">
                        <a:effectLst/>
                        <a:latin typeface="Calibri"/>
                        <a:ea typeface="Calibri"/>
                        <a:cs typeface="Times New Roman"/>
                      </a:endParaRPr>
                    </a:p>
                  </a:txBody>
                  <a:tcPr marL="68580" marR="68580" marT="0" marB="0"/>
                </a:tc>
              </a:tr>
            </a:tbl>
          </a:graphicData>
        </a:graphic>
      </p:graphicFrame>
      <p:pic>
        <p:nvPicPr>
          <p:cNvPr id="4099"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855" y="152400"/>
            <a:ext cx="8915400" cy="21348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6311128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55108" y="1219200"/>
            <a:ext cx="7907867" cy="3200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746224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(concatenation)</a:t>
            </a:r>
            <a:endParaRPr lang="en-US" dirty="0"/>
          </a:p>
        </p:txBody>
      </p:sp>
      <p:sp>
        <p:nvSpPr>
          <p:cNvPr id="3" name="Content Placeholder 2"/>
          <p:cNvSpPr>
            <a:spLocks noGrp="1"/>
          </p:cNvSpPr>
          <p:nvPr>
            <p:ph idx="1"/>
          </p:nvPr>
        </p:nvSpPr>
        <p:spPr/>
        <p:txBody>
          <a:bodyPr/>
          <a:lstStyle/>
          <a:p>
            <a:r>
              <a:rPr lang="en-US" dirty="0" smtClean="0"/>
              <a:t>Find FA2FA1 for the following:</a:t>
            </a:r>
          </a:p>
          <a:p>
            <a:endParaRPr lang="en-US"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2743200"/>
            <a:ext cx="8372475" cy="19684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1790682128"/>
              </p:ext>
            </p:extLst>
          </p:nvPr>
        </p:nvGraphicFramePr>
        <p:xfrm>
          <a:off x="297872" y="2353733"/>
          <a:ext cx="8653896" cy="4279266"/>
        </p:xfrm>
        <a:graphic>
          <a:graphicData uri="http://schemas.openxmlformats.org/drawingml/2006/table">
            <a:tbl>
              <a:tblPr firstRow="1" firstCol="1" bandRow="1">
                <a:tableStyleId>{5C22544A-7EE6-4342-B048-85BDC9FD1C3A}</a:tableStyleId>
              </a:tblPr>
              <a:tblGrid>
                <a:gridCol w="2884632"/>
                <a:gridCol w="2884632"/>
                <a:gridCol w="2884632"/>
              </a:tblGrid>
              <a:tr h="419724">
                <a:tc>
                  <a:txBody>
                    <a:bodyPr/>
                    <a:lstStyle/>
                    <a:p>
                      <a:pPr marL="0" marR="0">
                        <a:lnSpc>
                          <a:spcPct val="115000"/>
                        </a:lnSpc>
                        <a:spcBef>
                          <a:spcPts val="0"/>
                        </a:spcBef>
                        <a:spcAft>
                          <a:spcPts val="0"/>
                        </a:spcAft>
                      </a:pPr>
                      <a:r>
                        <a:rPr lang="en-US" sz="2400">
                          <a:effectLst/>
                        </a:rPr>
                        <a:t>Old States</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a</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b</a:t>
                      </a:r>
                      <a:endParaRPr lang="en-US" sz="2400">
                        <a:effectLst/>
                        <a:latin typeface="Calibri"/>
                        <a:ea typeface="Calibri"/>
                        <a:cs typeface="Times New Roman"/>
                      </a:endParaRPr>
                    </a:p>
                  </a:txBody>
                  <a:tcPr marL="68580" marR="68580" marT="0" marB="0"/>
                </a:tc>
              </a:tr>
              <a:tr h="419724">
                <a:tc>
                  <a:txBody>
                    <a:bodyPr/>
                    <a:lstStyle/>
                    <a:p>
                      <a:pPr marL="0" marR="0">
                        <a:lnSpc>
                          <a:spcPct val="115000"/>
                        </a:lnSpc>
                        <a:spcBef>
                          <a:spcPts val="0"/>
                        </a:spcBef>
                        <a:spcAft>
                          <a:spcPts val="0"/>
                        </a:spcAft>
                      </a:pPr>
                      <a:r>
                        <a:rPr lang="en-US" sz="2400">
                          <a:effectLst/>
                        </a:rPr>
                        <a:t>z1-≡p0</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(p1, q0)≡ z2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(p1, q0)≡ z2</a:t>
                      </a:r>
                      <a:endParaRPr lang="en-US" sz="2400">
                        <a:effectLst/>
                        <a:latin typeface="Calibri"/>
                        <a:ea typeface="Calibri"/>
                        <a:cs typeface="Times New Roman"/>
                      </a:endParaRPr>
                    </a:p>
                  </a:txBody>
                  <a:tcPr marL="68580" marR="68580" marT="0" marB="0"/>
                </a:tc>
              </a:tr>
              <a:tr h="419724">
                <a:tc>
                  <a:txBody>
                    <a:bodyPr/>
                    <a:lstStyle/>
                    <a:p>
                      <a:pPr marL="0" marR="0">
                        <a:lnSpc>
                          <a:spcPct val="115000"/>
                        </a:lnSpc>
                        <a:spcBef>
                          <a:spcPts val="0"/>
                        </a:spcBef>
                        <a:spcAft>
                          <a:spcPts val="0"/>
                        </a:spcAft>
                      </a:pPr>
                      <a:r>
                        <a:rPr lang="en-US" sz="2400">
                          <a:effectLst/>
                        </a:rPr>
                        <a:t>z2+≡(p1, q0)</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(p1,q0,q1)≡ z3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(p1,q0,q1)≡ z3</a:t>
                      </a:r>
                      <a:endParaRPr lang="en-US" sz="2400">
                        <a:effectLst/>
                        <a:latin typeface="Calibri"/>
                        <a:ea typeface="Calibri"/>
                        <a:cs typeface="Times New Roman"/>
                      </a:endParaRPr>
                    </a:p>
                  </a:txBody>
                  <a:tcPr marL="68580" marR="68580" marT="0" marB="0"/>
                </a:tc>
              </a:tr>
              <a:tr h="419724">
                <a:tc>
                  <a:txBody>
                    <a:bodyPr/>
                    <a:lstStyle/>
                    <a:p>
                      <a:pPr marL="0" marR="0">
                        <a:lnSpc>
                          <a:spcPct val="115000"/>
                        </a:lnSpc>
                        <a:spcBef>
                          <a:spcPts val="0"/>
                        </a:spcBef>
                        <a:spcAft>
                          <a:spcPts val="0"/>
                        </a:spcAft>
                      </a:pPr>
                      <a:r>
                        <a:rPr lang="en-US" sz="2400">
                          <a:effectLst/>
                        </a:rPr>
                        <a:t>z3+ ≡ (p1,q0,q1)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(p1,q0,q1,q3)≡ z4</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(p1,q0,q1,q2)≡z5</a:t>
                      </a:r>
                      <a:endParaRPr lang="en-US" sz="2400">
                        <a:effectLst/>
                        <a:latin typeface="Calibri"/>
                        <a:ea typeface="Calibri"/>
                        <a:cs typeface="Times New Roman"/>
                      </a:endParaRPr>
                    </a:p>
                  </a:txBody>
                  <a:tcPr marL="68580" marR="68580" marT="0" marB="0"/>
                </a:tc>
              </a:tr>
              <a:tr h="865590">
                <a:tc>
                  <a:txBody>
                    <a:bodyPr/>
                    <a:lstStyle/>
                    <a:p>
                      <a:pPr marL="0" marR="0">
                        <a:lnSpc>
                          <a:spcPct val="115000"/>
                        </a:lnSpc>
                        <a:spcBef>
                          <a:spcPts val="0"/>
                        </a:spcBef>
                        <a:spcAft>
                          <a:spcPts val="0"/>
                        </a:spcAft>
                      </a:pPr>
                      <a:r>
                        <a:rPr lang="en-US" sz="2400">
                          <a:effectLst/>
                        </a:rPr>
                        <a:t>z4+≡ (p1,q0,q1,q3)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 (p1,q0,q1,q3,q3</a:t>
                      </a:r>
                      <a:r>
                        <a:rPr lang="en-US" sz="2400" dirty="0" smtClean="0">
                          <a:effectLst/>
                        </a:rPr>
                        <a:t>)= </a:t>
                      </a:r>
                      <a:r>
                        <a:rPr lang="en-US" sz="2400" dirty="0">
                          <a:effectLst/>
                        </a:rPr>
                        <a:t>(p1,q0,q1,q3)≡z4</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(p1,q0,q1,q2,q3)≡z6</a:t>
                      </a:r>
                      <a:endParaRPr lang="en-US" sz="2400">
                        <a:effectLst/>
                        <a:latin typeface="Calibri"/>
                        <a:ea typeface="Calibri"/>
                        <a:cs typeface="Times New Roman"/>
                      </a:endParaRPr>
                    </a:p>
                  </a:txBody>
                  <a:tcPr marL="68580" marR="68580" marT="0" marB="0"/>
                </a:tc>
              </a:tr>
              <a:tr h="865590">
                <a:tc>
                  <a:txBody>
                    <a:bodyPr/>
                    <a:lstStyle/>
                    <a:p>
                      <a:pPr marL="0" marR="0">
                        <a:lnSpc>
                          <a:spcPct val="115000"/>
                        </a:lnSpc>
                        <a:spcBef>
                          <a:spcPts val="0"/>
                        </a:spcBef>
                        <a:spcAft>
                          <a:spcPts val="0"/>
                        </a:spcAft>
                      </a:pPr>
                      <a:r>
                        <a:rPr lang="en-US" sz="2400">
                          <a:effectLst/>
                        </a:rPr>
                        <a:t>z5+≡(p1,q0,q1,q2)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(p1,q0,q1,q2,q3)≡z6</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(p1,q0,q1,q2,q2</a:t>
                      </a:r>
                      <a:r>
                        <a:rPr lang="en-US" sz="2400" dirty="0" smtClean="0">
                          <a:effectLst/>
                        </a:rPr>
                        <a:t>)= </a:t>
                      </a:r>
                      <a:r>
                        <a:rPr lang="en-US" sz="2400" dirty="0">
                          <a:effectLst/>
                        </a:rPr>
                        <a:t>(p1,q0,q1,q2)≡z5</a:t>
                      </a:r>
                      <a:endParaRPr lang="en-US" sz="2400" dirty="0">
                        <a:effectLst/>
                        <a:latin typeface="Calibri"/>
                        <a:ea typeface="Calibri"/>
                        <a:cs typeface="Times New Roman"/>
                      </a:endParaRPr>
                    </a:p>
                  </a:txBody>
                  <a:tcPr marL="68580" marR="68580" marT="0" marB="0"/>
                </a:tc>
              </a:tr>
              <a:tr h="865590">
                <a:tc>
                  <a:txBody>
                    <a:bodyPr/>
                    <a:lstStyle/>
                    <a:p>
                      <a:pPr marL="0" marR="0">
                        <a:lnSpc>
                          <a:spcPct val="115000"/>
                        </a:lnSpc>
                        <a:spcBef>
                          <a:spcPts val="0"/>
                        </a:spcBef>
                        <a:spcAft>
                          <a:spcPts val="0"/>
                        </a:spcAft>
                      </a:pPr>
                      <a:r>
                        <a:rPr lang="en-US" sz="2400">
                          <a:effectLst/>
                        </a:rPr>
                        <a:t>z6+≡(p1,q0,q1,q2,q3)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 (p1,q0,q1,q3,q2,q3</a:t>
                      </a:r>
                      <a:r>
                        <a:rPr lang="en-US" sz="2400" dirty="0" smtClean="0">
                          <a:effectLst/>
                        </a:rPr>
                        <a:t>)=</a:t>
                      </a:r>
                      <a:endParaRPr lang="en-US" sz="2400" dirty="0">
                        <a:effectLst/>
                      </a:endParaRPr>
                    </a:p>
                    <a:p>
                      <a:pPr marL="0" marR="0">
                        <a:lnSpc>
                          <a:spcPct val="115000"/>
                        </a:lnSpc>
                        <a:spcBef>
                          <a:spcPts val="0"/>
                        </a:spcBef>
                        <a:spcAft>
                          <a:spcPts val="0"/>
                        </a:spcAft>
                      </a:pPr>
                      <a:r>
                        <a:rPr lang="en-US" sz="2400" dirty="0">
                          <a:effectLst/>
                        </a:rPr>
                        <a:t>(p1,q0,q1,q2,q3)z6</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(p1,q0,q1,q2,q2,q3</a:t>
                      </a:r>
                      <a:r>
                        <a:rPr lang="en-US" sz="2400" dirty="0" smtClean="0">
                          <a:effectLst/>
                        </a:rPr>
                        <a:t>)=</a:t>
                      </a:r>
                      <a:endParaRPr lang="en-US" sz="2400" dirty="0">
                        <a:effectLst/>
                      </a:endParaRPr>
                    </a:p>
                    <a:p>
                      <a:pPr marL="0" marR="0">
                        <a:lnSpc>
                          <a:spcPct val="115000"/>
                        </a:lnSpc>
                        <a:spcBef>
                          <a:spcPts val="0"/>
                        </a:spcBef>
                        <a:spcAft>
                          <a:spcPts val="0"/>
                        </a:spcAft>
                      </a:pPr>
                      <a:r>
                        <a:rPr lang="en-US" sz="2400" dirty="0">
                          <a:effectLst/>
                        </a:rPr>
                        <a:t>(p1,q0,q1,q2,q3)≡z6</a:t>
                      </a:r>
                      <a:endParaRPr lang="en-US" sz="2400" dirty="0">
                        <a:effectLst/>
                        <a:latin typeface="Calibri"/>
                        <a:ea typeface="Calibri"/>
                        <a:cs typeface="Times New Roman"/>
                      </a:endParaRPr>
                    </a:p>
                  </a:txBody>
                  <a:tcPr marL="68580" marR="68580" marT="0" marB="0"/>
                </a:tc>
              </a:tr>
            </a:tbl>
          </a:graphicData>
        </a:graphic>
      </p:graphicFrame>
      <p:pic>
        <p:nvPicPr>
          <p:cNvPr id="614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228600"/>
            <a:ext cx="8372475" cy="19684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0837337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4205" y="1276350"/>
            <a:ext cx="8101645" cy="3676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147275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(concatenation)</a:t>
            </a:r>
            <a:endParaRPr lang="en-US" dirty="0"/>
          </a:p>
        </p:txBody>
      </p:sp>
      <p:sp>
        <p:nvSpPr>
          <p:cNvPr id="3" name="Content Placeholder 2"/>
          <p:cNvSpPr>
            <a:spLocks noGrp="1"/>
          </p:cNvSpPr>
          <p:nvPr>
            <p:ph idx="1"/>
          </p:nvPr>
        </p:nvSpPr>
        <p:spPr/>
        <p:txBody>
          <a:bodyPr/>
          <a:lstStyle/>
          <a:p>
            <a:r>
              <a:rPr lang="en-US" dirty="0" smtClean="0"/>
              <a:t>Find FA3FA1 for the following:</a:t>
            </a:r>
          </a:p>
          <a:p>
            <a:endParaRPr lang="en-US"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2514600"/>
            <a:ext cx="5048250" cy="2305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48250" y="2805545"/>
            <a:ext cx="3986096"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150" y="90055"/>
            <a:ext cx="5048250" cy="2305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05400" y="381000"/>
            <a:ext cx="3986096"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3" name="Table 2"/>
          <p:cNvGraphicFramePr>
            <a:graphicFrameLocks noGrp="1"/>
          </p:cNvGraphicFramePr>
          <p:nvPr>
            <p:extLst>
              <p:ext uri="{D42A27DB-BD31-4B8C-83A1-F6EECF244321}">
                <p14:modId xmlns:p14="http://schemas.microsoft.com/office/powerpoint/2010/main" xmlns="" val="2990487185"/>
              </p:ext>
            </p:extLst>
          </p:nvPr>
        </p:nvGraphicFramePr>
        <p:xfrm>
          <a:off x="228599" y="2590800"/>
          <a:ext cx="8862897" cy="4114800"/>
        </p:xfrm>
        <a:graphic>
          <a:graphicData uri="http://schemas.openxmlformats.org/drawingml/2006/table">
            <a:tbl>
              <a:tblPr firstRow="1" firstCol="1" bandRow="1">
                <a:tableStyleId>{5C22544A-7EE6-4342-B048-85BDC9FD1C3A}</a:tableStyleId>
              </a:tblPr>
              <a:tblGrid>
                <a:gridCol w="2954299"/>
                <a:gridCol w="2954299"/>
                <a:gridCol w="2954299"/>
              </a:tblGrid>
              <a:tr h="457200">
                <a:tc>
                  <a:txBody>
                    <a:bodyPr/>
                    <a:lstStyle/>
                    <a:p>
                      <a:pPr marL="0" marR="0">
                        <a:lnSpc>
                          <a:spcPct val="115000"/>
                        </a:lnSpc>
                        <a:spcBef>
                          <a:spcPts val="0"/>
                        </a:spcBef>
                        <a:spcAft>
                          <a:spcPts val="0"/>
                        </a:spcAft>
                      </a:pPr>
                      <a:r>
                        <a:rPr lang="en-US" sz="2400" dirty="0">
                          <a:effectLst/>
                        </a:rPr>
                        <a:t>Old States</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a</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b</a:t>
                      </a:r>
                      <a:endParaRPr lang="en-US" sz="2400">
                        <a:effectLst/>
                        <a:latin typeface="Calibri"/>
                        <a:ea typeface="Calibri"/>
                        <a:cs typeface="Times New Roman"/>
                      </a:endParaRPr>
                    </a:p>
                  </a:txBody>
                  <a:tcPr marL="68580" marR="68580" marT="0" marB="0"/>
                </a:tc>
              </a:tr>
              <a:tr h="457200">
                <a:tc>
                  <a:txBody>
                    <a:bodyPr/>
                    <a:lstStyle/>
                    <a:p>
                      <a:pPr marL="0" marR="0">
                        <a:lnSpc>
                          <a:spcPct val="115000"/>
                        </a:lnSpc>
                        <a:spcBef>
                          <a:spcPts val="0"/>
                        </a:spcBef>
                        <a:spcAft>
                          <a:spcPts val="0"/>
                        </a:spcAft>
                      </a:pPr>
                      <a:r>
                        <a:rPr lang="en-US" sz="2400">
                          <a:effectLst/>
                        </a:rPr>
                        <a:t>z1- ≡x1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x2≡ z2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(x5,q0)≡z3</a:t>
                      </a:r>
                      <a:endParaRPr lang="en-US" sz="2400">
                        <a:effectLst/>
                        <a:latin typeface="Calibri"/>
                        <a:ea typeface="Calibri"/>
                        <a:cs typeface="Times New Roman"/>
                      </a:endParaRPr>
                    </a:p>
                  </a:txBody>
                  <a:tcPr marL="68580" marR="68580" marT="0" marB="0"/>
                </a:tc>
              </a:tr>
              <a:tr h="457200">
                <a:tc>
                  <a:txBody>
                    <a:bodyPr/>
                    <a:lstStyle/>
                    <a:p>
                      <a:pPr marL="0" marR="0">
                        <a:lnSpc>
                          <a:spcPct val="115000"/>
                        </a:lnSpc>
                        <a:spcBef>
                          <a:spcPts val="0"/>
                        </a:spcBef>
                        <a:spcAft>
                          <a:spcPts val="0"/>
                        </a:spcAft>
                      </a:pPr>
                      <a:r>
                        <a:rPr lang="en-US" sz="2400">
                          <a:effectLst/>
                        </a:rPr>
                        <a:t>z2  ≡x2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x3≡ z4</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 z5</a:t>
                      </a:r>
                      <a:endParaRPr lang="en-US" sz="2400">
                        <a:effectLst/>
                        <a:latin typeface="Calibri"/>
                        <a:ea typeface="Calibri"/>
                        <a:cs typeface="Times New Roman"/>
                      </a:endParaRPr>
                    </a:p>
                  </a:txBody>
                  <a:tcPr marL="68580" marR="68580" marT="0" marB="0"/>
                </a:tc>
              </a:tr>
              <a:tr h="457200">
                <a:tc>
                  <a:txBody>
                    <a:bodyPr/>
                    <a:lstStyle/>
                    <a:p>
                      <a:pPr marL="0" marR="0">
                        <a:lnSpc>
                          <a:spcPct val="115000"/>
                        </a:lnSpc>
                        <a:spcBef>
                          <a:spcPts val="0"/>
                        </a:spcBef>
                        <a:spcAft>
                          <a:spcPts val="0"/>
                        </a:spcAft>
                      </a:pPr>
                      <a:r>
                        <a:rPr lang="en-US" sz="2400">
                          <a:effectLst/>
                        </a:rPr>
                        <a:t>z3+  ≡(x5,q0)</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(x6,q1)≡z6</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(x6,q1)≡z6</a:t>
                      </a:r>
                      <a:endParaRPr lang="en-US" sz="2400">
                        <a:effectLst/>
                        <a:latin typeface="Calibri"/>
                        <a:ea typeface="Calibri"/>
                        <a:cs typeface="Times New Roman"/>
                      </a:endParaRPr>
                    </a:p>
                  </a:txBody>
                  <a:tcPr marL="68580" marR="68580" marT="0" marB="0"/>
                </a:tc>
              </a:tr>
              <a:tr h="457200">
                <a:tc>
                  <a:txBody>
                    <a:bodyPr/>
                    <a:lstStyle/>
                    <a:p>
                      <a:pPr marL="0" marR="0">
                        <a:lnSpc>
                          <a:spcPct val="115000"/>
                        </a:lnSpc>
                        <a:spcBef>
                          <a:spcPts val="0"/>
                        </a:spcBef>
                        <a:spcAft>
                          <a:spcPts val="0"/>
                        </a:spcAft>
                      </a:pPr>
                      <a:r>
                        <a:rPr lang="en-US" sz="2400">
                          <a:effectLst/>
                        </a:rPr>
                        <a:t>z4  ≡x3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(x4,q0)≡z7</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 z5</a:t>
                      </a:r>
                      <a:endParaRPr lang="en-US" sz="2400">
                        <a:effectLst/>
                        <a:latin typeface="Calibri"/>
                        <a:ea typeface="Calibri"/>
                        <a:cs typeface="Times New Roman"/>
                      </a:endParaRPr>
                    </a:p>
                  </a:txBody>
                  <a:tcPr marL="68580" marR="68580" marT="0" marB="0"/>
                </a:tc>
              </a:tr>
              <a:tr h="457200">
                <a:tc>
                  <a:txBody>
                    <a:bodyPr/>
                    <a:lstStyle/>
                    <a:p>
                      <a:pPr marL="0" marR="0">
                        <a:lnSpc>
                          <a:spcPct val="115000"/>
                        </a:lnSpc>
                        <a:spcBef>
                          <a:spcPts val="0"/>
                        </a:spcBef>
                        <a:spcAft>
                          <a:spcPts val="0"/>
                        </a:spcAft>
                      </a:pPr>
                      <a:r>
                        <a:rPr lang="en-US" sz="2400">
                          <a:effectLst/>
                        </a:rPr>
                        <a:t>z5  ≡x6</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x6≡z5</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x6≡z5</a:t>
                      </a:r>
                      <a:endParaRPr lang="en-US" sz="2400">
                        <a:effectLst/>
                        <a:latin typeface="Calibri"/>
                        <a:ea typeface="Calibri"/>
                        <a:cs typeface="Times New Roman"/>
                      </a:endParaRPr>
                    </a:p>
                  </a:txBody>
                  <a:tcPr marL="68580" marR="68580" marT="0" marB="0"/>
                </a:tc>
              </a:tr>
              <a:tr h="457200">
                <a:tc>
                  <a:txBody>
                    <a:bodyPr/>
                    <a:lstStyle/>
                    <a:p>
                      <a:pPr marL="0" marR="0">
                        <a:lnSpc>
                          <a:spcPct val="115000"/>
                        </a:lnSpc>
                        <a:spcBef>
                          <a:spcPts val="0"/>
                        </a:spcBef>
                        <a:spcAft>
                          <a:spcPts val="0"/>
                        </a:spcAft>
                      </a:pPr>
                      <a:r>
                        <a:rPr lang="en-US" sz="2400">
                          <a:effectLst/>
                        </a:rPr>
                        <a:t>z6  ≡( x6,q1)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x6,q3)≡ z8</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x6,q2)≡ z9</a:t>
                      </a:r>
                      <a:endParaRPr lang="en-US" sz="2400">
                        <a:effectLst/>
                        <a:latin typeface="Calibri"/>
                        <a:ea typeface="Calibri"/>
                        <a:cs typeface="Times New Roman"/>
                      </a:endParaRPr>
                    </a:p>
                  </a:txBody>
                  <a:tcPr marL="68580" marR="68580" marT="0" marB="0"/>
                </a:tc>
              </a:tr>
              <a:tr h="457200">
                <a:tc>
                  <a:txBody>
                    <a:bodyPr/>
                    <a:lstStyle/>
                    <a:p>
                      <a:pPr marL="0" marR="0">
                        <a:lnSpc>
                          <a:spcPct val="115000"/>
                        </a:lnSpc>
                        <a:spcBef>
                          <a:spcPts val="0"/>
                        </a:spcBef>
                        <a:spcAft>
                          <a:spcPts val="0"/>
                        </a:spcAft>
                      </a:pPr>
                      <a:r>
                        <a:rPr lang="en-US" sz="2400">
                          <a:effectLst/>
                        </a:rPr>
                        <a:t>z7+≡( x4,q0)</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x4,q0,q1)≡ z10</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x4,q0,q1)≡ z10</a:t>
                      </a:r>
                      <a:endParaRPr lang="en-US" sz="2400">
                        <a:effectLst/>
                        <a:latin typeface="Calibri"/>
                        <a:ea typeface="Calibri"/>
                        <a:cs typeface="Times New Roman"/>
                      </a:endParaRPr>
                    </a:p>
                  </a:txBody>
                  <a:tcPr marL="68580" marR="68580" marT="0" marB="0"/>
                </a:tc>
              </a:tr>
              <a:tr h="457200">
                <a:tc>
                  <a:txBody>
                    <a:bodyPr/>
                    <a:lstStyle/>
                    <a:p>
                      <a:pPr marL="0" marR="0">
                        <a:lnSpc>
                          <a:spcPct val="115000"/>
                        </a:lnSpc>
                        <a:spcBef>
                          <a:spcPts val="0"/>
                        </a:spcBef>
                        <a:spcAft>
                          <a:spcPts val="0"/>
                        </a:spcAft>
                      </a:pPr>
                      <a:r>
                        <a:rPr lang="en-US" sz="2400">
                          <a:effectLst/>
                        </a:rPr>
                        <a:t>z8  ≡( x6,q3)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 x6,q3)≡ </a:t>
                      </a:r>
                      <a:r>
                        <a:rPr lang="en-US" sz="2400" dirty="0" smtClean="0">
                          <a:effectLst/>
                        </a:rPr>
                        <a:t>z8</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 x6,q3)≡ z8</a:t>
                      </a:r>
                      <a:endParaRPr lang="en-US" sz="24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xmlns="" val="77923930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150" y="90055"/>
            <a:ext cx="5048250" cy="2305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05400" y="381000"/>
            <a:ext cx="3986096"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2" name="Table 1"/>
          <p:cNvGraphicFramePr>
            <a:graphicFrameLocks noGrp="1"/>
          </p:cNvGraphicFramePr>
          <p:nvPr>
            <p:extLst>
              <p:ext uri="{D42A27DB-BD31-4B8C-83A1-F6EECF244321}">
                <p14:modId xmlns:p14="http://schemas.microsoft.com/office/powerpoint/2010/main" xmlns="" val="2313669576"/>
              </p:ext>
            </p:extLst>
          </p:nvPr>
        </p:nvGraphicFramePr>
        <p:xfrm>
          <a:off x="304801" y="2514600"/>
          <a:ext cx="8758986" cy="4038601"/>
        </p:xfrm>
        <a:graphic>
          <a:graphicData uri="http://schemas.openxmlformats.org/drawingml/2006/table">
            <a:tbl>
              <a:tblPr firstRow="1" firstCol="1" bandRow="1">
                <a:tableStyleId>{5C22544A-7EE6-4342-B048-85BDC9FD1C3A}</a:tableStyleId>
              </a:tblPr>
              <a:tblGrid>
                <a:gridCol w="2919662"/>
                <a:gridCol w="2919662"/>
                <a:gridCol w="2919662"/>
              </a:tblGrid>
              <a:tr h="493304">
                <a:tc>
                  <a:txBody>
                    <a:bodyPr/>
                    <a:lstStyle/>
                    <a:p>
                      <a:pPr marL="0" marR="0">
                        <a:lnSpc>
                          <a:spcPct val="115000"/>
                        </a:lnSpc>
                        <a:spcBef>
                          <a:spcPts val="0"/>
                        </a:spcBef>
                        <a:spcAft>
                          <a:spcPts val="0"/>
                        </a:spcAft>
                      </a:pPr>
                      <a:r>
                        <a:rPr lang="en-US" sz="2400">
                          <a:effectLst/>
                        </a:rPr>
                        <a:t>z9+≡( x6,q2)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x6,q2)≡ z9</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x6,q2)≡ z9</a:t>
                      </a:r>
                      <a:endParaRPr lang="en-US" sz="2400">
                        <a:effectLst/>
                        <a:latin typeface="Calibri"/>
                        <a:ea typeface="Calibri"/>
                        <a:cs typeface="Times New Roman"/>
                      </a:endParaRPr>
                    </a:p>
                  </a:txBody>
                  <a:tcPr marL="68580" marR="68580" marT="0" marB="0"/>
                </a:tc>
              </a:tr>
              <a:tr h="493304">
                <a:tc>
                  <a:txBody>
                    <a:bodyPr/>
                    <a:lstStyle/>
                    <a:p>
                      <a:pPr marL="0" marR="0">
                        <a:lnSpc>
                          <a:spcPct val="115000"/>
                        </a:lnSpc>
                        <a:spcBef>
                          <a:spcPts val="0"/>
                        </a:spcBef>
                        <a:spcAft>
                          <a:spcPts val="0"/>
                        </a:spcAft>
                      </a:pPr>
                      <a:r>
                        <a:rPr lang="en-US" sz="2400">
                          <a:effectLst/>
                        </a:rPr>
                        <a:t>z10+ ≡( x4,q0,q1)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(x4,q0,q1,q3)≡ z11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(x4,q0,q1,q2)≡ z12</a:t>
                      </a:r>
                      <a:endParaRPr lang="en-US" sz="2400">
                        <a:effectLst/>
                        <a:latin typeface="Calibri"/>
                        <a:ea typeface="Calibri"/>
                        <a:cs typeface="Times New Roman"/>
                      </a:endParaRPr>
                    </a:p>
                  </a:txBody>
                  <a:tcPr marL="68580" marR="68580" marT="0" marB="0"/>
                </a:tc>
              </a:tr>
              <a:tr h="1017331">
                <a:tc>
                  <a:txBody>
                    <a:bodyPr/>
                    <a:lstStyle/>
                    <a:p>
                      <a:pPr marL="0" marR="0">
                        <a:lnSpc>
                          <a:spcPct val="115000"/>
                        </a:lnSpc>
                        <a:spcBef>
                          <a:spcPts val="0"/>
                        </a:spcBef>
                        <a:spcAft>
                          <a:spcPts val="0"/>
                        </a:spcAft>
                      </a:pPr>
                      <a:r>
                        <a:rPr lang="en-US" sz="2400">
                          <a:effectLst/>
                        </a:rPr>
                        <a:t>z11+≡( x4,q0,q1,q3)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(x4,q0,q1,q3,q3</a:t>
                      </a:r>
                      <a:r>
                        <a:rPr lang="en-US" sz="2400" dirty="0" smtClean="0">
                          <a:effectLst/>
                        </a:rPr>
                        <a:t>)= </a:t>
                      </a:r>
                      <a:r>
                        <a:rPr lang="en-US" sz="2400" dirty="0">
                          <a:effectLst/>
                        </a:rPr>
                        <a:t>(x4,q0,q1,q3)≡ z11</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(x4,q0,q1,q2,q3)≡ z13</a:t>
                      </a:r>
                      <a:endParaRPr lang="en-US" sz="2400">
                        <a:effectLst/>
                        <a:latin typeface="Calibri"/>
                        <a:ea typeface="Calibri"/>
                        <a:cs typeface="Times New Roman"/>
                      </a:endParaRPr>
                    </a:p>
                  </a:txBody>
                  <a:tcPr marL="68580" marR="68580" marT="0" marB="0"/>
                </a:tc>
              </a:tr>
              <a:tr h="1017331">
                <a:tc>
                  <a:txBody>
                    <a:bodyPr/>
                    <a:lstStyle/>
                    <a:p>
                      <a:pPr marL="0" marR="0">
                        <a:lnSpc>
                          <a:spcPct val="115000"/>
                        </a:lnSpc>
                        <a:spcBef>
                          <a:spcPts val="0"/>
                        </a:spcBef>
                        <a:spcAft>
                          <a:spcPts val="0"/>
                        </a:spcAft>
                      </a:pPr>
                      <a:r>
                        <a:rPr lang="en-US" sz="2400">
                          <a:effectLst/>
                        </a:rPr>
                        <a:t>z12+≡( x4,q0,q1,q2)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(x4,q0,q1,q2,q3)≡ z13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(x4,q0,q1,q2,q2</a:t>
                      </a:r>
                      <a:r>
                        <a:rPr lang="en-US" sz="2400" dirty="0" smtClean="0">
                          <a:effectLst/>
                        </a:rPr>
                        <a:t>)=</a:t>
                      </a:r>
                    </a:p>
                    <a:p>
                      <a:pPr marL="0" marR="0">
                        <a:lnSpc>
                          <a:spcPct val="115000"/>
                        </a:lnSpc>
                        <a:spcBef>
                          <a:spcPts val="0"/>
                        </a:spcBef>
                        <a:spcAft>
                          <a:spcPts val="0"/>
                        </a:spcAft>
                      </a:pPr>
                      <a:r>
                        <a:rPr lang="en-US" sz="2400" dirty="0" smtClean="0">
                          <a:effectLst/>
                        </a:rPr>
                        <a:t>(</a:t>
                      </a:r>
                      <a:r>
                        <a:rPr lang="en-US" sz="2400" dirty="0">
                          <a:effectLst/>
                        </a:rPr>
                        <a:t>x4,q0,q1,q2)≡z12</a:t>
                      </a:r>
                      <a:endParaRPr lang="en-US" sz="2400" dirty="0">
                        <a:effectLst/>
                        <a:latin typeface="Calibri"/>
                        <a:ea typeface="Calibri"/>
                        <a:cs typeface="Times New Roman"/>
                      </a:endParaRPr>
                    </a:p>
                  </a:txBody>
                  <a:tcPr marL="68580" marR="68580" marT="0" marB="0"/>
                </a:tc>
              </a:tr>
              <a:tr h="1017331">
                <a:tc>
                  <a:txBody>
                    <a:bodyPr/>
                    <a:lstStyle/>
                    <a:p>
                      <a:pPr marL="0" marR="0">
                        <a:lnSpc>
                          <a:spcPct val="115000"/>
                        </a:lnSpc>
                        <a:spcBef>
                          <a:spcPts val="0"/>
                        </a:spcBef>
                        <a:spcAft>
                          <a:spcPts val="0"/>
                        </a:spcAft>
                      </a:pPr>
                      <a:r>
                        <a:rPr lang="en-US" sz="2400">
                          <a:effectLst/>
                        </a:rPr>
                        <a:t>z13+≡( x4,q0,q1,q2,q3)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(x4,q0,q1,q3,q2,q3</a:t>
                      </a:r>
                      <a:r>
                        <a:rPr lang="en-US" sz="2400" dirty="0" smtClean="0">
                          <a:effectLst/>
                        </a:rPr>
                        <a:t>)=</a:t>
                      </a:r>
                      <a:endParaRPr lang="en-US" sz="2400" dirty="0">
                        <a:effectLst/>
                      </a:endParaRPr>
                    </a:p>
                    <a:p>
                      <a:pPr marL="0" marR="0">
                        <a:lnSpc>
                          <a:spcPct val="115000"/>
                        </a:lnSpc>
                        <a:spcBef>
                          <a:spcPts val="0"/>
                        </a:spcBef>
                        <a:spcAft>
                          <a:spcPts val="0"/>
                        </a:spcAft>
                      </a:pPr>
                      <a:r>
                        <a:rPr lang="en-US" sz="2400" dirty="0">
                          <a:effectLst/>
                        </a:rPr>
                        <a:t>(x4,q0,q1,q2,q3)≡z13</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(x4,q0,q1,q2,q2,q3</a:t>
                      </a:r>
                      <a:r>
                        <a:rPr lang="en-US" sz="2400" dirty="0" smtClean="0">
                          <a:effectLst/>
                        </a:rPr>
                        <a:t>)= </a:t>
                      </a:r>
                      <a:endParaRPr lang="en-US" sz="2400" dirty="0">
                        <a:effectLst/>
                      </a:endParaRPr>
                    </a:p>
                    <a:p>
                      <a:pPr marL="0" marR="0">
                        <a:lnSpc>
                          <a:spcPct val="115000"/>
                        </a:lnSpc>
                        <a:spcBef>
                          <a:spcPts val="0"/>
                        </a:spcBef>
                        <a:spcAft>
                          <a:spcPts val="0"/>
                        </a:spcAft>
                      </a:pPr>
                      <a:r>
                        <a:rPr lang="en-US" sz="2400" dirty="0">
                          <a:effectLst/>
                        </a:rPr>
                        <a:t>(x4,q0,q1,q2,q3)≡z13</a:t>
                      </a:r>
                      <a:endParaRPr lang="en-US" sz="24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xmlns="" val="387939333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685800" y="1676400"/>
            <a:ext cx="7761905" cy="34571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7110067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(concatenation)</a:t>
            </a:r>
            <a:endParaRPr lang="en-US" dirty="0"/>
          </a:p>
        </p:txBody>
      </p:sp>
      <p:sp>
        <p:nvSpPr>
          <p:cNvPr id="3" name="Content Placeholder 2"/>
          <p:cNvSpPr>
            <a:spLocks noGrp="1"/>
          </p:cNvSpPr>
          <p:nvPr>
            <p:ph idx="1"/>
          </p:nvPr>
        </p:nvSpPr>
        <p:spPr/>
        <p:txBody>
          <a:bodyPr/>
          <a:lstStyle/>
          <a:p>
            <a:r>
              <a:rPr lang="en-US" dirty="0" smtClean="0"/>
              <a:t>Find FA3FA2 for the following:</a:t>
            </a:r>
          </a:p>
          <a:p>
            <a:endParaRPr lang="en-US" dirty="0"/>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 y="2971800"/>
            <a:ext cx="5048250" cy="2305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66607" y="3415145"/>
            <a:ext cx="4027170" cy="1600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150" y="90055"/>
            <a:ext cx="5048250" cy="2305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3" name="Table 2"/>
          <p:cNvGraphicFramePr>
            <a:graphicFrameLocks noGrp="1"/>
          </p:cNvGraphicFramePr>
          <p:nvPr>
            <p:extLst>
              <p:ext uri="{D42A27DB-BD31-4B8C-83A1-F6EECF244321}">
                <p14:modId xmlns:p14="http://schemas.microsoft.com/office/powerpoint/2010/main" xmlns="" val="1034025594"/>
              </p:ext>
            </p:extLst>
          </p:nvPr>
        </p:nvGraphicFramePr>
        <p:xfrm>
          <a:off x="57151" y="2395105"/>
          <a:ext cx="8885436" cy="4532592"/>
        </p:xfrm>
        <a:graphic>
          <a:graphicData uri="http://schemas.openxmlformats.org/drawingml/2006/table">
            <a:tbl>
              <a:tblPr firstRow="1" firstCol="1" bandRow="1">
                <a:tableStyleId>{5C22544A-7EE6-4342-B048-85BDC9FD1C3A}</a:tableStyleId>
              </a:tblPr>
              <a:tblGrid>
                <a:gridCol w="2961812"/>
                <a:gridCol w="2961812"/>
                <a:gridCol w="2961812"/>
              </a:tblGrid>
              <a:tr h="478944">
                <a:tc>
                  <a:txBody>
                    <a:bodyPr/>
                    <a:lstStyle/>
                    <a:p>
                      <a:pPr marL="0" marR="0">
                        <a:lnSpc>
                          <a:spcPct val="115000"/>
                        </a:lnSpc>
                        <a:spcBef>
                          <a:spcPts val="0"/>
                        </a:spcBef>
                        <a:spcAft>
                          <a:spcPts val="0"/>
                        </a:spcAft>
                      </a:pPr>
                      <a:r>
                        <a:rPr lang="en-US" sz="2000" dirty="0">
                          <a:effectLst/>
                        </a:rPr>
                        <a:t>Old States</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Reading at a</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Reading at b</a:t>
                      </a:r>
                      <a:endParaRPr lang="en-US" sz="2000">
                        <a:effectLst/>
                        <a:latin typeface="Calibri"/>
                        <a:ea typeface="Calibri"/>
                        <a:cs typeface="Times New Roman"/>
                      </a:endParaRPr>
                    </a:p>
                  </a:txBody>
                  <a:tcPr marL="68580" marR="68580" marT="0" marB="0"/>
                </a:tc>
              </a:tr>
              <a:tr h="478944">
                <a:tc>
                  <a:txBody>
                    <a:bodyPr/>
                    <a:lstStyle/>
                    <a:p>
                      <a:pPr marL="0" marR="0">
                        <a:lnSpc>
                          <a:spcPct val="115000"/>
                        </a:lnSpc>
                        <a:spcBef>
                          <a:spcPts val="0"/>
                        </a:spcBef>
                        <a:spcAft>
                          <a:spcPts val="0"/>
                        </a:spcAft>
                      </a:pPr>
                      <a:r>
                        <a:rPr lang="en-US" sz="2000">
                          <a:effectLst/>
                        </a:rPr>
                        <a:t>z1- ≡x1</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x2≡ z2</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(x5,p0)≡ z3</a:t>
                      </a:r>
                      <a:endParaRPr lang="en-US" sz="2000">
                        <a:effectLst/>
                        <a:latin typeface="Calibri"/>
                        <a:ea typeface="Calibri"/>
                        <a:cs typeface="Times New Roman"/>
                      </a:endParaRPr>
                    </a:p>
                  </a:txBody>
                  <a:tcPr marL="68580" marR="68580" marT="0" marB="0"/>
                </a:tc>
              </a:tr>
              <a:tr h="478944">
                <a:tc>
                  <a:txBody>
                    <a:bodyPr/>
                    <a:lstStyle/>
                    <a:p>
                      <a:pPr marL="0" marR="0">
                        <a:lnSpc>
                          <a:spcPct val="115000"/>
                        </a:lnSpc>
                        <a:spcBef>
                          <a:spcPts val="0"/>
                        </a:spcBef>
                        <a:spcAft>
                          <a:spcPts val="0"/>
                        </a:spcAft>
                      </a:pPr>
                      <a:r>
                        <a:rPr lang="en-US" sz="2000">
                          <a:effectLst/>
                        </a:rPr>
                        <a:t>z2  ≡x2</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x3≡ z4</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x6≡ z5</a:t>
                      </a:r>
                      <a:endParaRPr lang="en-US" sz="2000">
                        <a:effectLst/>
                        <a:latin typeface="Calibri"/>
                        <a:ea typeface="Calibri"/>
                        <a:cs typeface="Times New Roman"/>
                      </a:endParaRPr>
                    </a:p>
                  </a:txBody>
                  <a:tcPr marL="68580" marR="68580" marT="0" marB="0"/>
                </a:tc>
              </a:tr>
              <a:tr h="478944">
                <a:tc>
                  <a:txBody>
                    <a:bodyPr/>
                    <a:lstStyle/>
                    <a:p>
                      <a:pPr marL="0" marR="0">
                        <a:lnSpc>
                          <a:spcPct val="115000"/>
                        </a:lnSpc>
                        <a:spcBef>
                          <a:spcPts val="0"/>
                        </a:spcBef>
                        <a:spcAft>
                          <a:spcPts val="0"/>
                        </a:spcAft>
                      </a:pPr>
                      <a:r>
                        <a:rPr lang="en-US" sz="2000">
                          <a:effectLst/>
                        </a:rPr>
                        <a:t>z3+≡(x5,p0)</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x6,p1)≡z6</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x6,p1)≡z6</a:t>
                      </a:r>
                      <a:endParaRPr lang="en-US" sz="2000">
                        <a:effectLst/>
                        <a:latin typeface="Calibri"/>
                        <a:ea typeface="Calibri"/>
                        <a:cs typeface="Times New Roman"/>
                      </a:endParaRPr>
                    </a:p>
                  </a:txBody>
                  <a:tcPr marL="68580" marR="68580" marT="0" marB="0"/>
                </a:tc>
              </a:tr>
              <a:tr h="478944">
                <a:tc>
                  <a:txBody>
                    <a:bodyPr/>
                    <a:lstStyle/>
                    <a:p>
                      <a:pPr marL="0" marR="0">
                        <a:lnSpc>
                          <a:spcPct val="115000"/>
                        </a:lnSpc>
                        <a:spcBef>
                          <a:spcPts val="0"/>
                        </a:spcBef>
                        <a:spcAft>
                          <a:spcPts val="0"/>
                        </a:spcAft>
                      </a:pPr>
                      <a:r>
                        <a:rPr lang="en-US" sz="2000">
                          <a:effectLst/>
                        </a:rPr>
                        <a:t>z4  ≡x3</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x4,p0)≡z7</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x6≡z5</a:t>
                      </a:r>
                      <a:endParaRPr lang="en-US" sz="2000">
                        <a:effectLst/>
                        <a:latin typeface="Calibri"/>
                        <a:ea typeface="Calibri"/>
                        <a:cs typeface="Times New Roman"/>
                      </a:endParaRPr>
                    </a:p>
                  </a:txBody>
                  <a:tcPr marL="68580" marR="68580" marT="0" marB="0"/>
                </a:tc>
              </a:tr>
              <a:tr h="478944">
                <a:tc>
                  <a:txBody>
                    <a:bodyPr/>
                    <a:lstStyle/>
                    <a:p>
                      <a:pPr marL="0" marR="0">
                        <a:lnSpc>
                          <a:spcPct val="115000"/>
                        </a:lnSpc>
                        <a:spcBef>
                          <a:spcPts val="0"/>
                        </a:spcBef>
                        <a:spcAft>
                          <a:spcPts val="0"/>
                        </a:spcAft>
                      </a:pPr>
                      <a:r>
                        <a:rPr lang="en-US" sz="2000">
                          <a:effectLst/>
                        </a:rPr>
                        <a:t>z5  ≡x6</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x6≡z5</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x6≡z5</a:t>
                      </a:r>
                      <a:endParaRPr lang="en-US" sz="2000">
                        <a:effectLst/>
                        <a:latin typeface="Calibri"/>
                        <a:ea typeface="Calibri"/>
                        <a:cs typeface="Times New Roman"/>
                      </a:endParaRPr>
                    </a:p>
                  </a:txBody>
                  <a:tcPr marL="68580" marR="68580" marT="0" marB="0"/>
                </a:tc>
              </a:tr>
              <a:tr h="478944">
                <a:tc>
                  <a:txBody>
                    <a:bodyPr/>
                    <a:lstStyle/>
                    <a:p>
                      <a:pPr marL="0" marR="0">
                        <a:lnSpc>
                          <a:spcPct val="115000"/>
                        </a:lnSpc>
                        <a:spcBef>
                          <a:spcPts val="0"/>
                        </a:spcBef>
                        <a:spcAft>
                          <a:spcPts val="0"/>
                        </a:spcAft>
                      </a:pPr>
                      <a:r>
                        <a:rPr lang="en-US" sz="2000">
                          <a:effectLst/>
                        </a:rPr>
                        <a:t>z6+≡( x6,p1)</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x6,p1)≡z6</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x6,p1)≡z6</a:t>
                      </a:r>
                      <a:endParaRPr lang="en-US" sz="2000">
                        <a:effectLst/>
                        <a:latin typeface="Calibri"/>
                        <a:ea typeface="Calibri"/>
                        <a:cs typeface="Times New Roman"/>
                      </a:endParaRPr>
                    </a:p>
                  </a:txBody>
                  <a:tcPr marL="68580" marR="68580" marT="0" marB="0"/>
                </a:tc>
              </a:tr>
              <a:tr h="478944">
                <a:tc>
                  <a:txBody>
                    <a:bodyPr/>
                    <a:lstStyle/>
                    <a:p>
                      <a:pPr marL="0" marR="0">
                        <a:lnSpc>
                          <a:spcPct val="115000"/>
                        </a:lnSpc>
                        <a:spcBef>
                          <a:spcPts val="0"/>
                        </a:spcBef>
                        <a:spcAft>
                          <a:spcPts val="0"/>
                        </a:spcAft>
                      </a:pPr>
                      <a:r>
                        <a:rPr lang="en-US" sz="2000">
                          <a:effectLst/>
                        </a:rPr>
                        <a:t>z7+≡( x4,p0)</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x4,p0,p1)≡ z8</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x4,p0,p1)≡ z8</a:t>
                      </a:r>
                      <a:endParaRPr lang="en-US" sz="2000">
                        <a:effectLst/>
                        <a:latin typeface="Calibri"/>
                        <a:ea typeface="Calibri"/>
                        <a:cs typeface="Times New Roman"/>
                      </a:endParaRPr>
                    </a:p>
                  </a:txBody>
                  <a:tcPr marL="68580" marR="68580" marT="0" marB="0"/>
                </a:tc>
              </a:tr>
              <a:tr h="478944">
                <a:tc>
                  <a:txBody>
                    <a:bodyPr/>
                    <a:lstStyle/>
                    <a:p>
                      <a:pPr marL="0" marR="0">
                        <a:lnSpc>
                          <a:spcPct val="115000"/>
                        </a:lnSpc>
                        <a:spcBef>
                          <a:spcPts val="0"/>
                        </a:spcBef>
                        <a:spcAft>
                          <a:spcPts val="0"/>
                        </a:spcAft>
                      </a:pPr>
                      <a:r>
                        <a:rPr lang="en-US" sz="2000">
                          <a:effectLst/>
                        </a:rPr>
                        <a:t>z8+≡( x4,p0,p1)</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 </a:t>
                      </a:r>
                      <a:r>
                        <a:rPr lang="en-US" sz="2000" dirty="0" smtClean="0">
                          <a:effectLst/>
                        </a:rPr>
                        <a:t>x4,p0,p1,p1)= </a:t>
                      </a:r>
                      <a:r>
                        <a:rPr lang="en-US" sz="2000" dirty="0">
                          <a:effectLst/>
                        </a:rPr>
                        <a:t>( x4,p0,p1)≡z8</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 </a:t>
                      </a:r>
                      <a:r>
                        <a:rPr lang="en-US" sz="2000" dirty="0" smtClean="0">
                          <a:effectLst/>
                        </a:rPr>
                        <a:t>x4,p0,p1,p1)= </a:t>
                      </a:r>
                      <a:r>
                        <a:rPr lang="en-US" sz="2000" dirty="0">
                          <a:effectLst/>
                        </a:rPr>
                        <a:t>( x4,p0,p1)≡z8</a:t>
                      </a:r>
                      <a:endParaRPr lang="en-US" sz="2000" dirty="0">
                        <a:effectLst/>
                        <a:latin typeface="Calibri"/>
                        <a:ea typeface="Calibri"/>
                        <a:cs typeface="Times New Roman"/>
                      </a:endParaRPr>
                    </a:p>
                  </a:txBody>
                  <a:tcPr marL="68580" marR="68580" marT="0" marB="0"/>
                </a:tc>
              </a:tr>
            </a:tbl>
          </a:graphicData>
        </a:graphic>
      </p:graphicFrame>
      <p:pic>
        <p:nvPicPr>
          <p:cNvPr id="614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47557" y="533400"/>
            <a:ext cx="4027170" cy="1600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196531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658" y="971550"/>
            <a:ext cx="9036567" cy="3905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6900241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10 Summary</a:t>
            </a:r>
            <a:endParaRPr lang="en-US" dirty="0"/>
          </a:p>
        </p:txBody>
      </p:sp>
      <p:sp>
        <p:nvSpPr>
          <p:cNvPr id="3" name="Content Placeholder 2"/>
          <p:cNvSpPr>
            <a:spLocks noGrp="1"/>
          </p:cNvSpPr>
          <p:nvPr>
            <p:ph idx="1"/>
          </p:nvPr>
        </p:nvSpPr>
        <p:spPr/>
        <p:txBody>
          <a:bodyPr/>
          <a:lstStyle/>
          <a:p>
            <a:r>
              <a:rPr lang="en-US" dirty="0" err="1" smtClean="0"/>
              <a:t>Kleene</a:t>
            </a:r>
            <a:r>
              <a:rPr lang="en-US" dirty="0" smtClean="0"/>
              <a:t> </a:t>
            </a:r>
            <a:r>
              <a:rPr lang="en-US" dirty="0" smtClean="0"/>
              <a:t>Theorem </a:t>
            </a:r>
            <a:r>
              <a:rPr lang="en-US" dirty="0" smtClean="0"/>
              <a:t>Part III (Concatenation)</a:t>
            </a:r>
          </a:p>
          <a:p>
            <a:r>
              <a:rPr lang="en-US" dirty="0" err="1" smtClean="0"/>
              <a:t>Kleene</a:t>
            </a:r>
            <a:r>
              <a:rPr lang="en-US" dirty="0" smtClean="0"/>
              <a:t> Theorem Part III </a:t>
            </a:r>
            <a:r>
              <a:rPr lang="en-US" dirty="0" smtClean="0"/>
              <a:t>(Examples)</a:t>
            </a:r>
            <a:endParaRPr lang="en-US" dirty="0" smtClean="0"/>
          </a:p>
          <a:p>
            <a:endParaRPr lang="en-US" dirty="0" smtClean="0"/>
          </a:p>
          <a:p>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sz="4000" dirty="0" smtClean="0"/>
              <a:t>Lecture # </a:t>
            </a:r>
            <a:r>
              <a:rPr lang="en-US" sz="4000" dirty="0" smtClean="0"/>
              <a:t>11</a:t>
            </a:r>
            <a:endParaRPr lang="en-US" sz="4000" dirty="0" smtClean="0"/>
          </a:p>
        </p:txBody>
      </p:sp>
      <p:sp>
        <p:nvSpPr>
          <p:cNvPr id="5123" name="Rectangle 3"/>
          <p:cNvSpPr>
            <a:spLocks noGrp="1" noChangeArrowheads="1"/>
          </p:cNvSpPr>
          <p:nvPr>
            <p:ph type="subTitle" idx="1"/>
          </p:nvPr>
        </p:nvSpPr>
        <p:spPr/>
        <p:txBody>
          <a:bodyPr>
            <a:normAutofit fontScale="92500" lnSpcReduction="10000"/>
          </a:bodyPr>
          <a:lstStyle/>
          <a:p>
            <a:r>
              <a:rPr lang="en-US" sz="3800" dirty="0" smtClean="0"/>
              <a:t>Theory Of Automata</a:t>
            </a:r>
          </a:p>
          <a:p>
            <a:r>
              <a:rPr lang="en-US" sz="3800" dirty="0" smtClean="0"/>
              <a:t>By </a:t>
            </a:r>
          </a:p>
          <a:p>
            <a:r>
              <a:rPr lang="en-US" sz="3800" dirty="0" smtClean="0"/>
              <a:t>Dr. MM Alam</a:t>
            </a:r>
          </a:p>
          <a:p>
            <a:endParaRPr lang="en-US" sz="3800" dirty="0" smtClean="0"/>
          </a:p>
        </p:txBody>
      </p:sp>
    </p:spTree>
    <p:extLst>
      <p:ext uri="{BB962C8B-B14F-4D97-AF65-F5344CB8AC3E}">
        <p14:creationId xmlns:p14="http://schemas.microsoft.com/office/powerpoint/2010/main" xmlns="" val="258027241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10 at a glance…</a:t>
            </a:r>
            <a:endParaRPr lang="en-US" dirty="0"/>
          </a:p>
        </p:txBody>
      </p:sp>
      <p:sp>
        <p:nvSpPr>
          <p:cNvPr id="6" name="Content Placeholder 2"/>
          <p:cNvSpPr>
            <a:spLocks noGrp="1"/>
          </p:cNvSpPr>
          <p:nvPr>
            <p:ph idx="1"/>
          </p:nvPr>
        </p:nvSpPr>
        <p:spPr>
          <a:xfrm>
            <a:off x="457200" y="1600200"/>
            <a:ext cx="8229600" cy="4525963"/>
          </a:xfrm>
        </p:spPr>
        <p:txBody>
          <a:bodyPr/>
          <a:lstStyle/>
          <a:p>
            <a:r>
              <a:rPr lang="en-US" dirty="0" err="1" smtClean="0"/>
              <a:t>Kleene</a:t>
            </a:r>
            <a:r>
              <a:rPr lang="en-US" dirty="0" smtClean="0"/>
              <a:t> </a:t>
            </a:r>
            <a:r>
              <a:rPr lang="en-US" dirty="0" smtClean="0"/>
              <a:t>Theorem </a:t>
            </a:r>
            <a:r>
              <a:rPr lang="en-US" dirty="0" smtClean="0"/>
              <a:t>Part III (Concatenation)</a:t>
            </a:r>
          </a:p>
          <a:p>
            <a:r>
              <a:rPr lang="en-US" dirty="0" smtClean="0"/>
              <a:t>Examples of </a:t>
            </a:r>
            <a:r>
              <a:rPr lang="en-US" dirty="0" err="1" smtClean="0"/>
              <a:t>Kleene</a:t>
            </a:r>
            <a:r>
              <a:rPr lang="en-US" dirty="0" smtClean="0"/>
              <a:t> Theorem Concatenation part.</a:t>
            </a:r>
            <a:endParaRPr lang="en-US" dirty="0" smtClean="0"/>
          </a:p>
          <a:p>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229600" cy="1143000"/>
          </a:xfrm>
        </p:spPr>
        <p:txBody>
          <a:bodyPr>
            <a:normAutofit/>
          </a:bodyPr>
          <a:lstStyle/>
          <a:p>
            <a:r>
              <a:rPr lang="en-US" dirty="0" err="1" smtClean="0"/>
              <a:t>Kleene</a:t>
            </a:r>
            <a:r>
              <a:rPr lang="en-US" dirty="0" smtClean="0"/>
              <a:t> Theorem Part III </a:t>
            </a:r>
            <a:r>
              <a:rPr lang="en-US" dirty="0" smtClean="0"/>
              <a:t>(Closure) </a:t>
            </a:r>
            <a:endParaRPr lang="en-US" dirty="0"/>
          </a:p>
        </p:txBody>
      </p:sp>
      <p:sp>
        <p:nvSpPr>
          <p:cNvPr id="3" name="Content Placeholder 2"/>
          <p:cNvSpPr>
            <a:spLocks noGrp="1"/>
          </p:cNvSpPr>
          <p:nvPr>
            <p:ph idx="1"/>
          </p:nvPr>
        </p:nvSpPr>
        <p:spPr>
          <a:xfrm>
            <a:off x="0" y="1295400"/>
            <a:ext cx="9144000" cy="5334000"/>
          </a:xfrm>
        </p:spPr>
        <p:txBody>
          <a:bodyPr>
            <a:normAutofit fontScale="77500" lnSpcReduction="20000"/>
          </a:bodyPr>
          <a:lstStyle/>
          <a:p>
            <a:r>
              <a:rPr lang="en-US" dirty="0" smtClean="0"/>
              <a:t>If </a:t>
            </a:r>
            <a:r>
              <a:rPr lang="en-US" dirty="0" smtClean="0"/>
              <a:t>r1 </a:t>
            </a:r>
            <a:r>
              <a:rPr lang="en-US" dirty="0" smtClean="0"/>
              <a:t>represents a regular </a:t>
            </a:r>
            <a:r>
              <a:rPr lang="en-US" dirty="0" smtClean="0"/>
              <a:t>expression and r1* the closure of the r1. Similarly, if FA1 corresponds to r1 then FA1* should </a:t>
            </a:r>
            <a:r>
              <a:rPr lang="en-US" dirty="0" smtClean="0"/>
              <a:t>correspond to </a:t>
            </a:r>
            <a:r>
              <a:rPr lang="en-US" dirty="0" smtClean="0"/>
              <a:t>closure of r1. </a:t>
            </a:r>
            <a:endParaRPr lang="en-US" dirty="0" smtClean="0"/>
          </a:p>
          <a:p>
            <a:r>
              <a:rPr lang="en-US" dirty="0" smtClean="0"/>
              <a:t>Start by taking the first FA’s and traversing on each input symbol in the respective FA. </a:t>
            </a:r>
          </a:p>
          <a:p>
            <a:r>
              <a:rPr lang="en-US" dirty="0" smtClean="0"/>
              <a:t>Since one initial state is allowed in FA, therefore, only one state can be marked as initial </a:t>
            </a:r>
            <a:r>
              <a:rPr lang="en-US" dirty="0" smtClean="0"/>
              <a:t>state. Further, the initial state is marked final by default, in order to accommodate NULL string. </a:t>
            </a:r>
            <a:endParaRPr lang="en-US" dirty="0" smtClean="0"/>
          </a:p>
          <a:p>
            <a:r>
              <a:rPr lang="en-US" dirty="0" smtClean="0"/>
              <a:t>During the process, any state </a:t>
            </a:r>
            <a:r>
              <a:rPr lang="en-US" dirty="0" smtClean="0"/>
              <a:t>found </a:t>
            </a:r>
            <a:r>
              <a:rPr lang="en-US" dirty="0" smtClean="0"/>
              <a:t>final,  the resultant state will be final. Further, the </a:t>
            </a:r>
            <a:r>
              <a:rPr lang="en-US" dirty="0" smtClean="0"/>
              <a:t>same FA initial state will </a:t>
            </a:r>
            <a:r>
              <a:rPr lang="en-US" dirty="0" smtClean="0"/>
              <a:t>be concatenated through its </a:t>
            </a:r>
            <a:r>
              <a:rPr lang="en-US" dirty="0" smtClean="0"/>
              <a:t>final state</a:t>
            </a:r>
            <a:r>
              <a:rPr lang="en-US" dirty="0" smtClean="0"/>
              <a:t>. </a:t>
            </a:r>
            <a:r>
              <a:rPr lang="en-US" dirty="0" smtClean="0"/>
              <a:t>The new state will be marked as final. </a:t>
            </a:r>
          </a:p>
          <a:p>
            <a:r>
              <a:rPr lang="en-US" dirty="0" smtClean="0"/>
              <a:t>The </a:t>
            </a:r>
            <a:r>
              <a:rPr lang="en-US" dirty="0" smtClean="0"/>
              <a:t>final state of the </a:t>
            </a:r>
            <a:r>
              <a:rPr lang="en-US" dirty="0" smtClean="0"/>
              <a:t>FA  will always be combined </a:t>
            </a:r>
            <a:r>
              <a:rPr lang="en-US" dirty="0" smtClean="0"/>
              <a:t>with the </a:t>
            </a:r>
            <a:r>
              <a:rPr lang="en-US" dirty="0" smtClean="0"/>
              <a:t>initial state of the </a:t>
            </a:r>
            <a:r>
              <a:rPr lang="en-US" dirty="0" smtClean="0"/>
              <a:t>FA. </a:t>
            </a:r>
            <a:endParaRPr lang="en-US" dirty="0"/>
          </a:p>
        </p:txBody>
      </p:sp>
    </p:spTree>
    <p:extLst>
      <p:ext uri="{BB962C8B-B14F-4D97-AF65-F5344CB8AC3E}">
        <p14:creationId xmlns:p14="http://schemas.microsoft.com/office/powerpoint/2010/main" xmlns="" val="367271207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1766348200"/>
              </p:ext>
            </p:extLst>
          </p:nvPr>
        </p:nvGraphicFramePr>
        <p:xfrm>
          <a:off x="34636" y="3429000"/>
          <a:ext cx="8763000" cy="2971800"/>
        </p:xfrm>
        <a:graphic>
          <a:graphicData uri="http://schemas.openxmlformats.org/drawingml/2006/table">
            <a:tbl>
              <a:tblPr firstRow="1" firstCol="1" bandRow="1">
                <a:tableStyleId>{5C22544A-7EE6-4342-B048-85BDC9FD1C3A}</a:tableStyleId>
              </a:tblPr>
              <a:tblGrid>
                <a:gridCol w="2921000"/>
                <a:gridCol w="2921000"/>
                <a:gridCol w="2921000"/>
              </a:tblGrid>
              <a:tr h="594360">
                <a:tc>
                  <a:txBody>
                    <a:bodyPr/>
                    <a:lstStyle/>
                    <a:p>
                      <a:pPr marL="0" marR="0">
                        <a:lnSpc>
                          <a:spcPct val="115000"/>
                        </a:lnSpc>
                        <a:spcBef>
                          <a:spcPts val="0"/>
                        </a:spcBef>
                        <a:spcAft>
                          <a:spcPts val="0"/>
                        </a:spcAft>
                      </a:pPr>
                      <a:r>
                        <a:rPr lang="en-US" sz="2400" dirty="0">
                          <a:effectLst/>
                        </a:rPr>
                        <a:t>Old States</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a</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Reading at b</a:t>
                      </a:r>
                      <a:endParaRPr lang="en-US" sz="2400" dirty="0">
                        <a:effectLst/>
                        <a:latin typeface="Calibri"/>
                        <a:ea typeface="Times New Roman"/>
                        <a:cs typeface="Times New Roman"/>
                      </a:endParaRPr>
                    </a:p>
                  </a:txBody>
                  <a:tcPr marL="68580" marR="68580" marT="0" marB="0"/>
                </a:tc>
              </a:tr>
              <a:tr h="594360">
                <a:tc>
                  <a:txBody>
                    <a:bodyPr/>
                    <a:lstStyle/>
                    <a:p>
                      <a:pPr marL="0" marR="0">
                        <a:lnSpc>
                          <a:spcPct val="115000"/>
                        </a:lnSpc>
                        <a:spcBef>
                          <a:spcPts val="0"/>
                        </a:spcBef>
                        <a:spcAft>
                          <a:spcPts val="0"/>
                        </a:spcAft>
                      </a:pPr>
                      <a:r>
                        <a:rPr lang="en-US" sz="2400">
                          <a:effectLst/>
                        </a:rPr>
                        <a:t>z1±≡q0</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q1≡z2</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smtClean="0">
                          <a:effectLst/>
                        </a:rPr>
                        <a:t>q3≡</a:t>
                      </a:r>
                      <a:r>
                        <a:rPr lang="en-US" sz="2400" dirty="0">
                          <a:effectLst/>
                        </a:rPr>
                        <a:t>z3</a:t>
                      </a:r>
                      <a:endParaRPr lang="en-US" sz="2400" dirty="0">
                        <a:effectLst/>
                        <a:latin typeface="Calibri"/>
                        <a:ea typeface="Times New Roman"/>
                        <a:cs typeface="Times New Roman"/>
                      </a:endParaRPr>
                    </a:p>
                  </a:txBody>
                  <a:tcPr marL="68580" marR="68580" marT="0" marB="0"/>
                </a:tc>
              </a:tr>
              <a:tr h="594360">
                <a:tc>
                  <a:txBody>
                    <a:bodyPr/>
                    <a:lstStyle/>
                    <a:p>
                      <a:pPr marL="0" marR="0">
                        <a:lnSpc>
                          <a:spcPct val="115000"/>
                        </a:lnSpc>
                        <a:spcBef>
                          <a:spcPts val="0"/>
                        </a:spcBef>
                        <a:spcAft>
                          <a:spcPts val="0"/>
                        </a:spcAft>
                      </a:pPr>
                      <a:r>
                        <a:rPr lang="en-US" sz="2400" dirty="0">
                          <a:effectLst/>
                        </a:rPr>
                        <a:t>z2  ≡q1</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(q2, q0)≡z4</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(q4, q0)≡z5</a:t>
                      </a:r>
                      <a:endParaRPr lang="en-US" sz="2400">
                        <a:effectLst/>
                        <a:latin typeface="Calibri"/>
                        <a:ea typeface="Times New Roman"/>
                        <a:cs typeface="Times New Roman"/>
                      </a:endParaRPr>
                    </a:p>
                  </a:txBody>
                  <a:tcPr marL="68580" marR="68580" marT="0" marB="0"/>
                </a:tc>
              </a:tr>
              <a:tr h="594360">
                <a:tc>
                  <a:txBody>
                    <a:bodyPr/>
                    <a:lstStyle/>
                    <a:p>
                      <a:pPr marL="0" marR="0">
                        <a:lnSpc>
                          <a:spcPct val="115000"/>
                        </a:lnSpc>
                        <a:spcBef>
                          <a:spcPts val="0"/>
                        </a:spcBef>
                        <a:spcAft>
                          <a:spcPts val="0"/>
                        </a:spcAft>
                      </a:pPr>
                      <a:r>
                        <a:rPr lang="en-US" sz="2400" dirty="0">
                          <a:effectLst/>
                        </a:rPr>
                        <a:t>z3  </a:t>
                      </a:r>
                      <a:r>
                        <a:rPr lang="en-US" sz="2400" dirty="0" smtClean="0">
                          <a:effectLst/>
                        </a:rPr>
                        <a:t>≡q3</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smtClean="0">
                          <a:effectLst/>
                        </a:rPr>
                        <a:t>(q1,q1)≡q1</a:t>
                      </a:r>
                      <a:r>
                        <a:rPr lang="en-US" sz="2400" dirty="0">
                          <a:effectLst/>
                        </a:rPr>
                        <a:t>≡z2</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(q4, </a:t>
                      </a:r>
                      <a:r>
                        <a:rPr lang="en-US" sz="2400" dirty="0" smtClean="0">
                          <a:effectLst/>
                        </a:rPr>
                        <a:t>q0)</a:t>
                      </a:r>
                      <a:r>
                        <a:rPr lang="en-US" sz="2400" dirty="0">
                          <a:effectLst/>
                        </a:rPr>
                        <a:t>≡</a:t>
                      </a:r>
                      <a:r>
                        <a:rPr lang="en-US" sz="2400" dirty="0" smtClean="0">
                          <a:effectLst/>
                        </a:rPr>
                        <a:t>z5</a:t>
                      </a:r>
                      <a:endParaRPr lang="en-US" sz="2400" dirty="0">
                        <a:effectLst/>
                        <a:latin typeface="Calibri"/>
                        <a:ea typeface="Times New Roman"/>
                        <a:cs typeface="Times New Roman"/>
                      </a:endParaRPr>
                    </a:p>
                  </a:txBody>
                  <a:tcPr marL="68580" marR="68580" marT="0" marB="0"/>
                </a:tc>
              </a:tr>
              <a:tr h="594360">
                <a:tc>
                  <a:txBody>
                    <a:bodyPr/>
                    <a:lstStyle/>
                    <a:p>
                      <a:pPr marL="0" marR="0">
                        <a:lnSpc>
                          <a:spcPct val="115000"/>
                        </a:lnSpc>
                        <a:spcBef>
                          <a:spcPts val="0"/>
                        </a:spcBef>
                        <a:spcAft>
                          <a:spcPts val="0"/>
                        </a:spcAft>
                      </a:pPr>
                      <a:r>
                        <a:rPr lang="en-US" sz="2400">
                          <a:effectLst/>
                        </a:rPr>
                        <a:t>z4+≡ (q2, q0)</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(q2, q0,q1)≡z6</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a:t>
                      </a:r>
                      <a:r>
                        <a:rPr lang="en-US" sz="2400" dirty="0" smtClean="0">
                          <a:effectLst/>
                        </a:rPr>
                        <a:t>q3,q3)</a:t>
                      </a:r>
                      <a:r>
                        <a:rPr lang="en-US" sz="2400" dirty="0">
                          <a:effectLst/>
                        </a:rPr>
                        <a:t>≡ </a:t>
                      </a:r>
                      <a:r>
                        <a:rPr lang="en-US" sz="2400" dirty="0" smtClean="0">
                          <a:effectLst/>
                        </a:rPr>
                        <a:t>q3≡</a:t>
                      </a:r>
                      <a:r>
                        <a:rPr lang="en-US" sz="2400" dirty="0">
                          <a:effectLst/>
                        </a:rPr>
                        <a:t>z3</a:t>
                      </a:r>
                      <a:endParaRPr lang="en-US" sz="2400" dirty="0">
                        <a:effectLst/>
                        <a:latin typeface="Calibri"/>
                        <a:ea typeface="Times New Roman"/>
                        <a:cs typeface="Times New Roman"/>
                      </a:endParaRPr>
                    </a:p>
                  </a:txBody>
                  <a:tcPr marL="68580" marR="68580" marT="0" marB="0"/>
                </a:tc>
              </a:tr>
            </a:tbl>
          </a:graphicData>
        </a:graphic>
      </p:graphicFrame>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62200" y="228600"/>
            <a:ext cx="4924425" cy="29424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7277378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270372667"/>
              </p:ext>
            </p:extLst>
          </p:nvPr>
        </p:nvGraphicFramePr>
        <p:xfrm>
          <a:off x="381000" y="3200400"/>
          <a:ext cx="8595360" cy="3429000"/>
        </p:xfrm>
        <a:graphic>
          <a:graphicData uri="http://schemas.openxmlformats.org/drawingml/2006/table">
            <a:tbl>
              <a:tblPr firstRow="1" firstCol="1" bandRow="1">
                <a:tableStyleId>{5C22544A-7EE6-4342-B048-85BDC9FD1C3A}</a:tableStyleId>
              </a:tblPr>
              <a:tblGrid>
                <a:gridCol w="2865120"/>
                <a:gridCol w="2865120"/>
                <a:gridCol w="2865120"/>
              </a:tblGrid>
              <a:tr h="669130">
                <a:tc>
                  <a:txBody>
                    <a:bodyPr/>
                    <a:lstStyle/>
                    <a:p>
                      <a:pPr marL="0" marR="0">
                        <a:lnSpc>
                          <a:spcPct val="115000"/>
                        </a:lnSpc>
                        <a:spcBef>
                          <a:spcPts val="0"/>
                        </a:spcBef>
                        <a:spcAft>
                          <a:spcPts val="0"/>
                        </a:spcAft>
                      </a:pPr>
                      <a:r>
                        <a:rPr lang="en-US" sz="2400" dirty="0">
                          <a:effectLst/>
                        </a:rPr>
                        <a:t>z5+≡ (q4, q0)</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(q1,q1)≡ q1≡z2</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a:t>
                      </a:r>
                      <a:r>
                        <a:rPr lang="en-US" sz="2400" dirty="0" smtClean="0">
                          <a:effectLst/>
                        </a:rPr>
                        <a:t>q4,q0,q3)≡</a:t>
                      </a:r>
                      <a:r>
                        <a:rPr lang="en-US" sz="2400" dirty="0">
                          <a:effectLst/>
                        </a:rPr>
                        <a:t>z7</a:t>
                      </a:r>
                      <a:endParaRPr lang="en-US" sz="2400" dirty="0">
                        <a:effectLst/>
                        <a:latin typeface="Calibri"/>
                        <a:ea typeface="Times New Roman"/>
                        <a:cs typeface="Times New Roman"/>
                      </a:endParaRPr>
                    </a:p>
                  </a:txBody>
                  <a:tcPr marL="68580" marR="68580" marT="0" marB="0"/>
                </a:tc>
              </a:tr>
              <a:tr h="1379935">
                <a:tc>
                  <a:txBody>
                    <a:bodyPr/>
                    <a:lstStyle/>
                    <a:p>
                      <a:pPr marL="0" marR="0">
                        <a:lnSpc>
                          <a:spcPct val="115000"/>
                        </a:lnSpc>
                        <a:spcBef>
                          <a:spcPts val="0"/>
                        </a:spcBef>
                        <a:spcAft>
                          <a:spcPts val="0"/>
                        </a:spcAft>
                      </a:pPr>
                      <a:r>
                        <a:rPr lang="en-US" sz="2400" dirty="0">
                          <a:effectLst/>
                        </a:rPr>
                        <a:t>z6+≡ (q2, q0,q1)</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(q2, q0,q1,q2, q0)≡(q2, q0,q1)≡z6</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a:t>
                      </a:r>
                      <a:r>
                        <a:rPr lang="en-US" sz="2400" dirty="0" smtClean="0">
                          <a:effectLst/>
                        </a:rPr>
                        <a:t>q3,q3,q4,q0</a:t>
                      </a:r>
                      <a:r>
                        <a:rPr lang="en-US" sz="2400" dirty="0">
                          <a:effectLst/>
                        </a:rPr>
                        <a:t>)≡(q4,q0,q3)≡z7</a:t>
                      </a:r>
                      <a:endParaRPr lang="en-US" sz="2400" dirty="0">
                        <a:effectLst/>
                        <a:latin typeface="Calibri"/>
                        <a:ea typeface="Times New Roman"/>
                        <a:cs typeface="Times New Roman"/>
                      </a:endParaRPr>
                    </a:p>
                  </a:txBody>
                  <a:tcPr marL="68580" marR="68580" marT="0" marB="0"/>
                </a:tc>
              </a:tr>
              <a:tr h="1379935">
                <a:tc>
                  <a:txBody>
                    <a:bodyPr/>
                    <a:lstStyle/>
                    <a:p>
                      <a:pPr marL="0" marR="0">
                        <a:lnSpc>
                          <a:spcPct val="115000"/>
                        </a:lnSpc>
                        <a:spcBef>
                          <a:spcPts val="0"/>
                        </a:spcBef>
                        <a:spcAft>
                          <a:spcPts val="0"/>
                        </a:spcAft>
                      </a:pPr>
                      <a:r>
                        <a:rPr lang="en-US" sz="2400">
                          <a:effectLst/>
                        </a:rPr>
                        <a:t>z7+≡ (q4,q0,q3)</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(q1,q1q1)≡q1≡z2</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a:t>
                      </a:r>
                      <a:r>
                        <a:rPr lang="en-US" sz="2400" dirty="0" smtClean="0">
                          <a:effectLst/>
                        </a:rPr>
                        <a:t>q4,q0,q3,q4,q0</a:t>
                      </a:r>
                      <a:r>
                        <a:rPr lang="en-US" sz="2400" dirty="0">
                          <a:effectLst/>
                        </a:rPr>
                        <a:t>,)≡(q4,q0,q3)≡z7</a:t>
                      </a:r>
                      <a:endParaRPr lang="en-US" sz="2400" dirty="0">
                        <a:effectLst/>
                        <a:latin typeface="Calibri"/>
                        <a:ea typeface="Times New Roman"/>
                        <a:cs typeface="Times New Roman"/>
                      </a:endParaRPr>
                    </a:p>
                  </a:txBody>
                  <a:tcPr marL="68580" marR="68580" marT="0" marB="0"/>
                </a:tc>
              </a:tr>
            </a:tbl>
          </a:graphicData>
        </a:graphic>
      </p:graphicFrame>
      <p:sp>
        <p:nvSpPr>
          <p:cNvPr id="5" name="Rectangle 1"/>
          <p:cNvSpPr>
            <a:spLocks noChangeArrowheads="1"/>
          </p:cNvSpPr>
          <p:nvPr/>
        </p:nvSpPr>
        <p:spPr bwMode="auto">
          <a:xfrm>
            <a:off x="1531938" y="3381375"/>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90800" y="228600"/>
            <a:ext cx="4756150" cy="28419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6926188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8"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47863" y="1219200"/>
            <a:ext cx="7805587" cy="419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7171476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4048692819"/>
              </p:ext>
            </p:extLst>
          </p:nvPr>
        </p:nvGraphicFramePr>
        <p:xfrm>
          <a:off x="762000" y="2857500"/>
          <a:ext cx="7299960" cy="2103120"/>
        </p:xfrm>
        <a:graphic>
          <a:graphicData uri="http://schemas.openxmlformats.org/drawingml/2006/table">
            <a:tbl>
              <a:tblPr firstRow="1" firstCol="1" bandRow="1">
                <a:tableStyleId>{5C22544A-7EE6-4342-B048-85BDC9FD1C3A}</a:tableStyleId>
              </a:tblPr>
              <a:tblGrid>
                <a:gridCol w="2433320"/>
                <a:gridCol w="2433320"/>
                <a:gridCol w="2433320"/>
              </a:tblGrid>
              <a:tr h="303151">
                <a:tc>
                  <a:txBody>
                    <a:bodyPr/>
                    <a:lstStyle/>
                    <a:p>
                      <a:pPr marL="0" marR="0">
                        <a:lnSpc>
                          <a:spcPct val="115000"/>
                        </a:lnSpc>
                        <a:spcBef>
                          <a:spcPts val="0"/>
                        </a:spcBef>
                        <a:spcAft>
                          <a:spcPts val="0"/>
                        </a:spcAft>
                      </a:pPr>
                      <a:r>
                        <a:rPr lang="en-US" sz="2000" dirty="0">
                          <a:effectLst/>
                        </a:rPr>
                        <a:t>Old States</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Reading at a</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Reading at b</a:t>
                      </a:r>
                      <a:endParaRPr lang="en-US" sz="2000">
                        <a:effectLst/>
                        <a:latin typeface="Calibri"/>
                        <a:ea typeface="Calibri"/>
                        <a:cs typeface="Times New Roman"/>
                      </a:endParaRPr>
                    </a:p>
                  </a:txBody>
                  <a:tcPr marL="68580" marR="68580" marT="0" marB="0"/>
                </a:tc>
              </a:tr>
              <a:tr h="303151">
                <a:tc>
                  <a:txBody>
                    <a:bodyPr/>
                    <a:lstStyle/>
                    <a:p>
                      <a:pPr marL="0" marR="0">
                        <a:lnSpc>
                          <a:spcPct val="115000"/>
                        </a:lnSpc>
                        <a:spcBef>
                          <a:spcPts val="0"/>
                        </a:spcBef>
                        <a:spcAft>
                          <a:spcPts val="0"/>
                        </a:spcAft>
                      </a:pPr>
                      <a:r>
                        <a:rPr lang="en-US" sz="2000">
                          <a:effectLst/>
                        </a:rPr>
                        <a:t>z1±≡q0</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q1≡z2</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(q3, q0)≡z3</a:t>
                      </a:r>
                      <a:endParaRPr lang="en-US" sz="2000">
                        <a:effectLst/>
                        <a:latin typeface="Calibri"/>
                        <a:ea typeface="Calibri"/>
                        <a:cs typeface="Times New Roman"/>
                      </a:endParaRPr>
                    </a:p>
                  </a:txBody>
                  <a:tcPr marL="68580" marR="68580" marT="0" marB="0"/>
                </a:tc>
              </a:tr>
              <a:tr h="303151">
                <a:tc>
                  <a:txBody>
                    <a:bodyPr/>
                    <a:lstStyle/>
                    <a:p>
                      <a:pPr marL="0" marR="0">
                        <a:lnSpc>
                          <a:spcPct val="115000"/>
                        </a:lnSpc>
                        <a:spcBef>
                          <a:spcPts val="0"/>
                        </a:spcBef>
                        <a:spcAft>
                          <a:spcPts val="0"/>
                        </a:spcAft>
                      </a:pPr>
                      <a:r>
                        <a:rPr lang="en-US" sz="2000">
                          <a:effectLst/>
                        </a:rPr>
                        <a:t>z2  ≡q1</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(q2, q0)≡z4</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(q4, q0)≡z5</a:t>
                      </a:r>
                      <a:endParaRPr lang="en-US" sz="2000">
                        <a:effectLst/>
                        <a:latin typeface="Calibri"/>
                        <a:ea typeface="Calibri"/>
                        <a:cs typeface="Times New Roman"/>
                      </a:endParaRPr>
                    </a:p>
                  </a:txBody>
                  <a:tcPr marL="68580" marR="68580" marT="0" marB="0"/>
                </a:tc>
              </a:tr>
              <a:tr h="303151">
                <a:tc>
                  <a:txBody>
                    <a:bodyPr/>
                    <a:lstStyle/>
                    <a:p>
                      <a:pPr marL="0" marR="0">
                        <a:lnSpc>
                          <a:spcPct val="115000"/>
                        </a:lnSpc>
                        <a:spcBef>
                          <a:spcPts val="0"/>
                        </a:spcBef>
                        <a:spcAft>
                          <a:spcPts val="0"/>
                        </a:spcAft>
                      </a:pPr>
                      <a:r>
                        <a:rPr lang="en-US" sz="2000">
                          <a:effectLst/>
                        </a:rPr>
                        <a:t>z3  ≡(q3, q0)</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(q1,q1)≡q1≡z2</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(q4, q0,q1)≡z6</a:t>
                      </a:r>
                      <a:endParaRPr lang="en-US" sz="2000">
                        <a:effectLst/>
                        <a:latin typeface="Calibri"/>
                        <a:ea typeface="Calibri"/>
                        <a:cs typeface="Times New Roman"/>
                      </a:endParaRPr>
                    </a:p>
                  </a:txBody>
                  <a:tcPr marL="68580" marR="68580" marT="0" marB="0"/>
                </a:tc>
              </a:tr>
              <a:tr h="303151">
                <a:tc>
                  <a:txBody>
                    <a:bodyPr/>
                    <a:lstStyle/>
                    <a:p>
                      <a:pPr marL="0" marR="0">
                        <a:lnSpc>
                          <a:spcPct val="115000"/>
                        </a:lnSpc>
                        <a:spcBef>
                          <a:spcPts val="0"/>
                        </a:spcBef>
                        <a:spcAft>
                          <a:spcPts val="0"/>
                        </a:spcAft>
                      </a:pPr>
                      <a:r>
                        <a:rPr lang="en-US" sz="2000">
                          <a:effectLst/>
                        </a:rPr>
                        <a:t>z4+≡ (q2, q0)</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(q2, q0,q1)≡z6</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(q3,q3,q0</a:t>
                      </a:r>
                      <a:r>
                        <a:rPr lang="en-US" sz="2000" dirty="0" smtClean="0">
                          <a:effectLst/>
                        </a:rPr>
                        <a:t>)= </a:t>
                      </a:r>
                      <a:r>
                        <a:rPr lang="en-US" sz="2000" dirty="0">
                          <a:effectLst/>
                        </a:rPr>
                        <a:t>(q3,q0)≡z3</a:t>
                      </a:r>
                      <a:endParaRPr lang="en-US" sz="2000" dirty="0">
                        <a:effectLst/>
                        <a:latin typeface="Calibri"/>
                        <a:ea typeface="Calibri"/>
                        <a:cs typeface="Times New Roman"/>
                      </a:endParaRPr>
                    </a:p>
                  </a:txBody>
                  <a:tcPr marL="68580" marR="68580" marT="0" marB="0"/>
                </a:tc>
              </a:tr>
            </a:tbl>
          </a:graphicData>
        </a:graphic>
      </p:graphicFrame>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667000" y="152400"/>
            <a:ext cx="4333875" cy="2705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3080289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extLst>
              <p:ext uri="{D42A27DB-BD31-4B8C-83A1-F6EECF244321}">
                <p14:modId xmlns:p14="http://schemas.microsoft.com/office/powerpoint/2010/main" xmlns="" val="3591813322"/>
              </p:ext>
            </p:extLst>
          </p:nvPr>
        </p:nvGraphicFramePr>
        <p:xfrm>
          <a:off x="838200" y="2590800"/>
          <a:ext cx="7985760" cy="2743200"/>
        </p:xfrm>
        <a:graphic>
          <a:graphicData uri="http://schemas.openxmlformats.org/drawingml/2006/table">
            <a:tbl>
              <a:tblPr firstRow="1" firstCol="1" bandRow="1">
                <a:tableStyleId>{5C22544A-7EE6-4342-B048-85BDC9FD1C3A}</a:tableStyleId>
              </a:tblPr>
              <a:tblGrid>
                <a:gridCol w="2661920"/>
                <a:gridCol w="2661920"/>
                <a:gridCol w="2661920"/>
              </a:tblGrid>
              <a:tr h="914400">
                <a:tc>
                  <a:txBody>
                    <a:bodyPr/>
                    <a:lstStyle/>
                    <a:p>
                      <a:pPr marL="0" marR="0">
                        <a:lnSpc>
                          <a:spcPct val="115000"/>
                        </a:lnSpc>
                        <a:spcBef>
                          <a:spcPts val="0"/>
                        </a:spcBef>
                        <a:spcAft>
                          <a:spcPts val="0"/>
                        </a:spcAft>
                      </a:pPr>
                      <a:r>
                        <a:rPr lang="en-US" sz="2400">
                          <a:effectLst/>
                        </a:rPr>
                        <a:t>z5+≡ (q4, q0)</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(q1,q4,q0)≡z7</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(q2,q2)≡q2≡z3</a:t>
                      </a:r>
                      <a:endParaRPr lang="en-US" sz="2400">
                        <a:effectLst/>
                        <a:latin typeface="Calibri"/>
                        <a:ea typeface="Times New Roman"/>
                        <a:cs typeface="Times New Roman"/>
                      </a:endParaRPr>
                    </a:p>
                  </a:txBody>
                  <a:tcPr marL="68580" marR="68580" marT="0" marB="0"/>
                </a:tc>
              </a:tr>
              <a:tr h="914400">
                <a:tc>
                  <a:txBody>
                    <a:bodyPr/>
                    <a:lstStyle/>
                    <a:p>
                      <a:pPr marL="0" marR="0">
                        <a:lnSpc>
                          <a:spcPct val="115000"/>
                        </a:lnSpc>
                        <a:spcBef>
                          <a:spcPts val="0"/>
                        </a:spcBef>
                        <a:spcAft>
                          <a:spcPts val="0"/>
                        </a:spcAft>
                      </a:pPr>
                      <a:r>
                        <a:rPr lang="en-US" sz="2400">
                          <a:effectLst/>
                        </a:rPr>
                        <a:t>z6+≡ (q3, q0,q2)</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(q1,q1,q4,q0)≡(q1,q4,q0)≡z7</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(q3, q0,q2,q2)≡ (q3, q0,q2)≡z6</a:t>
                      </a:r>
                      <a:endParaRPr lang="en-US" sz="2400">
                        <a:effectLst/>
                        <a:latin typeface="Calibri"/>
                        <a:ea typeface="Times New Roman"/>
                        <a:cs typeface="Times New Roman"/>
                      </a:endParaRPr>
                    </a:p>
                  </a:txBody>
                  <a:tcPr marL="68580" marR="68580" marT="0" marB="0"/>
                </a:tc>
              </a:tr>
              <a:tr h="914400">
                <a:tc>
                  <a:txBody>
                    <a:bodyPr/>
                    <a:lstStyle/>
                    <a:p>
                      <a:pPr marL="0" marR="0">
                        <a:lnSpc>
                          <a:spcPct val="115000"/>
                        </a:lnSpc>
                        <a:spcBef>
                          <a:spcPts val="0"/>
                        </a:spcBef>
                        <a:spcAft>
                          <a:spcPts val="0"/>
                        </a:spcAft>
                      </a:pPr>
                      <a:r>
                        <a:rPr lang="en-US" sz="2400">
                          <a:effectLst/>
                        </a:rPr>
                        <a:t>z7+≡ (q1,q4,q0)</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(q1,q4,q0,q1)≡(q1,q4,q0)≡z7</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(q3, q0,q2,q2)≡ (q3, q0,q2)≡z6</a:t>
                      </a:r>
                      <a:endParaRPr lang="en-US" sz="24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xmlns="" val="210915441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360312" y="1828800"/>
            <a:ext cx="8585775" cy="2819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7465829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One special requirement for FA’s having an initial state which has a loop or an in coming transition in the closure results in two different states: One non-final state and other one final. </a:t>
            </a:r>
            <a:endParaRPr lang="en-US" dirty="0"/>
          </a:p>
        </p:txBody>
      </p:sp>
    </p:spTree>
    <p:extLst>
      <p:ext uri="{BB962C8B-B14F-4D97-AF65-F5344CB8AC3E}">
        <p14:creationId xmlns:p14="http://schemas.microsoft.com/office/powerpoint/2010/main" xmlns="" val="64159935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2667000" y="1600200"/>
            <a:ext cx="3604055" cy="1600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5" name="Table 4"/>
          <p:cNvGraphicFramePr>
            <a:graphicFrameLocks noGrp="1"/>
          </p:cNvGraphicFramePr>
          <p:nvPr>
            <p:extLst>
              <p:ext uri="{D42A27DB-BD31-4B8C-83A1-F6EECF244321}">
                <p14:modId xmlns:p14="http://schemas.microsoft.com/office/powerpoint/2010/main" xmlns="" val="1854416098"/>
              </p:ext>
            </p:extLst>
          </p:nvPr>
        </p:nvGraphicFramePr>
        <p:xfrm>
          <a:off x="609600" y="3657600"/>
          <a:ext cx="7985760" cy="1828800"/>
        </p:xfrm>
        <a:graphic>
          <a:graphicData uri="http://schemas.openxmlformats.org/drawingml/2006/table">
            <a:tbl>
              <a:tblPr firstRow="1" firstCol="1" bandRow="1">
                <a:tableStyleId>{5C22544A-7EE6-4342-B048-85BDC9FD1C3A}</a:tableStyleId>
              </a:tblPr>
              <a:tblGrid>
                <a:gridCol w="2661920"/>
                <a:gridCol w="2661920"/>
                <a:gridCol w="2661920"/>
              </a:tblGrid>
              <a:tr h="914400">
                <a:tc>
                  <a:txBody>
                    <a:bodyPr/>
                    <a:lstStyle/>
                    <a:p>
                      <a:pPr marL="0" marR="0">
                        <a:lnSpc>
                          <a:spcPct val="115000"/>
                        </a:lnSpc>
                        <a:spcBef>
                          <a:spcPts val="0"/>
                        </a:spcBef>
                        <a:spcAft>
                          <a:spcPts val="0"/>
                        </a:spcAft>
                      </a:pPr>
                      <a:r>
                        <a:rPr lang="en-US" sz="2400" dirty="0" smtClean="0">
                          <a:effectLst/>
                        </a:rPr>
                        <a:t>Final Z1≡ x1</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smtClean="0">
                          <a:effectLst/>
                        </a:rPr>
                        <a:t>x2≡Z2</a:t>
                      </a:r>
                      <a:endParaRPr lang="en-US" sz="2400" dirty="0">
                        <a:effectLst/>
                        <a:latin typeface="Calibri"/>
                        <a:ea typeface="Times New Roman"/>
                        <a:cs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dirty="0" smtClean="0">
                          <a:effectLst/>
                        </a:rPr>
                        <a:t>x2≡Z2</a:t>
                      </a:r>
                      <a:endParaRPr lang="en-US" sz="2400" dirty="0" smtClean="0">
                        <a:effectLst/>
                        <a:latin typeface="+mn-lt"/>
                        <a:ea typeface="Times New Roman"/>
                        <a:cs typeface="Times New Roman"/>
                      </a:endParaRPr>
                    </a:p>
                    <a:p>
                      <a:pPr marL="0" marR="0">
                        <a:lnSpc>
                          <a:spcPct val="115000"/>
                        </a:lnSpc>
                        <a:spcBef>
                          <a:spcPts val="0"/>
                        </a:spcBef>
                        <a:spcAft>
                          <a:spcPts val="0"/>
                        </a:spcAft>
                      </a:pPr>
                      <a:endParaRPr lang="en-US" sz="2400" dirty="0">
                        <a:effectLst/>
                        <a:latin typeface="Calibri"/>
                        <a:ea typeface="Times New Roman"/>
                        <a:cs typeface="Times New Roman"/>
                      </a:endParaRPr>
                    </a:p>
                  </a:txBody>
                  <a:tcPr marL="68580" marR="68580" marT="0" marB="0"/>
                </a:tc>
              </a:tr>
              <a:tr h="914400">
                <a:tc>
                  <a:txBody>
                    <a:bodyPr/>
                    <a:lstStyle/>
                    <a:p>
                      <a:pPr marL="0" marR="0">
                        <a:lnSpc>
                          <a:spcPct val="115000"/>
                        </a:lnSpc>
                        <a:spcBef>
                          <a:spcPts val="0"/>
                        </a:spcBef>
                        <a:spcAft>
                          <a:spcPts val="0"/>
                        </a:spcAft>
                      </a:pPr>
                      <a:r>
                        <a:rPr lang="en-US" sz="2400" dirty="0" smtClean="0">
                          <a:effectLst/>
                        </a:rPr>
                        <a:t>x2≡Z2</a:t>
                      </a:r>
                      <a:endParaRPr lang="en-US" sz="2400" dirty="0">
                        <a:effectLst/>
                        <a:latin typeface="+mn-lt"/>
                        <a:ea typeface="Times New Roman"/>
                        <a:cs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dirty="0" smtClean="0">
                          <a:effectLst/>
                        </a:rPr>
                        <a:t>x1≡Z1</a:t>
                      </a:r>
                      <a:endParaRPr lang="en-US" sz="2400" dirty="0" smtClean="0">
                        <a:effectLst/>
                        <a:latin typeface="+mn-lt"/>
                        <a:ea typeface="Times New Roman"/>
                        <a:cs typeface="Times New Roman"/>
                      </a:endParaRPr>
                    </a:p>
                    <a:p>
                      <a:pPr marL="0" marR="0">
                        <a:lnSpc>
                          <a:spcPct val="115000"/>
                        </a:lnSpc>
                        <a:spcBef>
                          <a:spcPts val="0"/>
                        </a:spcBef>
                        <a:spcAft>
                          <a:spcPts val="0"/>
                        </a:spcAft>
                      </a:pPr>
                      <a:endParaRPr lang="en-US" sz="2400" dirty="0">
                        <a:effectLst/>
                        <a:latin typeface="Calibri"/>
                        <a:ea typeface="Times New Roman"/>
                        <a:cs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dirty="0" smtClean="0">
                          <a:effectLst/>
                        </a:rPr>
                        <a:t>x1≡Z1</a:t>
                      </a:r>
                      <a:endParaRPr lang="en-US" sz="2400" dirty="0" smtClean="0">
                        <a:effectLst/>
                        <a:latin typeface="+mn-lt"/>
                        <a:ea typeface="Times New Roman"/>
                        <a:cs typeface="Times New Roman"/>
                      </a:endParaRPr>
                    </a:p>
                    <a:p>
                      <a:pPr marL="0" marR="0">
                        <a:lnSpc>
                          <a:spcPct val="115000"/>
                        </a:lnSpc>
                        <a:spcBef>
                          <a:spcPts val="0"/>
                        </a:spcBef>
                        <a:spcAft>
                          <a:spcPts val="0"/>
                        </a:spcAft>
                      </a:pPr>
                      <a:endParaRPr lang="en-US" sz="24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xmlns="" val="88422797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Lecture#11 </a:t>
            </a:r>
            <a:r>
              <a:rPr lang="en-US" dirty="0" smtClean="0"/>
              <a:t>Summary</a:t>
            </a:r>
            <a:endParaRPr lang="en-US" dirty="0"/>
          </a:p>
        </p:txBody>
      </p:sp>
      <p:sp>
        <p:nvSpPr>
          <p:cNvPr id="5" name="Content Placeholder 2"/>
          <p:cNvSpPr>
            <a:spLocks noGrp="1"/>
          </p:cNvSpPr>
          <p:nvPr>
            <p:ph idx="1"/>
          </p:nvPr>
        </p:nvSpPr>
        <p:spPr>
          <a:xfrm>
            <a:off x="457200" y="1600200"/>
            <a:ext cx="8229600" cy="4525963"/>
          </a:xfrm>
        </p:spPr>
        <p:txBody>
          <a:bodyPr/>
          <a:lstStyle/>
          <a:p>
            <a:r>
              <a:rPr lang="en-US" dirty="0" err="1" smtClean="0"/>
              <a:t>Kleene</a:t>
            </a:r>
            <a:r>
              <a:rPr lang="en-US" dirty="0" smtClean="0"/>
              <a:t> </a:t>
            </a:r>
            <a:r>
              <a:rPr lang="en-US" dirty="0" smtClean="0"/>
              <a:t>Theorem </a:t>
            </a:r>
            <a:r>
              <a:rPr lang="en-US" dirty="0" smtClean="0"/>
              <a:t>Part III </a:t>
            </a:r>
            <a:r>
              <a:rPr lang="en-US" smtClean="0"/>
              <a:t>(Closure)</a:t>
            </a:r>
            <a:endParaRPr lang="en-US" dirty="0" smtClean="0"/>
          </a:p>
          <a:p>
            <a:r>
              <a:rPr lang="en-US" dirty="0" err="1" smtClean="0"/>
              <a:t>Kleene</a:t>
            </a:r>
            <a:r>
              <a:rPr lang="en-US" dirty="0" smtClean="0"/>
              <a:t> Theorem Part III </a:t>
            </a:r>
            <a:r>
              <a:rPr lang="en-US" dirty="0" smtClean="0"/>
              <a:t>(Examples)</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ADMINISTRATOR@SPELLIVFUVWYY57I" val="466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690</TotalTime>
  <Words>2279</Words>
  <Application>Microsoft Office PowerPoint</Application>
  <PresentationFormat>On-screen Show (4:3)</PresentationFormat>
  <Paragraphs>361</Paragraphs>
  <Slides>66</Slides>
  <Notes>4</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Office Theme</vt:lpstr>
      <vt:lpstr>Lecture # 8</vt:lpstr>
      <vt:lpstr>Lecture#7 Recap</vt:lpstr>
      <vt:lpstr>How to avoid Dead States in FA</vt:lpstr>
      <vt:lpstr>Slide 4</vt:lpstr>
      <vt:lpstr>Slide 5</vt:lpstr>
      <vt:lpstr>Slide 6</vt:lpstr>
      <vt:lpstr>Even-Even Example</vt:lpstr>
      <vt:lpstr>Transition Graphs (TGs) and Generalized Transition Graphs (GTGs)</vt:lpstr>
      <vt:lpstr>Slide 9</vt:lpstr>
      <vt:lpstr>Slide 10</vt:lpstr>
      <vt:lpstr>GTG Example</vt:lpstr>
      <vt:lpstr>Kleene Theorem</vt:lpstr>
      <vt:lpstr>Kleene Theorem Part I</vt:lpstr>
      <vt:lpstr>Kleene Theorem Part II</vt:lpstr>
      <vt:lpstr>Steps involved in TG to GTG conversion Examples taken from Daniel I Cohen Book</vt:lpstr>
      <vt:lpstr>Slide 16</vt:lpstr>
      <vt:lpstr>Slide 17</vt:lpstr>
      <vt:lpstr>Slide 18</vt:lpstr>
      <vt:lpstr>Slide 19</vt:lpstr>
      <vt:lpstr>Lecture 8 Summary</vt:lpstr>
      <vt:lpstr>Lecture # 9</vt:lpstr>
      <vt:lpstr>Lecture 8 at a glance…</vt:lpstr>
      <vt:lpstr>Slide 23</vt:lpstr>
      <vt:lpstr>Slide 24</vt:lpstr>
      <vt:lpstr>Slide 25</vt:lpstr>
      <vt:lpstr>Slide 26</vt:lpstr>
      <vt:lpstr>Slide 27</vt:lpstr>
      <vt:lpstr>Kleene Part III</vt:lpstr>
      <vt:lpstr>Kleene Theorem Part III (Union)</vt:lpstr>
      <vt:lpstr>Question</vt:lpstr>
      <vt:lpstr>Slide 31</vt:lpstr>
      <vt:lpstr>Slide 32</vt:lpstr>
      <vt:lpstr>Question</vt:lpstr>
      <vt:lpstr>Slide 34</vt:lpstr>
      <vt:lpstr>Slide 35</vt:lpstr>
      <vt:lpstr>Slide 36</vt:lpstr>
      <vt:lpstr>Lecture 9 Summary</vt:lpstr>
      <vt:lpstr>Lecture # 10</vt:lpstr>
      <vt:lpstr>Lecture 9 at a glance…</vt:lpstr>
      <vt:lpstr>Kleene Theorem Part III (Concatenation) </vt:lpstr>
      <vt:lpstr>Question (concatenation)</vt:lpstr>
      <vt:lpstr>Slide 42</vt:lpstr>
      <vt:lpstr>Slide 43</vt:lpstr>
      <vt:lpstr>Question (concatenation)</vt:lpstr>
      <vt:lpstr>Slide 45</vt:lpstr>
      <vt:lpstr>Slide 46</vt:lpstr>
      <vt:lpstr>Question (concatenation)</vt:lpstr>
      <vt:lpstr>Slide 48</vt:lpstr>
      <vt:lpstr>Slide 49</vt:lpstr>
      <vt:lpstr>Slide 50</vt:lpstr>
      <vt:lpstr>Question (concatenation)</vt:lpstr>
      <vt:lpstr>Slide 52</vt:lpstr>
      <vt:lpstr>Slide 53</vt:lpstr>
      <vt:lpstr>Lecture 10 Summary</vt:lpstr>
      <vt:lpstr>Lecture # 11</vt:lpstr>
      <vt:lpstr>Lecture 10 at a glance…</vt:lpstr>
      <vt:lpstr>Kleene Theorem Part III (Closure) </vt:lpstr>
      <vt:lpstr>Slide 58</vt:lpstr>
      <vt:lpstr>Slide 59</vt:lpstr>
      <vt:lpstr>Slide 60</vt:lpstr>
      <vt:lpstr>Slide 61</vt:lpstr>
      <vt:lpstr>Slide 62</vt:lpstr>
      <vt:lpstr>Slide 63</vt:lpstr>
      <vt:lpstr>Slide 64</vt:lpstr>
      <vt:lpstr>Slide 65</vt:lpstr>
      <vt:lpstr>Lecture#11 Summary</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masoom</cp:lastModifiedBy>
  <cp:revision>169</cp:revision>
  <dcterms:created xsi:type="dcterms:W3CDTF">2012-02-27T05:45:45Z</dcterms:created>
  <dcterms:modified xsi:type="dcterms:W3CDTF">2012-12-05T02:27:03Z</dcterms:modified>
</cp:coreProperties>
</file>