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61" r:id="rId3"/>
    <p:sldId id="260" r:id="rId4"/>
    <p:sldId id="264" r:id="rId5"/>
    <p:sldId id="263" r:id="rId6"/>
    <p:sldId id="268" r:id="rId7"/>
    <p:sldId id="269" r:id="rId8"/>
    <p:sldId id="265" r:id="rId9"/>
    <p:sldId id="270" r:id="rId10"/>
    <p:sldId id="271" r:id="rId11"/>
    <p:sldId id="267" r:id="rId12"/>
    <p:sldId id="266" r:id="rId13"/>
    <p:sldId id="272" r:id="rId14"/>
    <p:sldId id="26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0F9ED-6450-4945-847F-4AEBC78815AA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81CA5-BD8A-48F1-9F67-7907B82583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4697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12/5/2012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7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xmlns="" val="25802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Lecture#6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JFLAP Introduction</a:t>
            </a:r>
          </a:p>
          <a:p>
            <a:r>
              <a:rPr lang="en-US" dirty="0" smtClean="0"/>
              <a:t>Practical Demonstration of JFLAP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DFA definition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FA is defined as follows:-</a:t>
            </a:r>
          </a:p>
          <a:p>
            <a:pPr lvl="1"/>
            <a:r>
              <a:rPr lang="en-US" dirty="0" smtClean="0"/>
              <a:t>Finite no of states in which one state must be initial state and more than one or may be none can be the final states. </a:t>
            </a:r>
          </a:p>
          <a:p>
            <a:pPr lvl="1"/>
            <a:r>
              <a:rPr lang="en-US" dirty="0" smtClean="0"/>
              <a:t>Sigma </a:t>
            </a:r>
            <a:r>
              <a:rPr lang="el-GR" dirty="0" smtClean="0"/>
              <a:t>Σ</a:t>
            </a:r>
            <a:r>
              <a:rPr lang="en-US" dirty="0" smtClean="0"/>
              <a:t> provides the input letters from which input strings can be formed.</a:t>
            </a:r>
          </a:p>
          <a:p>
            <a:pPr lvl="1"/>
            <a:r>
              <a:rPr lang="en-US" b="1" dirty="0" smtClean="0"/>
              <a:t>FA Distinguishing Rule</a:t>
            </a:r>
            <a:r>
              <a:rPr lang="en-US" dirty="0" smtClean="0"/>
              <a:t>: For each state, there must be an out going transition for each input letter in Sigma </a:t>
            </a:r>
            <a:r>
              <a:rPr lang="el-GR" dirty="0" smtClean="0"/>
              <a:t>Σ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412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1676400"/>
          </a:xfrm>
        </p:spPr>
        <p:txBody>
          <a:bodyPr/>
          <a:lstStyle/>
          <a:p>
            <a:pPr marL="63500" indent="-63500">
              <a:buNone/>
            </a:pPr>
            <a:r>
              <a:rPr lang="en-US" dirty="0" smtClean="0">
                <a:solidFill>
                  <a:srgbClr val="FF0000"/>
                </a:solidFill>
              </a:rPr>
              <a:t>Construct a regular expression and correspondingly an FA for all strings that end in a double letter.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981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regular expression is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 follows:-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(</a:t>
            </a:r>
            <a:r>
              <a:rPr lang="en-US" sz="2000" baseline="0" dirty="0" err="1" smtClean="0"/>
              <a:t>a+b</a:t>
            </a:r>
            <a:r>
              <a:rPr lang="en-US" sz="2000" baseline="0" dirty="0" smtClean="0"/>
              <a:t>)*(</a:t>
            </a:r>
            <a:r>
              <a:rPr lang="en-US" sz="2000" baseline="0" dirty="0" err="1" smtClean="0"/>
              <a:t>aa+bb</a:t>
            </a:r>
            <a:r>
              <a:rPr lang="en-US" sz="2000" baseline="0" dirty="0" smtClean="0"/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553200" y="5889867"/>
            <a:ext cx="1524000" cy="968133"/>
            <a:chOff x="3214" y="2643"/>
            <a:chExt cx="601" cy="403"/>
          </a:xfrm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3214" y="2643"/>
              <a:ext cx="374" cy="37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249" y="2653"/>
              <a:ext cx="5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</a:t>
              </a:r>
            </a:p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  </a:t>
              </a:r>
              <a:r>
                <a:rPr lang="en-US" sz="2800" dirty="0" smtClean="0">
                  <a:solidFill>
                    <a:srgbClr val="000000"/>
                  </a:solidFill>
                </a:rPr>
                <a:t>3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+</a:t>
              </a:r>
              <a:endParaRPr lang="en-US" sz="2800" b="0" dirty="0"/>
            </a:p>
          </p:txBody>
        </p:sp>
      </p:grp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3429000" y="3352800"/>
            <a:ext cx="1295400" cy="1004168"/>
            <a:chOff x="876" y="2650"/>
            <a:chExt cx="612" cy="418"/>
          </a:xfrm>
        </p:grpSpPr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1</a:t>
              </a:r>
              <a:r>
                <a:rPr lang="en-US" sz="2100" b="0" dirty="0" smtClean="0">
                  <a:solidFill>
                    <a:srgbClr val="000000"/>
                  </a:solidFill>
                </a:rPr>
                <a:t> 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4495800" y="3657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a</a:t>
            </a: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533400" y="3352800"/>
            <a:ext cx="1371600" cy="1004168"/>
            <a:chOff x="876" y="2650"/>
            <a:chExt cx="612" cy="418"/>
          </a:xfrm>
        </p:grpSpPr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1</a:t>
              </a:r>
              <a:r>
                <a:rPr lang="en-US" sz="2100" b="0" dirty="0" smtClean="0">
                  <a:solidFill>
                    <a:srgbClr val="000000"/>
                  </a:solidFill>
                </a:rPr>
                <a:t> -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2298845" y="2514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a</a:t>
            </a:r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4267200" y="3733800"/>
            <a:ext cx="2057400" cy="45719"/>
          </a:xfrm>
          <a:custGeom>
            <a:avLst/>
            <a:gdLst/>
            <a:ahLst/>
            <a:cxnLst>
              <a:cxn ang="0">
                <a:pos x="0" y="492"/>
              </a:cxn>
              <a:cxn ang="0">
                <a:pos x="1500" y="0"/>
              </a:cxn>
            </a:cxnLst>
            <a:rect l="0" t="0" r="r" b="b"/>
            <a:pathLst>
              <a:path w="1500" h="492">
                <a:moveTo>
                  <a:pt x="0" y="492"/>
                </a:moveTo>
                <a:lnTo>
                  <a:pt x="150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1981200" y="38862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b</a:t>
            </a:r>
            <a:endParaRPr lang="en-US" sz="4400" b="0" dirty="0"/>
          </a:p>
        </p:txBody>
      </p:sp>
      <p:grpSp>
        <p:nvGrpSpPr>
          <p:cNvPr id="12" name="Group 9"/>
          <p:cNvGrpSpPr>
            <a:grpSpLocks/>
          </p:cNvGrpSpPr>
          <p:nvPr/>
        </p:nvGrpSpPr>
        <p:grpSpPr bwMode="auto">
          <a:xfrm>
            <a:off x="6324600" y="3276600"/>
            <a:ext cx="1295400" cy="1004168"/>
            <a:chOff x="876" y="2650"/>
            <a:chExt cx="612" cy="418"/>
          </a:xfrm>
        </p:grpSpPr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2+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cxnSp>
        <p:nvCxnSpPr>
          <p:cNvPr id="37" name="Straight Arrow Connector 36"/>
          <p:cNvCxnSpPr>
            <a:endCxn id="46" idx="7"/>
          </p:cNvCxnSpPr>
          <p:nvPr/>
        </p:nvCxnSpPr>
        <p:spPr>
          <a:xfrm rot="10800000" flipV="1">
            <a:off x="1033344" y="4114800"/>
            <a:ext cx="5367461" cy="19530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3505200" y="49530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b</a:t>
            </a:r>
            <a:endParaRPr lang="en-US" sz="4400" b="0" dirty="0"/>
          </a:p>
        </p:txBody>
      </p:sp>
      <p:cxnSp>
        <p:nvCxnSpPr>
          <p:cNvPr id="39" name="Straight Arrow Connector 38"/>
          <p:cNvCxnSpPr>
            <a:endCxn id="6" idx="2"/>
          </p:cNvCxnSpPr>
          <p:nvPr/>
        </p:nvCxnSpPr>
        <p:spPr>
          <a:xfrm>
            <a:off x="3900026" y="4343400"/>
            <a:ext cx="2653174" cy="19957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5943600" y="5181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a</a:t>
            </a:r>
            <a:endParaRPr lang="en-US" sz="4400" b="0" dirty="0"/>
          </a:p>
        </p:txBody>
      </p: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304800" y="5943599"/>
            <a:ext cx="1371600" cy="914401"/>
            <a:chOff x="3214" y="2643"/>
            <a:chExt cx="601" cy="403"/>
          </a:xfrm>
        </p:grpSpPr>
        <p:sp>
          <p:nvSpPr>
            <p:cNvPr id="46" name="Oval 6"/>
            <p:cNvSpPr>
              <a:spLocks noChangeArrowheads="1"/>
            </p:cNvSpPr>
            <p:nvPr/>
          </p:nvSpPr>
          <p:spPr bwMode="auto">
            <a:xfrm>
              <a:off x="3214" y="2643"/>
              <a:ext cx="374" cy="37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Text Box 7"/>
            <p:cNvSpPr txBox="1">
              <a:spLocks noChangeArrowheads="1"/>
            </p:cNvSpPr>
            <p:nvPr/>
          </p:nvSpPr>
          <p:spPr bwMode="auto">
            <a:xfrm>
              <a:off x="3249" y="2653"/>
              <a:ext cx="5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</a:t>
              </a:r>
            </a:p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4+</a:t>
              </a:r>
              <a:endParaRPr lang="en-US" sz="2800" b="0" dirty="0"/>
            </a:p>
          </p:txBody>
        </p:sp>
      </p:grpSp>
      <p:cxnSp>
        <p:nvCxnSpPr>
          <p:cNvPr id="50" name="Straight Arrow Connector 49"/>
          <p:cNvCxnSpPr>
            <a:stCxn id="46" idx="6"/>
          </p:cNvCxnSpPr>
          <p:nvPr/>
        </p:nvCxnSpPr>
        <p:spPr>
          <a:xfrm>
            <a:off x="1158341" y="6367899"/>
            <a:ext cx="5394859" cy="1091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26"/>
          <p:cNvSpPr txBox="1">
            <a:spLocks noChangeArrowheads="1"/>
          </p:cNvSpPr>
          <p:nvPr/>
        </p:nvSpPr>
        <p:spPr bwMode="auto">
          <a:xfrm>
            <a:off x="3505200" y="5911488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000" dirty="0" smtClean="0">
                <a:solidFill>
                  <a:srgbClr val="000000"/>
                </a:solidFill>
              </a:rPr>
              <a:t>b</a:t>
            </a:r>
            <a:endParaRPr lang="en-US" sz="4000" dirty="0"/>
          </a:p>
        </p:txBody>
      </p:sp>
      <p:sp>
        <p:nvSpPr>
          <p:cNvPr id="54" name="Freeform 56"/>
          <p:cNvSpPr>
            <a:spLocks/>
          </p:cNvSpPr>
          <p:nvPr/>
        </p:nvSpPr>
        <p:spPr bwMode="auto">
          <a:xfrm rot="185555" flipH="1" flipV="1">
            <a:off x="1354422" y="4097394"/>
            <a:ext cx="2195189" cy="577554"/>
          </a:xfrm>
          <a:custGeom>
            <a:avLst/>
            <a:gdLst>
              <a:gd name="T0" fmla="*/ 0 w 2176"/>
              <a:gd name="T1" fmla="*/ 336 h 336"/>
              <a:gd name="T2" fmla="*/ 2176 w 2176"/>
              <a:gd name="T3" fmla="*/ 336 h 336"/>
              <a:gd name="T4" fmla="*/ 0 60000 65536"/>
              <a:gd name="T5" fmla="*/ 0 60000 65536"/>
              <a:gd name="T6" fmla="*/ 0 w 2176"/>
              <a:gd name="T7" fmla="*/ 0 h 336"/>
              <a:gd name="T8" fmla="*/ 2176 w 2176"/>
              <a:gd name="T9" fmla="*/ 336 h 3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76" h="336">
                <a:moveTo>
                  <a:pt x="0" y="336"/>
                </a:moveTo>
                <a:cubicBezTo>
                  <a:pt x="558" y="66"/>
                  <a:pt x="1458" y="0"/>
                  <a:pt x="2176" y="3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5" name="Freeform 61"/>
          <p:cNvSpPr>
            <a:spLocks/>
          </p:cNvSpPr>
          <p:nvPr/>
        </p:nvSpPr>
        <p:spPr bwMode="auto">
          <a:xfrm>
            <a:off x="1371600" y="2971800"/>
            <a:ext cx="2239962" cy="533400"/>
          </a:xfrm>
          <a:custGeom>
            <a:avLst/>
            <a:gdLst>
              <a:gd name="T0" fmla="*/ 0 w 2176"/>
              <a:gd name="T1" fmla="*/ 336 h 336"/>
              <a:gd name="T2" fmla="*/ 2176 w 2176"/>
              <a:gd name="T3" fmla="*/ 336 h 336"/>
              <a:gd name="T4" fmla="*/ 0 60000 65536"/>
              <a:gd name="T5" fmla="*/ 0 60000 65536"/>
              <a:gd name="T6" fmla="*/ 0 w 2176"/>
              <a:gd name="T7" fmla="*/ 0 h 336"/>
              <a:gd name="T8" fmla="*/ 2176 w 2176"/>
              <a:gd name="T9" fmla="*/ 336 h 3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76" h="336">
                <a:moveTo>
                  <a:pt x="0" y="336"/>
                </a:moveTo>
                <a:cubicBezTo>
                  <a:pt x="558" y="66"/>
                  <a:pt x="1458" y="0"/>
                  <a:pt x="2176" y="3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5" name="Freeform 56"/>
          <p:cNvSpPr>
            <a:spLocks/>
          </p:cNvSpPr>
          <p:nvPr/>
        </p:nvSpPr>
        <p:spPr bwMode="auto">
          <a:xfrm rot="5400000" flipH="1" flipV="1">
            <a:off x="-380999" y="4876800"/>
            <a:ext cx="1828802" cy="457202"/>
          </a:xfrm>
          <a:custGeom>
            <a:avLst/>
            <a:gdLst>
              <a:gd name="T0" fmla="*/ 0 w 2176"/>
              <a:gd name="T1" fmla="*/ 336 h 336"/>
              <a:gd name="T2" fmla="*/ 2176 w 2176"/>
              <a:gd name="T3" fmla="*/ 336 h 336"/>
              <a:gd name="T4" fmla="*/ 0 60000 65536"/>
              <a:gd name="T5" fmla="*/ 0 60000 65536"/>
              <a:gd name="T6" fmla="*/ 0 w 2176"/>
              <a:gd name="T7" fmla="*/ 0 h 336"/>
              <a:gd name="T8" fmla="*/ 2176 w 2176"/>
              <a:gd name="T9" fmla="*/ 336 h 3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76" h="336">
                <a:moveTo>
                  <a:pt x="0" y="336"/>
                </a:moveTo>
                <a:cubicBezTo>
                  <a:pt x="558" y="66"/>
                  <a:pt x="1458" y="0"/>
                  <a:pt x="2176" y="3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6" name="Freeform 61"/>
          <p:cNvSpPr>
            <a:spLocks/>
          </p:cNvSpPr>
          <p:nvPr/>
        </p:nvSpPr>
        <p:spPr bwMode="auto">
          <a:xfrm rot="5400000">
            <a:off x="373061" y="4821238"/>
            <a:ext cx="1739902" cy="504825"/>
          </a:xfrm>
          <a:custGeom>
            <a:avLst/>
            <a:gdLst>
              <a:gd name="T0" fmla="*/ 0 w 2176"/>
              <a:gd name="T1" fmla="*/ 336 h 336"/>
              <a:gd name="T2" fmla="*/ 2176 w 2176"/>
              <a:gd name="T3" fmla="*/ 336 h 336"/>
              <a:gd name="T4" fmla="*/ 0 60000 65536"/>
              <a:gd name="T5" fmla="*/ 0 60000 65536"/>
              <a:gd name="T6" fmla="*/ 0 w 2176"/>
              <a:gd name="T7" fmla="*/ 0 h 336"/>
              <a:gd name="T8" fmla="*/ 2176 w 2176"/>
              <a:gd name="T9" fmla="*/ 336 h 3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76" h="336">
                <a:moveTo>
                  <a:pt x="0" y="336"/>
                </a:moveTo>
                <a:cubicBezTo>
                  <a:pt x="558" y="66"/>
                  <a:pt x="1458" y="0"/>
                  <a:pt x="2176" y="3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Box 69"/>
          <p:cNvSpPr txBox="1">
            <a:spLocks noChangeArrowheads="1"/>
          </p:cNvSpPr>
          <p:nvPr/>
        </p:nvSpPr>
        <p:spPr bwMode="auto">
          <a:xfrm>
            <a:off x="422274" y="4911725"/>
            <a:ext cx="63658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100" dirty="0">
                <a:solidFill>
                  <a:srgbClr val="000000"/>
                </a:solidFill>
              </a:rPr>
              <a:t>a</a:t>
            </a:r>
            <a:endParaRPr lang="en-US" sz="4400" dirty="0"/>
          </a:p>
        </p:txBody>
      </p:sp>
      <p:sp>
        <p:nvSpPr>
          <p:cNvPr id="69" name="Text Box 69"/>
          <p:cNvSpPr txBox="1">
            <a:spLocks noChangeArrowheads="1"/>
          </p:cNvSpPr>
          <p:nvPr/>
        </p:nvSpPr>
        <p:spPr bwMode="auto">
          <a:xfrm>
            <a:off x="1420813" y="4953000"/>
            <a:ext cx="63658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100" dirty="0" smtClean="0">
                <a:solidFill>
                  <a:srgbClr val="000000"/>
                </a:solidFill>
              </a:rPr>
              <a:t>b</a:t>
            </a:r>
            <a:endParaRPr lang="en-US" sz="4400" dirty="0"/>
          </a:p>
        </p:txBody>
      </p:sp>
      <p:grpSp>
        <p:nvGrpSpPr>
          <p:cNvPr id="14" name="Group 18"/>
          <p:cNvGrpSpPr>
            <a:grpSpLocks/>
          </p:cNvGrpSpPr>
          <p:nvPr/>
        </p:nvGrpSpPr>
        <p:grpSpPr bwMode="auto">
          <a:xfrm rot="21300000">
            <a:off x="6056538" y="2476912"/>
            <a:ext cx="1269710" cy="898466"/>
            <a:chOff x="2880" y="3312"/>
            <a:chExt cx="408" cy="336"/>
          </a:xfrm>
        </p:grpSpPr>
        <p:sp>
          <p:nvSpPr>
            <p:cNvPr id="36" name="Freeform 19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20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1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6489845" y="2133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a</a:t>
            </a:r>
          </a:p>
        </p:txBody>
      </p:sp>
      <p:grpSp>
        <p:nvGrpSpPr>
          <p:cNvPr id="15" name="Group 18"/>
          <p:cNvGrpSpPr>
            <a:grpSpLocks/>
          </p:cNvGrpSpPr>
          <p:nvPr/>
        </p:nvGrpSpPr>
        <p:grpSpPr bwMode="auto">
          <a:xfrm rot="21300000">
            <a:off x="6361338" y="5067712"/>
            <a:ext cx="1269710" cy="898466"/>
            <a:chOff x="2880" y="3312"/>
            <a:chExt cx="408" cy="336"/>
          </a:xfrm>
        </p:grpSpPr>
        <p:sp>
          <p:nvSpPr>
            <p:cNvPr id="45" name="Freeform 19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21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6794645" y="47244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711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711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1219200"/>
          </a:xfrm>
        </p:spPr>
        <p:txBody>
          <a:bodyPr/>
          <a:lstStyle/>
          <a:p>
            <a:r>
              <a:rPr lang="en-US" dirty="0" smtClean="0"/>
              <a:t>Beginning and ending in different letters</a:t>
            </a:r>
          </a:p>
          <a:p>
            <a:pPr lvl="1"/>
            <a:r>
              <a:rPr lang="en-US" dirty="0" smtClean="0"/>
              <a:t>a(</a:t>
            </a:r>
            <a:r>
              <a:rPr lang="en-US" dirty="0" err="1" smtClean="0"/>
              <a:t>a+b</a:t>
            </a:r>
            <a:r>
              <a:rPr lang="en-US" dirty="0" smtClean="0"/>
              <a:t>)*b  + b(</a:t>
            </a:r>
            <a:r>
              <a:rPr lang="en-US" dirty="0" err="1" smtClean="0"/>
              <a:t>a+b</a:t>
            </a:r>
            <a:r>
              <a:rPr lang="en-US" dirty="0" smtClean="0"/>
              <a:t>)*a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711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711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 Optionality Behavior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14600"/>
            <a:ext cx="4876434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Can and Cannot represent Even-Even Language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011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 or Trap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Dead states are used to implement the FA </a:t>
            </a:r>
            <a:r>
              <a:rPr lang="en-US" b="1" dirty="0" smtClean="0"/>
              <a:t>Distinguishing Rule.</a:t>
            </a:r>
          </a:p>
          <a:p>
            <a:r>
              <a:rPr lang="en-US" dirty="0" smtClean="0"/>
              <a:t>How to use JFLAP to draw dead states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JFLAP Tour (Again)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Even-Even Language in JFLAP</a:t>
            </a:r>
          </a:p>
          <a:p>
            <a:r>
              <a:rPr lang="en-US" dirty="0" smtClean="0"/>
              <a:t>Multiple Input Examples running using JFLAP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Lecture#7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 definition RECAP</a:t>
            </a:r>
          </a:p>
          <a:p>
            <a:r>
              <a:rPr lang="en-US" dirty="0" smtClean="0"/>
              <a:t>How to build an FA from scratch</a:t>
            </a:r>
          </a:p>
          <a:p>
            <a:r>
              <a:rPr lang="en-US" dirty="0" smtClean="0"/>
              <a:t>What are Dead or Trap states in FA</a:t>
            </a:r>
          </a:p>
          <a:p>
            <a:r>
              <a:rPr lang="en-US" dirty="0" smtClean="0"/>
              <a:t>Trap or dead state Example using JFLAP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242</Words>
  <Application>Microsoft Office PowerPoint</Application>
  <PresentationFormat>On-screen Show (4:3)</PresentationFormat>
  <Paragraphs>51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Lecture # 7</vt:lpstr>
      <vt:lpstr>Lecture#6 Recap</vt:lpstr>
      <vt:lpstr>DFA definition Recap</vt:lpstr>
      <vt:lpstr>Slide 4</vt:lpstr>
      <vt:lpstr>Slide 5</vt:lpstr>
      <vt:lpstr>Slide 6</vt:lpstr>
      <vt:lpstr>Slide 7</vt:lpstr>
      <vt:lpstr>Slide 8</vt:lpstr>
      <vt:lpstr>Slide 9</vt:lpstr>
      <vt:lpstr>Slide 10</vt:lpstr>
      <vt:lpstr>FA Optionality Behavior</vt:lpstr>
      <vt:lpstr>Dead or Trap States</vt:lpstr>
      <vt:lpstr>JFLAP Tour (Again)</vt:lpstr>
      <vt:lpstr>Lecture#7 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masoom</cp:lastModifiedBy>
  <cp:revision>33</cp:revision>
  <dcterms:created xsi:type="dcterms:W3CDTF">2012-02-27T05:45:45Z</dcterms:created>
  <dcterms:modified xsi:type="dcterms:W3CDTF">2012-12-05T01:42:39Z</dcterms:modified>
</cp:coreProperties>
</file>