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9" r:id="rId2"/>
    <p:sldId id="261" r:id="rId3"/>
    <p:sldId id="263" r:id="rId4"/>
    <p:sldId id="264" r:id="rId5"/>
    <p:sldId id="265" r:id="rId6"/>
    <p:sldId id="266" r:id="rId7"/>
    <p:sldId id="267" r:id="rId8"/>
    <p:sldId id="268" r:id="rId9"/>
    <p:sldId id="260" r:id="rId10"/>
    <p:sldId id="262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30F9ED-6450-4945-847F-4AEBC78815AA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C81CA5-BD8A-48F1-9F67-7907B82583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54697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11/28/2012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6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</p:spTree>
    <p:extLst>
      <p:ext uri="{BB962C8B-B14F-4D97-AF65-F5344CB8AC3E}">
        <p14:creationId xmlns:p14="http://schemas.microsoft.com/office/powerpoint/2010/main" xmlns="" val="258027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Lecture#5 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Finite Automata</a:t>
            </a:r>
          </a:p>
          <a:p>
            <a:r>
              <a:rPr lang="en-US" dirty="0" smtClean="0"/>
              <a:t>Finite Automata representation using Transition tables and using graphs</a:t>
            </a:r>
          </a:p>
          <a:p>
            <a:r>
              <a:rPr lang="en-US" dirty="0" smtClean="0"/>
              <a:t>Finite Automata examples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4581737" y="3263032"/>
            <a:ext cx="1798756" cy="1004168"/>
            <a:chOff x="876" y="2650"/>
            <a:chExt cx="612" cy="418"/>
          </a:xfrm>
        </p:grpSpPr>
        <p:sp>
          <p:nvSpPr>
            <p:cNvPr id="24" name="Oval 10"/>
            <p:cNvSpPr>
              <a:spLocks noChangeArrowheads="1"/>
            </p:cNvSpPr>
            <p:nvPr/>
          </p:nvSpPr>
          <p:spPr bwMode="auto">
            <a:xfrm>
              <a:off x="876" y="2650"/>
              <a:ext cx="403" cy="40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100" b="0">
                <a:solidFill>
                  <a:srgbClr val="000000"/>
                </a:solidFill>
              </a:endParaRPr>
            </a:p>
          </p:txBody>
        </p:sp>
        <p:sp>
          <p:nvSpPr>
            <p:cNvPr id="25" name="Text Box 11"/>
            <p:cNvSpPr txBox="1">
              <a:spLocks noChangeArrowheads="1"/>
            </p:cNvSpPr>
            <p:nvPr/>
          </p:nvSpPr>
          <p:spPr bwMode="auto">
            <a:xfrm>
              <a:off x="922" y="2674"/>
              <a:ext cx="566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</a:t>
              </a:r>
            </a:p>
            <a:p>
              <a:pPr algn="l"/>
              <a:r>
                <a:rPr lang="en-US" sz="1300" b="0" dirty="0">
                  <a:solidFill>
                    <a:srgbClr val="000000"/>
                  </a:solidFill>
                </a:rPr>
                <a:t>     </a:t>
              </a:r>
              <a:r>
                <a:rPr lang="en-US" sz="2100" dirty="0" smtClean="0">
                  <a:solidFill>
                    <a:srgbClr val="000000"/>
                  </a:solidFill>
                </a:rPr>
                <a:t>1</a:t>
              </a:r>
              <a:r>
                <a:rPr lang="en-US" sz="2100" b="0" dirty="0" smtClean="0">
                  <a:solidFill>
                    <a:srgbClr val="000000"/>
                  </a:solidFill>
                </a:rPr>
                <a:t> </a:t>
              </a:r>
              <a:r>
                <a:rPr lang="en-US" sz="1100" b="0" dirty="0">
                  <a:solidFill>
                    <a:srgbClr val="000000"/>
                  </a:solidFill>
                </a:rPr>
                <a:t>	</a:t>
              </a:r>
            </a:p>
          </p:txBody>
        </p:sp>
      </p:grpSp>
      <p:grpSp>
        <p:nvGrpSpPr>
          <p:cNvPr id="4" name="Group 18"/>
          <p:cNvGrpSpPr>
            <a:grpSpLocks/>
          </p:cNvGrpSpPr>
          <p:nvPr/>
        </p:nvGrpSpPr>
        <p:grpSpPr bwMode="auto">
          <a:xfrm rot="21300000">
            <a:off x="1941738" y="2424830"/>
            <a:ext cx="1269710" cy="898466"/>
            <a:chOff x="2880" y="3312"/>
            <a:chExt cx="408" cy="336"/>
          </a:xfrm>
        </p:grpSpPr>
        <p:sp>
          <p:nvSpPr>
            <p:cNvPr id="19" name="Freeform 19"/>
            <p:cNvSpPr>
              <a:spLocks/>
            </p:cNvSpPr>
            <p:nvPr/>
          </p:nvSpPr>
          <p:spPr bwMode="auto">
            <a:xfrm rot="600000">
              <a:off x="2880" y="3312"/>
              <a:ext cx="408" cy="328"/>
            </a:xfrm>
            <a:custGeom>
              <a:avLst/>
              <a:gdLst/>
              <a:ahLst/>
              <a:cxnLst>
                <a:cxn ang="0">
                  <a:pos x="196" y="378"/>
                </a:cxn>
                <a:cxn ang="0">
                  <a:pos x="300" y="370"/>
                </a:cxn>
              </a:cxnLst>
              <a:rect l="0" t="0" r="r" b="b"/>
              <a:pathLst>
                <a:path w="408" h="378">
                  <a:moveTo>
                    <a:pt x="196" y="378"/>
                  </a:moveTo>
                  <a:cubicBezTo>
                    <a:pt x="0" y="79"/>
                    <a:pt x="408" y="0"/>
                    <a:pt x="300" y="370"/>
                  </a:cubicBezTo>
                </a:path>
              </a:pathLst>
            </a:custGeom>
            <a:noFill/>
            <a:ln w="762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0"/>
            <p:cNvSpPr>
              <a:spLocks/>
            </p:cNvSpPr>
            <p:nvPr/>
          </p:nvSpPr>
          <p:spPr bwMode="auto">
            <a:xfrm>
              <a:off x="3156" y="3603"/>
              <a:ext cx="36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36" y="0"/>
                </a:cxn>
              </a:cxnLst>
              <a:rect l="0" t="0" r="r" b="b"/>
              <a:pathLst>
                <a:path w="36" h="42">
                  <a:moveTo>
                    <a:pt x="0" y="42"/>
                  </a:moveTo>
                  <a:lnTo>
                    <a:pt x="3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1"/>
            <p:cNvSpPr>
              <a:spLocks/>
            </p:cNvSpPr>
            <p:nvPr/>
          </p:nvSpPr>
          <p:spPr bwMode="auto">
            <a:xfrm>
              <a:off x="3150" y="3600"/>
              <a:ext cx="3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48"/>
                </a:cxn>
              </a:cxnLst>
              <a:rect l="0" t="0" r="r" b="b"/>
              <a:pathLst>
                <a:path w="3" h="48">
                  <a:moveTo>
                    <a:pt x="0" y="0"/>
                  </a:moveTo>
                  <a:lnTo>
                    <a:pt x="3" y="4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Text Box 26"/>
          <p:cNvSpPr txBox="1">
            <a:spLocks noChangeArrowheads="1"/>
          </p:cNvSpPr>
          <p:nvPr/>
        </p:nvSpPr>
        <p:spPr bwMode="auto">
          <a:xfrm>
            <a:off x="2659538" y="2075944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000" dirty="0" smtClean="0">
                <a:solidFill>
                  <a:srgbClr val="000000"/>
                </a:solidFill>
              </a:rPr>
              <a:t>a</a:t>
            </a:r>
            <a:endParaRPr lang="en-US" sz="4000" dirty="0"/>
          </a:p>
        </p:txBody>
      </p:sp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1990937" y="3263032"/>
            <a:ext cx="1798756" cy="1004168"/>
            <a:chOff x="876" y="2650"/>
            <a:chExt cx="612" cy="418"/>
          </a:xfrm>
        </p:grpSpPr>
        <p:sp>
          <p:nvSpPr>
            <p:cNvPr id="29" name="Oval 10"/>
            <p:cNvSpPr>
              <a:spLocks noChangeArrowheads="1"/>
            </p:cNvSpPr>
            <p:nvPr/>
          </p:nvSpPr>
          <p:spPr bwMode="auto">
            <a:xfrm>
              <a:off x="876" y="2650"/>
              <a:ext cx="403" cy="40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100" b="0">
                <a:solidFill>
                  <a:srgbClr val="000000"/>
                </a:solidFill>
              </a:endParaRPr>
            </a:p>
          </p:txBody>
        </p:sp>
        <p:sp>
          <p:nvSpPr>
            <p:cNvPr id="30" name="Text Box 11"/>
            <p:cNvSpPr txBox="1">
              <a:spLocks noChangeArrowheads="1"/>
            </p:cNvSpPr>
            <p:nvPr/>
          </p:nvSpPr>
          <p:spPr bwMode="auto">
            <a:xfrm>
              <a:off x="922" y="2674"/>
              <a:ext cx="566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</a:t>
              </a:r>
            </a:p>
            <a:p>
              <a:r>
                <a:rPr lang="en-US" sz="3200" dirty="0" smtClean="0">
                  <a:solidFill>
                    <a:srgbClr val="000000"/>
                  </a:solidFill>
                  <a:sym typeface="Symbol" pitchFamily="18" charset="2"/>
                </a:rPr>
                <a:t>0</a:t>
              </a:r>
              <a:r>
                <a:rPr lang="en-US" sz="1100" b="0" dirty="0">
                  <a:solidFill>
                    <a:srgbClr val="000000"/>
                  </a:solidFill>
                </a:rPr>
                <a:t>	</a:t>
              </a:r>
            </a:p>
          </p:txBody>
        </p:sp>
      </p:grpSp>
      <p:sp>
        <p:nvSpPr>
          <p:cNvPr id="32" name="Text Box 13"/>
          <p:cNvSpPr txBox="1">
            <a:spLocks noChangeArrowheads="1"/>
          </p:cNvSpPr>
          <p:nvPr/>
        </p:nvSpPr>
        <p:spPr bwMode="auto">
          <a:xfrm>
            <a:off x="3713493" y="3066544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dirty="0" smtClean="0"/>
              <a:t>b</a:t>
            </a:r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3175412" y="3747099"/>
            <a:ext cx="1452481" cy="683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8"/>
          <p:cNvGrpSpPr>
            <a:grpSpLocks/>
          </p:cNvGrpSpPr>
          <p:nvPr/>
        </p:nvGrpSpPr>
        <p:grpSpPr bwMode="auto">
          <a:xfrm rot="21300000">
            <a:off x="4512231" y="2424830"/>
            <a:ext cx="1269710" cy="898466"/>
            <a:chOff x="2880" y="3312"/>
            <a:chExt cx="408" cy="336"/>
          </a:xfrm>
        </p:grpSpPr>
        <p:sp>
          <p:nvSpPr>
            <p:cNvPr id="60" name="Freeform 19"/>
            <p:cNvSpPr>
              <a:spLocks/>
            </p:cNvSpPr>
            <p:nvPr/>
          </p:nvSpPr>
          <p:spPr bwMode="auto">
            <a:xfrm rot="600000">
              <a:off x="2880" y="3312"/>
              <a:ext cx="408" cy="328"/>
            </a:xfrm>
            <a:custGeom>
              <a:avLst/>
              <a:gdLst/>
              <a:ahLst/>
              <a:cxnLst>
                <a:cxn ang="0">
                  <a:pos x="196" y="378"/>
                </a:cxn>
                <a:cxn ang="0">
                  <a:pos x="300" y="370"/>
                </a:cxn>
              </a:cxnLst>
              <a:rect l="0" t="0" r="r" b="b"/>
              <a:pathLst>
                <a:path w="408" h="378">
                  <a:moveTo>
                    <a:pt x="196" y="378"/>
                  </a:moveTo>
                  <a:cubicBezTo>
                    <a:pt x="0" y="79"/>
                    <a:pt x="408" y="0"/>
                    <a:pt x="300" y="370"/>
                  </a:cubicBezTo>
                </a:path>
              </a:pathLst>
            </a:custGeom>
            <a:noFill/>
            <a:ln w="762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20"/>
            <p:cNvSpPr>
              <a:spLocks/>
            </p:cNvSpPr>
            <p:nvPr/>
          </p:nvSpPr>
          <p:spPr bwMode="auto">
            <a:xfrm>
              <a:off x="3156" y="3603"/>
              <a:ext cx="36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36" y="0"/>
                </a:cxn>
              </a:cxnLst>
              <a:rect l="0" t="0" r="r" b="b"/>
              <a:pathLst>
                <a:path w="36" h="42">
                  <a:moveTo>
                    <a:pt x="0" y="42"/>
                  </a:moveTo>
                  <a:lnTo>
                    <a:pt x="3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21"/>
            <p:cNvSpPr>
              <a:spLocks/>
            </p:cNvSpPr>
            <p:nvPr/>
          </p:nvSpPr>
          <p:spPr bwMode="auto">
            <a:xfrm>
              <a:off x="3150" y="3600"/>
              <a:ext cx="3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48"/>
                </a:cxn>
              </a:cxnLst>
              <a:rect l="0" t="0" r="r" b="b"/>
              <a:pathLst>
                <a:path w="3" h="48">
                  <a:moveTo>
                    <a:pt x="0" y="0"/>
                  </a:moveTo>
                  <a:lnTo>
                    <a:pt x="3" y="4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3" name="Text Box 26"/>
          <p:cNvSpPr txBox="1">
            <a:spLocks noChangeArrowheads="1"/>
          </p:cNvSpPr>
          <p:nvPr/>
        </p:nvSpPr>
        <p:spPr bwMode="auto">
          <a:xfrm>
            <a:off x="5230031" y="2075944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000" dirty="0" err="1">
                <a:solidFill>
                  <a:srgbClr val="000000"/>
                </a:solidFill>
              </a:rPr>
              <a:t>a,b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an input string, an FA will either accept or reject the input based on the following:</a:t>
            </a:r>
          </a:p>
          <a:p>
            <a:pPr lvl="1"/>
            <a:r>
              <a:rPr lang="en-US" dirty="0" smtClean="0"/>
              <a:t>If final state is reached after reading the string, the FA will accept the string</a:t>
            </a:r>
          </a:p>
          <a:p>
            <a:pPr lvl="1"/>
            <a:r>
              <a:rPr lang="en-US" dirty="0" smtClean="0"/>
              <a:t>If the final state is not reachable after reading the individual symbols of a string, then FA will reject the string.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1676400"/>
          </a:xfrm>
        </p:spPr>
        <p:txBody>
          <a:bodyPr/>
          <a:lstStyle/>
          <a:p>
            <a:pPr marL="63500" indent="-63500">
              <a:buNone/>
            </a:pPr>
            <a:r>
              <a:rPr lang="en-US" dirty="0" smtClean="0">
                <a:solidFill>
                  <a:srgbClr val="FF0000"/>
                </a:solidFill>
              </a:rPr>
              <a:t>Construct a regular expression and correspondingly an FA for all words in which a appears tripled, if at all.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1981200"/>
            <a:ext cx="8229600" cy="167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regular expression is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as follows:-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3200" baseline="0" dirty="0" smtClean="0"/>
              <a:t>(</a:t>
            </a:r>
            <a:r>
              <a:rPr lang="en-US" sz="3200" baseline="0" dirty="0" err="1" smtClean="0"/>
              <a:t>aaa+b</a:t>
            </a:r>
            <a:r>
              <a:rPr lang="en-US" sz="3200" baseline="0" dirty="0" smtClean="0"/>
              <a:t>)*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615574" y="5813667"/>
            <a:ext cx="1766426" cy="968133"/>
            <a:chOff x="3214" y="2643"/>
            <a:chExt cx="601" cy="403"/>
          </a:xfrm>
        </p:grpSpPr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3214" y="2643"/>
              <a:ext cx="374" cy="37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249" y="2653"/>
              <a:ext cx="566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</a:t>
              </a:r>
            </a:p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  </a:t>
              </a:r>
              <a:r>
                <a:rPr lang="en-US" sz="2800" dirty="0" smtClean="0">
                  <a:solidFill>
                    <a:srgbClr val="000000"/>
                  </a:solidFill>
                </a:rPr>
                <a:t>6</a:t>
              </a:r>
              <a:endParaRPr lang="en-US" sz="2800" b="0" dirty="0"/>
            </a:p>
          </p:txBody>
        </p:sp>
      </p:grpSp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3124200" y="3854088"/>
            <a:ext cx="1295400" cy="1004168"/>
            <a:chOff x="876" y="2650"/>
            <a:chExt cx="612" cy="418"/>
          </a:xfrm>
        </p:grpSpPr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876" y="2650"/>
              <a:ext cx="403" cy="40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100" b="0">
                <a:solidFill>
                  <a:srgbClr val="000000"/>
                </a:solidFill>
              </a:endParaRP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922" y="2674"/>
              <a:ext cx="566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</a:t>
              </a:r>
            </a:p>
            <a:p>
              <a:pPr algn="l"/>
              <a:r>
                <a:rPr lang="en-US" sz="1300" b="0" dirty="0" smtClean="0">
                  <a:solidFill>
                    <a:srgbClr val="000000"/>
                  </a:solidFill>
                </a:rPr>
                <a:t>2</a:t>
              </a:r>
              <a:r>
                <a:rPr lang="en-US" sz="1100" b="0" dirty="0">
                  <a:solidFill>
                    <a:srgbClr val="000000"/>
                  </a:solidFill>
                </a:rPr>
                <a:t>	</a:t>
              </a:r>
            </a:p>
          </p:txBody>
        </p:sp>
      </p:grp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4495800" y="36576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dirty="0" smtClean="0"/>
              <a:t>a</a:t>
            </a:r>
          </a:p>
        </p:txBody>
      </p:sp>
      <p:grpSp>
        <p:nvGrpSpPr>
          <p:cNvPr id="8" name="Group 18"/>
          <p:cNvGrpSpPr>
            <a:grpSpLocks/>
          </p:cNvGrpSpPr>
          <p:nvPr/>
        </p:nvGrpSpPr>
        <p:grpSpPr bwMode="auto">
          <a:xfrm rot="21300000">
            <a:off x="6380442" y="4952889"/>
            <a:ext cx="1269710" cy="898466"/>
            <a:chOff x="2880" y="3312"/>
            <a:chExt cx="408" cy="336"/>
          </a:xfrm>
        </p:grpSpPr>
        <p:sp>
          <p:nvSpPr>
            <p:cNvPr id="13" name="Freeform 19"/>
            <p:cNvSpPr>
              <a:spLocks/>
            </p:cNvSpPr>
            <p:nvPr/>
          </p:nvSpPr>
          <p:spPr bwMode="auto">
            <a:xfrm rot="600000">
              <a:off x="2880" y="3312"/>
              <a:ext cx="408" cy="328"/>
            </a:xfrm>
            <a:custGeom>
              <a:avLst/>
              <a:gdLst/>
              <a:ahLst/>
              <a:cxnLst>
                <a:cxn ang="0">
                  <a:pos x="196" y="378"/>
                </a:cxn>
                <a:cxn ang="0">
                  <a:pos x="300" y="370"/>
                </a:cxn>
              </a:cxnLst>
              <a:rect l="0" t="0" r="r" b="b"/>
              <a:pathLst>
                <a:path w="408" h="378">
                  <a:moveTo>
                    <a:pt x="196" y="378"/>
                  </a:moveTo>
                  <a:cubicBezTo>
                    <a:pt x="0" y="79"/>
                    <a:pt x="408" y="0"/>
                    <a:pt x="300" y="370"/>
                  </a:cubicBezTo>
                </a:path>
              </a:pathLst>
            </a:custGeom>
            <a:noFill/>
            <a:ln w="762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20"/>
            <p:cNvSpPr>
              <a:spLocks/>
            </p:cNvSpPr>
            <p:nvPr/>
          </p:nvSpPr>
          <p:spPr bwMode="auto">
            <a:xfrm>
              <a:off x="3156" y="3603"/>
              <a:ext cx="36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36" y="0"/>
                </a:cxn>
              </a:cxnLst>
              <a:rect l="0" t="0" r="r" b="b"/>
              <a:pathLst>
                <a:path w="36" h="42">
                  <a:moveTo>
                    <a:pt x="0" y="42"/>
                  </a:moveTo>
                  <a:lnTo>
                    <a:pt x="3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21"/>
            <p:cNvSpPr>
              <a:spLocks/>
            </p:cNvSpPr>
            <p:nvPr/>
          </p:nvSpPr>
          <p:spPr bwMode="auto">
            <a:xfrm>
              <a:off x="3150" y="3600"/>
              <a:ext cx="3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48"/>
                </a:cxn>
              </a:cxnLst>
              <a:rect l="0" t="0" r="r" b="b"/>
              <a:pathLst>
                <a:path w="3" h="48">
                  <a:moveTo>
                    <a:pt x="0" y="0"/>
                  </a:moveTo>
                  <a:lnTo>
                    <a:pt x="3" y="4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6" name="Text Box 26"/>
          <p:cNvSpPr txBox="1">
            <a:spLocks noChangeArrowheads="1"/>
          </p:cNvSpPr>
          <p:nvPr/>
        </p:nvSpPr>
        <p:spPr bwMode="auto">
          <a:xfrm>
            <a:off x="6629400" y="4616088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000" dirty="0" err="1">
                <a:solidFill>
                  <a:srgbClr val="000000"/>
                </a:solidFill>
              </a:rPr>
              <a:t>a,b</a:t>
            </a:r>
            <a:endParaRPr lang="en-US" sz="4000" dirty="0"/>
          </a:p>
        </p:txBody>
      </p:sp>
      <p:grpSp>
        <p:nvGrpSpPr>
          <p:cNvPr id="12" name="Group 9"/>
          <p:cNvGrpSpPr>
            <a:grpSpLocks/>
          </p:cNvGrpSpPr>
          <p:nvPr/>
        </p:nvGrpSpPr>
        <p:grpSpPr bwMode="auto">
          <a:xfrm>
            <a:off x="533400" y="3854088"/>
            <a:ext cx="1798756" cy="1004168"/>
            <a:chOff x="876" y="2650"/>
            <a:chExt cx="612" cy="418"/>
          </a:xfrm>
        </p:grpSpPr>
        <p:sp>
          <p:nvSpPr>
            <p:cNvPr id="18" name="Oval 10"/>
            <p:cNvSpPr>
              <a:spLocks noChangeArrowheads="1"/>
            </p:cNvSpPr>
            <p:nvPr/>
          </p:nvSpPr>
          <p:spPr bwMode="auto">
            <a:xfrm>
              <a:off x="876" y="2650"/>
              <a:ext cx="403" cy="40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100" b="0">
                <a:solidFill>
                  <a:srgbClr val="000000"/>
                </a:solidFill>
              </a:endParaRPr>
            </a:p>
          </p:txBody>
        </p:sp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922" y="2674"/>
              <a:ext cx="566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</a:t>
              </a:r>
            </a:p>
            <a:p>
              <a:pPr algn="l"/>
              <a:r>
                <a:rPr lang="en-US" sz="1300" b="0" dirty="0">
                  <a:solidFill>
                    <a:srgbClr val="000000"/>
                  </a:solidFill>
                </a:rPr>
                <a:t>     </a:t>
              </a:r>
              <a:r>
                <a:rPr lang="en-US" sz="2100" dirty="0" smtClean="0">
                  <a:solidFill>
                    <a:srgbClr val="000000"/>
                  </a:solidFill>
                </a:rPr>
                <a:t>1</a:t>
              </a:r>
              <a:r>
                <a:rPr lang="en-US" sz="2100" b="0" dirty="0" smtClean="0">
                  <a:solidFill>
                    <a:srgbClr val="000000"/>
                  </a:solidFill>
                </a:rPr>
                <a:t> -</a:t>
              </a:r>
              <a:r>
                <a:rPr lang="en-US" sz="1100" b="0" dirty="0">
                  <a:solidFill>
                    <a:srgbClr val="000000"/>
                  </a:solidFill>
                </a:rPr>
                <a:t>	</a:t>
              </a:r>
            </a:p>
          </p:txBody>
        </p:sp>
      </p:grp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1606622" y="36576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dirty="0" smtClean="0"/>
              <a:t>a</a:t>
            </a:r>
          </a:p>
        </p:txBody>
      </p:sp>
      <p:sp>
        <p:nvSpPr>
          <p:cNvPr id="22" name="Freeform 17"/>
          <p:cNvSpPr>
            <a:spLocks/>
          </p:cNvSpPr>
          <p:nvPr/>
        </p:nvSpPr>
        <p:spPr bwMode="auto">
          <a:xfrm>
            <a:off x="3962400" y="4297681"/>
            <a:ext cx="1371600" cy="45719"/>
          </a:xfrm>
          <a:custGeom>
            <a:avLst/>
            <a:gdLst/>
            <a:ahLst/>
            <a:cxnLst>
              <a:cxn ang="0">
                <a:pos x="0" y="492"/>
              </a:cxn>
              <a:cxn ang="0">
                <a:pos x="1500" y="0"/>
              </a:cxn>
            </a:cxnLst>
            <a:rect l="0" t="0" r="r" b="b"/>
            <a:pathLst>
              <a:path w="1500" h="492">
                <a:moveTo>
                  <a:pt x="0" y="492"/>
                </a:moveTo>
                <a:lnTo>
                  <a:pt x="1500" y="0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 type="none" w="med" len="med"/>
            <a:tailEnd type="arrow" w="lg" len="lg"/>
          </a:ln>
        </p:spPr>
        <p:txBody>
          <a:bodyPr/>
          <a:lstStyle/>
          <a:p>
            <a:endParaRPr lang="en-US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1717875" y="4338155"/>
            <a:ext cx="1452481" cy="683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Box 13"/>
          <p:cNvSpPr txBox="1">
            <a:spLocks noChangeArrowheads="1"/>
          </p:cNvSpPr>
          <p:nvPr/>
        </p:nvSpPr>
        <p:spPr bwMode="auto">
          <a:xfrm>
            <a:off x="1994045" y="48768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b="0" dirty="0" smtClean="0"/>
              <a:t> b</a:t>
            </a:r>
            <a:endParaRPr lang="en-US" sz="4400" b="0" dirty="0"/>
          </a:p>
        </p:txBody>
      </p:sp>
      <p:grpSp>
        <p:nvGrpSpPr>
          <p:cNvPr id="17" name="Group 9"/>
          <p:cNvGrpSpPr>
            <a:grpSpLocks/>
          </p:cNvGrpSpPr>
          <p:nvPr/>
        </p:nvGrpSpPr>
        <p:grpSpPr bwMode="auto">
          <a:xfrm>
            <a:off x="5334000" y="3886200"/>
            <a:ext cx="1295400" cy="1004168"/>
            <a:chOff x="876" y="2650"/>
            <a:chExt cx="612" cy="418"/>
          </a:xfrm>
        </p:grpSpPr>
        <p:sp>
          <p:nvSpPr>
            <p:cNvPr id="26" name="Oval 10"/>
            <p:cNvSpPr>
              <a:spLocks noChangeArrowheads="1"/>
            </p:cNvSpPr>
            <p:nvPr/>
          </p:nvSpPr>
          <p:spPr bwMode="auto">
            <a:xfrm>
              <a:off x="876" y="2650"/>
              <a:ext cx="403" cy="40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100" b="0">
                <a:solidFill>
                  <a:srgbClr val="000000"/>
                </a:solidFill>
              </a:endParaRPr>
            </a:p>
          </p:txBody>
        </p:sp>
        <p:sp>
          <p:nvSpPr>
            <p:cNvPr id="27" name="Text Box 11"/>
            <p:cNvSpPr txBox="1">
              <a:spLocks noChangeArrowheads="1"/>
            </p:cNvSpPr>
            <p:nvPr/>
          </p:nvSpPr>
          <p:spPr bwMode="auto">
            <a:xfrm>
              <a:off x="922" y="2674"/>
              <a:ext cx="566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</a:t>
              </a:r>
            </a:p>
            <a:p>
              <a:pPr algn="l"/>
              <a:r>
                <a:rPr lang="en-US" sz="1300" b="0" dirty="0">
                  <a:solidFill>
                    <a:srgbClr val="000000"/>
                  </a:solidFill>
                </a:rPr>
                <a:t>     </a:t>
              </a:r>
              <a:r>
                <a:rPr lang="en-US" sz="2100" dirty="0" smtClean="0">
                  <a:solidFill>
                    <a:srgbClr val="000000"/>
                  </a:solidFill>
                </a:rPr>
                <a:t>3</a:t>
              </a:r>
              <a:r>
                <a:rPr lang="en-US" sz="1100" b="0" dirty="0">
                  <a:solidFill>
                    <a:srgbClr val="000000"/>
                  </a:solidFill>
                </a:rPr>
                <a:t>	</a:t>
              </a:r>
            </a:p>
          </p:txBody>
        </p:sp>
      </p:grpSp>
      <p:sp>
        <p:nvSpPr>
          <p:cNvPr id="28" name="Freeform 17"/>
          <p:cNvSpPr>
            <a:spLocks/>
          </p:cNvSpPr>
          <p:nvPr/>
        </p:nvSpPr>
        <p:spPr bwMode="auto">
          <a:xfrm>
            <a:off x="6172200" y="4297681"/>
            <a:ext cx="1371600" cy="45719"/>
          </a:xfrm>
          <a:custGeom>
            <a:avLst/>
            <a:gdLst/>
            <a:ahLst/>
            <a:cxnLst>
              <a:cxn ang="0">
                <a:pos x="0" y="492"/>
              </a:cxn>
              <a:cxn ang="0">
                <a:pos x="1500" y="0"/>
              </a:cxn>
            </a:cxnLst>
            <a:rect l="0" t="0" r="r" b="b"/>
            <a:pathLst>
              <a:path w="1500" h="492">
                <a:moveTo>
                  <a:pt x="0" y="492"/>
                </a:moveTo>
                <a:lnTo>
                  <a:pt x="1500" y="0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 type="none" w="med" len="med"/>
            <a:tailEnd type="arrow" w="lg" len="lg"/>
          </a:ln>
        </p:spPr>
        <p:txBody>
          <a:bodyPr/>
          <a:lstStyle/>
          <a:p>
            <a:endParaRPr lang="en-US"/>
          </a:p>
        </p:txBody>
      </p:sp>
      <p:grpSp>
        <p:nvGrpSpPr>
          <p:cNvPr id="21" name="Group 9"/>
          <p:cNvGrpSpPr>
            <a:grpSpLocks/>
          </p:cNvGrpSpPr>
          <p:nvPr/>
        </p:nvGrpSpPr>
        <p:grpSpPr bwMode="auto">
          <a:xfrm>
            <a:off x="7543800" y="3886200"/>
            <a:ext cx="1295400" cy="1004168"/>
            <a:chOff x="876" y="2650"/>
            <a:chExt cx="612" cy="418"/>
          </a:xfrm>
        </p:grpSpPr>
        <p:sp>
          <p:nvSpPr>
            <p:cNvPr id="30" name="Oval 10"/>
            <p:cNvSpPr>
              <a:spLocks noChangeArrowheads="1"/>
            </p:cNvSpPr>
            <p:nvPr/>
          </p:nvSpPr>
          <p:spPr bwMode="auto">
            <a:xfrm>
              <a:off x="876" y="2650"/>
              <a:ext cx="403" cy="40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100" b="0">
                <a:solidFill>
                  <a:srgbClr val="000000"/>
                </a:solidFill>
              </a:endParaRPr>
            </a:p>
          </p:txBody>
        </p:sp>
        <p:sp>
          <p:nvSpPr>
            <p:cNvPr id="31" name="Text Box 11"/>
            <p:cNvSpPr txBox="1">
              <a:spLocks noChangeArrowheads="1"/>
            </p:cNvSpPr>
            <p:nvPr/>
          </p:nvSpPr>
          <p:spPr bwMode="auto">
            <a:xfrm>
              <a:off x="922" y="2674"/>
              <a:ext cx="566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</a:t>
              </a:r>
            </a:p>
            <a:p>
              <a:pPr algn="l"/>
              <a:r>
                <a:rPr lang="en-US" sz="1300" b="0" dirty="0">
                  <a:solidFill>
                    <a:srgbClr val="000000"/>
                  </a:solidFill>
                </a:rPr>
                <a:t>     </a:t>
              </a:r>
              <a:r>
                <a:rPr lang="en-US" sz="2100" dirty="0" smtClean="0">
                  <a:solidFill>
                    <a:srgbClr val="000000"/>
                  </a:solidFill>
                </a:rPr>
                <a:t>5+</a:t>
              </a:r>
              <a:r>
                <a:rPr lang="en-US" sz="1100" b="0" dirty="0">
                  <a:solidFill>
                    <a:srgbClr val="000000"/>
                  </a:solidFill>
                </a:rPr>
                <a:t>	</a:t>
              </a:r>
            </a:p>
          </p:txBody>
        </p:sp>
      </p:grpSp>
      <p:sp>
        <p:nvSpPr>
          <p:cNvPr id="32" name="Text Box 13"/>
          <p:cNvSpPr txBox="1">
            <a:spLocks noChangeArrowheads="1"/>
          </p:cNvSpPr>
          <p:nvPr/>
        </p:nvSpPr>
        <p:spPr bwMode="auto">
          <a:xfrm>
            <a:off x="6248400" y="36576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dirty="0" smtClean="0"/>
              <a:t>a</a:t>
            </a:r>
          </a:p>
        </p:txBody>
      </p:sp>
      <p:sp>
        <p:nvSpPr>
          <p:cNvPr id="36" name="Text Box 13"/>
          <p:cNvSpPr txBox="1">
            <a:spLocks noChangeArrowheads="1"/>
          </p:cNvSpPr>
          <p:nvPr/>
        </p:nvSpPr>
        <p:spPr bwMode="auto">
          <a:xfrm>
            <a:off x="7620000" y="5073288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b="0" dirty="0" smtClean="0"/>
              <a:t> </a:t>
            </a:r>
            <a:endParaRPr lang="en-US" sz="4400" b="0" dirty="0"/>
          </a:p>
        </p:txBody>
      </p:sp>
      <p:cxnSp>
        <p:nvCxnSpPr>
          <p:cNvPr id="37" name="Straight Arrow Connector 36"/>
          <p:cNvCxnSpPr>
            <a:stCxn id="26" idx="4"/>
          </p:cNvCxnSpPr>
          <p:nvPr/>
        </p:nvCxnSpPr>
        <p:spPr>
          <a:xfrm rot="16200000" flipH="1">
            <a:off x="5650321" y="4964520"/>
            <a:ext cx="1165467" cy="94509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5562600" y="5149488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b="0" dirty="0" smtClean="0"/>
              <a:t> b</a:t>
            </a:r>
            <a:endParaRPr lang="en-US" sz="4400" b="0" dirty="0"/>
          </a:p>
        </p:txBody>
      </p:sp>
      <p:cxnSp>
        <p:nvCxnSpPr>
          <p:cNvPr id="39" name="Straight Arrow Connector 38"/>
          <p:cNvCxnSpPr>
            <a:endCxn id="6" idx="2"/>
          </p:cNvCxnSpPr>
          <p:nvPr/>
        </p:nvCxnSpPr>
        <p:spPr>
          <a:xfrm>
            <a:off x="3779308" y="4724400"/>
            <a:ext cx="2836266" cy="15385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4127645" y="4997088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b="0" dirty="0" smtClean="0"/>
              <a:t> b</a:t>
            </a:r>
            <a:endParaRPr lang="en-US" sz="4400" b="0" dirty="0"/>
          </a:p>
        </p:txBody>
      </p:sp>
      <p:grpSp>
        <p:nvGrpSpPr>
          <p:cNvPr id="25" name="Group 5"/>
          <p:cNvGrpSpPr>
            <a:grpSpLocks/>
          </p:cNvGrpSpPr>
          <p:nvPr/>
        </p:nvGrpSpPr>
        <p:grpSpPr bwMode="auto">
          <a:xfrm>
            <a:off x="2438400" y="5715000"/>
            <a:ext cx="1766426" cy="968133"/>
            <a:chOff x="3214" y="2643"/>
            <a:chExt cx="601" cy="403"/>
          </a:xfrm>
        </p:grpSpPr>
        <p:sp>
          <p:nvSpPr>
            <p:cNvPr id="46" name="Oval 6"/>
            <p:cNvSpPr>
              <a:spLocks noChangeArrowheads="1"/>
            </p:cNvSpPr>
            <p:nvPr/>
          </p:nvSpPr>
          <p:spPr bwMode="auto">
            <a:xfrm>
              <a:off x="3214" y="2643"/>
              <a:ext cx="374" cy="37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Text Box 7"/>
            <p:cNvSpPr txBox="1">
              <a:spLocks noChangeArrowheads="1"/>
            </p:cNvSpPr>
            <p:nvPr/>
          </p:nvSpPr>
          <p:spPr bwMode="auto">
            <a:xfrm>
              <a:off x="3249" y="2653"/>
              <a:ext cx="566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</a:t>
              </a:r>
            </a:p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 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4+</a:t>
              </a:r>
              <a:endParaRPr lang="en-US" sz="2800" b="0" dirty="0"/>
            </a:p>
          </p:txBody>
        </p:sp>
      </p:grpSp>
      <p:cxnSp>
        <p:nvCxnSpPr>
          <p:cNvPr id="48" name="Straight Arrow Connector 47"/>
          <p:cNvCxnSpPr/>
          <p:nvPr/>
        </p:nvCxnSpPr>
        <p:spPr>
          <a:xfrm>
            <a:off x="1143000" y="4800600"/>
            <a:ext cx="1371600" cy="114300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>
            <a:stCxn id="46" idx="6"/>
          </p:cNvCxnSpPr>
          <p:nvPr/>
        </p:nvCxnSpPr>
        <p:spPr>
          <a:xfrm>
            <a:off x="3537640" y="6164233"/>
            <a:ext cx="3091760" cy="2365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26"/>
          <p:cNvSpPr txBox="1">
            <a:spLocks noChangeArrowheads="1"/>
          </p:cNvSpPr>
          <p:nvPr/>
        </p:nvSpPr>
        <p:spPr bwMode="auto">
          <a:xfrm>
            <a:off x="4038600" y="56388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000" dirty="0" err="1">
                <a:solidFill>
                  <a:srgbClr val="000000"/>
                </a:solidFill>
              </a:rPr>
              <a:t>a,b</a:t>
            </a:r>
            <a:endParaRPr lang="en-US" sz="4000" dirty="0"/>
          </a:p>
        </p:txBody>
      </p:sp>
      <p:grpSp>
        <p:nvGrpSpPr>
          <p:cNvPr id="29" name="Group 18"/>
          <p:cNvGrpSpPr>
            <a:grpSpLocks/>
          </p:cNvGrpSpPr>
          <p:nvPr/>
        </p:nvGrpSpPr>
        <p:grpSpPr bwMode="auto">
          <a:xfrm rot="21300000">
            <a:off x="7351938" y="3010312"/>
            <a:ext cx="1269710" cy="898466"/>
            <a:chOff x="2880" y="3312"/>
            <a:chExt cx="408" cy="336"/>
          </a:xfrm>
        </p:grpSpPr>
        <p:sp>
          <p:nvSpPr>
            <p:cNvPr id="44" name="Freeform 19"/>
            <p:cNvSpPr>
              <a:spLocks/>
            </p:cNvSpPr>
            <p:nvPr/>
          </p:nvSpPr>
          <p:spPr bwMode="auto">
            <a:xfrm rot="600000">
              <a:off x="2880" y="3312"/>
              <a:ext cx="408" cy="328"/>
            </a:xfrm>
            <a:custGeom>
              <a:avLst/>
              <a:gdLst/>
              <a:ahLst/>
              <a:cxnLst>
                <a:cxn ang="0">
                  <a:pos x="196" y="378"/>
                </a:cxn>
                <a:cxn ang="0">
                  <a:pos x="300" y="370"/>
                </a:cxn>
              </a:cxnLst>
              <a:rect l="0" t="0" r="r" b="b"/>
              <a:pathLst>
                <a:path w="408" h="378">
                  <a:moveTo>
                    <a:pt x="196" y="378"/>
                  </a:moveTo>
                  <a:cubicBezTo>
                    <a:pt x="0" y="79"/>
                    <a:pt x="408" y="0"/>
                    <a:pt x="300" y="370"/>
                  </a:cubicBezTo>
                </a:path>
              </a:pathLst>
            </a:custGeom>
            <a:noFill/>
            <a:ln w="762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20"/>
            <p:cNvSpPr>
              <a:spLocks/>
            </p:cNvSpPr>
            <p:nvPr/>
          </p:nvSpPr>
          <p:spPr bwMode="auto">
            <a:xfrm>
              <a:off x="3156" y="3603"/>
              <a:ext cx="36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36" y="0"/>
                </a:cxn>
              </a:cxnLst>
              <a:rect l="0" t="0" r="r" b="b"/>
              <a:pathLst>
                <a:path w="36" h="42">
                  <a:moveTo>
                    <a:pt x="0" y="42"/>
                  </a:moveTo>
                  <a:lnTo>
                    <a:pt x="3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21"/>
            <p:cNvSpPr>
              <a:spLocks/>
            </p:cNvSpPr>
            <p:nvPr/>
          </p:nvSpPr>
          <p:spPr bwMode="auto">
            <a:xfrm>
              <a:off x="3150" y="3600"/>
              <a:ext cx="3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48"/>
                </a:cxn>
              </a:cxnLst>
              <a:rect l="0" t="0" r="r" b="b"/>
              <a:pathLst>
                <a:path w="3" h="48">
                  <a:moveTo>
                    <a:pt x="0" y="0"/>
                  </a:moveTo>
                  <a:lnTo>
                    <a:pt x="3" y="4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" name="Text Box 13"/>
          <p:cNvSpPr txBox="1">
            <a:spLocks noChangeArrowheads="1"/>
          </p:cNvSpPr>
          <p:nvPr/>
        </p:nvSpPr>
        <p:spPr bwMode="auto">
          <a:xfrm>
            <a:off x="7785245" y="26670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4400" dirty="0" smtClean="0"/>
              <a:t>a, 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1"/>
            <a:ext cx="8229600" cy="1676400"/>
          </a:xfrm>
        </p:spPr>
        <p:txBody>
          <a:bodyPr/>
          <a:lstStyle/>
          <a:p>
            <a:pPr marL="63500" indent="-63500">
              <a:buNone/>
            </a:pPr>
            <a:r>
              <a:rPr lang="en-US" dirty="0" smtClean="0">
                <a:solidFill>
                  <a:srgbClr val="FF0000"/>
                </a:solidFill>
              </a:rPr>
              <a:t>Construct a regular expression and correspondingly an FA for all strings that end in a double letter.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381000" y="1981200"/>
            <a:ext cx="8229600" cy="838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regular expression is</a:t>
            </a:r>
            <a:r>
              <a:rPr kumimoji="0" lang="en-US" sz="20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as follows:-</a:t>
            </a:r>
          </a:p>
          <a:p>
            <a:pPr marL="800100" lvl="1" indent="-342900">
              <a:spcBef>
                <a:spcPct val="20000"/>
              </a:spcBef>
              <a:buFont typeface="Arial" pitchFamily="34" charset="0"/>
              <a:buChar char="•"/>
            </a:pPr>
            <a:r>
              <a:rPr lang="en-US" sz="2000" baseline="0" dirty="0" smtClean="0"/>
              <a:t>(</a:t>
            </a:r>
            <a:r>
              <a:rPr lang="en-US" sz="2000" baseline="0" dirty="0" err="1" smtClean="0"/>
              <a:t>a+b</a:t>
            </a:r>
            <a:r>
              <a:rPr lang="en-US" sz="2000" baseline="0" dirty="0" smtClean="0"/>
              <a:t>)*(</a:t>
            </a:r>
            <a:r>
              <a:rPr lang="en-US" sz="2000" baseline="0" dirty="0" err="1" smtClean="0"/>
              <a:t>aa+bb</a:t>
            </a:r>
            <a:r>
              <a:rPr lang="en-US" sz="2000" baseline="0" dirty="0" smtClean="0"/>
              <a:t>)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6553200" y="5889867"/>
            <a:ext cx="1524000" cy="968133"/>
            <a:chOff x="3214" y="2643"/>
            <a:chExt cx="601" cy="403"/>
          </a:xfrm>
        </p:grpSpPr>
        <p:sp>
          <p:nvSpPr>
            <p:cNvPr id="6" name="Oval 6"/>
            <p:cNvSpPr>
              <a:spLocks noChangeArrowheads="1"/>
            </p:cNvSpPr>
            <p:nvPr/>
          </p:nvSpPr>
          <p:spPr bwMode="auto">
            <a:xfrm>
              <a:off x="3214" y="2643"/>
              <a:ext cx="374" cy="37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249" y="2653"/>
              <a:ext cx="566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</a:t>
              </a:r>
            </a:p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  </a:t>
              </a:r>
              <a:r>
                <a:rPr lang="en-US" sz="2800" dirty="0" smtClean="0">
                  <a:solidFill>
                    <a:srgbClr val="000000"/>
                  </a:solidFill>
                </a:rPr>
                <a:t>3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+</a:t>
              </a:r>
              <a:endParaRPr lang="en-US" sz="2800" b="0" dirty="0"/>
            </a:p>
          </p:txBody>
        </p:sp>
      </p:grpSp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3429000" y="3352800"/>
            <a:ext cx="1295400" cy="1004168"/>
            <a:chOff x="876" y="2650"/>
            <a:chExt cx="612" cy="418"/>
          </a:xfrm>
        </p:grpSpPr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876" y="2650"/>
              <a:ext cx="403" cy="40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100" b="0">
                <a:solidFill>
                  <a:srgbClr val="000000"/>
                </a:solidFill>
              </a:endParaRP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922" y="2674"/>
              <a:ext cx="566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</a:t>
              </a:r>
            </a:p>
            <a:p>
              <a:pPr algn="l"/>
              <a:r>
                <a:rPr lang="en-US" sz="1300" b="0" dirty="0">
                  <a:solidFill>
                    <a:srgbClr val="000000"/>
                  </a:solidFill>
                </a:rPr>
                <a:t>     </a:t>
              </a:r>
              <a:r>
                <a:rPr lang="en-US" sz="2100" dirty="0" smtClean="0">
                  <a:solidFill>
                    <a:srgbClr val="000000"/>
                  </a:solidFill>
                </a:rPr>
                <a:t>1</a:t>
              </a:r>
              <a:r>
                <a:rPr lang="en-US" sz="2100" b="0" dirty="0" smtClean="0">
                  <a:solidFill>
                    <a:srgbClr val="000000"/>
                  </a:solidFill>
                </a:rPr>
                <a:t> </a:t>
              </a:r>
              <a:r>
                <a:rPr lang="en-US" sz="1100" b="0" dirty="0">
                  <a:solidFill>
                    <a:srgbClr val="000000"/>
                  </a:solidFill>
                </a:rPr>
                <a:t>	</a:t>
              </a:r>
            </a:p>
          </p:txBody>
        </p:sp>
      </p:grpSp>
      <p:sp>
        <p:nvSpPr>
          <p:cNvPr id="11" name="Text Box 13"/>
          <p:cNvSpPr txBox="1">
            <a:spLocks noChangeArrowheads="1"/>
          </p:cNvSpPr>
          <p:nvPr/>
        </p:nvSpPr>
        <p:spPr bwMode="auto">
          <a:xfrm>
            <a:off x="4495800" y="36576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dirty="0" smtClean="0"/>
              <a:t>a</a:t>
            </a:r>
          </a:p>
        </p:txBody>
      </p:sp>
      <p:grpSp>
        <p:nvGrpSpPr>
          <p:cNvPr id="8" name="Group 9"/>
          <p:cNvGrpSpPr>
            <a:grpSpLocks/>
          </p:cNvGrpSpPr>
          <p:nvPr/>
        </p:nvGrpSpPr>
        <p:grpSpPr bwMode="auto">
          <a:xfrm>
            <a:off x="533400" y="3352800"/>
            <a:ext cx="1371600" cy="1004168"/>
            <a:chOff x="876" y="2650"/>
            <a:chExt cx="612" cy="418"/>
          </a:xfrm>
        </p:grpSpPr>
        <p:sp>
          <p:nvSpPr>
            <p:cNvPr id="18" name="Oval 10"/>
            <p:cNvSpPr>
              <a:spLocks noChangeArrowheads="1"/>
            </p:cNvSpPr>
            <p:nvPr/>
          </p:nvSpPr>
          <p:spPr bwMode="auto">
            <a:xfrm>
              <a:off x="876" y="2650"/>
              <a:ext cx="403" cy="40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100" b="0">
                <a:solidFill>
                  <a:srgbClr val="000000"/>
                </a:solidFill>
              </a:endParaRPr>
            </a:p>
          </p:txBody>
        </p:sp>
        <p:sp>
          <p:nvSpPr>
            <p:cNvPr id="19" name="Text Box 11"/>
            <p:cNvSpPr txBox="1">
              <a:spLocks noChangeArrowheads="1"/>
            </p:cNvSpPr>
            <p:nvPr/>
          </p:nvSpPr>
          <p:spPr bwMode="auto">
            <a:xfrm>
              <a:off x="922" y="2674"/>
              <a:ext cx="566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</a:t>
              </a:r>
            </a:p>
            <a:p>
              <a:pPr algn="l"/>
              <a:r>
                <a:rPr lang="en-US" sz="1300" b="0" dirty="0">
                  <a:solidFill>
                    <a:srgbClr val="000000"/>
                  </a:solidFill>
                </a:rPr>
                <a:t>     </a:t>
              </a:r>
              <a:r>
                <a:rPr lang="en-US" sz="2100" dirty="0" smtClean="0">
                  <a:solidFill>
                    <a:srgbClr val="000000"/>
                  </a:solidFill>
                </a:rPr>
                <a:t>1</a:t>
              </a:r>
              <a:r>
                <a:rPr lang="en-US" sz="2100" b="0" dirty="0" smtClean="0">
                  <a:solidFill>
                    <a:srgbClr val="000000"/>
                  </a:solidFill>
                </a:rPr>
                <a:t> -</a:t>
              </a:r>
              <a:r>
                <a:rPr lang="en-US" sz="1100" b="0" dirty="0">
                  <a:solidFill>
                    <a:srgbClr val="000000"/>
                  </a:solidFill>
                </a:rPr>
                <a:t>	</a:t>
              </a:r>
            </a:p>
          </p:txBody>
        </p:sp>
      </p:grpSp>
      <p:sp>
        <p:nvSpPr>
          <p:cNvPr id="20" name="Text Box 13"/>
          <p:cNvSpPr txBox="1">
            <a:spLocks noChangeArrowheads="1"/>
          </p:cNvSpPr>
          <p:nvPr/>
        </p:nvSpPr>
        <p:spPr bwMode="auto">
          <a:xfrm>
            <a:off x="2298845" y="25146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dirty="0" smtClean="0"/>
              <a:t>a</a:t>
            </a:r>
          </a:p>
        </p:txBody>
      </p:sp>
      <p:sp>
        <p:nvSpPr>
          <p:cNvPr id="22" name="Freeform 17"/>
          <p:cNvSpPr>
            <a:spLocks/>
          </p:cNvSpPr>
          <p:nvPr/>
        </p:nvSpPr>
        <p:spPr bwMode="auto">
          <a:xfrm>
            <a:off x="4267200" y="3733800"/>
            <a:ext cx="2057400" cy="45719"/>
          </a:xfrm>
          <a:custGeom>
            <a:avLst/>
            <a:gdLst/>
            <a:ahLst/>
            <a:cxnLst>
              <a:cxn ang="0">
                <a:pos x="0" y="492"/>
              </a:cxn>
              <a:cxn ang="0">
                <a:pos x="1500" y="0"/>
              </a:cxn>
            </a:cxnLst>
            <a:rect l="0" t="0" r="r" b="b"/>
            <a:pathLst>
              <a:path w="1500" h="492">
                <a:moveTo>
                  <a:pt x="0" y="492"/>
                </a:moveTo>
                <a:lnTo>
                  <a:pt x="1500" y="0"/>
                </a:lnTo>
              </a:path>
            </a:pathLst>
          </a:custGeom>
          <a:noFill/>
          <a:ln w="9525">
            <a:solidFill>
              <a:srgbClr val="000000"/>
            </a:solidFill>
            <a:round/>
            <a:headEnd type="none" w="med" len="med"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>
            <a:off x="1981200" y="38862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b="0" dirty="0" smtClean="0"/>
              <a:t> b</a:t>
            </a:r>
            <a:endParaRPr lang="en-US" sz="4400" b="0" dirty="0"/>
          </a:p>
        </p:txBody>
      </p:sp>
      <p:grpSp>
        <p:nvGrpSpPr>
          <p:cNvPr id="12" name="Group 9"/>
          <p:cNvGrpSpPr>
            <a:grpSpLocks/>
          </p:cNvGrpSpPr>
          <p:nvPr/>
        </p:nvGrpSpPr>
        <p:grpSpPr bwMode="auto">
          <a:xfrm>
            <a:off x="6324600" y="3276600"/>
            <a:ext cx="1295400" cy="1004168"/>
            <a:chOff x="876" y="2650"/>
            <a:chExt cx="612" cy="418"/>
          </a:xfrm>
        </p:grpSpPr>
        <p:sp>
          <p:nvSpPr>
            <p:cNvPr id="26" name="Oval 10"/>
            <p:cNvSpPr>
              <a:spLocks noChangeArrowheads="1"/>
            </p:cNvSpPr>
            <p:nvPr/>
          </p:nvSpPr>
          <p:spPr bwMode="auto">
            <a:xfrm>
              <a:off x="876" y="2650"/>
              <a:ext cx="403" cy="40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100" b="0">
                <a:solidFill>
                  <a:srgbClr val="000000"/>
                </a:solidFill>
              </a:endParaRPr>
            </a:p>
          </p:txBody>
        </p:sp>
        <p:sp>
          <p:nvSpPr>
            <p:cNvPr id="27" name="Text Box 11"/>
            <p:cNvSpPr txBox="1">
              <a:spLocks noChangeArrowheads="1"/>
            </p:cNvSpPr>
            <p:nvPr/>
          </p:nvSpPr>
          <p:spPr bwMode="auto">
            <a:xfrm>
              <a:off x="922" y="2674"/>
              <a:ext cx="566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</a:t>
              </a:r>
            </a:p>
            <a:p>
              <a:pPr algn="l"/>
              <a:r>
                <a:rPr lang="en-US" sz="1300" b="0" dirty="0">
                  <a:solidFill>
                    <a:srgbClr val="000000"/>
                  </a:solidFill>
                </a:rPr>
                <a:t>     </a:t>
              </a:r>
              <a:r>
                <a:rPr lang="en-US" sz="2100" dirty="0" smtClean="0">
                  <a:solidFill>
                    <a:srgbClr val="000000"/>
                  </a:solidFill>
                </a:rPr>
                <a:t>2+</a:t>
              </a:r>
              <a:r>
                <a:rPr lang="en-US" sz="1100" b="0" dirty="0">
                  <a:solidFill>
                    <a:srgbClr val="000000"/>
                  </a:solidFill>
                </a:rPr>
                <a:t>	</a:t>
              </a:r>
            </a:p>
          </p:txBody>
        </p:sp>
      </p:grpSp>
      <p:cxnSp>
        <p:nvCxnSpPr>
          <p:cNvPr id="37" name="Straight Arrow Connector 36"/>
          <p:cNvCxnSpPr>
            <a:endCxn id="46" idx="7"/>
          </p:cNvCxnSpPr>
          <p:nvPr/>
        </p:nvCxnSpPr>
        <p:spPr>
          <a:xfrm rot="10800000" flipV="1">
            <a:off x="1033344" y="4114800"/>
            <a:ext cx="5367461" cy="195307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 Box 13"/>
          <p:cNvSpPr txBox="1">
            <a:spLocks noChangeArrowheads="1"/>
          </p:cNvSpPr>
          <p:nvPr/>
        </p:nvSpPr>
        <p:spPr bwMode="auto">
          <a:xfrm>
            <a:off x="3505200" y="49530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b="0" dirty="0" smtClean="0"/>
              <a:t> b</a:t>
            </a:r>
            <a:endParaRPr lang="en-US" sz="4400" b="0" dirty="0"/>
          </a:p>
        </p:txBody>
      </p:sp>
      <p:cxnSp>
        <p:nvCxnSpPr>
          <p:cNvPr id="39" name="Straight Arrow Connector 38"/>
          <p:cNvCxnSpPr>
            <a:endCxn id="6" idx="2"/>
          </p:cNvCxnSpPr>
          <p:nvPr/>
        </p:nvCxnSpPr>
        <p:spPr>
          <a:xfrm>
            <a:off x="3900026" y="4343400"/>
            <a:ext cx="2653174" cy="199570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Box 13"/>
          <p:cNvSpPr txBox="1">
            <a:spLocks noChangeArrowheads="1"/>
          </p:cNvSpPr>
          <p:nvPr/>
        </p:nvSpPr>
        <p:spPr bwMode="auto">
          <a:xfrm>
            <a:off x="5943600" y="51816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b="0" dirty="0" smtClean="0"/>
              <a:t> a</a:t>
            </a:r>
            <a:endParaRPr lang="en-US" sz="4400" b="0" dirty="0"/>
          </a:p>
        </p:txBody>
      </p:sp>
      <p:grpSp>
        <p:nvGrpSpPr>
          <p:cNvPr id="13" name="Group 5"/>
          <p:cNvGrpSpPr>
            <a:grpSpLocks/>
          </p:cNvGrpSpPr>
          <p:nvPr/>
        </p:nvGrpSpPr>
        <p:grpSpPr bwMode="auto">
          <a:xfrm>
            <a:off x="304800" y="5943599"/>
            <a:ext cx="1371600" cy="914401"/>
            <a:chOff x="3214" y="2643"/>
            <a:chExt cx="601" cy="403"/>
          </a:xfrm>
        </p:grpSpPr>
        <p:sp>
          <p:nvSpPr>
            <p:cNvPr id="46" name="Oval 6"/>
            <p:cNvSpPr>
              <a:spLocks noChangeArrowheads="1"/>
            </p:cNvSpPr>
            <p:nvPr/>
          </p:nvSpPr>
          <p:spPr bwMode="auto">
            <a:xfrm>
              <a:off x="3214" y="2643"/>
              <a:ext cx="374" cy="374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7" name="Text Box 7"/>
            <p:cNvSpPr txBox="1">
              <a:spLocks noChangeArrowheads="1"/>
            </p:cNvSpPr>
            <p:nvPr/>
          </p:nvSpPr>
          <p:spPr bwMode="auto">
            <a:xfrm>
              <a:off x="3249" y="2653"/>
              <a:ext cx="566" cy="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</a:t>
              </a:r>
            </a:p>
            <a:p>
              <a:pPr algn="l"/>
              <a:r>
                <a:rPr lang="en-US" sz="1100" b="0" dirty="0">
                  <a:solidFill>
                    <a:srgbClr val="000000"/>
                  </a:solidFill>
                </a:rPr>
                <a:t>      </a:t>
              </a:r>
              <a:r>
                <a:rPr lang="en-US" sz="2800" b="0" dirty="0" smtClean="0">
                  <a:solidFill>
                    <a:srgbClr val="000000"/>
                  </a:solidFill>
                </a:rPr>
                <a:t>4+</a:t>
              </a:r>
              <a:endParaRPr lang="en-US" sz="2800" b="0" dirty="0"/>
            </a:p>
          </p:txBody>
        </p:sp>
      </p:grpSp>
      <p:cxnSp>
        <p:nvCxnSpPr>
          <p:cNvPr id="50" name="Straight Arrow Connector 49"/>
          <p:cNvCxnSpPr>
            <a:stCxn id="46" idx="6"/>
          </p:cNvCxnSpPr>
          <p:nvPr/>
        </p:nvCxnSpPr>
        <p:spPr>
          <a:xfrm>
            <a:off x="1158341" y="6367899"/>
            <a:ext cx="5394859" cy="1091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Box 26"/>
          <p:cNvSpPr txBox="1">
            <a:spLocks noChangeArrowheads="1"/>
          </p:cNvSpPr>
          <p:nvPr/>
        </p:nvSpPr>
        <p:spPr bwMode="auto">
          <a:xfrm>
            <a:off x="3505200" y="5911488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000" dirty="0" smtClean="0">
                <a:solidFill>
                  <a:srgbClr val="000000"/>
                </a:solidFill>
              </a:rPr>
              <a:t>b</a:t>
            </a:r>
            <a:endParaRPr lang="en-US" sz="4000" dirty="0"/>
          </a:p>
        </p:txBody>
      </p:sp>
      <p:sp>
        <p:nvSpPr>
          <p:cNvPr id="54" name="Freeform 56"/>
          <p:cNvSpPr>
            <a:spLocks/>
          </p:cNvSpPr>
          <p:nvPr/>
        </p:nvSpPr>
        <p:spPr bwMode="auto">
          <a:xfrm rot="185555" flipH="1" flipV="1">
            <a:off x="1354422" y="4097394"/>
            <a:ext cx="2195189" cy="577554"/>
          </a:xfrm>
          <a:custGeom>
            <a:avLst/>
            <a:gdLst>
              <a:gd name="T0" fmla="*/ 0 w 2176"/>
              <a:gd name="T1" fmla="*/ 336 h 336"/>
              <a:gd name="T2" fmla="*/ 2176 w 2176"/>
              <a:gd name="T3" fmla="*/ 336 h 336"/>
              <a:gd name="T4" fmla="*/ 0 60000 65536"/>
              <a:gd name="T5" fmla="*/ 0 60000 65536"/>
              <a:gd name="T6" fmla="*/ 0 w 2176"/>
              <a:gd name="T7" fmla="*/ 0 h 336"/>
              <a:gd name="T8" fmla="*/ 2176 w 2176"/>
              <a:gd name="T9" fmla="*/ 336 h 3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176" h="336">
                <a:moveTo>
                  <a:pt x="0" y="336"/>
                </a:moveTo>
                <a:cubicBezTo>
                  <a:pt x="558" y="66"/>
                  <a:pt x="1458" y="0"/>
                  <a:pt x="2176" y="336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5" name="Freeform 61"/>
          <p:cNvSpPr>
            <a:spLocks/>
          </p:cNvSpPr>
          <p:nvPr/>
        </p:nvSpPr>
        <p:spPr bwMode="auto">
          <a:xfrm>
            <a:off x="1371600" y="2971800"/>
            <a:ext cx="2239962" cy="533400"/>
          </a:xfrm>
          <a:custGeom>
            <a:avLst/>
            <a:gdLst>
              <a:gd name="T0" fmla="*/ 0 w 2176"/>
              <a:gd name="T1" fmla="*/ 336 h 336"/>
              <a:gd name="T2" fmla="*/ 2176 w 2176"/>
              <a:gd name="T3" fmla="*/ 336 h 336"/>
              <a:gd name="T4" fmla="*/ 0 60000 65536"/>
              <a:gd name="T5" fmla="*/ 0 60000 65536"/>
              <a:gd name="T6" fmla="*/ 0 w 2176"/>
              <a:gd name="T7" fmla="*/ 0 h 336"/>
              <a:gd name="T8" fmla="*/ 2176 w 2176"/>
              <a:gd name="T9" fmla="*/ 336 h 3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176" h="336">
                <a:moveTo>
                  <a:pt x="0" y="336"/>
                </a:moveTo>
                <a:cubicBezTo>
                  <a:pt x="558" y="66"/>
                  <a:pt x="1458" y="0"/>
                  <a:pt x="2176" y="336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65" name="Freeform 56"/>
          <p:cNvSpPr>
            <a:spLocks/>
          </p:cNvSpPr>
          <p:nvPr/>
        </p:nvSpPr>
        <p:spPr bwMode="auto">
          <a:xfrm rot="5400000" flipH="1" flipV="1">
            <a:off x="-380999" y="4876800"/>
            <a:ext cx="1828802" cy="457202"/>
          </a:xfrm>
          <a:custGeom>
            <a:avLst/>
            <a:gdLst>
              <a:gd name="T0" fmla="*/ 0 w 2176"/>
              <a:gd name="T1" fmla="*/ 336 h 336"/>
              <a:gd name="T2" fmla="*/ 2176 w 2176"/>
              <a:gd name="T3" fmla="*/ 336 h 336"/>
              <a:gd name="T4" fmla="*/ 0 60000 65536"/>
              <a:gd name="T5" fmla="*/ 0 60000 65536"/>
              <a:gd name="T6" fmla="*/ 0 w 2176"/>
              <a:gd name="T7" fmla="*/ 0 h 336"/>
              <a:gd name="T8" fmla="*/ 2176 w 2176"/>
              <a:gd name="T9" fmla="*/ 336 h 3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176" h="336">
                <a:moveTo>
                  <a:pt x="0" y="336"/>
                </a:moveTo>
                <a:cubicBezTo>
                  <a:pt x="558" y="66"/>
                  <a:pt x="1458" y="0"/>
                  <a:pt x="2176" y="336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66" name="Freeform 61"/>
          <p:cNvSpPr>
            <a:spLocks/>
          </p:cNvSpPr>
          <p:nvPr/>
        </p:nvSpPr>
        <p:spPr bwMode="auto">
          <a:xfrm rot="5400000">
            <a:off x="373061" y="4821238"/>
            <a:ext cx="1739902" cy="504825"/>
          </a:xfrm>
          <a:custGeom>
            <a:avLst/>
            <a:gdLst>
              <a:gd name="T0" fmla="*/ 0 w 2176"/>
              <a:gd name="T1" fmla="*/ 336 h 336"/>
              <a:gd name="T2" fmla="*/ 2176 w 2176"/>
              <a:gd name="T3" fmla="*/ 336 h 336"/>
              <a:gd name="T4" fmla="*/ 0 60000 65536"/>
              <a:gd name="T5" fmla="*/ 0 60000 65536"/>
              <a:gd name="T6" fmla="*/ 0 w 2176"/>
              <a:gd name="T7" fmla="*/ 0 h 336"/>
              <a:gd name="T8" fmla="*/ 2176 w 2176"/>
              <a:gd name="T9" fmla="*/ 336 h 3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2176" h="336">
                <a:moveTo>
                  <a:pt x="0" y="336"/>
                </a:moveTo>
                <a:cubicBezTo>
                  <a:pt x="558" y="66"/>
                  <a:pt x="1458" y="0"/>
                  <a:pt x="2176" y="336"/>
                </a:cubicBezTo>
              </a:path>
            </a:pathLst>
          </a:custGeom>
          <a:noFill/>
          <a:ln w="9525">
            <a:solidFill>
              <a:srgbClr val="000000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67" name="Text Box 69"/>
          <p:cNvSpPr txBox="1">
            <a:spLocks noChangeArrowheads="1"/>
          </p:cNvSpPr>
          <p:nvPr/>
        </p:nvSpPr>
        <p:spPr bwMode="auto">
          <a:xfrm>
            <a:off x="422274" y="4911725"/>
            <a:ext cx="636587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2100" dirty="0">
                <a:solidFill>
                  <a:srgbClr val="000000"/>
                </a:solidFill>
              </a:rPr>
              <a:t>a</a:t>
            </a:r>
            <a:endParaRPr lang="en-US" sz="4400" dirty="0"/>
          </a:p>
        </p:txBody>
      </p:sp>
      <p:sp>
        <p:nvSpPr>
          <p:cNvPr id="69" name="Text Box 69"/>
          <p:cNvSpPr txBox="1">
            <a:spLocks noChangeArrowheads="1"/>
          </p:cNvSpPr>
          <p:nvPr/>
        </p:nvSpPr>
        <p:spPr bwMode="auto">
          <a:xfrm>
            <a:off x="1420813" y="4953000"/>
            <a:ext cx="636587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2100" dirty="0" smtClean="0">
                <a:solidFill>
                  <a:srgbClr val="000000"/>
                </a:solidFill>
              </a:rPr>
              <a:t>b</a:t>
            </a:r>
            <a:endParaRPr lang="en-US" sz="4400" dirty="0"/>
          </a:p>
        </p:txBody>
      </p:sp>
      <p:grpSp>
        <p:nvGrpSpPr>
          <p:cNvPr id="14" name="Group 18"/>
          <p:cNvGrpSpPr>
            <a:grpSpLocks/>
          </p:cNvGrpSpPr>
          <p:nvPr/>
        </p:nvGrpSpPr>
        <p:grpSpPr bwMode="auto">
          <a:xfrm rot="21300000">
            <a:off x="6056538" y="2476912"/>
            <a:ext cx="1269710" cy="898466"/>
            <a:chOff x="2880" y="3312"/>
            <a:chExt cx="408" cy="336"/>
          </a:xfrm>
        </p:grpSpPr>
        <p:sp>
          <p:nvSpPr>
            <p:cNvPr id="36" name="Freeform 19"/>
            <p:cNvSpPr>
              <a:spLocks/>
            </p:cNvSpPr>
            <p:nvPr/>
          </p:nvSpPr>
          <p:spPr bwMode="auto">
            <a:xfrm rot="600000">
              <a:off x="2880" y="3312"/>
              <a:ext cx="408" cy="328"/>
            </a:xfrm>
            <a:custGeom>
              <a:avLst/>
              <a:gdLst/>
              <a:ahLst/>
              <a:cxnLst>
                <a:cxn ang="0">
                  <a:pos x="196" y="378"/>
                </a:cxn>
                <a:cxn ang="0">
                  <a:pos x="300" y="370"/>
                </a:cxn>
              </a:cxnLst>
              <a:rect l="0" t="0" r="r" b="b"/>
              <a:pathLst>
                <a:path w="408" h="378">
                  <a:moveTo>
                    <a:pt x="196" y="378"/>
                  </a:moveTo>
                  <a:cubicBezTo>
                    <a:pt x="0" y="79"/>
                    <a:pt x="408" y="0"/>
                    <a:pt x="300" y="370"/>
                  </a:cubicBezTo>
                </a:path>
              </a:pathLst>
            </a:custGeom>
            <a:noFill/>
            <a:ln w="762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20"/>
            <p:cNvSpPr>
              <a:spLocks/>
            </p:cNvSpPr>
            <p:nvPr/>
          </p:nvSpPr>
          <p:spPr bwMode="auto">
            <a:xfrm>
              <a:off x="3156" y="3603"/>
              <a:ext cx="36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36" y="0"/>
                </a:cxn>
              </a:cxnLst>
              <a:rect l="0" t="0" r="r" b="b"/>
              <a:pathLst>
                <a:path w="36" h="42">
                  <a:moveTo>
                    <a:pt x="0" y="42"/>
                  </a:moveTo>
                  <a:lnTo>
                    <a:pt x="3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21"/>
            <p:cNvSpPr>
              <a:spLocks/>
            </p:cNvSpPr>
            <p:nvPr/>
          </p:nvSpPr>
          <p:spPr bwMode="auto">
            <a:xfrm>
              <a:off x="3150" y="3600"/>
              <a:ext cx="3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48"/>
                </a:cxn>
              </a:cxnLst>
              <a:rect l="0" t="0" r="r" b="b"/>
              <a:pathLst>
                <a:path w="3" h="48">
                  <a:moveTo>
                    <a:pt x="0" y="0"/>
                  </a:moveTo>
                  <a:lnTo>
                    <a:pt x="3" y="4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3" name="Text Box 13"/>
          <p:cNvSpPr txBox="1">
            <a:spLocks noChangeArrowheads="1"/>
          </p:cNvSpPr>
          <p:nvPr/>
        </p:nvSpPr>
        <p:spPr bwMode="auto">
          <a:xfrm>
            <a:off x="6489845" y="21336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dirty="0" smtClean="0"/>
              <a:t>a</a:t>
            </a:r>
          </a:p>
        </p:txBody>
      </p:sp>
      <p:grpSp>
        <p:nvGrpSpPr>
          <p:cNvPr id="15" name="Group 18"/>
          <p:cNvGrpSpPr>
            <a:grpSpLocks/>
          </p:cNvGrpSpPr>
          <p:nvPr/>
        </p:nvGrpSpPr>
        <p:grpSpPr bwMode="auto">
          <a:xfrm rot="21300000">
            <a:off x="6361338" y="5067712"/>
            <a:ext cx="1269710" cy="898466"/>
            <a:chOff x="2880" y="3312"/>
            <a:chExt cx="408" cy="336"/>
          </a:xfrm>
        </p:grpSpPr>
        <p:sp>
          <p:nvSpPr>
            <p:cNvPr id="45" name="Freeform 19"/>
            <p:cNvSpPr>
              <a:spLocks/>
            </p:cNvSpPr>
            <p:nvPr/>
          </p:nvSpPr>
          <p:spPr bwMode="auto">
            <a:xfrm rot="600000">
              <a:off x="2880" y="3312"/>
              <a:ext cx="408" cy="328"/>
            </a:xfrm>
            <a:custGeom>
              <a:avLst/>
              <a:gdLst/>
              <a:ahLst/>
              <a:cxnLst>
                <a:cxn ang="0">
                  <a:pos x="196" y="378"/>
                </a:cxn>
                <a:cxn ang="0">
                  <a:pos x="300" y="370"/>
                </a:cxn>
              </a:cxnLst>
              <a:rect l="0" t="0" r="r" b="b"/>
              <a:pathLst>
                <a:path w="408" h="378">
                  <a:moveTo>
                    <a:pt x="196" y="378"/>
                  </a:moveTo>
                  <a:cubicBezTo>
                    <a:pt x="0" y="79"/>
                    <a:pt x="408" y="0"/>
                    <a:pt x="300" y="370"/>
                  </a:cubicBezTo>
                </a:path>
              </a:pathLst>
            </a:custGeom>
            <a:noFill/>
            <a:ln w="762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20"/>
            <p:cNvSpPr>
              <a:spLocks/>
            </p:cNvSpPr>
            <p:nvPr/>
          </p:nvSpPr>
          <p:spPr bwMode="auto">
            <a:xfrm>
              <a:off x="3156" y="3603"/>
              <a:ext cx="36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36" y="0"/>
                </a:cxn>
              </a:cxnLst>
              <a:rect l="0" t="0" r="r" b="b"/>
              <a:pathLst>
                <a:path w="36" h="42">
                  <a:moveTo>
                    <a:pt x="0" y="42"/>
                  </a:moveTo>
                  <a:lnTo>
                    <a:pt x="3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21"/>
            <p:cNvSpPr>
              <a:spLocks/>
            </p:cNvSpPr>
            <p:nvPr/>
          </p:nvSpPr>
          <p:spPr bwMode="auto">
            <a:xfrm>
              <a:off x="3150" y="3600"/>
              <a:ext cx="3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48"/>
                </a:cxn>
              </a:cxnLst>
              <a:rect l="0" t="0" r="r" b="b"/>
              <a:pathLst>
                <a:path w="3" h="48">
                  <a:moveTo>
                    <a:pt x="0" y="0"/>
                  </a:moveTo>
                  <a:lnTo>
                    <a:pt x="3" y="4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" name="Text Box 13"/>
          <p:cNvSpPr txBox="1">
            <a:spLocks noChangeArrowheads="1"/>
          </p:cNvSpPr>
          <p:nvPr/>
        </p:nvSpPr>
        <p:spPr bwMode="auto">
          <a:xfrm>
            <a:off x="6794645" y="4724400"/>
            <a:ext cx="1663555" cy="94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4400" dirty="0" smtClean="0"/>
              <a:t>b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1"/>
            <a:ext cx="8229600" cy="1295400"/>
          </a:xfrm>
        </p:spPr>
        <p:txBody>
          <a:bodyPr/>
          <a:lstStyle/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L</a:t>
            </a:r>
            <a:r>
              <a:rPr lang="en-US" baseline="-30000" dirty="0" smtClean="0"/>
              <a:t>1</a:t>
            </a:r>
            <a:r>
              <a:rPr lang="en-US" dirty="0" smtClean="0"/>
              <a:t> </a:t>
            </a:r>
            <a:r>
              <a:rPr lang="en-US" dirty="0"/>
              <a:t>= The language of strings, defined over  	</a:t>
            </a:r>
            <a:r>
              <a:rPr lang="el-GR" dirty="0"/>
              <a:t>Σ</a:t>
            </a:r>
            <a:r>
              <a:rPr lang="en-US" dirty="0"/>
              <a:t>={a, b},  </a:t>
            </a:r>
            <a:r>
              <a:rPr lang="en-US" b="1" dirty="0"/>
              <a:t>beginning with </a:t>
            </a:r>
            <a:r>
              <a:rPr lang="en-US" b="1" dirty="0" smtClean="0"/>
              <a:t>b</a:t>
            </a:r>
            <a:endParaRPr lang="en-US" dirty="0"/>
          </a:p>
        </p:txBody>
      </p:sp>
      <p:sp>
        <p:nvSpPr>
          <p:cNvPr id="6" name="Text Box 21"/>
          <p:cNvSpPr txBox="1">
            <a:spLocks noChangeArrowheads="1"/>
          </p:cNvSpPr>
          <p:nvPr/>
        </p:nvSpPr>
        <p:spPr bwMode="auto">
          <a:xfrm>
            <a:off x="6005513" y="2438400"/>
            <a:ext cx="1255713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2200">
                <a:solidFill>
                  <a:srgbClr val="000000"/>
                </a:solidFill>
              </a:rPr>
              <a:t>a,b</a:t>
            </a:r>
            <a:endParaRPr lang="en-US"/>
          </a:p>
        </p:txBody>
      </p:sp>
      <p:grpSp>
        <p:nvGrpSpPr>
          <p:cNvPr id="3" name="Group 47"/>
          <p:cNvGrpSpPr>
            <a:grpSpLocks/>
          </p:cNvGrpSpPr>
          <p:nvPr/>
        </p:nvGrpSpPr>
        <p:grpSpPr bwMode="auto">
          <a:xfrm>
            <a:off x="1495425" y="2628900"/>
            <a:ext cx="5743575" cy="3314700"/>
            <a:chOff x="1134" y="1560"/>
            <a:chExt cx="3618" cy="2088"/>
          </a:xfrm>
        </p:grpSpPr>
        <p:sp>
          <p:nvSpPr>
            <p:cNvPr id="8" name="Text Box 23"/>
            <p:cNvSpPr txBox="1">
              <a:spLocks noChangeArrowheads="1"/>
            </p:cNvSpPr>
            <p:nvPr/>
          </p:nvSpPr>
          <p:spPr bwMode="auto">
            <a:xfrm>
              <a:off x="1308" y="1884"/>
              <a:ext cx="791" cy="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endParaRPr lang="en-US"/>
            </a:p>
          </p:txBody>
        </p:sp>
        <p:sp>
          <p:nvSpPr>
            <p:cNvPr id="9" name="Line 24"/>
            <p:cNvSpPr>
              <a:spLocks noChangeShapeType="1"/>
            </p:cNvSpPr>
            <p:nvPr/>
          </p:nvSpPr>
          <p:spPr bwMode="auto">
            <a:xfrm>
              <a:off x="1551" y="2120"/>
              <a:ext cx="237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arrow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 Box 25"/>
            <p:cNvSpPr txBox="1">
              <a:spLocks noChangeArrowheads="1"/>
            </p:cNvSpPr>
            <p:nvPr/>
          </p:nvSpPr>
          <p:spPr bwMode="auto">
            <a:xfrm>
              <a:off x="2648" y="1888"/>
              <a:ext cx="791" cy="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dirty="0" smtClean="0"/>
                <a:t>b</a:t>
              </a:r>
              <a:endParaRPr lang="en-US" dirty="0"/>
            </a:p>
          </p:txBody>
        </p:sp>
        <p:sp>
          <p:nvSpPr>
            <p:cNvPr id="11" name="Line 26"/>
            <p:cNvSpPr>
              <a:spLocks noChangeShapeType="1"/>
            </p:cNvSpPr>
            <p:nvPr/>
          </p:nvSpPr>
          <p:spPr bwMode="auto">
            <a:xfrm>
              <a:off x="1520" y="2208"/>
              <a:ext cx="2416" cy="120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arrow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Text Box 27"/>
            <p:cNvSpPr txBox="1">
              <a:spLocks noChangeArrowheads="1"/>
            </p:cNvSpPr>
            <p:nvPr/>
          </p:nvSpPr>
          <p:spPr bwMode="auto">
            <a:xfrm>
              <a:off x="2652" y="2788"/>
              <a:ext cx="791" cy="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13" name="Text Box 28"/>
            <p:cNvSpPr txBox="1">
              <a:spLocks noChangeArrowheads="1"/>
            </p:cNvSpPr>
            <p:nvPr/>
          </p:nvSpPr>
          <p:spPr bwMode="auto">
            <a:xfrm>
              <a:off x="3961" y="2748"/>
              <a:ext cx="791" cy="2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2200">
                  <a:solidFill>
                    <a:srgbClr val="000000"/>
                  </a:solidFill>
                </a:rPr>
                <a:t>a,b</a:t>
              </a:r>
              <a:endParaRPr lang="en-US"/>
            </a:p>
          </p:txBody>
        </p:sp>
        <p:grpSp>
          <p:nvGrpSpPr>
            <p:cNvPr id="5" name="Group 29"/>
            <p:cNvGrpSpPr>
              <a:grpSpLocks/>
            </p:cNvGrpSpPr>
            <p:nvPr/>
          </p:nvGrpSpPr>
          <p:grpSpPr bwMode="auto">
            <a:xfrm>
              <a:off x="1134" y="1902"/>
              <a:ext cx="594" cy="413"/>
              <a:chOff x="804" y="2634"/>
              <a:chExt cx="594" cy="413"/>
            </a:xfrm>
          </p:grpSpPr>
          <p:sp>
            <p:nvSpPr>
              <p:cNvPr id="28" name="Oval 30"/>
              <p:cNvSpPr>
                <a:spLocks noChangeArrowheads="1"/>
              </p:cNvSpPr>
              <p:nvPr/>
            </p:nvSpPr>
            <p:spPr bwMode="auto">
              <a:xfrm>
                <a:off x="804" y="2644"/>
                <a:ext cx="403" cy="403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9" name="Text Box 31"/>
              <p:cNvSpPr txBox="1">
                <a:spLocks noChangeArrowheads="1"/>
              </p:cNvSpPr>
              <p:nvPr/>
            </p:nvSpPr>
            <p:spPr bwMode="auto">
              <a:xfrm>
                <a:off x="832" y="2634"/>
                <a:ext cx="566" cy="3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/>
                <a:r>
                  <a:rPr lang="en-US" sz="1100" dirty="0">
                    <a:solidFill>
                      <a:srgbClr val="000000"/>
                    </a:solidFill>
                  </a:rPr>
                  <a:t>    </a:t>
                </a:r>
              </a:p>
              <a:p>
                <a:r>
                  <a:rPr kumimoji="1" lang="en-US" sz="1600" dirty="0">
                    <a:latin typeface="Tahoma" pitchFamily="34" charset="0"/>
                    <a:sym typeface="Symbol" pitchFamily="18" charset="2"/>
                  </a:rPr>
                  <a:t>––</a:t>
                </a:r>
                <a:endParaRPr lang="en-US" sz="11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7" name="Group 32"/>
            <p:cNvGrpSpPr>
              <a:grpSpLocks/>
            </p:cNvGrpSpPr>
            <p:nvPr/>
          </p:nvGrpSpPr>
          <p:grpSpPr bwMode="auto">
            <a:xfrm>
              <a:off x="3871" y="2886"/>
              <a:ext cx="467" cy="762"/>
              <a:chOff x="2192" y="3289"/>
              <a:chExt cx="467" cy="762"/>
            </a:xfrm>
          </p:grpSpPr>
          <p:sp>
            <p:nvSpPr>
              <p:cNvPr id="23" name="Oval 33"/>
              <p:cNvSpPr>
                <a:spLocks noChangeArrowheads="1"/>
              </p:cNvSpPr>
              <p:nvPr/>
            </p:nvSpPr>
            <p:spPr bwMode="auto">
              <a:xfrm>
                <a:off x="2256" y="3648"/>
                <a:ext cx="403" cy="403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10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14" name="Group 34"/>
              <p:cNvGrpSpPr>
                <a:grpSpLocks/>
              </p:cNvGrpSpPr>
              <p:nvPr/>
            </p:nvGrpSpPr>
            <p:grpSpPr bwMode="auto">
              <a:xfrm rot="21300000">
                <a:off x="2192" y="3289"/>
                <a:ext cx="432" cy="374"/>
                <a:chOff x="2880" y="3312"/>
                <a:chExt cx="408" cy="336"/>
              </a:xfrm>
            </p:grpSpPr>
            <p:sp>
              <p:nvSpPr>
                <p:cNvPr id="25" name="Freeform 35"/>
                <p:cNvSpPr>
                  <a:spLocks/>
                </p:cNvSpPr>
                <p:nvPr/>
              </p:nvSpPr>
              <p:spPr bwMode="auto">
                <a:xfrm rot="600000">
                  <a:off x="2880" y="3312"/>
                  <a:ext cx="408" cy="328"/>
                </a:xfrm>
                <a:custGeom>
                  <a:avLst/>
                  <a:gdLst/>
                  <a:ahLst/>
                  <a:cxnLst>
                    <a:cxn ang="0">
                      <a:pos x="196" y="378"/>
                    </a:cxn>
                    <a:cxn ang="0">
                      <a:pos x="300" y="370"/>
                    </a:cxn>
                  </a:cxnLst>
                  <a:rect l="0" t="0" r="r" b="b"/>
                  <a:pathLst>
                    <a:path w="408" h="378">
                      <a:moveTo>
                        <a:pt x="196" y="378"/>
                      </a:moveTo>
                      <a:cubicBezTo>
                        <a:pt x="0" y="79"/>
                        <a:pt x="408" y="0"/>
                        <a:pt x="300" y="370"/>
                      </a:cubicBezTo>
                    </a:path>
                  </a:pathLst>
                </a:custGeom>
                <a:noFill/>
                <a:ln w="7620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6" name="Freeform 36"/>
                <p:cNvSpPr>
                  <a:spLocks/>
                </p:cNvSpPr>
                <p:nvPr/>
              </p:nvSpPr>
              <p:spPr bwMode="auto">
                <a:xfrm>
                  <a:off x="3156" y="3603"/>
                  <a:ext cx="36" cy="42"/>
                </a:xfrm>
                <a:custGeom>
                  <a:avLst/>
                  <a:gdLst/>
                  <a:ahLst/>
                  <a:cxnLst>
                    <a:cxn ang="0">
                      <a:pos x="0" y="42"/>
                    </a:cxn>
                    <a:cxn ang="0">
                      <a:pos x="36" y="0"/>
                    </a:cxn>
                  </a:cxnLst>
                  <a:rect l="0" t="0" r="r" b="b"/>
                  <a:pathLst>
                    <a:path w="36" h="42">
                      <a:moveTo>
                        <a:pt x="0" y="42"/>
                      </a:moveTo>
                      <a:lnTo>
                        <a:pt x="36" y="0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27" name="Freeform 37"/>
                <p:cNvSpPr>
                  <a:spLocks/>
                </p:cNvSpPr>
                <p:nvPr/>
              </p:nvSpPr>
              <p:spPr bwMode="auto">
                <a:xfrm>
                  <a:off x="3150" y="3600"/>
                  <a:ext cx="3" cy="4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3" y="48"/>
                    </a:cxn>
                  </a:cxnLst>
                  <a:rect l="0" t="0" r="r" b="b"/>
                  <a:pathLst>
                    <a:path w="3" h="48">
                      <a:moveTo>
                        <a:pt x="0" y="0"/>
                      </a:moveTo>
                      <a:lnTo>
                        <a:pt x="3" y="48"/>
                      </a:ln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grpSp>
          <p:nvGrpSpPr>
            <p:cNvPr id="15" name="Group 38"/>
            <p:cNvGrpSpPr>
              <a:grpSpLocks/>
            </p:cNvGrpSpPr>
            <p:nvPr/>
          </p:nvGrpSpPr>
          <p:grpSpPr bwMode="auto">
            <a:xfrm>
              <a:off x="3932" y="1908"/>
              <a:ext cx="676" cy="413"/>
              <a:chOff x="804" y="2634"/>
              <a:chExt cx="676" cy="413"/>
            </a:xfrm>
          </p:grpSpPr>
          <p:sp>
            <p:nvSpPr>
              <p:cNvPr id="21" name="Oval 39"/>
              <p:cNvSpPr>
                <a:spLocks noChangeArrowheads="1"/>
              </p:cNvSpPr>
              <p:nvPr/>
            </p:nvSpPr>
            <p:spPr bwMode="auto">
              <a:xfrm>
                <a:off x="804" y="2644"/>
                <a:ext cx="403" cy="403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2100">
                  <a:solidFill>
                    <a:srgbClr val="000000"/>
                  </a:solidFill>
                </a:endParaRPr>
              </a:p>
            </p:txBody>
          </p:sp>
          <p:sp>
            <p:nvSpPr>
              <p:cNvPr id="22" name="Text Box 40"/>
              <p:cNvSpPr txBox="1">
                <a:spLocks noChangeArrowheads="1"/>
              </p:cNvSpPr>
              <p:nvPr/>
            </p:nvSpPr>
            <p:spPr bwMode="auto">
              <a:xfrm>
                <a:off x="914" y="2634"/>
                <a:ext cx="566" cy="3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/>
                <a:r>
                  <a:rPr lang="en-US" sz="1100" dirty="0">
                    <a:solidFill>
                      <a:srgbClr val="000000"/>
                    </a:solidFill>
                  </a:rPr>
                  <a:t>    </a:t>
                </a:r>
              </a:p>
              <a:p>
                <a:r>
                  <a:rPr kumimoji="1" lang="en-US" sz="1600" dirty="0">
                    <a:latin typeface="Tahoma" pitchFamily="34" charset="0"/>
                    <a:sym typeface="Symbol" pitchFamily="18" charset="2"/>
                  </a:rPr>
                  <a:t>+</a:t>
                </a:r>
                <a:endParaRPr lang="en-US" sz="1100" dirty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16" name="Group 41"/>
            <p:cNvGrpSpPr>
              <a:grpSpLocks/>
            </p:cNvGrpSpPr>
            <p:nvPr/>
          </p:nvGrpSpPr>
          <p:grpSpPr bwMode="auto">
            <a:xfrm rot="21300000">
              <a:off x="3892" y="1560"/>
              <a:ext cx="432" cy="374"/>
              <a:chOff x="2880" y="3312"/>
              <a:chExt cx="408" cy="336"/>
            </a:xfrm>
          </p:grpSpPr>
          <p:sp>
            <p:nvSpPr>
              <p:cNvPr id="18" name="Freeform 42"/>
              <p:cNvSpPr>
                <a:spLocks/>
              </p:cNvSpPr>
              <p:nvPr/>
            </p:nvSpPr>
            <p:spPr bwMode="auto">
              <a:xfrm rot="600000">
                <a:off x="2880" y="3312"/>
                <a:ext cx="408" cy="328"/>
              </a:xfrm>
              <a:custGeom>
                <a:avLst/>
                <a:gdLst/>
                <a:ahLst/>
                <a:cxnLst>
                  <a:cxn ang="0">
                    <a:pos x="196" y="378"/>
                  </a:cxn>
                  <a:cxn ang="0">
                    <a:pos x="300" y="370"/>
                  </a:cxn>
                </a:cxnLst>
                <a:rect l="0" t="0" r="r" b="b"/>
                <a:pathLst>
                  <a:path w="408" h="378">
                    <a:moveTo>
                      <a:pt x="196" y="378"/>
                    </a:moveTo>
                    <a:cubicBezTo>
                      <a:pt x="0" y="79"/>
                      <a:pt x="408" y="0"/>
                      <a:pt x="300" y="370"/>
                    </a:cubicBezTo>
                  </a:path>
                </a:pathLst>
              </a:custGeom>
              <a:noFill/>
              <a:ln w="7620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Freeform 43"/>
              <p:cNvSpPr>
                <a:spLocks/>
              </p:cNvSpPr>
              <p:nvPr/>
            </p:nvSpPr>
            <p:spPr bwMode="auto">
              <a:xfrm>
                <a:off x="3156" y="3603"/>
                <a:ext cx="36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36" y="0"/>
                  </a:cxn>
                </a:cxnLst>
                <a:rect l="0" t="0" r="r" b="b"/>
                <a:pathLst>
                  <a:path w="36" h="42">
                    <a:moveTo>
                      <a:pt x="0" y="42"/>
                    </a:moveTo>
                    <a:lnTo>
                      <a:pt x="3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Freeform 44"/>
              <p:cNvSpPr>
                <a:spLocks/>
              </p:cNvSpPr>
              <p:nvPr/>
            </p:nvSpPr>
            <p:spPr bwMode="auto">
              <a:xfrm>
                <a:off x="3150" y="3600"/>
                <a:ext cx="3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48"/>
                  </a:cxn>
                </a:cxnLst>
                <a:rect l="0" t="0" r="r" b="b"/>
                <a:pathLst>
                  <a:path w="3" h="48">
                    <a:moveTo>
                      <a:pt x="0" y="0"/>
                    </a:moveTo>
                    <a:lnTo>
                      <a:pt x="3" y="4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2954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The language of strings, defined over       	</a:t>
            </a:r>
            <a:r>
              <a:rPr lang="el-GR" dirty="0" smtClean="0"/>
              <a:t>Σ</a:t>
            </a:r>
            <a:r>
              <a:rPr lang="en-US" dirty="0" smtClean="0"/>
              <a:t>={a, b}, 	</a:t>
            </a:r>
            <a:r>
              <a:rPr lang="en-US" b="1" dirty="0" smtClean="0"/>
              <a:t>not beginning with a</a:t>
            </a:r>
            <a:endParaRPr lang="en-US" dirty="0" smtClean="0"/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21" name="Text Box 24"/>
          <p:cNvSpPr txBox="1">
            <a:spLocks noChangeArrowheads="1"/>
          </p:cNvSpPr>
          <p:nvPr/>
        </p:nvSpPr>
        <p:spPr bwMode="auto">
          <a:xfrm>
            <a:off x="5661025" y="4648200"/>
            <a:ext cx="1255713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2200">
                <a:solidFill>
                  <a:srgbClr val="000000"/>
                </a:solidFill>
              </a:rPr>
              <a:t>a,b</a:t>
            </a:r>
            <a:endParaRPr lang="en-US"/>
          </a:p>
        </p:txBody>
      </p: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5565775" y="4838700"/>
            <a:ext cx="741363" cy="1209675"/>
            <a:chOff x="2192" y="3289"/>
            <a:chExt cx="467" cy="762"/>
          </a:xfrm>
        </p:grpSpPr>
        <p:sp>
          <p:nvSpPr>
            <p:cNvPr id="23" name="Oval 29"/>
            <p:cNvSpPr>
              <a:spLocks noChangeArrowheads="1"/>
            </p:cNvSpPr>
            <p:nvPr/>
          </p:nvSpPr>
          <p:spPr bwMode="auto">
            <a:xfrm>
              <a:off x="2256" y="3648"/>
              <a:ext cx="403" cy="40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r>
                <a:rPr lang="en-US" sz="2100" b="1" dirty="0" smtClean="0">
                  <a:solidFill>
                    <a:srgbClr val="000000"/>
                  </a:solidFill>
                </a:rPr>
                <a:t>3</a:t>
              </a:r>
              <a:endParaRPr lang="en-US" sz="2100" b="1" dirty="0">
                <a:solidFill>
                  <a:srgbClr val="000000"/>
                </a:solidFill>
              </a:endParaRPr>
            </a:p>
          </p:txBody>
        </p:sp>
        <p:grpSp>
          <p:nvGrpSpPr>
            <p:cNvPr id="5" name="Group 30"/>
            <p:cNvGrpSpPr>
              <a:grpSpLocks/>
            </p:cNvGrpSpPr>
            <p:nvPr/>
          </p:nvGrpSpPr>
          <p:grpSpPr bwMode="auto">
            <a:xfrm rot="21300000">
              <a:off x="2192" y="3289"/>
              <a:ext cx="432" cy="374"/>
              <a:chOff x="2880" y="3312"/>
              <a:chExt cx="408" cy="336"/>
            </a:xfrm>
          </p:grpSpPr>
          <p:sp>
            <p:nvSpPr>
              <p:cNvPr id="25" name="Freeform 31"/>
              <p:cNvSpPr>
                <a:spLocks/>
              </p:cNvSpPr>
              <p:nvPr/>
            </p:nvSpPr>
            <p:spPr bwMode="auto">
              <a:xfrm rot="600000">
                <a:off x="2880" y="3312"/>
                <a:ext cx="408" cy="328"/>
              </a:xfrm>
              <a:custGeom>
                <a:avLst/>
                <a:gdLst/>
                <a:ahLst/>
                <a:cxnLst>
                  <a:cxn ang="0">
                    <a:pos x="196" y="378"/>
                  </a:cxn>
                  <a:cxn ang="0">
                    <a:pos x="300" y="370"/>
                  </a:cxn>
                </a:cxnLst>
                <a:rect l="0" t="0" r="r" b="b"/>
                <a:pathLst>
                  <a:path w="408" h="378">
                    <a:moveTo>
                      <a:pt x="196" y="378"/>
                    </a:moveTo>
                    <a:cubicBezTo>
                      <a:pt x="0" y="79"/>
                      <a:pt x="408" y="0"/>
                      <a:pt x="300" y="370"/>
                    </a:cubicBezTo>
                  </a:path>
                </a:pathLst>
              </a:custGeom>
              <a:noFill/>
              <a:ln w="7620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6" name="Freeform 32"/>
              <p:cNvSpPr>
                <a:spLocks/>
              </p:cNvSpPr>
              <p:nvPr/>
            </p:nvSpPr>
            <p:spPr bwMode="auto">
              <a:xfrm>
                <a:off x="3156" y="3603"/>
                <a:ext cx="36" cy="42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36" y="0"/>
                  </a:cxn>
                </a:cxnLst>
                <a:rect l="0" t="0" r="r" b="b"/>
                <a:pathLst>
                  <a:path w="36" h="42">
                    <a:moveTo>
                      <a:pt x="0" y="42"/>
                    </a:moveTo>
                    <a:lnTo>
                      <a:pt x="36" y="0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" name="Freeform 33"/>
              <p:cNvSpPr>
                <a:spLocks/>
              </p:cNvSpPr>
              <p:nvPr/>
            </p:nvSpPr>
            <p:spPr bwMode="auto">
              <a:xfrm>
                <a:off x="3150" y="3600"/>
                <a:ext cx="3" cy="4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48"/>
                  </a:cxn>
                </a:cxnLst>
                <a:rect l="0" t="0" r="r" b="b"/>
                <a:pathLst>
                  <a:path w="3" h="48">
                    <a:moveTo>
                      <a:pt x="0" y="0"/>
                    </a:moveTo>
                    <a:lnTo>
                      <a:pt x="3" y="4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9" name="Text Box 17"/>
          <p:cNvSpPr txBox="1">
            <a:spLocks noChangeArrowheads="1"/>
          </p:cNvSpPr>
          <p:nvPr/>
        </p:nvSpPr>
        <p:spPr bwMode="auto">
          <a:xfrm>
            <a:off x="5776913" y="2819400"/>
            <a:ext cx="1255713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2200">
                <a:solidFill>
                  <a:srgbClr val="000000"/>
                </a:solidFill>
              </a:rPr>
              <a:t>a,b</a:t>
            </a:r>
            <a:endParaRPr lang="en-US"/>
          </a:p>
        </p:txBody>
      </p:sp>
      <p:sp>
        <p:nvSpPr>
          <p:cNvPr id="30" name="Text Box 19"/>
          <p:cNvSpPr txBox="1">
            <a:spLocks noChangeArrowheads="1"/>
          </p:cNvSpPr>
          <p:nvPr/>
        </p:nvSpPr>
        <p:spPr bwMode="auto">
          <a:xfrm>
            <a:off x="1543050" y="3524250"/>
            <a:ext cx="1255713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endParaRPr lang="en-US"/>
          </a:p>
        </p:txBody>
      </p:sp>
      <p:sp>
        <p:nvSpPr>
          <p:cNvPr id="31" name="Line 20"/>
          <p:cNvSpPr>
            <a:spLocks noChangeShapeType="1"/>
          </p:cNvSpPr>
          <p:nvPr/>
        </p:nvSpPr>
        <p:spPr bwMode="auto">
          <a:xfrm>
            <a:off x="1928813" y="3898900"/>
            <a:ext cx="3767138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Box 21"/>
          <p:cNvSpPr txBox="1">
            <a:spLocks noChangeArrowheads="1"/>
          </p:cNvSpPr>
          <p:nvPr/>
        </p:nvSpPr>
        <p:spPr bwMode="auto">
          <a:xfrm>
            <a:off x="3670300" y="3530600"/>
            <a:ext cx="1255713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2200" dirty="0" smtClean="0">
                <a:solidFill>
                  <a:srgbClr val="000000"/>
                </a:solidFill>
              </a:rPr>
              <a:t>b</a:t>
            </a:r>
            <a:endParaRPr lang="en-US" dirty="0"/>
          </a:p>
        </p:txBody>
      </p:sp>
      <p:sp>
        <p:nvSpPr>
          <p:cNvPr id="33" name="Line 22"/>
          <p:cNvSpPr>
            <a:spLocks noChangeShapeType="1"/>
          </p:cNvSpPr>
          <p:nvPr/>
        </p:nvSpPr>
        <p:spPr bwMode="auto">
          <a:xfrm>
            <a:off x="1860550" y="4038600"/>
            <a:ext cx="3835400" cy="1600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arrow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Box 23"/>
          <p:cNvSpPr txBox="1">
            <a:spLocks noChangeArrowheads="1"/>
          </p:cNvSpPr>
          <p:nvPr/>
        </p:nvSpPr>
        <p:spPr bwMode="auto">
          <a:xfrm>
            <a:off x="3697288" y="4819650"/>
            <a:ext cx="1255713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35" name="Oval 26"/>
          <p:cNvSpPr>
            <a:spLocks noChangeArrowheads="1"/>
          </p:cNvSpPr>
          <p:nvPr/>
        </p:nvSpPr>
        <p:spPr bwMode="auto">
          <a:xfrm>
            <a:off x="1266825" y="3568700"/>
            <a:ext cx="639763" cy="639763"/>
          </a:xfrm>
          <a:prstGeom prst="ellipse">
            <a:avLst/>
          </a:prstGeom>
          <a:solidFill>
            <a:srgbClr val="FFFFFF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 sz="2100">
              <a:solidFill>
                <a:srgbClr val="000000"/>
              </a:solidFill>
            </a:endParaRPr>
          </a:p>
        </p:txBody>
      </p:sp>
      <p:sp>
        <p:nvSpPr>
          <p:cNvPr id="36" name="Text Box 27"/>
          <p:cNvSpPr txBox="1">
            <a:spLocks noChangeArrowheads="1"/>
          </p:cNvSpPr>
          <p:nvPr/>
        </p:nvSpPr>
        <p:spPr bwMode="auto">
          <a:xfrm>
            <a:off x="1463675" y="3565525"/>
            <a:ext cx="898525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l"/>
            <a:r>
              <a:rPr lang="en-US" sz="1100" dirty="0">
                <a:solidFill>
                  <a:srgbClr val="000000"/>
                </a:solidFill>
              </a:rPr>
              <a:t>    </a:t>
            </a:r>
          </a:p>
          <a:p>
            <a:r>
              <a:rPr kumimoji="1" lang="en-US" dirty="0" smtClean="0">
                <a:latin typeface="Tahoma" pitchFamily="34" charset="0"/>
                <a:sym typeface="Symbol" pitchFamily="18" charset="2"/>
              </a:rPr>
              <a:t></a:t>
            </a:r>
            <a:r>
              <a:rPr kumimoji="1" lang="en-US" b="1" dirty="0" smtClean="0">
                <a:sym typeface="Symbol" pitchFamily="18" charset="2"/>
              </a:rPr>
              <a:t>1</a:t>
            </a:r>
            <a:endParaRPr lang="en-US" b="1" dirty="0">
              <a:solidFill>
                <a:srgbClr val="000000"/>
              </a:solidFill>
            </a:endParaRPr>
          </a:p>
        </p:txBody>
      </p:sp>
      <p:grpSp>
        <p:nvGrpSpPr>
          <p:cNvPr id="6" name="Group 34"/>
          <p:cNvGrpSpPr>
            <a:grpSpLocks/>
          </p:cNvGrpSpPr>
          <p:nvPr/>
        </p:nvGrpSpPr>
        <p:grpSpPr bwMode="auto">
          <a:xfrm>
            <a:off x="5708650" y="3562350"/>
            <a:ext cx="996950" cy="655638"/>
            <a:chOff x="804" y="2634"/>
            <a:chExt cx="628" cy="413"/>
          </a:xfrm>
        </p:grpSpPr>
        <p:sp>
          <p:nvSpPr>
            <p:cNvPr id="42" name="Oval 35"/>
            <p:cNvSpPr>
              <a:spLocks noChangeArrowheads="1"/>
            </p:cNvSpPr>
            <p:nvPr/>
          </p:nvSpPr>
          <p:spPr bwMode="auto">
            <a:xfrm>
              <a:off x="804" y="2644"/>
              <a:ext cx="403" cy="403"/>
            </a:xfrm>
            <a:prstGeom prst="ellipse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100">
                <a:solidFill>
                  <a:srgbClr val="000000"/>
                </a:solidFill>
              </a:endParaRPr>
            </a:p>
          </p:txBody>
        </p:sp>
        <p:sp>
          <p:nvSpPr>
            <p:cNvPr id="43" name="Text Box 36"/>
            <p:cNvSpPr txBox="1">
              <a:spLocks noChangeArrowheads="1"/>
            </p:cNvSpPr>
            <p:nvPr/>
          </p:nvSpPr>
          <p:spPr bwMode="auto">
            <a:xfrm>
              <a:off x="866" y="2634"/>
              <a:ext cx="566" cy="3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/>
              <a:r>
                <a:rPr lang="en-US" sz="1100" dirty="0">
                  <a:solidFill>
                    <a:srgbClr val="000000"/>
                  </a:solidFill>
                </a:rPr>
                <a:t>    </a:t>
              </a:r>
            </a:p>
            <a:p>
              <a:r>
                <a:rPr kumimoji="1" lang="en-US" sz="1600" b="1" dirty="0" smtClean="0">
                  <a:latin typeface="Tahoma" pitchFamily="34" charset="0"/>
                  <a:sym typeface="Symbol" pitchFamily="18" charset="2"/>
                </a:rPr>
                <a:t>+2</a:t>
              </a:r>
              <a:endParaRPr lang="en-US" sz="1100" b="1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Group 37"/>
          <p:cNvGrpSpPr>
            <a:grpSpLocks/>
          </p:cNvGrpSpPr>
          <p:nvPr/>
        </p:nvGrpSpPr>
        <p:grpSpPr bwMode="auto">
          <a:xfrm rot="21300000">
            <a:off x="5645150" y="3009900"/>
            <a:ext cx="685800" cy="593725"/>
            <a:chOff x="2880" y="3312"/>
            <a:chExt cx="408" cy="336"/>
          </a:xfrm>
        </p:grpSpPr>
        <p:sp>
          <p:nvSpPr>
            <p:cNvPr id="39" name="Freeform 38"/>
            <p:cNvSpPr>
              <a:spLocks/>
            </p:cNvSpPr>
            <p:nvPr/>
          </p:nvSpPr>
          <p:spPr bwMode="auto">
            <a:xfrm rot="600000">
              <a:off x="2880" y="3312"/>
              <a:ext cx="408" cy="328"/>
            </a:xfrm>
            <a:custGeom>
              <a:avLst/>
              <a:gdLst/>
              <a:ahLst/>
              <a:cxnLst>
                <a:cxn ang="0">
                  <a:pos x="196" y="378"/>
                </a:cxn>
                <a:cxn ang="0">
                  <a:pos x="300" y="370"/>
                </a:cxn>
              </a:cxnLst>
              <a:rect l="0" t="0" r="r" b="b"/>
              <a:pathLst>
                <a:path w="408" h="378">
                  <a:moveTo>
                    <a:pt x="196" y="378"/>
                  </a:moveTo>
                  <a:cubicBezTo>
                    <a:pt x="0" y="79"/>
                    <a:pt x="408" y="0"/>
                    <a:pt x="300" y="370"/>
                  </a:cubicBezTo>
                </a:path>
              </a:pathLst>
            </a:custGeom>
            <a:noFill/>
            <a:ln w="7620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39"/>
            <p:cNvSpPr>
              <a:spLocks/>
            </p:cNvSpPr>
            <p:nvPr/>
          </p:nvSpPr>
          <p:spPr bwMode="auto">
            <a:xfrm>
              <a:off x="3156" y="3603"/>
              <a:ext cx="36" cy="42"/>
            </a:xfrm>
            <a:custGeom>
              <a:avLst/>
              <a:gdLst/>
              <a:ahLst/>
              <a:cxnLst>
                <a:cxn ang="0">
                  <a:pos x="0" y="42"/>
                </a:cxn>
                <a:cxn ang="0">
                  <a:pos x="36" y="0"/>
                </a:cxn>
              </a:cxnLst>
              <a:rect l="0" t="0" r="r" b="b"/>
              <a:pathLst>
                <a:path w="36" h="42">
                  <a:moveTo>
                    <a:pt x="0" y="42"/>
                  </a:moveTo>
                  <a:lnTo>
                    <a:pt x="36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40"/>
            <p:cNvSpPr>
              <a:spLocks/>
            </p:cNvSpPr>
            <p:nvPr/>
          </p:nvSpPr>
          <p:spPr bwMode="auto">
            <a:xfrm>
              <a:off x="3150" y="3600"/>
              <a:ext cx="3" cy="4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" y="48"/>
                </a:cxn>
              </a:cxnLst>
              <a:rect l="0" t="0" r="r" b="b"/>
              <a:pathLst>
                <a:path w="3" h="48">
                  <a:moveTo>
                    <a:pt x="0" y="0"/>
                  </a:moveTo>
                  <a:lnTo>
                    <a:pt x="3" y="4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JLFAP provides a Hands-on </a:t>
            </a:r>
            <a:r>
              <a:rPr lang="en-US" dirty="0"/>
              <a:t>Approach to Formal </a:t>
            </a:r>
            <a:r>
              <a:rPr lang="en-US" dirty="0" smtClean="0"/>
              <a:t>Languages </a:t>
            </a:r>
            <a:r>
              <a:rPr lang="en-US" dirty="0"/>
              <a:t>and </a:t>
            </a:r>
            <a:r>
              <a:rPr lang="en-US" dirty="0" smtClean="0"/>
              <a:t>Automata.</a:t>
            </a:r>
          </a:p>
          <a:p>
            <a:r>
              <a:rPr lang="en-US" dirty="0" smtClean="0"/>
              <a:t>JLFAP = </a:t>
            </a:r>
            <a:r>
              <a:rPr lang="en-US" b="1" dirty="0" smtClean="0"/>
              <a:t>J</a:t>
            </a:r>
            <a:r>
              <a:rPr lang="en-US" dirty="0" smtClean="0"/>
              <a:t>ava </a:t>
            </a:r>
            <a:r>
              <a:rPr lang="en-US" b="1" dirty="0"/>
              <a:t>F</a:t>
            </a:r>
            <a:r>
              <a:rPr lang="en-US" dirty="0"/>
              <a:t>ormal </a:t>
            </a:r>
            <a:r>
              <a:rPr lang="en-US" b="1" dirty="0"/>
              <a:t>L</a:t>
            </a:r>
            <a:r>
              <a:rPr lang="en-US" dirty="0"/>
              <a:t>anguages and </a:t>
            </a:r>
            <a:r>
              <a:rPr lang="en-US" b="1" dirty="0"/>
              <a:t>A</a:t>
            </a:r>
            <a:r>
              <a:rPr lang="en-US" dirty="0"/>
              <a:t>utomata </a:t>
            </a:r>
            <a:r>
              <a:rPr lang="en-US" b="1" dirty="0" smtClean="0"/>
              <a:t>P</a:t>
            </a:r>
            <a:r>
              <a:rPr lang="en-US" dirty="0" smtClean="0"/>
              <a:t>ackage  </a:t>
            </a:r>
          </a:p>
          <a:p>
            <a:r>
              <a:rPr lang="en-US" dirty="0" smtClean="0"/>
              <a:t>It is an Instructional </a:t>
            </a:r>
            <a:r>
              <a:rPr lang="en-US" dirty="0"/>
              <a:t>tool to learn concepts of </a:t>
            </a:r>
            <a:r>
              <a:rPr lang="en-US" dirty="0" smtClean="0"/>
              <a:t>Formal </a:t>
            </a:r>
            <a:r>
              <a:rPr lang="en-US" dirty="0"/>
              <a:t>Languages and Automata Theory</a:t>
            </a:r>
          </a:p>
          <a:p>
            <a:r>
              <a:rPr lang="en-US" dirty="0" smtClean="0"/>
              <a:t>Topics: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Regular </a:t>
            </a:r>
            <a:r>
              <a:rPr lang="en-US" dirty="0" smtClean="0"/>
              <a:t>Languages (Finite Automata, Regular Expressions etc.,)</a:t>
            </a:r>
          </a:p>
          <a:p>
            <a:pPr lvl="1"/>
            <a:r>
              <a:rPr lang="en-US" dirty="0" smtClean="0"/>
              <a:t> </a:t>
            </a:r>
            <a:r>
              <a:rPr lang="en-US" dirty="0"/>
              <a:t>Context-Free </a:t>
            </a:r>
            <a:r>
              <a:rPr lang="en-US" dirty="0" smtClean="0"/>
              <a:t>Languages and many more…</a:t>
            </a:r>
          </a:p>
        </p:txBody>
      </p:sp>
    </p:spTree>
    <p:extLst>
      <p:ext uri="{BB962C8B-B14F-4D97-AF65-F5344CB8AC3E}">
        <p14:creationId xmlns:p14="http://schemas.microsoft.com/office/powerpoint/2010/main" xmlns="" val="176412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Lecture#6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Finite Automata examples corrections</a:t>
            </a:r>
          </a:p>
          <a:p>
            <a:r>
              <a:rPr lang="en-US" dirty="0" smtClean="0"/>
              <a:t>JFLAP </a:t>
            </a:r>
            <a:r>
              <a:rPr lang="en-US" dirty="0" smtClean="0"/>
              <a:t>Introduction</a:t>
            </a:r>
          </a:p>
          <a:p>
            <a:r>
              <a:rPr lang="en-US" dirty="0" smtClean="0"/>
              <a:t>Practical Demonstration of </a:t>
            </a:r>
            <a:r>
              <a:rPr lang="en-US" dirty="0" smtClean="0"/>
              <a:t>JFLAP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326</Words>
  <Application>Microsoft Office PowerPoint</Application>
  <PresentationFormat>On-screen Show (4:3)</PresentationFormat>
  <Paragraphs>98</Paragraphs>
  <Slides>10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Lecture # 6</vt:lpstr>
      <vt:lpstr>Lecture#5 Recap</vt:lpstr>
      <vt:lpstr>Slide 3</vt:lpstr>
      <vt:lpstr>Slide 4</vt:lpstr>
      <vt:lpstr>Slide 5</vt:lpstr>
      <vt:lpstr>Slide 6</vt:lpstr>
      <vt:lpstr>Slide 7</vt:lpstr>
      <vt:lpstr>1</vt:lpstr>
      <vt:lpstr>Slide 9</vt:lpstr>
      <vt:lpstr>Lecture#6 Summary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32</cp:revision>
  <dcterms:created xsi:type="dcterms:W3CDTF">2012-02-27T05:45:45Z</dcterms:created>
  <dcterms:modified xsi:type="dcterms:W3CDTF">2012-11-28T08:15:13Z</dcterms:modified>
</cp:coreProperties>
</file>