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72" r:id="rId2"/>
    <p:sldId id="373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307" r:id="rId12"/>
    <p:sldId id="360" r:id="rId13"/>
    <p:sldId id="359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9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49" autoAdjust="0"/>
    <p:restoredTop sz="94660"/>
  </p:normalViewPr>
  <p:slideViewPr>
    <p:cSldViewPr>
      <p:cViewPr varScale="1">
        <p:scale>
          <a:sx n="61" d="100"/>
          <a:sy n="61" d="100"/>
        </p:scale>
        <p:origin x="-163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E8939-0DB2-4E86-9C50-A38F265B5D45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70688-CB79-4DC8-80AA-A9B85596B5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1585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1C8631-9143-4C12-B883-87C60CB6AF3F}" type="slidenum">
              <a:rPr lang="en-US"/>
              <a:pPr/>
              <a:t>13</a:t>
            </a:fld>
            <a:endParaRPr 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5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Lecture#4 Recap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Recursive way of defining languages</a:t>
            </a:r>
          </a:p>
          <a:p>
            <a:r>
              <a:rPr lang="en-US" dirty="0" smtClean="0"/>
              <a:t>Recursive way examples</a:t>
            </a:r>
          </a:p>
          <a:p>
            <a:r>
              <a:rPr lang="en-US" dirty="0" smtClean="0"/>
              <a:t>Regular expressions</a:t>
            </a:r>
          </a:p>
          <a:p>
            <a:r>
              <a:rPr lang="en-US" dirty="0" smtClean="0"/>
              <a:t>Regular expression examples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Construct a regular expression for all words that contain exactly two </a:t>
            </a:r>
            <a:r>
              <a:rPr lang="en-US" dirty="0" err="1" smtClean="0">
                <a:solidFill>
                  <a:srgbClr val="FF0000"/>
                </a:solidFill>
              </a:rPr>
              <a:t>b’s</a:t>
            </a:r>
            <a:r>
              <a:rPr lang="en-US" dirty="0" smtClean="0">
                <a:solidFill>
                  <a:srgbClr val="FF0000"/>
                </a:solidFill>
              </a:rPr>
              <a:t> or exactly three </a:t>
            </a:r>
            <a:r>
              <a:rPr lang="en-US" dirty="0" err="1" smtClean="0">
                <a:solidFill>
                  <a:srgbClr val="FF0000"/>
                </a:solidFill>
              </a:rPr>
              <a:t>b’s</a:t>
            </a:r>
            <a:r>
              <a:rPr lang="en-US" dirty="0" smtClean="0">
                <a:solidFill>
                  <a:srgbClr val="FF0000"/>
                </a:solidFill>
              </a:rPr>
              <a:t>, not more.</a:t>
            </a:r>
          </a:p>
          <a:p>
            <a:pPr>
              <a:buNone/>
            </a:pPr>
            <a:r>
              <a:rPr lang="en-US" dirty="0" smtClean="0"/>
              <a:t>a*</a:t>
            </a:r>
            <a:r>
              <a:rPr lang="en-US" dirty="0" err="1" smtClean="0"/>
              <a:t>ba</a:t>
            </a:r>
            <a:r>
              <a:rPr lang="en-US" dirty="0" smtClean="0"/>
              <a:t>*</a:t>
            </a:r>
            <a:r>
              <a:rPr lang="en-US" dirty="0" err="1" smtClean="0"/>
              <a:t>ba</a:t>
            </a:r>
            <a:r>
              <a:rPr lang="en-US" dirty="0" smtClean="0"/>
              <a:t>* + a*</a:t>
            </a:r>
            <a:r>
              <a:rPr lang="en-US" dirty="0" err="1" smtClean="0"/>
              <a:t>ba</a:t>
            </a:r>
            <a:r>
              <a:rPr lang="en-US" dirty="0" smtClean="0"/>
              <a:t>*</a:t>
            </a:r>
            <a:r>
              <a:rPr lang="en-US" dirty="0" err="1" smtClean="0"/>
              <a:t>ba</a:t>
            </a:r>
            <a:r>
              <a:rPr lang="en-US" dirty="0" smtClean="0"/>
              <a:t>*</a:t>
            </a:r>
            <a:r>
              <a:rPr lang="en-US" dirty="0" err="1" smtClean="0"/>
              <a:t>ba</a:t>
            </a:r>
            <a:r>
              <a:rPr lang="en-US" dirty="0" smtClean="0"/>
              <a:t>* or </a:t>
            </a:r>
          </a:p>
          <a:p>
            <a:pPr>
              <a:buNone/>
            </a:pPr>
            <a:r>
              <a:rPr lang="en-US" dirty="0" smtClean="0"/>
              <a:t>a*(b + </a:t>
            </a:r>
            <a:r>
              <a:rPr lang="el-GR" dirty="0" smtClean="0"/>
              <a:t>Λ</a:t>
            </a:r>
            <a:r>
              <a:rPr lang="en-US" dirty="0" smtClean="0"/>
              <a:t>)a*</a:t>
            </a:r>
            <a:r>
              <a:rPr lang="en-US" dirty="0" err="1" smtClean="0"/>
              <a:t>ba</a:t>
            </a:r>
            <a:r>
              <a:rPr lang="en-US" dirty="0" smtClean="0"/>
              <a:t>*</a:t>
            </a:r>
            <a:r>
              <a:rPr lang="en-US" dirty="0" err="1" smtClean="0"/>
              <a:t>ba</a:t>
            </a:r>
            <a:r>
              <a:rPr lang="en-US" dirty="0" smtClean="0"/>
              <a:t>*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Construct a regular expression for: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) all strings that end in a double letter.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(ii) all strings that do not end in a double letter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(a + b)*(</a:t>
            </a:r>
            <a:r>
              <a:rPr lang="en-US" dirty="0" err="1" smtClean="0"/>
              <a:t>aa</a:t>
            </a:r>
            <a:r>
              <a:rPr lang="en-US" dirty="0" smtClean="0"/>
              <a:t> + bb)</a:t>
            </a:r>
          </a:p>
          <a:p>
            <a:pPr>
              <a:buNone/>
            </a:pPr>
            <a:r>
              <a:rPr lang="en-US" dirty="0" smtClean="0"/>
              <a:t>(ii)</a:t>
            </a:r>
          </a:p>
          <a:p>
            <a:pPr>
              <a:buNone/>
            </a:pPr>
            <a:r>
              <a:rPr lang="en-US" dirty="0" smtClean="0"/>
              <a:t>(a + b)*(</a:t>
            </a:r>
            <a:r>
              <a:rPr lang="en-US" dirty="0" err="1" smtClean="0"/>
              <a:t>ab</a:t>
            </a:r>
            <a:r>
              <a:rPr lang="en-US" dirty="0" smtClean="0"/>
              <a:t> + </a:t>
            </a:r>
            <a:r>
              <a:rPr lang="en-US" dirty="0" err="1" smtClean="0"/>
              <a:t>ba</a:t>
            </a:r>
            <a:r>
              <a:rPr lang="en-US" dirty="0" smtClean="0"/>
              <a:t>) + a + b + </a:t>
            </a:r>
            <a:r>
              <a:rPr lang="el-GR" dirty="0" smtClean="0"/>
              <a:t>Λ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Construct a regular expression for all strings that have exactly one double letter in them</a:t>
            </a:r>
          </a:p>
          <a:p>
            <a:r>
              <a:rPr lang="en-US" dirty="0" smtClean="0"/>
              <a:t>(b + </a:t>
            </a:r>
            <a:r>
              <a:rPr lang="el-GR" dirty="0" smtClean="0"/>
              <a:t>Λ</a:t>
            </a:r>
            <a:r>
              <a:rPr lang="en-US" dirty="0" smtClean="0"/>
              <a:t>)(</a:t>
            </a:r>
            <a:r>
              <a:rPr lang="en-US" dirty="0" err="1" smtClean="0"/>
              <a:t>ab</a:t>
            </a:r>
            <a:r>
              <a:rPr lang="en-US" dirty="0" smtClean="0"/>
              <a:t>)*</a:t>
            </a:r>
            <a:r>
              <a:rPr lang="en-US" dirty="0" err="1" smtClean="0"/>
              <a:t>aa</a:t>
            </a:r>
            <a:r>
              <a:rPr lang="en-US" dirty="0" smtClean="0"/>
              <a:t>(</a:t>
            </a:r>
            <a:r>
              <a:rPr lang="en-US" dirty="0" err="1" smtClean="0"/>
              <a:t>ba</a:t>
            </a:r>
            <a:r>
              <a:rPr lang="en-US" dirty="0" smtClean="0"/>
              <a:t>)*(b + </a:t>
            </a:r>
            <a:r>
              <a:rPr lang="el-GR" dirty="0" smtClean="0"/>
              <a:t>Λ</a:t>
            </a:r>
            <a:r>
              <a:rPr lang="en-US" dirty="0" smtClean="0"/>
              <a:t>) + (a + </a:t>
            </a:r>
            <a:r>
              <a:rPr lang="el-GR" dirty="0" smtClean="0"/>
              <a:t>Λ</a:t>
            </a:r>
            <a:r>
              <a:rPr lang="en-US" dirty="0" smtClean="0"/>
              <a:t>)(</a:t>
            </a:r>
            <a:r>
              <a:rPr lang="en-US" dirty="0" err="1" smtClean="0"/>
              <a:t>ba</a:t>
            </a:r>
            <a:r>
              <a:rPr lang="en-US" dirty="0" smtClean="0"/>
              <a:t>)*bb(</a:t>
            </a:r>
            <a:r>
              <a:rPr lang="en-US" dirty="0" err="1" smtClean="0"/>
              <a:t>ab</a:t>
            </a:r>
            <a:r>
              <a:rPr lang="en-US" dirty="0" smtClean="0"/>
              <a:t>)*(a + </a:t>
            </a:r>
            <a:r>
              <a:rPr lang="el-GR" dirty="0" smtClean="0"/>
              <a:t>Λ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" indent="-57150">
              <a:buNone/>
            </a:pPr>
            <a:r>
              <a:rPr lang="en-US" dirty="0" smtClean="0">
                <a:solidFill>
                  <a:srgbClr val="FF0000"/>
                </a:solidFill>
              </a:rPr>
              <a:t>Construct a regular expression for all strings in which the letter b is never tripled. This means that no word contains the substring </a:t>
            </a:r>
            <a:r>
              <a:rPr lang="en-US" dirty="0" err="1" smtClean="0">
                <a:solidFill>
                  <a:srgbClr val="FF0000"/>
                </a:solidFill>
              </a:rPr>
              <a:t>bbb</a:t>
            </a:r>
            <a:endParaRPr lang="en-US" dirty="0" smtClean="0">
              <a:solidFill>
                <a:srgbClr val="FF0000"/>
              </a:solidFill>
            </a:endParaRPr>
          </a:p>
          <a:p>
            <a:pPr marL="57150" indent="-5715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(</a:t>
            </a:r>
            <a:r>
              <a:rPr lang="el-GR" dirty="0" smtClean="0"/>
              <a:t>Λ</a:t>
            </a:r>
            <a:r>
              <a:rPr lang="en-US" dirty="0" smtClean="0"/>
              <a:t> + b + bb)(a + </a:t>
            </a:r>
            <a:r>
              <a:rPr lang="en-US" dirty="0" err="1" smtClean="0"/>
              <a:t>ab</a:t>
            </a:r>
            <a:r>
              <a:rPr lang="en-US" dirty="0" smtClean="0"/>
              <a:t> + </a:t>
            </a:r>
            <a:r>
              <a:rPr lang="en-US" dirty="0" err="1" smtClean="0"/>
              <a:t>abb</a:t>
            </a:r>
            <a:r>
              <a:rPr lang="en-US" dirty="0" smtClean="0"/>
              <a:t>)*</a:t>
            </a:r>
          </a:p>
          <a:p>
            <a:pPr>
              <a:buNone/>
            </a:pPr>
            <a:r>
              <a:rPr lang="en-US" dirty="0" smtClean="0"/>
              <a:t>Words can be empty and start and end with a or b. A compulsory ‘a’ is inserted between all repetitions of </a:t>
            </a:r>
            <a:r>
              <a:rPr lang="en-US" dirty="0" err="1" smtClean="0"/>
              <a:t>b’s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Construct a regular expression for all words in which a is tripled or b is tripled, but not both. This means each word contains the substring </a:t>
            </a:r>
            <a:r>
              <a:rPr lang="en-US" dirty="0" err="1" smtClean="0">
                <a:solidFill>
                  <a:srgbClr val="FF0000"/>
                </a:solidFill>
              </a:rPr>
              <a:t>aaa</a:t>
            </a:r>
            <a:r>
              <a:rPr lang="en-US" dirty="0" smtClean="0">
                <a:solidFill>
                  <a:srgbClr val="FF0000"/>
                </a:solidFill>
              </a:rPr>
              <a:t> or the substring </a:t>
            </a:r>
            <a:r>
              <a:rPr lang="en-US" dirty="0" err="1" smtClean="0">
                <a:solidFill>
                  <a:srgbClr val="FF0000"/>
                </a:solidFill>
              </a:rPr>
              <a:t>bbb</a:t>
            </a:r>
            <a:r>
              <a:rPr lang="en-US" dirty="0" smtClean="0">
                <a:solidFill>
                  <a:srgbClr val="FF0000"/>
                </a:solidFill>
              </a:rPr>
              <a:t> but not both.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l-GR" dirty="0" smtClean="0"/>
              <a:t>Λ</a:t>
            </a:r>
            <a:r>
              <a:rPr lang="en-US" dirty="0" smtClean="0"/>
              <a:t> + b + bb)(a + </a:t>
            </a:r>
            <a:r>
              <a:rPr lang="en-US" dirty="0" err="1" smtClean="0"/>
              <a:t>ab</a:t>
            </a:r>
            <a:r>
              <a:rPr lang="en-US" dirty="0" smtClean="0"/>
              <a:t> + </a:t>
            </a:r>
            <a:r>
              <a:rPr lang="en-US" dirty="0" err="1" smtClean="0"/>
              <a:t>abb</a:t>
            </a:r>
            <a:r>
              <a:rPr lang="en-US" dirty="0" smtClean="0"/>
              <a:t>)*</a:t>
            </a:r>
            <a:r>
              <a:rPr lang="en-US" dirty="0" err="1" smtClean="0"/>
              <a:t>aaa</a:t>
            </a:r>
            <a:r>
              <a:rPr lang="en-US" dirty="0" smtClean="0"/>
              <a:t>(</a:t>
            </a:r>
            <a:r>
              <a:rPr lang="el-GR" dirty="0" smtClean="0"/>
              <a:t>Λ</a:t>
            </a:r>
            <a:r>
              <a:rPr lang="en-US" dirty="0" smtClean="0"/>
              <a:t> + b + bb)(a + </a:t>
            </a:r>
            <a:r>
              <a:rPr lang="en-US" dirty="0" err="1" smtClean="0"/>
              <a:t>ab</a:t>
            </a:r>
            <a:r>
              <a:rPr lang="en-US" dirty="0" smtClean="0"/>
              <a:t> + </a:t>
            </a:r>
            <a:r>
              <a:rPr lang="en-US" dirty="0" err="1" smtClean="0"/>
              <a:t>abb</a:t>
            </a:r>
            <a:r>
              <a:rPr lang="en-US" dirty="0" smtClean="0"/>
              <a:t>)* +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l-GR" dirty="0" smtClean="0"/>
              <a:t>Λ</a:t>
            </a:r>
            <a:r>
              <a:rPr lang="en-US" dirty="0" smtClean="0"/>
              <a:t> + a + </a:t>
            </a:r>
            <a:r>
              <a:rPr lang="en-US" dirty="0" err="1" smtClean="0"/>
              <a:t>aa</a:t>
            </a:r>
            <a:r>
              <a:rPr lang="en-US" dirty="0" smtClean="0"/>
              <a:t>)(b + </a:t>
            </a:r>
            <a:r>
              <a:rPr lang="en-US" dirty="0" err="1" smtClean="0"/>
              <a:t>ba</a:t>
            </a:r>
            <a:r>
              <a:rPr lang="en-US" dirty="0" smtClean="0"/>
              <a:t> + baa)*</a:t>
            </a:r>
            <a:r>
              <a:rPr lang="en-US" dirty="0" err="1" smtClean="0"/>
              <a:t>bbb</a:t>
            </a:r>
            <a:r>
              <a:rPr lang="en-US" dirty="0" smtClean="0"/>
              <a:t>(</a:t>
            </a:r>
            <a:r>
              <a:rPr lang="el-GR" dirty="0" smtClean="0"/>
              <a:t>Λ</a:t>
            </a:r>
            <a:r>
              <a:rPr lang="en-US" dirty="0" smtClean="0"/>
              <a:t> + a + </a:t>
            </a:r>
            <a:r>
              <a:rPr lang="en-US" dirty="0" err="1" smtClean="0"/>
              <a:t>aa</a:t>
            </a:r>
            <a:r>
              <a:rPr lang="en-US" dirty="0" smtClean="0"/>
              <a:t>)(b + </a:t>
            </a:r>
            <a:r>
              <a:rPr lang="en-US" dirty="0" err="1" smtClean="0"/>
              <a:t>ba</a:t>
            </a:r>
            <a:r>
              <a:rPr lang="en-US" dirty="0" smtClean="0"/>
              <a:t> + baa)*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Let r1, r2, and r3 be three regular expressions. Show that the language associated with (r1 + r2)r3 is the same as the language associated with r1r3 + r2r3. Show that r1(r2 + r3) is equivalent to r1r2 + r1r3. This will be the same as providing a ‘distributive law’ for regular expressions.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(r1+ r2)r3:</a:t>
            </a:r>
          </a:p>
          <a:p>
            <a:pPr>
              <a:buNone/>
            </a:pPr>
            <a:r>
              <a:rPr lang="en-US" dirty="0" smtClean="0"/>
              <a:t>The first expression can be either r1 or r2.</a:t>
            </a:r>
          </a:p>
          <a:p>
            <a:pPr>
              <a:buNone/>
            </a:pPr>
            <a:r>
              <a:rPr lang="en-US" dirty="0" smtClean="0"/>
              <a:t>The second expression is always r3.</a:t>
            </a:r>
          </a:p>
          <a:p>
            <a:pPr>
              <a:buNone/>
            </a:pPr>
            <a:r>
              <a:rPr lang="en-US" dirty="0" smtClean="0"/>
              <a:t>There are two possibilities for this language: r1r3 or r2r3.</a:t>
            </a:r>
          </a:p>
          <a:p>
            <a:pPr>
              <a:buNone/>
            </a:pPr>
            <a:r>
              <a:rPr lang="en-US" dirty="0" smtClean="0"/>
              <a:t>r1(r2 + r3):</a:t>
            </a:r>
          </a:p>
          <a:p>
            <a:pPr>
              <a:buNone/>
            </a:pPr>
            <a:r>
              <a:rPr lang="en-US" dirty="0" smtClean="0"/>
              <a:t>The first expression is always r1.</a:t>
            </a:r>
          </a:p>
          <a:p>
            <a:pPr>
              <a:buNone/>
            </a:pPr>
            <a:r>
              <a:rPr lang="en-US" dirty="0" smtClean="0"/>
              <a:t>It is followed by either r2 or r3.</a:t>
            </a:r>
          </a:p>
          <a:p>
            <a:pPr>
              <a:buNone/>
            </a:pPr>
            <a:r>
              <a:rPr lang="en-US" dirty="0" smtClean="0"/>
              <a:t>There are two possibilities for this language: r1r2 or r1r3.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Can a </a:t>
            </a:r>
            <a:r>
              <a:rPr lang="en-US" dirty="0"/>
              <a:t>language </a:t>
            </a:r>
            <a:r>
              <a:rPr lang="en-US" dirty="0" smtClean="0"/>
              <a:t>be </a:t>
            </a:r>
            <a:r>
              <a:rPr lang="en-US" dirty="0"/>
              <a:t>expressed by more than one regular expressions, while given </a:t>
            </a:r>
            <a:r>
              <a:rPr lang="en-US" dirty="0" smtClean="0"/>
              <a:t>that a unique </a:t>
            </a:r>
            <a:r>
              <a:rPr lang="en-US" dirty="0"/>
              <a:t>language </a:t>
            </a:r>
            <a:r>
              <a:rPr lang="en-US" dirty="0" smtClean="0"/>
              <a:t>is generated </a:t>
            </a:r>
            <a:r>
              <a:rPr lang="en-US" dirty="0"/>
              <a:t>by that regular </a:t>
            </a:r>
            <a:r>
              <a:rPr lang="en-US" dirty="0" smtClean="0"/>
              <a:t>expression?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425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known as Finite state machine, Finite state automata</a:t>
            </a:r>
          </a:p>
          <a:p>
            <a:r>
              <a:rPr lang="en-US" dirty="0" smtClean="0"/>
              <a:t>It represents an abstract machine which is used to represent a regular language</a:t>
            </a:r>
          </a:p>
          <a:p>
            <a:r>
              <a:rPr lang="en-US" dirty="0" smtClean="0"/>
              <a:t>A regular expression can also be represented using Finite Automata</a:t>
            </a:r>
          </a:p>
          <a:p>
            <a:r>
              <a:rPr lang="en-US" dirty="0" smtClean="0"/>
              <a:t>There are two ways to specify an FA: Transition Tables and Directed Graphs.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Deterministic Finite Automata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835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Graph Representation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n-US" dirty="0" smtClean="0"/>
              <a:t>Each </a:t>
            </a:r>
            <a:r>
              <a:rPr lang="en-US" dirty="0"/>
              <a:t>node (or vertex) represents a state, and the edges (or arcs) connecting the nodes </a:t>
            </a:r>
            <a:r>
              <a:rPr lang="en-US" dirty="0" smtClean="0"/>
              <a:t>represent the corresponding </a:t>
            </a:r>
            <a:r>
              <a:rPr lang="en-US" dirty="0"/>
              <a:t>transitions.  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state </a:t>
            </a:r>
            <a:r>
              <a:rPr lang="en-US" dirty="0" smtClean="0"/>
              <a:t>can be labeled.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Finite Automata</a:t>
            </a:r>
            <a:endParaRPr lang="en-US" sz="1600" dirty="0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1295400" y="2133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1295400" y="2133600"/>
            <a:ext cx="38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8288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336600"/>
                </a:solidFill>
              </a:rPr>
              <a:t>0</a:t>
            </a:r>
            <a:endParaRPr lang="en-US" sz="1800" b="1" dirty="0">
              <a:solidFill>
                <a:srgbClr val="336600"/>
              </a:solidFill>
            </a:endParaRPr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2438400" y="2133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Text Box 28"/>
          <p:cNvSpPr txBox="1">
            <a:spLocks noChangeArrowheads="1"/>
          </p:cNvSpPr>
          <p:nvPr/>
        </p:nvSpPr>
        <p:spPr bwMode="auto">
          <a:xfrm>
            <a:off x="2438400" y="2133600"/>
            <a:ext cx="38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8288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336600"/>
                </a:solidFill>
              </a:rPr>
              <a:t>1</a:t>
            </a:r>
            <a:endParaRPr lang="en-US" sz="1800" b="1" dirty="0">
              <a:solidFill>
                <a:srgbClr val="336600"/>
              </a:solidFill>
            </a:endParaRPr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3581400" y="2133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Text Box 30"/>
          <p:cNvSpPr txBox="1">
            <a:spLocks noChangeArrowheads="1"/>
          </p:cNvSpPr>
          <p:nvPr/>
        </p:nvSpPr>
        <p:spPr bwMode="auto">
          <a:xfrm>
            <a:off x="3581400" y="2133600"/>
            <a:ext cx="38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8288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336600"/>
                </a:solidFill>
              </a:rPr>
              <a:t>2</a:t>
            </a:r>
            <a:endParaRPr lang="en-US" sz="1800" b="1" dirty="0">
              <a:solidFill>
                <a:srgbClr val="336600"/>
              </a:solidFill>
            </a:endParaRPr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4724400" y="2133600"/>
            <a:ext cx="381000" cy="3810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4724400" y="2133600"/>
            <a:ext cx="381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18288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336600"/>
                </a:solidFill>
              </a:rPr>
              <a:t>3</a:t>
            </a:r>
            <a:endParaRPr lang="en-US" sz="1800" b="1" dirty="0">
              <a:solidFill>
                <a:srgbClr val="336600"/>
              </a:solidFill>
            </a:endParaRPr>
          </a:p>
        </p:txBody>
      </p:sp>
      <p:cxnSp>
        <p:nvCxnSpPr>
          <p:cNvPr id="19500" name="AutoShape 44"/>
          <p:cNvCxnSpPr>
            <a:cxnSpLocks noChangeShapeType="1"/>
            <a:endCxn id="19477" idx="1"/>
          </p:cNvCxnSpPr>
          <p:nvPr/>
        </p:nvCxnSpPr>
        <p:spPr bwMode="auto">
          <a:xfrm>
            <a:off x="762000" y="2303463"/>
            <a:ext cx="533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4" name="AutoShape 48"/>
          <p:cNvCxnSpPr>
            <a:cxnSpLocks noChangeShapeType="1"/>
            <a:stCxn id="19477" idx="3"/>
            <a:endCxn id="19484" idx="1"/>
          </p:cNvCxnSpPr>
          <p:nvPr/>
        </p:nvCxnSpPr>
        <p:spPr bwMode="auto">
          <a:xfrm>
            <a:off x="1676400" y="2303463"/>
            <a:ext cx="762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5" name="AutoShape 49"/>
          <p:cNvCxnSpPr>
            <a:cxnSpLocks noChangeShapeType="1"/>
            <a:stCxn id="19484" idx="3"/>
            <a:endCxn id="19486" idx="1"/>
          </p:cNvCxnSpPr>
          <p:nvPr/>
        </p:nvCxnSpPr>
        <p:spPr bwMode="auto">
          <a:xfrm>
            <a:off x="2819400" y="2303463"/>
            <a:ext cx="762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506" name="AutoShape 50"/>
          <p:cNvCxnSpPr>
            <a:cxnSpLocks noChangeShapeType="1"/>
            <a:stCxn id="19486" idx="3"/>
          </p:cNvCxnSpPr>
          <p:nvPr/>
        </p:nvCxnSpPr>
        <p:spPr bwMode="auto">
          <a:xfrm>
            <a:off x="3962400" y="2303463"/>
            <a:ext cx="6858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4648200" y="2057400"/>
            <a:ext cx="533400" cy="533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Text Box 55"/>
          <p:cNvSpPr txBox="1">
            <a:spLocks noChangeArrowheads="1"/>
          </p:cNvSpPr>
          <p:nvPr/>
        </p:nvSpPr>
        <p:spPr bwMode="auto">
          <a:xfrm>
            <a:off x="6629400" y="2057400"/>
            <a:ext cx="1981200" cy="36933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3300"/>
                </a:solidFill>
                <a:latin typeface="Symbol" pitchFamily="18" charset="2"/>
              </a:rPr>
              <a:t>å</a:t>
            </a:r>
            <a:r>
              <a:rPr lang="en-US" dirty="0"/>
              <a:t> = { </a:t>
            </a:r>
            <a:r>
              <a:rPr lang="en-US" dirty="0">
                <a:solidFill>
                  <a:srgbClr val="FF3300"/>
                </a:solidFill>
              </a:rPr>
              <a:t>a</a:t>
            </a:r>
            <a:r>
              <a:rPr lang="en-US" dirty="0"/>
              <a:t>, </a:t>
            </a:r>
            <a:r>
              <a:rPr lang="en-US" dirty="0" smtClean="0">
                <a:solidFill>
                  <a:srgbClr val="FF3300"/>
                </a:solidFill>
              </a:rPr>
              <a:t>b</a:t>
            </a:r>
            <a:r>
              <a:rPr lang="en-US" dirty="0" smtClean="0"/>
              <a:t> </a:t>
            </a:r>
            <a:r>
              <a:rPr lang="en-US" dirty="0"/>
              <a:t>}</a:t>
            </a:r>
          </a:p>
        </p:txBody>
      </p:sp>
      <p:sp>
        <p:nvSpPr>
          <p:cNvPr id="19512" name="Text Box 56"/>
          <p:cNvSpPr txBox="1">
            <a:spLocks noChangeArrowheads="1"/>
          </p:cNvSpPr>
          <p:nvPr/>
        </p:nvSpPr>
        <p:spPr bwMode="auto">
          <a:xfrm>
            <a:off x="1905000" y="19050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3300"/>
                </a:solidFill>
              </a:rPr>
              <a:t>a,b</a:t>
            </a:r>
            <a:endParaRPr lang="en-US" sz="2000" b="1" dirty="0">
              <a:solidFill>
                <a:srgbClr val="FF3300"/>
              </a:solidFill>
            </a:endParaRPr>
          </a:p>
        </p:txBody>
      </p:sp>
      <p:sp>
        <p:nvSpPr>
          <p:cNvPr id="19516" name="Text Box 60"/>
          <p:cNvSpPr txBox="1">
            <a:spLocks noChangeArrowheads="1"/>
          </p:cNvSpPr>
          <p:nvPr/>
        </p:nvSpPr>
        <p:spPr bwMode="auto">
          <a:xfrm>
            <a:off x="3581400" y="3043238"/>
            <a:ext cx="1371600" cy="36933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transition</a:t>
            </a:r>
          </a:p>
        </p:txBody>
      </p:sp>
      <p:sp>
        <p:nvSpPr>
          <p:cNvPr id="19517" name="Text Box 61"/>
          <p:cNvSpPr txBox="1">
            <a:spLocks noChangeArrowheads="1"/>
          </p:cNvSpPr>
          <p:nvPr/>
        </p:nvSpPr>
        <p:spPr bwMode="auto">
          <a:xfrm>
            <a:off x="5486400" y="2895600"/>
            <a:ext cx="1447800" cy="36933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final state</a:t>
            </a:r>
          </a:p>
        </p:txBody>
      </p:sp>
      <p:sp>
        <p:nvSpPr>
          <p:cNvPr id="19518" name="Text Box 62"/>
          <p:cNvSpPr txBox="1">
            <a:spLocks noChangeArrowheads="1"/>
          </p:cNvSpPr>
          <p:nvPr/>
        </p:nvSpPr>
        <p:spPr bwMode="auto">
          <a:xfrm>
            <a:off x="381000" y="3043238"/>
            <a:ext cx="1371600" cy="36933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start state</a:t>
            </a:r>
          </a:p>
        </p:txBody>
      </p:sp>
      <p:sp>
        <p:nvSpPr>
          <p:cNvPr id="19520" name="Text Box 64"/>
          <p:cNvSpPr txBox="1">
            <a:spLocks noChangeArrowheads="1"/>
          </p:cNvSpPr>
          <p:nvPr/>
        </p:nvSpPr>
        <p:spPr bwMode="auto">
          <a:xfrm>
            <a:off x="304800" y="1447800"/>
            <a:ext cx="838200" cy="369332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0000"/>
                </a:solidFill>
              </a:rPr>
              <a:t>state</a:t>
            </a:r>
          </a:p>
        </p:txBody>
      </p:sp>
      <p:cxnSp>
        <p:nvCxnSpPr>
          <p:cNvPr id="19523" name="AutoShape 67"/>
          <p:cNvCxnSpPr>
            <a:cxnSpLocks noChangeShapeType="1"/>
            <a:endCxn id="19486" idx="0"/>
          </p:cNvCxnSpPr>
          <p:nvPr/>
        </p:nvCxnSpPr>
        <p:spPr bwMode="auto">
          <a:xfrm rot="5400000" flipV="1">
            <a:off x="2266950" y="628650"/>
            <a:ext cx="381000" cy="2628900"/>
          </a:xfrm>
          <a:prstGeom prst="bentConnector3">
            <a:avLst>
              <a:gd name="adj1" fmla="val -24588"/>
            </a:avLst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 type="triangle" w="med" len="med"/>
          </a:ln>
          <a:effectLst/>
        </p:spPr>
      </p:cxnSp>
      <p:cxnSp>
        <p:nvCxnSpPr>
          <p:cNvPr id="19524" name="AutoShape 68"/>
          <p:cNvCxnSpPr>
            <a:cxnSpLocks noChangeShapeType="1"/>
          </p:cNvCxnSpPr>
          <p:nvPr/>
        </p:nvCxnSpPr>
        <p:spPr bwMode="auto">
          <a:xfrm>
            <a:off x="1143000" y="1676400"/>
            <a:ext cx="3695700" cy="452438"/>
          </a:xfrm>
          <a:prstGeom prst="bentConnector2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 type="triangle" w="med" len="med"/>
          </a:ln>
          <a:effectLst/>
        </p:spPr>
      </p:cxnSp>
      <p:cxnSp>
        <p:nvCxnSpPr>
          <p:cNvPr id="19525" name="AutoShape 69"/>
          <p:cNvCxnSpPr>
            <a:cxnSpLocks noChangeShapeType="1"/>
            <a:stCxn id="19520" idx="3"/>
            <a:endCxn id="19509" idx="0"/>
          </p:cNvCxnSpPr>
          <p:nvPr/>
        </p:nvCxnSpPr>
        <p:spPr bwMode="auto">
          <a:xfrm>
            <a:off x="1143000" y="1632466"/>
            <a:ext cx="3771900" cy="424934"/>
          </a:xfrm>
          <a:prstGeom prst="bentConnector2">
            <a:avLst/>
          </a:prstGeom>
          <a:noFill/>
          <a:ln w="9525">
            <a:solidFill>
              <a:srgbClr val="FF0000"/>
            </a:solidFill>
            <a:prstDash val="dash"/>
            <a:miter lim="800000"/>
            <a:headEnd/>
            <a:tailEnd type="triangle" w="med" len="med"/>
          </a:ln>
          <a:effectLst/>
        </p:spPr>
      </p:cxnSp>
      <p:sp>
        <p:nvSpPr>
          <p:cNvPr id="19526" name="Line 70"/>
          <p:cNvSpPr>
            <a:spLocks noChangeShapeType="1"/>
          </p:cNvSpPr>
          <p:nvPr/>
        </p:nvSpPr>
        <p:spPr bwMode="auto">
          <a:xfrm flipH="1" flipV="1">
            <a:off x="5105400" y="2514600"/>
            <a:ext cx="381000" cy="4572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27" name="Line 71"/>
          <p:cNvSpPr>
            <a:spLocks noChangeShapeType="1"/>
          </p:cNvSpPr>
          <p:nvPr/>
        </p:nvSpPr>
        <p:spPr bwMode="auto">
          <a:xfrm flipH="1" flipV="1">
            <a:off x="2057400" y="2362200"/>
            <a:ext cx="1600200" cy="685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28" name="Line 72"/>
          <p:cNvSpPr>
            <a:spLocks noChangeShapeType="1"/>
          </p:cNvSpPr>
          <p:nvPr/>
        </p:nvSpPr>
        <p:spPr bwMode="auto">
          <a:xfrm flipH="1" flipV="1">
            <a:off x="3124200" y="2362200"/>
            <a:ext cx="838200" cy="685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29" name="Line 73"/>
          <p:cNvSpPr>
            <a:spLocks noChangeShapeType="1"/>
          </p:cNvSpPr>
          <p:nvPr/>
        </p:nvSpPr>
        <p:spPr bwMode="auto">
          <a:xfrm flipH="1" flipV="1">
            <a:off x="4191000" y="2362200"/>
            <a:ext cx="76200" cy="6858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531" name="Line 75"/>
          <p:cNvSpPr>
            <a:spLocks noChangeShapeType="1"/>
          </p:cNvSpPr>
          <p:nvPr/>
        </p:nvSpPr>
        <p:spPr bwMode="auto">
          <a:xfrm flipV="1">
            <a:off x="1295400" y="2514600"/>
            <a:ext cx="152400" cy="53340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9532" name="AutoShape 76"/>
          <p:cNvCxnSpPr>
            <a:cxnSpLocks noChangeShapeType="1"/>
            <a:stCxn id="19520" idx="3"/>
            <a:endCxn id="19477" idx="0"/>
          </p:cNvCxnSpPr>
          <p:nvPr/>
        </p:nvCxnSpPr>
        <p:spPr bwMode="auto">
          <a:xfrm>
            <a:off x="1143000" y="1632466"/>
            <a:ext cx="342900" cy="501134"/>
          </a:xfrm>
          <a:prstGeom prst="bentConnector2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 type="triangle" w="med" len="med"/>
          </a:ln>
          <a:effectLst/>
        </p:spPr>
      </p:cxnSp>
      <p:cxnSp>
        <p:nvCxnSpPr>
          <p:cNvPr id="19533" name="AutoShape 77"/>
          <p:cNvCxnSpPr>
            <a:cxnSpLocks noChangeShapeType="1"/>
            <a:stCxn id="19520" idx="3"/>
            <a:endCxn id="19484" idx="0"/>
          </p:cNvCxnSpPr>
          <p:nvPr/>
        </p:nvCxnSpPr>
        <p:spPr bwMode="auto">
          <a:xfrm>
            <a:off x="1143000" y="1632466"/>
            <a:ext cx="1485900" cy="501134"/>
          </a:xfrm>
          <a:prstGeom prst="bentConnector2">
            <a:avLst/>
          </a:prstGeom>
          <a:noFill/>
          <a:ln w="9525">
            <a:solidFill>
              <a:schemeClr val="accent2"/>
            </a:solidFill>
            <a:prstDash val="dash"/>
            <a:miter lim="800000"/>
            <a:headEnd/>
            <a:tailEnd type="triangle" w="med" len="med"/>
          </a:ln>
          <a:effectLst/>
        </p:spPr>
      </p:cxnSp>
      <p:sp>
        <p:nvSpPr>
          <p:cNvPr id="19534" name="Text Box 78"/>
          <p:cNvSpPr txBox="1">
            <a:spLocks noChangeArrowheads="1"/>
          </p:cNvSpPr>
          <p:nvPr/>
        </p:nvSpPr>
        <p:spPr bwMode="auto">
          <a:xfrm>
            <a:off x="533400" y="4330700"/>
            <a:ext cx="3886200" cy="2015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 indent="-342900">
              <a:spcBef>
                <a:spcPct val="50000"/>
              </a:spcBef>
              <a:buFontTx/>
              <a:buChar char="•"/>
            </a:pPr>
            <a:r>
              <a:rPr lang="en-US" sz="2800" dirty="0" smtClean="0"/>
              <a:t>Table Representation</a:t>
            </a:r>
            <a:r>
              <a:rPr lang="en-US" dirty="0" smtClean="0"/>
              <a:t> </a:t>
            </a:r>
            <a:r>
              <a:rPr lang="en-US" sz="1600" dirty="0"/>
              <a:t>(continued)</a:t>
            </a:r>
          </a:p>
          <a:p>
            <a:pPr lvl="2" indent="-342900">
              <a:spcBef>
                <a:spcPct val="50000"/>
              </a:spcBef>
              <a:buFontTx/>
              <a:buChar char="–"/>
            </a:pPr>
            <a:r>
              <a:rPr lang="en-US" dirty="0"/>
              <a:t>An FSA may also be represented with a </a:t>
            </a:r>
            <a:r>
              <a:rPr lang="en-US" dirty="0">
                <a:solidFill>
                  <a:schemeClr val="accent2"/>
                </a:solidFill>
              </a:rPr>
              <a:t>state-transition table</a:t>
            </a:r>
            <a:r>
              <a:rPr lang="en-US" dirty="0"/>
              <a:t>.  The table for the above FSA: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9782" name="Group 326"/>
          <p:cNvGraphicFramePr>
            <a:graphicFrameLocks noGrp="1"/>
          </p:cNvGraphicFramePr>
          <p:nvPr/>
        </p:nvGraphicFramePr>
        <p:xfrm>
          <a:off x="6248400" y="4191000"/>
          <a:ext cx="2057400" cy="2133918"/>
        </p:xfrm>
        <a:graphic>
          <a:graphicData uri="http://schemas.openxmlformats.org/drawingml/2006/table">
            <a:tbl>
              <a:tblPr/>
              <a:tblGrid>
                <a:gridCol w="838200"/>
                <a:gridCol w="609600"/>
                <a:gridCol w="6096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7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Times New Roman" pitchFamily="18" charset="0"/>
                        </a:rPr>
                        <a:t>State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1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620" name="Line 164"/>
          <p:cNvSpPr>
            <a:spLocks noChangeShapeType="1"/>
          </p:cNvSpPr>
          <p:nvPr/>
        </p:nvSpPr>
        <p:spPr bwMode="auto">
          <a:xfrm flipV="1">
            <a:off x="4267200" y="4953000"/>
            <a:ext cx="1219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" name="Text Box 56"/>
          <p:cNvSpPr txBox="1">
            <a:spLocks noChangeArrowheads="1"/>
          </p:cNvSpPr>
          <p:nvPr/>
        </p:nvSpPr>
        <p:spPr bwMode="auto">
          <a:xfrm>
            <a:off x="2971800" y="19050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3300"/>
                </a:solidFill>
              </a:rPr>
              <a:t>a,b</a:t>
            </a:r>
            <a:endParaRPr lang="en-US" sz="2000" b="1" dirty="0">
              <a:solidFill>
                <a:srgbClr val="FF3300"/>
              </a:solidFill>
            </a:endParaRPr>
          </a:p>
        </p:txBody>
      </p:sp>
      <p:sp>
        <p:nvSpPr>
          <p:cNvPr id="43" name="Text Box 56"/>
          <p:cNvSpPr txBox="1">
            <a:spLocks noChangeArrowheads="1"/>
          </p:cNvSpPr>
          <p:nvPr/>
        </p:nvSpPr>
        <p:spPr bwMode="auto">
          <a:xfrm>
            <a:off x="3962400" y="19050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err="1" smtClean="0">
                <a:solidFill>
                  <a:srgbClr val="FF3300"/>
                </a:solidFill>
              </a:rPr>
              <a:t>a,b</a:t>
            </a:r>
            <a:endParaRPr lang="en-US" sz="20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Finite Automata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FA is defined as follows:-</a:t>
            </a:r>
          </a:p>
          <a:p>
            <a:pPr lvl="1"/>
            <a:r>
              <a:rPr lang="en-US" dirty="0" smtClean="0"/>
              <a:t>Finite no of states in which one state must be initial state and more than one or may be none can be the final states. </a:t>
            </a:r>
          </a:p>
          <a:p>
            <a:pPr lvl="1"/>
            <a:r>
              <a:rPr lang="en-US" dirty="0" smtClean="0"/>
              <a:t>Sigma </a:t>
            </a:r>
            <a:r>
              <a:rPr lang="el-GR" dirty="0" smtClean="0"/>
              <a:t>Σ</a:t>
            </a:r>
            <a:r>
              <a:rPr lang="en-US" dirty="0" smtClean="0"/>
              <a:t> provides the input letters from which input strings can be formed.</a:t>
            </a:r>
          </a:p>
          <a:p>
            <a:pPr lvl="1"/>
            <a:r>
              <a:rPr lang="en-US" b="1" dirty="0" smtClean="0"/>
              <a:t>FA Distinguishing Rule</a:t>
            </a:r>
            <a:r>
              <a:rPr lang="en-US" dirty="0" smtClean="0"/>
              <a:t>: For each state, there must be an out going transition for each input letter in Sigma </a:t>
            </a:r>
            <a:r>
              <a:rPr lang="el-GR" dirty="0" smtClean="0"/>
              <a:t>Σ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Σ</a:t>
            </a:r>
            <a:r>
              <a:rPr lang="en-US" dirty="0" smtClean="0"/>
              <a:t>  = {</a:t>
            </a:r>
            <a:r>
              <a:rPr lang="en-US" dirty="0" err="1" smtClean="0"/>
              <a:t>a,b</a:t>
            </a:r>
            <a:r>
              <a:rPr lang="en-US" dirty="0" smtClean="0"/>
              <a:t>} and states = 0,1,2 where 0 is an initial state and 1 is the final state. </a:t>
            </a:r>
          </a:p>
          <a:p>
            <a:pPr marL="533400" lvl="0" indent="-533400">
              <a:defRPr/>
            </a:pPr>
            <a:r>
              <a:rPr lang="en-US" dirty="0" smtClean="0"/>
              <a:t>Transitions: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0 reading </a:t>
            </a:r>
            <a:r>
              <a:rPr lang="en-US" sz="3200" dirty="0" err="1" smtClean="0"/>
              <a:t>a,b</a:t>
            </a:r>
            <a:r>
              <a:rPr lang="en-US" sz="3200" dirty="0" smtClean="0"/>
              <a:t> go to state 1,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1 reading a, b  go to state 2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2 reading a, b go to state 2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Table Representation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Old state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Input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Next State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way of representation…</a:t>
            </a:r>
            <a:endParaRPr 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914400" y="2286000"/>
          <a:ext cx="7616825" cy="2815274"/>
        </p:xfrm>
        <a:graphic>
          <a:graphicData uri="http://schemas.openxmlformats.org/drawingml/2006/table">
            <a:tbl>
              <a:tblPr/>
              <a:tblGrid>
                <a:gridCol w="2314575"/>
                <a:gridCol w="2763838"/>
                <a:gridCol w="2538412"/>
              </a:tblGrid>
              <a:tr h="7191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Old States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New States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Reading a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Reading b</a:t>
                      </a: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0 -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2 +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 directed graph</a:t>
            </a:r>
            <a:endParaRPr lang="en-US" dirty="0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769177" y="3113914"/>
            <a:ext cx="1766426" cy="968133"/>
            <a:chOff x="3214" y="2643"/>
            <a:chExt cx="601" cy="403"/>
          </a:xfrm>
        </p:grpSpPr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2+</a:t>
              </a:r>
              <a:endParaRPr lang="en-US" sz="2800" b="0" dirty="0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382844" y="3092088"/>
            <a:ext cx="1798756" cy="1004168"/>
            <a:chOff x="876" y="2650"/>
            <a:chExt cx="612" cy="418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5029200" y="2895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err="1" smtClean="0"/>
              <a:t>a,b</a:t>
            </a:r>
            <a:endParaRPr lang="en-US" sz="4400" dirty="0" smtClean="0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 rot="21300000">
            <a:off x="6534045" y="2253886"/>
            <a:ext cx="1269710" cy="898466"/>
            <a:chOff x="2880" y="3312"/>
            <a:chExt cx="408" cy="336"/>
          </a:xfrm>
        </p:grpSpPr>
        <p:sp>
          <p:nvSpPr>
            <p:cNvPr id="19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7251845" y="19050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err="1">
                <a:solidFill>
                  <a:srgbClr val="000000"/>
                </a:solidFill>
              </a:rPr>
              <a:t>a,b</a:t>
            </a:r>
            <a:endParaRPr lang="en-US" sz="4000" dirty="0"/>
          </a:p>
        </p:txBody>
      </p: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792044" y="3092088"/>
            <a:ext cx="1722556" cy="1004168"/>
            <a:chOff x="876" y="2650"/>
            <a:chExt cx="612" cy="418"/>
          </a:xfrm>
        </p:grpSpPr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0 -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2514600" y="2895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err="1" smtClean="0"/>
              <a:t>a,b</a:t>
            </a:r>
            <a:endParaRPr lang="en-US" sz="4400" dirty="0" smtClean="0"/>
          </a:p>
        </p:txBody>
      </p:sp>
      <p:sp>
        <p:nvSpPr>
          <p:cNvPr id="53" name="Freeform 17"/>
          <p:cNvSpPr>
            <a:spLocks/>
          </p:cNvSpPr>
          <p:nvPr/>
        </p:nvSpPr>
        <p:spPr bwMode="auto">
          <a:xfrm>
            <a:off x="4572000" y="3581400"/>
            <a:ext cx="2209800" cy="45719"/>
          </a:xfrm>
          <a:custGeom>
            <a:avLst/>
            <a:gdLst/>
            <a:ahLst/>
            <a:cxnLst>
              <a:cxn ang="0">
                <a:pos x="0" y="492"/>
              </a:cxn>
              <a:cxn ang="0">
                <a:pos x="1500" y="0"/>
              </a:cxn>
            </a:cxnLst>
            <a:rect l="0" t="0" r="r" b="b"/>
            <a:pathLst>
              <a:path w="1500" h="492">
                <a:moveTo>
                  <a:pt x="0" y="492"/>
                </a:moveTo>
                <a:lnTo>
                  <a:pt x="150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arrow" w="lg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56" name="Straight Arrow Connector 55"/>
          <p:cNvCxnSpPr>
            <a:stCxn id="29" idx="6"/>
          </p:cNvCxnSpPr>
          <p:nvPr/>
        </p:nvCxnSpPr>
        <p:spPr>
          <a:xfrm>
            <a:off x="1926341" y="3576155"/>
            <a:ext cx="1502659" cy="68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3581400" y="18288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</a:t>
            </a:r>
            <a:endParaRPr lang="en-US" sz="4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</a:t>
            </a:r>
            <a:r>
              <a:rPr lang="en-US" dirty="0" smtClean="0"/>
              <a:t>  = {</a:t>
            </a:r>
            <a:r>
              <a:rPr lang="en-US" dirty="0" err="1" smtClean="0"/>
              <a:t>a,b</a:t>
            </a:r>
            <a:r>
              <a:rPr lang="en-US" dirty="0" smtClean="0"/>
              <a:t>} and states = 0,1,2 where 0 is an initial state and 1 is the final state. </a:t>
            </a:r>
          </a:p>
          <a:p>
            <a:pPr marL="533400" lvl="0" indent="-533400">
              <a:defRPr/>
            </a:pPr>
            <a:r>
              <a:rPr lang="en-US" dirty="0" smtClean="0"/>
              <a:t>Transitions: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0 reading a go to state 1,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0 reading b go to state 2,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1 reading </a:t>
            </a:r>
            <a:r>
              <a:rPr lang="en-US" sz="3200" dirty="0" err="1" smtClean="0"/>
              <a:t>a,b</a:t>
            </a:r>
            <a:r>
              <a:rPr lang="en-US" sz="3200" dirty="0" smtClean="0"/>
              <a:t>  go to state 2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2 reading a, b go to state 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Table Representation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Old state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Input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Next State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way of representation…</a:t>
            </a:r>
            <a:endParaRPr 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914400" y="2286000"/>
          <a:ext cx="7616825" cy="2815274"/>
        </p:xfrm>
        <a:graphic>
          <a:graphicData uri="http://schemas.openxmlformats.org/drawingml/2006/table">
            <a:tbl>
              <a:tblPr/>
              <a:tblGrid>
                <a:gridCol w="2314575"/>
                <a:gridCol w="2763838"/>
                <a:gridCol w="2538412"/>
              </a:tblGrid>
              <a:tr h="7191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Old States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New States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Reading a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Reading b</a:t>
                      </a: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0 -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2 +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769177" y="3113914"/>
            <a:ext cx="1766426" cy="968133"/>
            <a:chOff x="3214" y="2643"/>
            <a:chExt cx="601" cy="403"/>
          </a:xfrm>
        </p:grpSpPr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2+</a:t>
              </a:r>
              <a:endParaRPr lang="en-US" sz="2800" b="0" dirty="0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382844" y="3092088"/>
            <a:ext cx="1798756" cy="1004168"/>
            <a:chOff x="876" y="2650"/>
            <a:chExt cx="612" cy="418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5029200" y="2895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err="1" smtClean="0"/>
              <a:t>a,b</a:t>
            </a:r>
            <a:endParaRPr lang="en-US" sz="4400" dirty="0" smtClean="0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 rot="21300000">
            <a:off x="6534045" y="2253886"/>
            <a:ext cx="1269710" cy="898466"/>
            <a:chOff x="2880" y="3312"/>
            <a:chExt cx="408" cy="336"/>
          </a:xfrm>
        </p:grpSpPr>
        <p:sp>
          <p:nvSpPr>
            <p:cNvPr id="19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7251845" y="19050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err="1">
                <a:solidFill>
                  <a:srgbClr val="000000"/>
                </a:solidFill>
              </a:rPr>
              <a:t>a,b</a:t>
            </a:r>
            <a:endParaRPr lang="en-US" sz="4000" dirty="0"/>
          </a:p>
        </p:txBody>
      </p: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792044" y="3092088"/>
            <a:ext cx="1798756" cy="1004168"/>
            <a:chOff x="876" y="2650"/>
            <a:chExt cx="612" cy="418"/>
          </a:xfrm>
        </p:grpSpPr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0 -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2514600" y="2895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sp>
        <p:nvSpPr>
          <p:cNvPr id="48" name="Freeform 50"/>
          <p:cNvSpPr>
            <a:spLocks/>
          </p:cNvSpPr>
          <p:nvPr/>
        </p:nvSpPr>
        <p:spPr bwMode="auto">
          <a:xfrm flipH="1">
            <a:off x="1524000" y="2209800"/>
            <a:ext cx="5410200" cy="914400"/>
          </a:xfrm>
          <a:custGeom>
            <a:avLst/>
            <a:gdLst/>
            <a:ahLst/>
            <a:cxnLst>
              <a:cxn ang="0">
                <a:pos x="0" y="336"/>
              </a:cxn>
              <a:cxn ang="0">
                <a:pos x="2176" y="336"/>
              </a:cxn>
            </a:cxnLst>
            <a:rect l="0" t="0" r="r" b="b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 type="arrow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3" name="Freeform 17"/>
          <p:cNvSpPr>
            <a:spLocks/>
          </p:cNvSpPr>
          <p:nvPr/>
        </p:nvSpPr>
        <p:spPr bwMode="auto">
          <a:xfrm>
            <a:off x="4572000" y="3581400"/>
            <a:ext cx="2209800" cy="45719"/>
          </a:xfrm>
          <a:custGeom>
            <a:avLst/>
            <a:gdLst/>
            <a:ahLst/>
            <a:cxnLst>
              <a:cxn ang="0">
                <a:pos x="0" y="492"/>
              </a:cxn>
              <a:cxn ang="0">
                <a:pos x="1500" y="0"/>
              </a:cxn>
            </a:cxnLst>
            <a:rect l="0" t="0" r="r" b="b"/>
            <a:pathLst>
              <a:path w="1500" h="492">
                <a:moveTo>
                  <a:pt x="0" y="492"/>
                </a:moveTo>
                <a:lnTo>
                  <a:pt x="150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arrow" w="lg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56" name="Straight Arrow Connector 55"/>
          <p:cNvCxnSpPr>
            <a:stCxn id="29" idx="6"/>
          </p:cNvCxnSpPr>
          <p:nvPr/>
        </p:nvCxnSpPr>
        <p:spPr>
          <a:xfrm>
            <a:off x="1976519" y="3576155"/>
            <a:ext cx="1452481" cy="68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 Box 13"/>
          <p:cNvSpPr txBox="1">
            <a:spLocks noChangeArrowheads="1"/>
          </p:cNvSpPr>
          <p:nvPr/>
        </p:nvSpPr>
        <p:spPr bwMode="auto">
          <a:xfrm>
            <a:off x="3581400" y="18288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</a:t>
            </a:r>
            <a:r>
              <a:rPr lang="en-US" dirty="0" smtClean="0"/>
              <a:t>  = {</a:t>
            </a:r>
            <a:r>
              <a:rPr lang="en-US" dirty="0" err="1" smtClean="0"/>
              <a:t>a,b</a:t>
            </a:r>
            <a:r>
              <a:rPr lang="en-US" dirty="0" smtClean="0"/>
              <a:t>} and states = 0,1,2 where 0 is an initial state and 0 is the final state. </a:t>
            </a:r>
          </a:p>
          <a:p>
            <a:pPr marL="533400" lvl="0" indent="-533400">
              <a:defRPr/>
            </a:pPr>
            <a:r>
              <a:rPr lang="en-US" dirty="0" smtClean="0"/>
              <a:t>Transitions: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0 reading a go to state 0,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0 reading b go to state 1,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1 reading a  go to state 1</a:t>
            </a:r>
          </a:p>
          <a:p>
            <a:pPr marL="914400" lvl="1" indent="-457200">
              <a:buFont typeface="Monotype Sorts" pitchFamily="2" charset="2"/>
              <a:buAutoNum type="arabicPeriod"/>
              <a:defRPr/>
            </a:pPr>
            <a:r>
              <a:rPr lang="en-US" sz="3200" dirty="0" smtClean="0"/>
              <a:t>At state 1 reading b go to state 1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Table Representation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8580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Old state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Input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Next State</a:t>
                      </a:r>
                      <a:endParaRPr lang="en-US" sz="28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0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way of representation…</a:t>
            </a:r>
            <a:endParaRPr 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>
            <p:ph sz="half" idx="4294967295"/>
          </p:nvPr>
        </p:nvGraphicFramePr>
        <p:xfrm>
          <a:off x="914400" y="2286000"/>
          <a:ext cx="7616825" cy="2289811"/>
        </p:xfrm>
        <a:graphic>
          <a:graphicData uri="http://schemas.openxmlformats.org/drawingml/2006/table">
            <a:tbl>
              <a:tblPr/>
              <a:tblGrid>
                <a:gridCol w="2314575"/>
                <a:gridCol w="2763838"/>
                <a:gridCol w="2538412"/>
              </a:tblGrid>
              <a:tr h="719138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Old States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New States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3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Reading a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Reading b</a:t>
                      </a:r>
                      <a:endParaRPr kumimoji="1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0 -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  <a:endParaRPr kumimoji="1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Lecture#5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expression examples</a:t>
            </a:r>
          </a:p>
          <a:p>
            <a:r>
              <a:rPr lang="en-US" dirty="0" smtClean="0"/>
              <a:t>Introduction to Finite Automata</a:t>
            </a:r>
          </a:p>
          <a:p>
            <a:r>
              <a:rPr lang="en-US" dirty="0" smtClean="0"/>
              <a:t>Finite Automata representation using Transition tables and using graphs</a:t>
            </a:r>
          </a:p>
          <a:p>
            <a:r>
              <a:rPr lang="en-US" dirty="0" smtClean="0"/>
              <a:t>Finite Automata examples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1068</Words>
  <Application>Microsoft Office PowerPoint</Application>
  <PresentationFormat>On-screen Show (4:3)</PresentationFormat>
  <Paragraphs>227</Paragraphs>
  <Slides>26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Lecture # 5</vt:lpstr>
      <vt:lpstr>Lecture#4 Recap</vt:lpstr>
      <vt:lpstr>Slide 3</vt:lpstr>
      <vt:lpstr>Slide 4</vt:lpstr>
      <vt:lpstr>Slide 5</vt:lpstr>
      <vt:lpstr>Slide 6</vt:lpstr>
      <vt:lpstr>Slide 7</vt:lpstr>
      <vt:lpstr>Slide 8</vt:lpstr>
      <vt:lpstr>Slide 9</vt:lpstr>
      <vt:lpstr>Question</vt:lpstr>
      <vt:lpstr>Deterministic Finite Automata</vt:lpstr>
      <vt:lpstr>Graph Representation </vt:lpstr>
      <vt:lpstr>Finite Automata</vt:lpstr>
      <vt:lpstr>Finite Automata Definition</vt:lpstr>
      <vt:lpstr>Slide 15</vt:lpstr>
      <vt:lpstr>Transition Table Representation</vt:lpstr>
      <vt:lpstr>Another way of representation…</vt:lpstr>
      <vt:lpstr>FA directed graph</vt:lpstr>
      <vt:lpstr>Example</vt:lpstr>
      <vt:lpstr>Transition Table Representation</vt:lpstr>
      <vt:lpstr>Another way of representation…</vt:lpstr>
      <vt:lpstr>Slide 22</vt:lpstr>
      <vt:lpstr>Slide 23</vt:lpstr>
      <vt:lpstr>Transition Table Representation</vt:lpstr>
      <vt:lpstr>Another way of representation…</vt:lpstr>
      <vt:lpstr>Lecture#5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156</cp:revision>
  <dcterms:created xsi:type="dcterms:W3CDTF">2012-02-27T05:45:45Z</dcterms:created>
  <dcterms:modified xsi:type="dcterms:W3CDTF">2012-11-28T06:58:20Z</dcterms:modified>
</cp:coreProperties>
</file>