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81" r:id="rId4"/>
    <p:sldId id="306" r:id="rId5"/>
    <p:sldId id="304" r:id="rId6"/>
    <p:sldId id="305" r:id="rId7"/>
    <p:sldId id="282" r:id="rId8"/>
    <p:sldId id="283" r:id="rId9"/>
    <p:sldId id="284" r:id="rId10"/>
    <p:sldId id="285" r:id="rId11"/>
    <p:sldId id="262" r:id="rId12"/>
    <p:sldId id="263" r:id="rId13"/>
    <p:sldId id="291" r:id="rId14"/>
    <p:sldId id="292" r:id="rId15"/>
    <p:sldId id="307" r:id="rId16"/>
  </p:sldIdLst>
  <p:sldSz cx="9144000" cy="6858000" type="screen4x3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872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BC81B6-0BA1-4022-803F-75298B976DE7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1FC88-E668-4C6D-A934-E028A74FF2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90760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0F803D-0239-42C7-B512-6ECA9BD8A74D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Lecture # 4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Theory Of Automata</a:t>
            </a:r>
          </a:p>
          <a:p>
            <a:r>
              <a:rPr lang="en-US" sz="3800" dirty="0" smtClean="0"/>
              <a:t>By </a:t>
            </a:r>
          </a:p>
          <a:p>
            <a:r>
              <a:rPr lang="en-US" sz="3800" dirty="0" smtClean="0"/>
              <a:t>Dr. MM Alam</a:t>
            </a:r>
          </a:p>
          <a:p>
            <a:endParaRPr lang="en-US" sz="3800" dirty="0" smtClean="0"/>
          </a:p>
        </p:txBody>
      </p:sp>
    </p:spTree>
    <p:extLst>
      <p:ext uri="{BB962C8B-B14F-4D97-AF65-F5344CB8AC3E}">
        <p14:creationId xmlns="" xmlns:p14="http://schemas.microsoft.com/office/powerpoint/2010/main" val="258027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Lecture#3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Plus Operation Examples</a:t>
            </a:r>
          </a:p>
          <a:p>
            <a:r>
              <a:rPr lang="en-US" dirty="0" smtClean="0"/>
              <a:t>Four way of defining languages</a:t>
            </a:r>
          </a:p>
          <a:p>
            <a:r>
              <a:rPr lang="en-US" dirty="0" smtClean="0"/>
              <a:t>Examples for Descriptive way of defining languages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Recursive way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4864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A recursive definition is </a:t>
            </a:r>
            <a:r>
              <a:rPr lang="en-US" dirty="0" smtClean="0"/>
              <a:t>fundamentally a </a:t>
            </a:r>
            <a:r>
              <a:rPr lang="en-US" dirty="0"/>
              <a:t>three-step process:</a:t>
            </a:r>
          </a:p>
          <a:p>
            <a:r>
              <a:rPr lang="en-US" dirty="0" smtClean="0"/>
              <a:t>We </a:t>
            </a:r>
            <a:r>
              <a:rPr lang="en-US" dirty="0"/>
              <a:t>specify some basic objects in the set. The number of </a:t>
            </a:r>
            <a:r>
              <a:rPr lang="en-US" dirty="0" smtClean="0"/>
              <a:t>basic objects </a:t>
            </a:r>
            <a:r>
              <a:rPr lang="en-US" dirty="0"/>
              <a:t>specified must be finite</a:t>
            </a:r>
            <a:r>
              <a:rPr lang="en-US" dirty="0" smtClean="0"/>
              <a:t>. This means that we write some basic facts about the set</a:t>
            </a:r>
            <a:endParaRPr lang="en-US" dirty="0"/>
          </a:p>
          <a:p>
            <a:r>
              <a:rPr lang="en-US" dirty="0" smtClean="0"/>
              <a:t>Second</a:t>
            </a:r>
            <a:r>
              <a:rPr lang="en-US" dirty="0"/>
              <a:t>, we give a finite number of </a:t>
            </a:r>
            <a:r>
              <a:rPr lang="en-US" dirty="0" smtClean="0"/>
              <a:t>basic rules </a:t>
            </a:r>
            <a:r>
              <a:rPr lang="en-US" dirty="0"/>
              <a:t>for constructing more objects </a:t>
            </a:r>
            <a:r>
              <a:rPr lang="en-US" dirty="0" smtClean="0"/>
              <a:t>in the </a:t>
            </a:r>
            <a:r>
              <a:rPr lang="en-US" dirty="0"/>
              <a:t>set from the ones we already know.</a:t>
            </a:r>
          </a:p>
          <a:p>
            <a:r>
              <a:rPr lang="en-US" dirty="0" smtClean="0"/>
              <a:t>Finally, </a:t>
            </a:r>
            <a:r>
              <a:rPr lang="en-US" dirty="0"/>
              <a:t>we </a:t>
            </a:r>
            <a:r>
              <a:rPr lang="en-US" dirty="0" smtClean="0"/>
              <a:t>provide declaration </a:t>
            </a:r>
            <a:r>
              <a:rPr lang="en-US" dirty="0"/>
              <a:t>that no objects except those constructed in this </a:t>
            </a:r>
            <a:r>
              <a:rPr lang="en-US" dirty="0" smtClean="0"/>
              <a:t>way are </a:t>
            </a:r>
            <a:r>
              <a:rPr lang="en-US" dirty="0"/>
              <a:t>allowed in the set.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3826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Language of Integer</a:t>
            </a:r>
            <a:endParaRPr lang="en-US" dirty="0"/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None/>
            </a:pPr>
            <a:r>
              <a:rPr lang="en-US" sz="3000" b="1" dirty="0"/>
              <a:t>Defining language of INTEGER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sz="3000" u="sng" dirty="0" smtClean="0"/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sz="3000" u="sng" dirty="0" smtClean="0"/>
              <a:t>Rule 1: </a:t>
            </a:r>
            <a:r>
              <a:rPr lang="en-US" sz="3000" dirty="0" smtClean="0"/>
              <a:t>1  </a:t>
            </a:r>
            <a:r>
              <a:rPr lang="en-US" sz="3000" dirty="0"/>
              <a:t>is in </a:t>
            </a:r>
            <a:r>
              <a:rPr lang="en-US" sz="3000" b="1" dirty="0"/>
              <a:t>INTEGER</a:t>
            </a:r>
            <a:r>
              <a:rPr lang="en-US" sz="3000" dirty="0"/>
              <a:t>.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sz="3000" u="sng" dirty="0" smtClean="0"/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sz="3000" u="sng" dirty="0" smtClean="0"/>
              <a:t>Rule </a:t>
            </a:r>
            <a:r>
              <a:rPr lang="en-US" sz="3000" u="sng" dirty="0"/>
              <a:t>2</a:t>
            </a:r>
            <a:r>
              <a:rPr lang="en-US" sz="3000" u="sng" dirty="0" smtClean="0"/>
              <a:t>:  </a:t>
            </a:r>
            <a:r>
              <a:rPr lang="en-US" sz="3000" dirty="0" smtClean="0"/>
              <a:t>If </a:t>
            </a:r>
            <a:r>
              <a:rPr lang="en-US" sz="3000" dirty="0"/>
              <a:t>x is in </a:t>
            </a:r>
            <a:r>
              <a:rPr lang="en-US" sz="3000" b="1" dirty="0"/>
              <a:t>INTEGER</a:t>
            </a:r>
            <a:r>
              <a:rPr lang="en-US" sz="3000" dirty="0"/>
              <a:t> then x+1 and x-1 are also in </a:t>
            </a:r>
            <a:r>
              <a:rPr lang="en-US" sz="3000" b="1" dirty="0"/>
              <a:t>INTEGER</a:t>
            </a:r>
            <a:r>
              <a:rPr lang="en-US" sz="3000" dirty="0" smtClean="0"/>
              <a:t>.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sz="3000" dirty="0"/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sz="3000" u="sng" dirty="0" smtClean="0"/>
              <a:t>Rule </a:t>
            </a:r>
            <a:r>
              <a:rPr lang="en-US" sz="3000" u="sng" dirty="0"/>
              <a:t>3</a:t>
            </a:r>
            <a:r>
              <a:rPr lang="en-US" sz="3000" u="sng" dirty="0" smtClean="0"/>
              <a:t>: </a:t>
            </a:r>
            <a:r>
              <a:rPr lang="en-US" sz="3000" dirty="0" smtClean="0"/>
              <a:t>No </a:t>
            </a:r>
            <a:r>
              <a:rPr lang="en-US" sz="3000" dirty="0"/>
              <a:t>strings except those constructed in above, are allowed to be in </a:t>
            </a:r>
            <a:r>
              <a:rPr lang="en-US" sz="3000" b="1" dirty="0"/>
              <a:t>INTEGER</a:t>
            </a:r>
            <a:r>
              <a:rPr lang="en-US" sz="3000" dirty="0"/>
              <a:t>.</a:t>
            </a:r>
            <a:endParaRPr lang="en-US" sz="3000" u="sng" dirty="0"/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sz="3000" dirty="0"/>
              <a:t>	</a:t>
            </a:r>
          </a:p>
        </p:txBody>
      </p:sp>
    </p:spTree>
    <p:extLst>
      <p:ext uri="{BB962C8B-B14F-4D97-AF65-F5344CB8AC3E}">
        <p14:creationId xmlns="" xmlns:p14="http://schemas.microsoft.com/office/powerpoint/2010/main" val="32681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 dirty="0"/>
              <a:t>Defining the language L, of strings beginning and ending in </a:t>
            </a:r>
            <a:r>
              <a:rPr lang="en-US" b="1" dirty="0" smtClean="0"/>
              <a:t>different letters </a:t>
            </a:r>
            <a:r>
              <a:rPr lang="en-US" b="1" dirty="0"/>
              <a:t>, defined over  </a:t>
            </a:r>
            <a:r>
              <a:rPr lang="el-GR" b="1" dirty="0"/>
              <a:t>Σ</a:t>
            </a:r>
            <a:r>
              <a:rPr lang="en-US" b="1" dirty="0"/>
              <a:t>={a, b}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u="sng" dirty="0" smtClean="0"/>
              <a:t>Rule </a:t>
            </a:r>
            <a:r>
              <a:rPr lang="en-US" u="sng" dirty="0"/>
              <a:t>1</a:t>
            </a:r>
            <a:r>
              <a:rPr lang="en-US" dirty="0" smtClean="0"/>
              <a:t>:  </a:t>
            </a:r>
            <a:r>
              <a:rPr lang="en-US" dirty="0" err="1" smtClean="0"/>
              <a:t>ab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err="1" smtClean="0"/>
              <a:t>ba</a:t>
            </a:r>
            <a:r>
              <a:rPr lang="en-US" dirty="0" smtClean="0"/>
              <a:t> </a:t>
            </a:r>
            <a:r>
              <a:rPr lang="en-US" dirty="0"/>
              <a:t>are in L</a:t>
            </a:r>
            <a:r>
              <a:rPr lang="en-US" b="1" baseline="40000" dirty="0"/>
              <a:t> </a:t>
            </a:r>
            <a:endParaRPr lang="en-US" b="1" baseline="40000" dirty="0" smtClean="0"/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dirty="0"/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u="sng" dirty="0" smtClean="0"/>
              <a:t>Rule </a:t>
            </a:r>
            <a:r>
              <a:rPr lang="en-US" u="sng" dirty="0"/>
              <a:t>2</a:t>
            </a:r>
            <a:r>
              <a:rPr lang="en-US" u="sng" dirty="0" smtClean="0"/>
              <a:t>: </a:t>
            </a:r>
            <a:r>
              <a:rPr lang="en-US" u="sng" dirty="0"/>
              <a:t> </a:t>
            </a:r>
            <a:r>
              <a:rPr lang="en-US" dirty="0" smtClean="0"/>
              <a:t>(a)s(b) </a:t>
            </a:r>
            <a:r>
              <a:rPr lang="en-US" dirty="0"/>
              <a:t>and (</a:t>
            </a:r>
            <a:r>
              <a:rPr lang="en-US" dirty="0" smtClean="0"/>
              <a:t>b)s(a) </a:t>
            </a:r>
            <a:r>
              <a:rPr lang="en-US" dirty="0"/>
              <a:t>are also in </a:t>
            </a:r>
            <a:r>
              <a:rPr lang="en-US" b="1" dirty="0"/>
              <a:t>L, </a:t>
            </a:r>
            <a:r>
              <a:rPr lang="en-US" dirty="0"/>
              <a:t>where s belongs to </a:t>
            </a:r>
            <a:r>
              <a:rPr lang="el-GR" dirty="0"/>
              <a:t>Σ</a:t>
            </a:r>
            <a:r>
              <a:rPr lang="en-US" baseline="40000" dirty="0" smtClean="0"/>
              <a:t>*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b="1" dirty="0"/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u="sng" dirty="0" smtClean="0"/>
              <a:t>Rule </a:t>
            </a:r>
            <a:r>
              <a:rPr lang="en-US" u="sng" dirty="0"/>
              <a:t>3</a:t>
            </a:r>
            <a:r>
              <a:rPr lang="en-US" u="sng" dirty="0" smtClean="0"/>
              <a:t>:  </a:t>
            </a:r>
            <a:r>
              <a:rPr lang="en-US" dirty="0"/>
              <a:t>	No strings except those constructed in above, are allowed to be in </a:t>
            </a:r>
            <a:r>
              <a:rPr lang="en-US" b="1" dirty="0"/>
              <a:t>L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35414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Factorial Example</a:t>
            </a:r>
            <a:endParaRPr lang="en-US" dirty="0"/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85950"/>
            <a:ext cx="8305800" cy="4591050"/>
          </a:xfrm>
        </p:spPr>
        <p:txBody>
          <a:bodyPr/>
          <a:lstStyle/>
          <a:p>
            <a:r>
              <a:rPr lang="en-US" b="1" dirty="0" smtClean="0"/>
              <a:t>Lets consider the language of factorial:</a:t>
            </a:r>
            <a:endParaRPr lang="en-US" b="1" dirty="0"/>
          </a:p>
          <a:p>
            <a:pPr>
              <a:buFont typeface="Monotype Sorts" pitchFamily="2" charset="2"/>
              <a:buNone/>
            </a:pPr>
            <a:r>
              <a:rPr lang="en-US" u="sng" dirty="0" smtClean="0"/>
              <a:t>Rule 1:  </a:t>
            </a:r>
            <a:r>
              <a:rPr lang="en-US" dirty="0"/>
              <a:t>	</a:t>
            </a:r>
            <a:r>
              <a:rPr lang="en-US" dirty="0" smtClean="0"/>
              <a:t>We know that  </a:t>
            </a:r>
            <a:r>
              <a:rPr lang="en-US" dirty="0"/>
              <a:t>0!=1, so 1 is in </a:t>
            </a:r>
            <a:r>
              <a:rPr lang="en-US" b="1" dirty="0"/>
              <a:t>factorial</a:t>
            </a:r>
            <a:r>
              <a:rPr lang="en-US" dirty="0"/>
              <a:t>.</a:t>
            </a:r>
          </a:p>
          <a:p>
            <a:pPr>
              <a:buFont typeface="Monotype Sorts" pitchFamily="2" charset="2"/>
              <a:buNone/>
            </a:pPr>
            <a:r>
              <a:rPr lang="en-US" u="sng" dirty="0" smtClean="0"/>
              <a:t>Rule </a:t>
            </a:r>
            <a:r>
              <a:rPr lang="en-US" u="sng" dirty="0"/>
              <a:t>2</a:t>
            </a:r>
            <a:r>
              <a:rPr lang="en-US" u="sng" dirty="0" smtClean="0"/>
              <a:t>:</a:t>
            </a:r>
            <a:r>
              <a:rPr lang="en-US" dirty="0" smtClean="0"/>
              <a:t>   Also n</a:t>
            </a:r>
            <a:r>
              <a:rPr lang="en-US" dirty="0"/>
              <a:t>!=n*(n-1)! is in </a:t>
            </a:r>
            <a:r>
              <a:rPr lang="en-US" b="1" dirty="0"/>
              <a:t>factorial</a:t>
            </a:r>
            <a:r>
              <a:rPr lang="en-US" dirty="0"/>
              <a:t>.</a:t>
            </a:r>
          </a:p>
          <a:p>
            <a:pPr>
              <a:buFont typeface="Monotype Sorts" pitchFamily="2" charset="2"/>
              <a:buNone/>
            </a:pPr>
            <a:r>
              <a:rPr lang="en-US" u="sng" dirty="0" smtClean="0"/>
              <a:t>Rule </a:t>
            </a:r>
            <a:r>
              <a:rPr lang="en-US" u="sng" dirty="0"/>
              <a:t>3</a:t>
            </a:r>
            <a:r>
              <a:rPr lang="en-US" u="sng" dirty="0" smtClean="0"/>
              <a:t>:</a:t>
            </a:r>
            <a:r>
              <a:rPr lang="en-US" dirty="0" smtClean="0"/>
              <a:t>  Thus, no </a:t>
            </a:r>
            <a:r>
              <a:rPr lang="en-US" dirty="0"/>
              <a:t>strings except those constructed in above, are allowed to be in </a:t>
            </a:r>
            <a:r>
              <a:rPr lang="en-US" b="1" dirty="0"/>
              <a:t>factorial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91100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57200"/>
            <a:ext cx="8382000" cy="6172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Consider </a:t>
            </a:r>
            <a:r>
              <a:rPr lang="en-US" dirty="0"/>
              <a:t>the set P-EVEN, which is the set of positive even numbers.</a:t>
            </a:r>
          </a:p>
          <a:p>
            <a:pPr marL="0" indent="0">
              <a:buNone/>
            </a:pPr>
            <a:r>
              <a:rPr lang="en-US" b="1" dirty="0" smtClean="0"/>
              <a:t>Method#1: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We </a:t>
            </a:r>
            <a:r>
              <a:rPr lang="en-US" b="1" dirty="0"/>
              <a:t>can define P-EVEN to be the set of all positive integers that </a:t>
            </a:r>
            <a:r>
              <a:rPr lang="en-US" b="1" dirty="0" smtClean="0"/>
              <a:t>are evenly </a:t>
            </a:r>
            <a:r>
              <a:rPr lang="en-US" b="1" dirty="0"/>
              <a:t>divisible by 2</a:t>
            </a:r>
            <a:r>
              <a:rPr lang="en-US" b="1" dirty="0" smtClean="0"/>
              <a:t>. OR</a:t>
            </a:r>
            <a:endParaRPr lang="en-US" b="1" dirty="0"/>
          </a:p>
          <a:p>
            <a:pPr marL="0" indent="0">
              <a:buNone/>
            </a:pPr>
            <a:r>
              <a:rPr lang="en-US" b="1" dirty="0" smtClean="0"/>
              <a:t>P-EVEN </a:t>
            </a:r>
            <a:r>
              <a:rPr lang="en-US" b="1" dirty="0"/>
              <a:t>is the set of all 2n, where n = 1, 2, . . ..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P-EVEN is defined by these three rules:</a:t>
            </a:r>
          </a:p>
          <a:p>
            <a:pPr marL="0" indent="0">
              <a:buNone/>
            </a:pPr>
            <a:r>
              <a:rPr lang="en-US" b="1" dirty="0"/>
              <a:t>Rule </a:t>
            </a:r>
            <a:r>
              <a:rPr lang="en-US" b="1" dirty="0" smtClean="0"/>
              <a:t>1: </a:t>
            </a:r>
            <a:r>
              <a:rPr lang="en-US" dirty="0"/>
              <a:t>2 is in P-EVEN.</a:t>
            </a:r>
          </a:p>
          <a:p>
            <a:pPr marL="0" indent="0">
              <a:buNone/>
            </a:pPr>
            <a:r>
              <a:rPr lang="en-US" b="1" dirty="0"/>
              <a:t>Rule </a:t>
            </a:r>
            <a:r>
              <a:rPr lang="en-US" b="1" dirty="0" smtClean="0"/>
              <a:t>2: </a:t>
            </a:r>
            <a:r>
              <a:rPr lang="en-US" dirty="0"/>
              <a:t>If x is in P-EVEN, then so is x + 2.</a:t>
            </a:r>
          </a:p>
          <a:p>
            <a:pPr marL="0" indent="0">
              <a:buNone/>
            </a:pPr>
            <a:r>
              <a:rPr lang="en-US" b="1" dirty="0"/>
              <a:t>Rule </a:t>
            </a:r>
            <a:r>
              <a:rPr lang="en-US" b="1" dirty="0" smtClean="0"/>
              <a:t>3:</a:t>
            </a:r>
            <a:r>
              <a:rPr lang="en-US" dirty="0" smtClean="0"/>
              <a:t> </a:t>
            </a:r>
            <a:r>
              <a:rPr lang="en-US" dirty="0"/>
              <a:t>The only elements in the set P-EVEN are those that can </a:t>
            </a:r>
            <a:r>
              <a:rPr lang="en-US" dirty="0" smtClean="0"/>
              <a:t>be produced </a:t>
            </a:r>
            <a:r>
              <a:rPr lang="en-US" dirty="0"/>
              <a:t>from the two rules above.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2830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41437"/>
            <a:ext cx="8382000" cy="5211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In </a:t>
            </a:r>
            <a:r>
              <a:rPr lang="en-US" dirty="0"/>
              <a:t>particular, to show that 12 is in P-EVEN using the last definition, we </a:t>
            </a:r>
            <a:r>
              <a:rPr lang="en-US" dirty="0" smtClean="0"/>
              <a:t>would have </a:t>
            </a:r>
            <a:r>
              <a:rPr lang="en-US" dirty="0"/>
              <a:t>to do the following:</a:t>
            </a:r>
          </a:p>
          <a:p>
            <a:r>
              <a:rPr lang="en-US" dirty="0" smtClean="0"/>
              <a:t>2 </a:t>
            </a:r>
            <a:r>
              <a:rPr lang="en-US" dirty="0"/>
              <a:t>is in P-EVEN by Rule 1.</a:t>
            </a:r>
          </a:p>
          <a:p>
            <a:r>
              <a:rPr lang="en-US" dirty="0" smtClean="0"/>
              <a:t>2 </a:t>
            </a:r>
            <a:r>
              <a:rPr lang="en-US" dirty="0"/>
              <a:t>+ 2 = 4 is in P-EVEN by Rule 2.</a:t>
            </a:r>
          </a:p>
          <a:p>
            <a:r>
              <a:rPr lang="en-US" dirty="0" smtClean="0"/>
              <a:t>4 </a:t>
            </a:r>
            <a:r>
              <a:rPr lang="en-US" dirty="0"/>
              <a:t>+ 2 = 6 is in P-EVEN by Rule 2.</a:t>
            </a:r>
          </a:p>
          <a:p>
            <a:r>
              <a:rPr lang="en-US" dirty="0" smtClean="0"/>
              <a:t>6 </a:t>
            </a:r>
            <a:r>
              <a:rPr lang="en-US" dirty="0"/>
              <a:t>+ 2 = 8 is in P-EVEN by Rule 2.</a:t>
            </a:r>
          </a:p>
          <a:p>
            <a:r>
              <a:rPr lang="en-US" dirty="0" smtClean="0"/>
              <a:t>8 </a:t>
            </a:r>
            <a:r>
              <a:rPr lang="en-US" dirty="0"/>
              <a:t>+ 2 = 10 is in P-EVEN by Rule 2.</a:t>
            </a:r>
          </a:p>
          <a:p>
            <a:r>
              <a:rPr lang="en-US" dirty="0" smtClean="0"/>
              <a:t>10 </a:t>
            </a:r>
            <a:r>
              <a:rPr lang="en-US" dirty="0"/>
              <a:t>+ 2 = 12 is in P-EVEN by Rule 2.</a:t>
            </a:r>
          </a:p>
          <a:p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How to apply a recursive definition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675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4801"/>
            <a:ext cx="9144000" cy="62484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u="sng" dirty="0" smtClean="0"/>
              <a:t>Method#2</a:t>
            </a:r>
          </a:p>
          <a:p>
            <a:pPr marL="0" indent="0">
              <a:buNone/>
            </a:pPr>
            <a:r>
              <a:rPr lang="en-US" dirty="0" smtClean="0"/>
              <a:t>We </a:t>
            </a:r>
            <a:r>
              <a:rPr lang="en-US" dirty="0"/>
              <a:t>can make another definition for P-EVEN as follows:</a:t>
            </a:r>
          </a:p>
          <a:p>
            <a:pPr marL="0" indent="0">
              <a:buNone/>
            </a:pPr>
            <a:r>
              <a:rPr lang="en-US" b="1" dirty="0"/>
              <a:t>Rule </a:t>
            </a:r>
            <a:r>
              <a:rPr lang="en-US" b="1" dirty="0" smtClean="0"/>
              <a:t>1: </a:t>
            </a:r>
            <a:r>
              <a:rPr lang="en-US" dirty="0"/>
              <a:t>2 is in P-EVEN.</a:t>
            </a:r>
          </a:p>
          <a:p>
            <a:pPr marL="0" indent="0">
              <a:buNone/>
            </a:pPr>
            <a:r>
              <a:rPr lang="en-US" b="1" dirty="0"/>
              <a:t>Rule </a:t>
            </a:r>
            <a:r>
              <a:rPr lang="en-US" b="1" dirty="0" smtClean="0"/>
              <a:t>2:</a:t>
            </a:r>
            <a:r>
              <a:rPr lang="en-US" dirty="0" smtClean="0"/>
              <a:t> </a:t>
            </a:r>
            <a:r>
              <a:rPr lang="en-US" dirty="0"/>
              <a:t>If x and y are both in P-EVEN, then x + y is in P-EVEN.</a:t>
            </a:r>
          </a:p>
          <a:p>
            <a:pPr marL="0" indent="0">
              <a:buNone/>
            </a:pPr>
            <a:r>
              <a:rPr lang="en-US" b="1" dirty="0"/>
              <a:t>Rule </a:t>
            </a:r>
            <a:r>
              <a:rPr lang="en-US" b="1" dirty="0" smtClean="0"/>
              <a:t>3:</a:t>
            </a:r>
            <a:r>
              <a:rPr lang="en-US" dirty="0" smtClean="0"/>
              <a:t> </a:t>
            </a:r>
            <a:r>
              <a:rPr lang="en-US" dirty="0"/>
              <a:t>No number is in P-EVEN unless it can be produced by rules 1 and 2.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How to </a:t>
            </a:r>
            <a:r>
              <a:rPr lang="en-US" b="1" dirty="0"/>
              <a:t>show that 12 is in P-EVEN: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 2 </a:t>
            </a:r>
            <a:r>
              <a:rPr lang="en-US" dirty="0"/>
              <a:t>is in P-EVEN by Rule 1.</a:t>
            </a:r>
          </a:p>
          <a:p>
            <a:pPr marL="0" indent="0">
              <a:buNone/>
            </a:pPr>
            <a:r>
              <a:rPr lang="en-US" dirty="0" smtClean="0"/>
              <a:t> 2 </a:t>
            </a:r>
            <a:r>
              <a:rPr lang="en-US" dirty="0"/>
              <a:t>+ 2 = 4 is in P-EVEN by Rule 2.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4 + 4 = 8 is in P-EVEN by Rule 2.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4 + 8 = 12 is in P-EVEN by Rule 2.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7689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Example: Let PALINDROME be the set of all strings over the alphabet  </a:t>
            </a:r>
            <a:r>
              <a:rPr lang="en-US" dirty="0" smtClean="0"/>
              <a:t>= {</a:t>
            </a:r>
            <a:r>
              <a:rPr lang="en-US" dirty="0"/>
              <a:t>a, b} </a:t>
            </a:r>
            <a:r>
              <a:rPr lang="en-US" dirty="0" smtClean="0"/>
              <a:t> PALINDROME = </a:t>
            </a:r>
            <a:r>
              <a:rPr lang="en-US" dirty="0"/>
              <a:t>{w : w = reverse(w)} = </a:t>
            </a:r>
            <a:r>
              <a:rPr lang="en-US" dirty="0" smtClean="0"/>
              <a:t>{</a:t>
            </a:r>
            <a:r>
              <a:rPr lang="el-GR" dirty="0" smtClean="0"/>
              <a:t>Λ</a:t>
            </a:r>
            <a:r>
              <a:rPr lang="en-US" dirty="0" smtClean="0"/>
              <a:t>, </a:t>
            </a:r>
            <a:r>
              <a:rPr lang="en-US" dirty="0"/>
              <a:t>a, b, </a:t>
            </a:r>
            <a:r>
              <a:rPr lang="en-US" dirty="0" err="1"/>
              <a:t>aa</a:t>
            </a:r>
            <a:r>
              <a:rPr lang="en-US" dirty="0"/>
              <a:t>, bb, </a:t>
            </a:r>
            <a:r>
              <a:rPr lang="en-US" dirty="0" err="1"/>
              <a:t>aaa</a:t>
            </a:r>
            <a:r>
              <a:rPr lang="en-US" dirty="0"/>
              <a:t>, aba, </a:t>
            </a:r>
            <a:r>
              <a:rPr lang="en-US" dirty="0" err="1"/>
              <a:t>bab</a:t>
            </a:r>
            <a:r>
              <a:rPr lang="en-US" dirty="0"/>
              <a:t>, </a:t>
            </a:r>
            <a:r>
              <a:rPr lang="en-US" dirty="0" err="1"/>
              <a:t>bbb</a:t>
            </a:r>
            <a:r>
              <a:rPr lang="en-US" dirty="0"/>
              <a:t>, </a:t>
            </a:r>
            <a:r>
              <a:rPr lang="en-US" dirty="0" err="1"/>
              <a:t>aaaa</a:t>
            </a:r>
            <a:r>
              <a:rPr lang="en-US" dirty="0"/>
              <a:t>, </a:t>
            </a:r>
            <a:r>
              <a:rPr lang="en-US" dirty="0" err="1"/>
              <a:t>abba</a:t>
            </a:r>
            <a:r>
              <a:rPr lang="en-US" dirty="0"/>
              <a:t>, . . .}.</a:t>
            </a:r>
          </a:p>
          <a:p>
            <a:pPr marL="0" indent="0">
              <a:buNone/>
            </a:pPr>
            <a:r>
              <a:rPr lang="en-US" dirty="0"/>
              <a:t>A recursive definition for PALINDROME is as follows:</a:t>
            </a:r>
          </a:p>
          <a:p>
            <a:r>
              <a:rPr lang="en-US" b="1" dirty="0"/>
              <a:t>Rule </a:t>
            </a:r>
            <a:r>
              <a:rPr lang="en-US" b="1" dirty="0" smtClean="0"/>
              <a:t>1:</a:t>
            </a:r>
            <a:r>
              <a:rPr lang="en-US" dirty="0" smtClean="0"/>
              <a:t> </a:t>
            </a:r>
            <a:r>
              <a:rPr lang="en-US" dirty="0"/>
              <a:t>, a, and b are in PALINDROME.</a:t>
            </a:r>
          </a:p>
          <a:p>
            <a:r>
              <a:rPr lang="en-US" b="1" dirty="0"/>
              <a:t>Rule </a:t>
            </a:r>
            <a:r>
              <a:rPr lang="en-US" b="1" dirty="0" smtClean="0"/>
              <a:t>2:</a:t>
            </a:r>
            <a:r>
              <a:rPr lang="en-US" dirty="0" smtClean="0"/>
              <a:t> </a:t>
            </a:r>
            <a:r>
              <a:rPr lang="en-US" dirty="0"/>
              <a:t>If w 2 PALINDROME, then so are </a:t>
            </a:r>
            <a:r>
              <a:rPr lang="en-US" dirty="0" err="1"/>
              <a:t>awa</a:t>
            </a:r>
            <a:r>
              <a:rPr lang="en-US" dirty="0"/>
              <a:t> and </a:t>
            </a:r>
            <a:r>
              <a:rPr lang="en-US" dirty="0" err="1"/>
              <a:t>bwb</a:t>
            </a:r>
            <a:r>
              <a:rPr lang="en-US" dirty="0"/>
              <a:t>.</a:t>
            </a:r>
          </a:p>
          <a:p>
            <a:r>
              <a:rPr lang="en-US" b="1" dirty="0"/>
              <a:t>Rule </a:t>
            </a:r>
            <a:r>
              <a:rPr lang="en-US" b="1" dirty="0" smtClean="0"/>
              <a:t>3:</a:t>
            </a:r>
            <a:r>
              <a:rPr lang="en-US" dirty="0" smtClean="0"/>
              <a:t> </a:t>
            </a:r>
            <a:r>
              <a:rPr lang="en-US" dirty="0"/>
              <a:t>No other string is in PALINDROME unless it can be produced </a:t>
            </a:r>
            <a:r>
              <a:rPr lang="en-US" dirty="0" smtClean="0"/>
              <a:t>by rules </a:t>
            </a:r>
            <a:r>
              <a:rPr lang="en-US" dirty="0"/>
              <a:t>1 and 2.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5017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Expressions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Regular expressions is a common means of defining a language. It actually provide concise matching of string. </a:t>
            </a:r>
          </a:p>
          <a:p>
            <a:r>
              <a:rPr lang="en-US" dirty="0" smtClean="0"/>
              <a:t>The concept is associated with the </a:t>
            </a:r>
            <a:r>
              <a:rPr lang="en-US" dirty="0" err="1" smtClean="0"/>
              <a:t>Kleenes</a:t>
            </a:r>
            <a:r>
              <a:rPr lang="en-US" dirty="0" smtClean="0"/>
              <a:t> formalism of regular sets introduced in 1950</a:t>
            </a:r>
          </a:p>
          <a:p>
            <a:r>
              <a:rPr lang="en-US" dirty="0" smtClean="0"/>
              <a:t>Useful operators used in the regular expression are as follows:</a:t>
            </a:r>
          </a:p>
          <a:p>
            <a:pPr marL="457200" lvl="1" indent="0">
              <a:buNone/>
            </a:pPr>
            <a:r>
              <a:rPr lang="en-US" dirty="0" smtClean="0"/>
              <a:t>*  = 0 or more</a:t>
            </a:r>
          </a:p>
          <a:p>
            <a:pPr marL="457200" lvl="1" indent="0">
              <a:buNone/>
            </a:pPr>
            <a:r>
              <a:rPr lang="en-US" dirty="0" smtClean="0"/>
              <a:t>+  = 1 or more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085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 err="1" smtClean="0"/>
              <a:t>a|b</a:t>
            </a:r>
            <a:r>
              <a:rPr lang="en-US" dirty="0" smtClean="0"/>
              <a:t> = a or b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(</a:t>
            </a:r>
            <a:r>
              <a:rPr lang="en-US" dirty="0" err="1" smtClean="0"/>
              <a:t>a|b</a:t>
            </a:r>
            <a:r>
              <a:rPr lang="en-US" dirty="0" smtClean="0"/>
              <a:t>)*  = (a or b) 0 or more times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/>
              <a:t>(</a:t>
            </a:r>
            <a:r>
              <a:rPr lang="en-US" dirty="0" err="1"/>
              <a:t>a|b</a:t>
            </a:r>
            <a:r>
              <a:rPr lang="en-US" dirty="0" smtClean="0"/>
              <a:t>)</a:t>
            </a:r>
            <a:r>
              <a:rPr lang="en-US" baseline="30000" dirty="0" smtClean="0"/>
              <a:t>+</a:t>
            </a:r>
            <a:r>
              <a:rPr lang="en-US" dirty="0" smtClean="0"/>
              <a:t>  </a:t>
            </a:r>
            <a:r>
              <a:rPr lang="en-US" dirty="0"/>
              <a:t>= (a or b) </a:t>
            </a:r>
            <a:r>
              <a:rPr lang="en-US" dirty="0" smtClean="0"/>
              <a:t>1 </a:t>
            </a:r>
            <a:r>
              <a:rPr lang="en-US" dirty="0"/>
              <a:t>or more times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 err="1" smtClean="0"/>
              <a:t>a|b</a:t>
            </a:r>
            <a:r>
              <a:rPr lang="en-US" dirty="0" smtClean="0"/>
              <a:t>*  = a or b (only b 0 or more times)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/>
              <a:t>(</a:t>
            </a:r>
            <a:r>
              <a:rPr lang="en-US" dirty="0" err="1"/>
              <a:t>a|b</a:t>
            </a:r>
            <a:r>
              <a:rPr lang="en-US" dirty="0" smtClean="0"/>
              <a:t>)*(c|</a:t>
            </a:r>
            <a:r>
              <a:rPr lang="el-GR" dirty="0" smtClean="0"/>
              <a:t>Λ</a:t>
            </a:r>
            <a:r>
              <a:rPr lang="en-US" dirty="0" smtClean="0"/>
              <a:t>) = (a or b) 0 or more times and c or Null string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3821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Construct a regular expression for all words in which a appears tripled, if at all. This means that every clump of </a:t>
            </a:r>
            <a:r>
              <a:rPr lang="en-US" dirty="0" err="1" smtClean="0">
                <a:solidFill>
                  <a:srgbClr val="FF0000"/>
                </a:solidFill>
              </a:rPr>
              <a:t>a’s</a:t>
            </a:r>
            <a:r>
              <a:rPr lang="en-US" dirty="0" smtClean="0">
                <a:solidFill>
                  <a:srgbClr val="FF0000"/>
                </a:solidFill>
              </a:rPr>
              <a:t> contains 3 or 6 or 9 or 12... </a:t>
            </a:r>
            <a:r>
              <a:rPr lang="en-US" dirty="0" err="1" smtClean="0">
                <a:solidFill>
                  <a:srgbClr val="FF0000"/>
                </a:solidFill>
              </a:rPr>
              <a:t>a’s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(</a:t>
            </a:r>
            <a:r>
              <a:rPr lang="en-US" dirty="0" err="1" smtClean="0"/>
              <a:t>aaa</a:t>
            </a:r>
            <a:r>
              <a:rPr lang="en-US" dirty="0" smtClean="0"/>
              <a:t> + b)* or (b + </a:t>
            </a:r>
            <a:r>
              <a:rPr lang="en-US" dirty="0" err="1" smtClean="0"/>
              <a:t>aaa</a:t>
            </a:r>
            <a:r>
              <a:rPr lang="en-US" dirty="0" smtClean="0"/>
              <a:t>)* or ((</a:t>
            </a:r>
            <a:r>
              <a:rPr lang="en-US" dirty="0" err="1" smtClean="0"/>
              <a:t>aaa</a:t>
            </a:r>
            <a:r>
              <a:rPr lang="en-US" dirty="0" smtClean="0"/>
              <a:t>)*b*)* or (b*(</a:t>
            </a:r>
            <a:r>
              <a:rPr lang="en-US" dirty="0" err="1" smtClean="0"/>
              <a:t>aaa</a:t>
            </a:r>
            <a:r>
              <a:rPr lang="en-US" dirty="0" smtClean="0"/>
              <a:t>)*)*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Construct a regular expression for all words that contain at least one of the strings s1, s2, s3, or s4</a:t>
            </a:r>
          </a:p>
          <a:p>
            <a:r>
              <a:rPr lang="en-US" dirty="0" smtClean="0"/>
              <a:t>(s1 + s2 + s3 + s4)(s1 + s2 + s3 + s4)*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Lecture#4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Recursive way </a:t>
            </a:r>
            <a:r>
              <a:rPr lang="en-US" dirty="0" smtClean="0"/>
              <a:t>of defining languages</a:t>
            </a:r>
          </a:p>
          <a:p>
            <a:r>
              <a:rPr lang="en-US" dirty="0" smtClean="0"/>
              <a:t>Recursive way examples</a:t>
            </a:r>
          </a:p>
          <a:p>
            <a:r>
              <a:rPr lang="en-US" dirty="0" smtClean="0"/>
              <a:t>Regular expressions</a:t>
            </a:r>
          </a:p>
          <a:p>
            <a:r>
              <a:rPr lang="en-US" dirty="0" smtClean="0"/>
              <a:t>Regular expression examples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ADMINISTRATOR@SPELLIVFUVWYY57I" val="466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903</Words>
  <Application>Microsoft Office PowerPoint</Application>
  <PresentationFormat>On-screen Show (4:3)</PresentationFormat>
  <Paragraphs>88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Lecture # 4</vt:lpstr>
      <vt:lpstr>Lecture#3 Recap</vt:lpstr>
      <vt:lpstr>Recursive way</vt:lpstr>
      <vt:lpstr>Language of Integer</vt:lpstr>
      <vt:lpstr>Slide 5</vt:lpstr>
      <vt:lpstr>Factorial Example</vt:lpstr>
      <vt:lpstr>Slide 7</vt:lpstr>
      <vt:lpstr>How to apply a recursive definition</vt:lpstr>
      <vt:lpstr>Slide 9</vt:lpstr>
      <vt:lpstr>Slide 10</vt:lpstr>
      <vt:lpstr>Regular Expressions</vt:lpstr>
      <vt:lpstr>Slide 12</vt:lpstr>
      <vt:lpstr>Slide 13</vt:lpstr>
      <vt:lpstr>Slide 14</vt:lpstr>
      <vt:lpstr>Lecture#4 Summary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122</cp:revision>
  <dcterms:created xsi:type="dcterms:W3CDTF">2012-02-27T05:45:45Z</dcterms:created>
  <dcterms:modified xsi:type="dcterms:W3CDTF">2012-11-28T05:36:30Z</dcterms:modified>
</cp:coreProperties>
</file>