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81" r:id="rId4"/>
    <p:sldId id="282" r:id="rId5"/>
    <p:sldId id="283" r:id="rId6"/>
    <p:sldId id="284" r:id="rId7"/>
    <p:sldId id="285" r:id="rId8"/>
    <p:sldId id="28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87" r:id="rId21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81B6-0BA1-4022-803F-75298B976DE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FC88-E668-4C6D-A934-E028A74FF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076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3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="" xmlns:p14="http://schemas.microsoft.com/office/powerpoint/2010/main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Closure</a:t>
            </a:r>
          </a:p>
          <a:p>
            <a:r>
              <a:rPr lang="en-US" dirty="0" smtClean="0"/>
              <a:t>Examples of </a:t>
            </a:r>
            <a:r>
              <a:rPr lang="en-US" dirty="0" err="1" smtClean="0"/>
              <a:t>Kleene</a:t>
            </a:r>
            <a:r>
              <a:rPr lang="en-US" dirty="0" smtClean="0"/>
              <a:t> Closure.</a:t>
            </a:r>
          </a:p>
          <a:p>
            <a:r>
              <a:rPr lang="en-US" dirty="0" smtClean="0"/>
              <a:t>Plus Operation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Prove that for all sets S,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 (S+)* = (S*)*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(ii) (S+)+ = S+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(iii) Is (S*)+ = (S+)* for all sets 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</a:t>
            </a:r>
            <a:r>
              <a:rPr lang="en-US" baseline="30000" dirty="0" smtClean="0"/>
              <a:t>+</a:t>
            </a:r>
            <a:r>
              <a:rPr lang="en-US" dirty="0" smtClean="0"/>
              <a:t> = {all concatenations of words in S, excluding </a:t>
            </a:r>
            <a:r>
              <a:rPr lang="el-GR" dirty="0" smtClean="0"/>
              <a:t>Λ</a:t>
            </a:r>
            <a:r>
              <a:rPr lang="en-US" dirty="0" smtClean="0"/>
              <a:t>}.</a:t>
            </a:r>
          </a:p>
          <a:p>
            <a:pPr>
              <a:buNone/>
            </a:pPr>
            <a:r>
              <a:rPr lang="en-US" dirty="0" smtClean="0"/>
              <a:t>(S</a:t>
            </a:r>
            <a:r>
              <a:rPr lang="en-US" baseline="30000" dirty="0" smtClean="0"/>
              <a:t>+</a:t>
            </a:r>
            <a:r>
              <a:rPr lang="en-US" dirty="0" smtClean="0"/>
              <a:t>)* 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</a:t>
            </a:r>
            <a:r>
              <a:rPr lang="en-US" baseline="30000" dirty="0" smtClean="0"/>
              <a:t>+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(concatenations of words in S, excluding </a:t>
            </a:r>
            <a:r>
              <a:rPr lang="el-GR" dirty="0" smtClean="0"/>
              <a:t>Λ</a:t>
            </a:r>
            <a:r>
              <a:rPr lang="en-US" dirty="0" smtClean="0"/>
              <a:t>)}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= S*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S* 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(S*)* 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(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S)}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= S*</a:t>
            </a:r>
          </a:p>
          <a:p>
            <a:pPr>
              <a:buNone/>
            </a:pPr>
            <a:r>
              <a:rPr lang="en-US" dirty="0" smtClean="0"/>
              <a:t>Therefore (S</a:t>
            </a:r>
            <a:r>
              <a:rPr lang="en-US" sz="3000" baseline="30000" dirty="0" smtClean="0"/>
              <a:t>+</a:t>
            </a:r>
            <a:r>
              <a:rPr lang="en-US" dirty="0" smtClean="0"/>
              <a:t>)* = (S*)* = S*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(ii) (S</a:t>
            </a:r>
            <a:r>
              <a:rPr lang="en-US" baseline="300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baseline="300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= S</a:t>
            </a:r>
            <a:r>
              <a:rPr lang="en-US" baseline="30000" dirty="0" smtClean="0">
                <a:solidFill>
                  <a:srgbClr val="FF0000"/>
                </a:solidFill>
              </a:rPr>
              <a:t>+</a:t>
            </a:r>
          </a:p>
          <a:p>
            <a:pPr>
              <a:buNone/>
            </a:pPr>
            <a:r>
              <a:rPr lang="en-US" dirty="0" smtClean="0"/>
              <a:t>S</a:t>
            </a:r>
            <a:r>
              <a:rPr lang="en-US" baseline="30000" dirty="0" smtClean="0"/>
              <a:t>+</a:t>
            </a:r>
            <a:r>
              <a:rPr lang="en-US" dirty="0" smtClean="0"/>
              <a:t> = {all concatenations of words in S, excluding </a:t>
            </a:r>
            <a:r>
              <a:rPr lang="el-GR" dirty="0" smtClean="0"/>
              <a:t>Λ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(S</a:t>
            </a:r>
            <a:r>
              <a:rPr lang="en-US" baseline="30000" dirty="0" smtClean="0"/>
              <a:t>+</a:t>
            </a:r>
            <a:r>
              <a:rPr lang="en-US" dirty="0" smtClean="0"/>
              <a:t>)</a:t>
            </a:r>
            <a:r>
              <a:rPr lang="en-US" baseline="30000" dirty="0" smtClean="0"/>
              <a:t>+</a:t>
            </a:r>
            <a:r>
              <a:rPr lang="en-US" dirty="0" smtClean="0"/>
              <a:t> = {all concatenations of words in S</a:t>
            </a:r>
            <a:r>
              <a:rPr lang="en-US" baseline="30000" dirty="0" smtClean="0"/>
              <a:t>+</a:t>
            </a:r>
            <a:r>
              <a:rPr lang="en-US" dirty="0" smtClean="0"/>
              <a:t>, excluding </a:t>
            </a:r>
            <a:r>
              <a:rPr lang="el-GR" dirty="0" smtClean="0"/>
              <a:t>Λ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= {all concatenations of (all concatenations of words in S, excluding </a:t>
            </a:r>
            <a:r>
              <a:rPr lang="el-GR" dirty="0" smtClean="0"/>
              <a:t>Λ</a:t>
            </a:r>
            <a:r>
              <a:rPr lang="en-US" dirty="0" smtClean="0"/>
              <a:t>) excluding </a:t>
            </a:r>
            <a:r>
              <a:rPr lang="el-GR" dirty="0" smtClean="0"/>
              <a:t>Λ</a:t>
            </a:r>
            <a:r>
              <a:rPr lang="en-US" dirty="0" smtClean="0"/>
              <a:t>)}</a:t>
            </a:r>
          </a:p>
          <a:p>
            <a:pPr>
              <a:buNone/>
            </a:pPr>
            <a:r>
              <a:rPr lang="en-US" dirty="0" smtClean="0"/>
              <a:t>= {all concatenations of words in S, excluding </a:t>
            </a:r>
            <a:r>
              <a:rPr lang="el-GR" dirty="0" smtClean="0"/>
              <a:t>Λ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= S</a:t>
            </a:r>
            <a:r>
              <a:rPr lang="en-US" baseline="30000" dirty="0" smtClean="0"/>
              <a:t>+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(iii) Is (S*)</a:t>
            </a:r>
            <a:r>
              <a:rPr lang="en-US" baseline="300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 = (S</a:t>
            </a:r>
            <a:r>
              <a:rPr lang="en-US" baseline="30000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)* for all sets S?</a:t>
            </a:r>
          </a:p>
          <a:p>
            <a:pPr>
              <a:buNone/>
            </a:pPr>
            <a:r>
              <a:rPr lang="en-US" dirty="0" smtClean="0"/>
              <a:t>S</a:t>
            </a:r>
            <a:r>
              <a:rPr lang="en-US" dirty="0" smtClean="0"/>
              <a:t>* 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(S*)</a:t>
            </a:r>
            <a:r>
              <a:rPr lang="en-US" sz="3000" baseline="30000" dirty="0" smtClean="0"/>
              <a:t>+</a:t>
            </a:r>
            <a:r>
              <a:rPr lang="en-US" dirty="0" smtClean="0"/>
              <a:t> = {all concatenations of words in S*, but not </a:t>
            </a:r>
            <a:r>
              <a:rPr lang="el-GR" dirty="0" smtClean="0"/>
              <a:t>Λ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S* already contains </a:t>
            </a:r>
            <a:r>
              <a:rPr lang="el-GR" dirty="0" smtClean="0"/>
              <a:t>Λ</a:t>
            </a:r>
            <a:r>
              <a:rPr lang="en-US" dirty="0" smtClean="0"/>
              <a:t>, so (S*)</a:t>
            </a:r>
            <a:r>
              <a:rPr lang="en-US" sz="3000" baseline="30000" dirty="0" smtClean="0"/>
              <a:t>+</a:t>
            </a:r>
            <a:r>
              <a:rPr lang="en-US" dirty="0" smtClean="0"/>
              <a:t> contains </a:t>
            </a:r>
            <a:r>
              <a:rPr lang="el-GR" dirty="0" smtClean="0"/>
              <a:t>Λ</a:t>
            </a:r>
            <a:r>
              <a:rPr lang="en-US" dirty="0" smtClean="0"/>
              <a:t> too, since it’s part of the language.</a:t>
            </a:r>
          </a:p>
          <a:p>
            <a:pPr>
              <a:buNone/>
            </a:pPr>
            <a:r>
              <a:rPr lang="en-US" dirty="0" smtClean="0"/>
              <a:t>No new words are added with the + operator, so (S*)</a:t>
            </a:r>
            <a:r>
              <a:rPr lang="en-US" sz="3000" baseline="30000" dirty="0" smtClean="0"/>
              <a:t>+</a:t>
            </a:r>
            <a:r>
              <a:rPr lang="en-US" dirty="0" smtClean="0"/>
              <a:t> = S*.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S</a:t>
            </a:r>
            <a:r>
              <a:rPr lang="en-US" baseline="30000" dirty="0" smtClean="0"/>
              <a:t>+ </a:t>
            </a:r>
            <a:r>
              <a:rPr lang="en-US" dirty="0" smtClean="0"/>
              <a:t>= {all concatenations of words in S, without </a:t>
            </a:r>
            <a:r>
              <a:rPr lang="el-GR" dirty="0" smtClean="0"/>
              <a:t>Λ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(S</a:t>
            </a:r>
            <a:r>
              <a:rPr lang="en-US" baseline="30000" dirty="0" smtClean="0"/>
              <a:t>+</a:t>
            </a:r>
            <a:r>
              <a:rPr lang="en-US" dirty="0" smtClean="0"/>
              <a:t>)* 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</a:t>
            </a:r>
            <a:r>
              <a:rPr lang="en-US" baseline="30000" dirty="0" smtClean="0"/>
              <a:t>+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(all concatenations of words in S, not </a:t>
            </a:r>
            <a:r>
              <a:rPr lang="el-GR" dirty="0" smtClean="0"/>
              <a:t>Λ</a:t>
            </a:r>
            <a:r>
              <a:rPr lang="en-US" dirty="0" smtClean="0"/>
              <a:t>)}</a:t>
            </a:r>
          </a:p>
          <a:p>
            <a:pPr>
              <a:buNone/>
            </a:pPr>
            <a:r>
              <a:rPr lang="en-US" dirty="0" smtClean="0"/>
              <a:t>= {</a:t>
            </a:r>
            <a:r>
              <a:rPr lang="el-GR" dirty="0" smtClean="0"/>
              <a:t>Λ</a:t>
            </a:r>
            <a:r>
              <a:rPr lang="en-US" dirty="0" smtClean="0"/>
              <a:t> and all concatenations of words in S}</a:t>
            </a:r>
          </a:p>
          <a:p>
            <a:pPr>
              <a:buNone/>
            </a:pPr>
            <a:r>
              <a:rPr lang="en-US" dirty="0" smtClean="0"/>
              <a:t>= S*</a:t>
            </a:r>
          </a:p>
          <a:p>
            <a:pPr>
              <a:buNone/>
            </a:pPr>
            <a:r>
              <a:rPr lang="en-US" dirty="0" smtClean="0"/>
              <a:t>The external * operator only added </a:t>
            </a:r>
            <a:r>
              <a:rPr lang="el-GR" dirty="0" smtClean="0"/>
              <a:t>Λ</a:t>
            </a:r>
            <a:r>
              <a:rPr lang="en-US" dirty="0" smtClean="0"/>
              <a:t> to the language.</a:t>
            </a:r>
          </a:p>
          <a:p>
            <a:pPr>
              <a:buNone/>
            </a:pPr>
            <a:r>
              <a:rPr lang="en-US" dirty="0" smtClean="0"/>
              <a:t>Therefore (S*)</a:t>
            </a:r>
            <a:r>
              <a:rPr lang="en-US" baseline="30000" dirty="0" smtClean="0"/>
              <a:t>+</a:t>
            </a:r>
            <a:r>
              <a:rPr lang="en-US" dirty="0" smtClean="0"/>
              <a:t> = (S</a:t>
            </a:r>
            <a:r>
              <a:rPr lang="en-US" baseline="30000" dirty="0" smtClean="0"/>
              <a:t>+</a:t>
            </a:r>
            <a:r>
              <a:rPr lang="en-US" dirty="0" smtClean="0"/>
              <a:t>)* = S*.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32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Let S = {a, bb, </a:t>
            </a:r>
            <a:r>
              <a:rPr lang="en-US" dirty="0" err="1" smtClean="0">
                <a:solidFill>
                  <a:srgbClr val="FF0000"/>
                </a:solidFill>
              </a:rPr>
              <a:t>bab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abaab</a:t>
            </a:r>
            <a:r>
              <a:rPr lang="en-US" dirty="0" smtClean="0">
                <a:solidFill>
                  <a:srgbClr val="FF0000"/>
                </a:solidFill>
              </a:rPr>
              <a:t>}. Is </a:t>
            </a:r>
            <a:r>
              <a:rPr lang="en-US" dirty="0" err="1" smtClean="0">
                <a:solidFill>
                  <a:srgbClr val="FF0000"/>
                </a:solidFill>
              </a:rPr>
              <a:t>abbabaabab</a:t>
            </a:r>
            <a:r>
              <a:rPr lang="en-US" dirty="0" smtClean="0">
                <a:solidFill>
                  <a:srgbClr val="FF0000"/>
                </a:solidFill>
              </a:rPr>
              <a:t> in S*? Is </a:t>
            </a:r>
            <a:r>
              <a:rPr lang="en-US" dirty="0" err="1" smtClean="0">
                <a:solidFill>
                  <a:srgbClr val="FF0000"/>
                </a:solidFill>
              </a:rPr>
              <a:t>abaabbabbaab</a:t>
            </a:r>
            <a:r>
              <a:rPr lang="en-US" dirty="0" smtClean="0">
                <a:solidFill>
                  <a:srgbClr val="FF0000"/>
                </a:solidFill>
              </a:rPr>
              <a:t>? Does any word in S* have an odd total number of </a:t>
            </a:r>
            <a:r>
              <a:rPr lang="en-US" dirty="0" err="1" smtClean="0">
                <a:solidFill>
                  <a:srgbClr val="FF0000"/>
                </a:solidFill>
              </a:rPr>
              <a:t>b’s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>
              <a:buNone/>
            </a:pPr>
            <a:endParaRPr lang="en-US" dirty="0" smtClean="0"/>
          </a:p>
          <a:p>
            <a:pPr marL="58738" indent="-58738">
              <a:buNone/>
            </a:pPr>
            <a:r>
              <a:rPr lang="en-US" dirty="0" smtClean="0"/>
              <a:t>(a)(bb)(</a:t>
            </a:r>
            <a:r>
              <a:rPr lang="en-US" dirty="0" err="1" smtClean="0"/>
              <a:t>abaab</a:t>
            </a:r>
            <a:r>
              <a:rPr lang="en-US" dirty="0" smtClean="0"/>
              <a:t>)</a:t>
            </a:r>
            <a:r>
              <a:rPr lang="en-US" dirty="0" err="1" smtClean="0"/>
              <a:t>ab</a:t>
            </a:r>
            <a:r>
              <a:rPr lang="en-US" dirty="0" smtClean="0"/>
              <a:t> can’t be factored into substrings from S, so it is not in the language.  (</a:t>
            </a:r>
            <a:r>
              <a:rPr lang="en-US" dirty="0" err="1" smtClean="0"/>
              <a:t>abaab</a:t>
            </a:r>
            <a:r>
              <a:rPr lang="en-US" dirty="0" smtClean="0"/>
              <a:t>)(</a:t>
            </a:r>
            <a:r>
              <a:rPr lang="en-US" dirty="0" err="1" smtClean="0"/>
              <a:t>bab</a:t>
            </a:r>
            <a:r>
              <a:rPr lang="en-US" dirty="0" smtClean="0"/>
              <a:t>)b</a:t>
            </a:r>
          </a:p>
          <a:p>
            <a:pPr marL="58738" indent="-58738">
              <a:buNone/>
            </a:pPr>
            <a:r>
              <a:rPr lang="en-US" dirty="0" smtClean="0"/>
              <a:t>(a)(a)(bb)  can’t be factored into substrings from S, so it’s not in the language. </a:t>
            </a:r>
          </a:p>
          <a:p>
            <a:pPr marL="58738" indent="-58738">
              <a:buNone/>
            </a:pPr>
            <a:r>
              <a:rPr lang="en-US" dirty="0" smtClean="0"/>
              <a:t>It is not possible to have an odd no of </a:t>
            </a:r>
            <a:r>
              <a:rPr lang="en-US" dirty="0" err="1" smtClean="0"/>
              <a:t>b’s</a:t>
            </a:r>
            <a:r>
              <a:rPr lang="en-US" dirty="0" smtClean="0"/>
              <a:t>. The reason is that even </a:t>
            </a:r>
            <a:r>
              <a:rPr lang="en-US" dirty="0" err="1" smtClean="0"/>
              <a:t>b’s</a:t>
            </a:r>
            <a:r>
              <a:rPr lang="en-US" dirty="0" smtClean="0"/>
              <a:t> +even </a:t>
            </a:r>
            <a:r>
              <a:rPr lang="en-US" dirty="0" err="1" smtClean="0"/>
              <a:t>b’s</a:t>
            </a:r>
            <a:r>
              <a:rPr lang="en-US" dirty="0" smtClean="0"/>
              <a:t> = even </a:t>
            </a:r>
            <a:r>
              <a:rPr lang="en-US" dirty="0" err="1" smtClean="0"/>
              <a:t>b’s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629400"/>
          </a:xfrm>
        </p:spPr>
        <p:txBody>
          <a:bodyPr>
            <a:normAutofit fontScale="85000" lnSpcReduction="10000"/>
          </a:bodyPr>
          <a:lstStyle/>
          <a:p>
            <a:pPr marL="58738" indent="-58738">
              <a:buNone/>
            </a:pPr>
            <a:r>
              <a:rPr lang="en-US" dirty="0" smtClean="0">
                <a:solidFill>
                  <a:srgbClr val="FF0000"/>
                </a:solidFill>
              </a:rPr>
              <a:t>Suppose that for some language L we can always concatenate two words in L and get another word in L if and only if the words are not the same. That is, for any words w1 and w2 in L where w1 ≠ w2, the word w1w2 is in L but the word w1w1 is not in L. Prove that this cannot happen.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w1 ∈ L and w2 ∈ L      (2 different words)</a:t>
            </a:r>
          </a:p>
          <a:p>
            <a:pPr>
              <a:buNone/>
            </a:pPr>
            <a:r>
              <a:rPr lang="en-US" dirty="0" smtClean="0"/>
              <a:t>therefore (w1)(w2) ∈ L</a:t>
            </a:r>
          </a:p>
          <a:p>
            <a:pPr>
              <a:buNone/>
            </a:pPr>
            <a:r>
              <a:rPr lang="en-US" dirty="0" smtClean="0"/>
              <a:t>w1w2 ∈ L and w1 ∈ L   (2 different words)</a:t>
            </a:r>
          </a:p>
          <a:p>
            <a:pPr>
              <a:buNone/>
            </a:pPr>
            <a:r>
              <a:rPr lang="en-US" dirty="0" smtClean="0"/>
              <a:t>therefore (w1w2)(w1) ∈ L</a:t>
            </a:r>
          </a:p>
          <a:p>
            <a:pPr>
              <a:buNone/>
            </a:pPr>
            <a:r>
              <a:rPr lang="en-US" dirty="0" smtClean="0"/>
              <a:t>w1w2w1 ∈ L and w2 ∈ L (2 different words)</a:t>
            </a:r>
          </a:p>
          <a:p>
            <a:pPr>
              <a:buNone/>
            </a:pPr>
            <a:r>
              <a:rPr lang="en-US" dirty="0" smtClean="0"/>
              <a:t>therefore (w1w2w1)(w2) ∈ L</a:t>
            </a:r>
          </a:p>
          <a:p>
            <a:pPr>
              <a:buNone/>
            </a:pPr>
            <a:r>
              <a:rPr lang="en-US" dirty="0" smtClean="0"/>
              <a:t>But (w1w2w1)(w2) can also be factored as: (w1w2)(w1w2), which are 2 equal factors / words, so this language can’t exist.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Let us define (S**)* = S*** Is this set bigger than S*? Is it bigger than S?</a:t>
            </a:r>
          </a:p>
          <a:p>
            <a:r>
              <a:rPr lang="en-US" dirty="0" smtClean="0"/>
              <a:t>S*** is no bigger than S*. Both sets contain an infinite number of elements. S*** is bigger than S (if S is not {</a:t>
            </a:r>
            <a:r>
              <a:rPr lang="el-GR" dirty="0" smtClean="0"/>
              <a:t>Λ</a:t>
            </a:r>
            <a:r>
              <a:rPr lang="en-US" dirty="0" smtClean="0"/>
              <a:t>}) because it is made up of all concatenations of elements in 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96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 If S = {a b} and T* = S*, prove that T must contain S. (ii) Find another pair of sets S and T such that if T* = S*, then S ⊂ 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S* = {</a:t>
            </a:r>
            <a:r>
              <a:rPr lang="el-GR" dirty="0" smtClean="0"/>
              <a:t>Λ</a:t>
            </a:r>
            <a:r>
              <a:rPr lang="en-US" dirty="0" smtClean="0"/>
              <a:t> and all concatenations of </a:t>
            </a:r>
            <a:r>
              <a:rPr lang="en-US" dirty="0" err="1" smtClean="0"/>
              <a:t>a’s</a:t>
            </a:r>
            <a:r>
              <a:rPr lang="en-US" dirty="0" smtClean="0"/>
              <a:t> and </a:t>
            </a:r>
            <a:r>
              <a:rPr lang="en-US" dirty="0" err="1" smtClean="0"/>
              <a:t>b’s</a:t>
            </a:r>
            <a:r>
              <a:rPr lang="en-US" dirty="0" smtClean="0"/>
              <a:t>} = T*.</a:t>
            </a:r>
          </a:p>
          <a:p>
            <a:pPr>
              <a:buNone/>
            </a:pPr>
            <a:r>
              <a:rPr lang="en-US" dirty="0" smtClean="0"/>
              <a:t>This means that a ∈ T and b ∈ T. (The smallest words in S* and T*).</a:t>
            </a:r>
          </a:p>
          <a:p>
            <a:pPr>
              <a:buNone/>
            </a:pPr>
            <a:r>
              <a:rPr lang="en-US" dirty="0" smtClean="0"/>
              <a:t>T may contain other strings (only concatenations of a &amp; b) and still have the same closure as</a:t>
            </a:r>
          </a:p>
          <a:p>
            <a:pPr>
              <a:buNone/>
            </a:pPr>
            <a:r>
              <a:rPr lang="en-US" dirty="0" smtClean="0"/>
              <a:t>S*, but it must have at least the elements of S (which are the smallest factors in the definition of S*), so T contains 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(ii) Find another pair of sets S and T such that if T* = S*, then S ⊂ 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 = {a, b,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abb</a:t>
            </a: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S ⊂ T</a:t>
            </a:r>
          </a:p>
          <a:p>
            <a:pPr>
              <a:buNone/>
            </a:pPr>
            <a:r>
              <a:rPr lang="en-US" dirty="0" smtClean="0"/>
              <a:t>S = {a b </a:t>
            </a:r>
            <a:r>
              <a:rPr lang="en-US" dirty="0" err="1" smtClean="0"/>
              <a:t>aa</a:t>
            </a:r>
            <a:r>
              <a:rPr lang="en-US" dirty="0" smtClean="0"/>
              <a:t>}</a:t>
            </a:r>
          </a:p>
          <a:p>
            <a:r>
              <a:rPr lang="en-US" dirty="0" smtClean="0"/>
              <a:t>Still S* = T* but 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⊂ 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Four different ways, in which a language can be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4582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 far, we have studied many languages like INTEGER, PRIME, PALINDROME etc., </a:t>
            </a:r>
          </a:p>
          <a:p>
            <a:r>
              <a:rPr lang="en-US" dirty="0" smtClean="0"/>
              <a:t>Now, we will take a detailed look at how a language can be defined in different ways. </a:t>
            </a:r>
          </a:p>
          <a:p>
            <a:r>
              <a:rPr lang="en-US" dirty="0" smtClean="0"/>
              <a:t>There are four ways that we will study in this course:</a:t>
            </a:r>
          </a:p>
          <a:p>
            <a:pPr lvl="1"/>
            <a:r>
              <a:rPr lang="en-US" dirty="0" smtClean="0"/>
              <a:t>Descriptive way</a:t>
            </a:r>
          </a:p>
          <a:p>
            <a:pPr lvl="1"/>
            <a:r>
              <a:rPr lang="en-US" dirty="0" smtClean="0"/>
              <a:t>Recursive way</a:t>
            </a:r>
          </a:p>
          <a:p>
            <a:pPr lvl="1"/>
            <a:r>
              <a:rPr lang="en-US" dirty="0" smtClean="0"/>
              <a:t>Regular Expression</a:t>
            </a:r>
          </a:p>
          <a:p>
            <a:pPr lvl="1"/>
            <a:r>
              <a:rPr lang="en-US" dirty="0" smtClean="0"/>
              <a:t>Finite Automata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205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 smtClean="0"/>
              <a:t>The language and its associated conditions are defined in plain English. 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This way is semi-formal way with chances of ambiguity.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Descriptive method is used in early phases of requirement engineering  and resultant equations are then formally transformed </a:t>
            </a:r>
            <a:r>
              <a:rPr lang="en-US" sz="3000" smtClean="0"/>
              <a:t>using other methods. </a:t>
            </a:r>
            <a:endParaRPr lang="en-US" sz="3000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Descriptive Definition of a Language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23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The language  L of strings of even length, defined over </a:t>
            </a:r>
            <a:r>
              <a:rPr lang="el-GR" dirty="0" smtClean="0"/>
              <a:t>Σ</a:t>
            </a:r>
            <a:r>
              <a:rPr lang="en-US" dirty="0" smtClean="0"/>
              <a:t>={b},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L={bb, </a:t>
            </a:r>
            <a:r>
              <a:rPr lang="en-US" dirty="0" err="1" smtClean="0"/>
              <a:t>bbbb</a:t>
            </a:r>
            <a:r>
              <a:rPr lang="en-US" dirty="0" smtClean="0"/>
              <a:t>, …..}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The language L of strings that does not start with a, defined over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a,b,c</a:t>
            </a:r>
            <a:r>
              <a:rPr lang="en-US" dirty="0" smtClean="0"/>
              <a:t>}, can be written as	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L={b, c, </a:t>
            </a:r>
            <a:r>
              <a:rPr lang="en-US" dirty="0" err="1" smtClean="0"/>
              <a:t>ba</a:t>
            </a:r>
            <a:r>
              <a:rPr lang="en-US" dirty="0" smtClean="0"/>
              <a:t>, bb, </a:t>
            </a:r>
            <a:r>
              <a:rPr lang="en-US" dirty="0" err="1" smtClean="0"/>
              <a:t>bc</a:t>
            </a:r>
            <a:r>
              <a:rPr lang="en-US" dirty="0" smtClean="0"/>
              <a:t>, ca, </a:t>
            </a:r>
            <a:r>
              <a:rPr lang="en-US" dirty="0" err="1" smtClean="0"/>
              <a:t>cb</a:t>
            </a:r>
            <a:r>
              <a:rPr lang="en-US" dirty="0" smtClean="0"/>
              <a:t>,  cc, …}</a:t>
            </a:r>
          </a:p>
        </p:txBody>
      </p:sp>
    </p:spTree>
    <p:extLst>
      <p:ext uri="{BB962C8B-B14F-4D97-AF65-F5344CB8AC3E}">
        <p14:creationId xmlns="" xmlns:p14="http://schemas.microsoft.com/office/powerpoint/2010/main" val="25884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	The language L of strings of length 3, defined over </a:t>
            </a:r>
            <a:r>
              <a:rPr lang="el-GR" sz="3000" dirty="0" smtClean="0"/>
              <a:t>Σ</a:t>
            </a:r>
            <a:r>
              <a:rPr lang="en-US" sz="3000" dirty="0" smtClean="0"/>
              <a:t>={0,1,2},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   L={000, 012, 022,101, 101,120,…}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	The language L of strings ending in 1, defined over  </a:t>
            </a:r>
            <a:r>
              <a:rPr lang="el-GR" sz="3000" dirty="0" smtClean="0"/>
              <a:t>Σ</a:t>
            </a:r>
            <a:r>
              <a:rPr lang="en-US" sz="3000" dirty="0" smtClean="0"/>
              <a:t> ={0,1},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	L={1,001,101,0001,0101,1001,1101,…}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dirty="0" smtClean="0"/>
          </a:p>
        </p:txBody>
      </p:sp>
    </p:spTree>
    <p:extLst>
      <p:ext uri="{BB962C8B-B14F-4D97-AF65-F5344CB8AC3E}">
        <p14:creationId xmlns="" xmlns:p14="http://schemas.microsoft.com/office/powerpoint/2010/main" val="134606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86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Example: The language </a:t>
            </a:r>
            <a:r>
              <a:rPr lang="en-US" b="1" dirty="0" smtClean="0"/>
              <a:t>EQUAL</a:t>
            </a:r>
            <a:r>
              <a:rPr lang="en-US" dirty="0" smtClean="0"/>
              <a:t>, of strings with number of </a:t>
            </a:r>
            <a:r>
              <a:rPr lang="en-US" dirty="0" err="1" smtClean="0"/>
              <a:t>a’s</a:t>
            </a:r>
            <a:r>
              <a:rPr lang="en-US" dirty="0" smtClean="0"/>
              <a:t> equal to number of </a:t>
            </a:r>
            <a:r>
              <a:rPr lang="en-US" dirty="0" err="1" smtClean="0"/>
              <a:t>b’s</a:t>
            </a:r>
            <a:r>
              <a:rPr lang="en-US" dirty="0" smtClean="0"/>
              <a:t>, defined over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a,b</a:t>
            </a:r>
            <a:r>
              <a:rPr lang="en-US" dirty="0" smtClean="0"/>
              <a:t>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{</a:t>
            </a:r>
            <a:r>
              <a:rPr lang="el-GR" sz="3000" dirty="0" smtClean="0"/>
              <a:t>Λ</a:t>
            </a:r>
            <a:r>
              <a:rPr lang="en-US" dirty="0" smtClean="0"/>
              <a:t> ,</a:t>
            </a:r>
            <a:r>
              <a:rPr lang="en-US" dirty="0" err="1" smtClean="0"/>
              <a:t>ab,aabb,abab,baba,abba</a:t>
            </a:r>
            <a:r>
              <a:rPr lang="en-US" dirty="0" smtClean="0"/>
              <a:t>,…}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Example: The language </a:t>
            </a:r>
            <a:r>
              <a:rPr lang="en-US" b="1" dirty="0" smtClean="0"/>
              <a:t>EVEN-EVEN</a:t>
            </a:r>
            <a:r>
              <a:rPr lang="en-US" dirty="0" smtClean="0"/>
              <a:t>, of strings with even number of </a:t>
            </a:r>
            <a:r>
              <a:rPr lang="en-US" dirty="0" err="1" smtClean="0"/>
              <a:t>a’s</a:t>
            </a:r>
            <a:r>
              <a:rPr lang="en-US" dirty="0" smtClean="0"/>
              <a:t> and even number of </a:t>
            </a:r>
            <a:r>
              <a:rPr lang="en-US" dirty="0" err="1" smtClean="0"/>
              <a:t>b’s</a:t>
            </a:r>
            <a:r>
              <a:rPr lang="en-US" dirty="0" smtClean="0"/>
              <a:t>, defined over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a,b</a:t>
            </a:r>
            <a:r>
              <a:rPr lang="en-US" dirty="0" smtClean="0"/>
              <a:t>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dirty="0" smtClean="0"/>
              <a:t>	</a:t>
            </a:r>
            <a:r>
              <a:rPr lang="en-US" dirty="0" smtClean="0"/>
              <a:t>{</a:t>
            </a:r>
            <a:r>
              <a:rPr lang="el-GR" dirty="0" smtClean="0"/>
              <a:t>Λ</a:t>
            </a:r>
            <a:r>
              <a:rPr lang="en-US" dirty="0" smtClean="0"/>
              <a:t>, </a:t>
            </a:r>
            <a:r>
              <a:rPr lang="en-US" dirty="0" err="1" smtClean="0"/>
              <a:t>aa</a:t>
            </a:r>
            <a:r>
              <a:rPr lang="en-US" dirty="0" smtClean="0"/>
              <a:t>, bb, </a:t>
            </a:r>
            <a:r>
              <a:rPr lang="en-US" dirty="0" err="1" smtClean="0"/>
              <a:t>aaaa,aabb,abab</a:t>
            </a:r>
            <a:r>
              <a:rPr lang="en-US" dirty="0" smtClean="0"/>
              <a:t>, </a:t>
            </a:r>
            <a:r>
              <a:rPr lang="en-US" dirty="0" err="1" smtClean="0"/>
              <a:t>abba</a:t>
            </a:r>
            <a:r>
              <a:rPr lang="en-US" dirty="0" smtClean="0"/>
              <a:t>, </a:t>
            </a:r>
            <a:r>
              <a:rPr lang="en-US" dirty="0" err="1" smtClean="0"/>
              <a:t>baab</a:t>
            </a:r>
            <a:r>
              <a:rPr lang="en-US" dirty="0" smtClean="0"/>
              <a:t>, </a:t>
            </a:r>
            <a:r>
              <a:rPr lang="en-US" dirty="0" err="1" smtClean="0"/>
              <a:t>baba</a:t>
            </a:r>
            <a:r>
              <a:rPr lang="en-US" dirty="0" smtClean="0"/>
              <a:t>, </a:t>
            </a:r>
            <a:r>
              <a:rPr lang="en-US" dirty="0" err="1" smtClean="0"/>
              <a:t>bbaa</a:t>
            </a:r>
            <a:r>
              <a:rPr lang="en-US" dirty="0" smtClean="0"/>
              <a:t>, </a:t>
            </a:r>
            <a:r>
              <a:rPr lang="en-US" dirty="0" err="1" smtClean="0"/>
              <a:t>bbbb</a:t>
            </a:r>
            <a:r>
              <a:rPr lang="en-US" dirty="0" smtClean="0"/>
              <a:t>,…}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9989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Example: The language </a:t>
            </a:r>
            <a:r>
              <a:rPr lang="en-US" b="1" smtClean="0"/>
              <a:t>INTEGER</a:t>
            </a:r>
            <a:r>
              <a:rPr lang="en-US" smtClean="0"/>
              <a:t>, of strings defined over </a:t>
            </a:r>
            <a:r>
              <a:rPr lang="el-GR" sz="3000" smtClean="0"/>
              <a:t>Σ</a:t>
            </a:r>
            <a:r>
              <a:rPr lang="en-US" sz="3000" smtClean="0"/>
              <a:t>={-,0,1,2,3,4,5,6,7,8,9}, can be written as </a:t>
            </a:r>
          </a:p>
          <a:p>
            <a:pPr>
              <a:buFont typeface="Monotype Sorts" pitchFamily="2" charset="2"/>
              <a:buNone/>
            </a:pPr>
            <a:r>
              <a:rPr lang="en-US" sz="3000" smtClean="0"/>
              <a:t>   INTEGER = {…,-2,-1,0,1,2,…} </a:t>
            </a:r>
          </a:p>
          <a:p>
            <a:r>
              <a:rPr lang="en-US" sz="3000" smtClean="0"/>
              <a:t>Example: The language </a:t>
            </a:r>
            <a:r>
              <a:rPr lang="en-US" sz="3000" b="1" smtClean="0"/>
              <a:t>EVEN</a:t>
            </a:r>
            <a:r>
              <a:rPr lang="en-US" sz="3000" smtClean="0"/>
              <a:t>, of</a:t>
            </a:r>
            <a:r>
              <a:rPr lang="en-US" sz="3000" b="1" smtClean="0"/>
              <a:t> </a:t>
            </a:r>
            <a:r>
              <a:rPr lang="en-US" sz="3000" smtClean="0"/>
              <a:t>stings defined over </a:t>
            </a:r>
            <a:r>
              <a:rPr lang="el-GR" sz="3000" smtClean="0"/>
              <a:t>Σ</a:t>
            </a:r>
            <a:r>
              <a:rPr lang="en-US" sz="3000" smtClean="0"/>
              <a:t>={-,0,1,2,3,4,5,6,7,8,9}, can be written as </a:t>
            </a:r>
          </a:p>
          <a:p>
            <a:pPr>
              <a:buFont typeface="Monotype Sorts" pitchFamily="2" charset="2"/>
              <a:buNone/>
            </a:pPr>
            <a:r>
              <a:rPr lang="en-US" sz="3000" smtClean="0"/>
              <a:t>	EVEN = { …,-4,-2,0,2,4,…}</a:t>
            </a:r>
          </a:p>
          <a:p>
            <a:endParaRPr lang="en-US" sz="3000" smtClean="0"/>
          </a:p>
        </p:txBody>
      </p:sp>
    </p:spTree>
    <p:extLst>
      <p:ext uri="{BB962C8B-B14F-4D97-AF65-F5344CB8AC3E}">
        <p14:creationId xmlns="" xmlns:p14="http://schemas.microsoft.com/office/powerpoint/2010/main" val="26613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Example: The language {</a:t>
            </a:r>
            <a:r>
              <a:rPr lang="en-US" dirty="0" err="1" smtClean="0"/>
              <a:t>a</a:t>
            </a:r>
            <a:r>
              <a:rPr lang="en-US" baseline="40000" dirty="0" err="1" smtClean="0"/>
              <a:t>n</a:t>
            </a:r>
            <a:r>
              <a:rPr lang="en-US" dirty="0" err="1" smtClean="0"/>
              <a:t>b</a:t>
            </a:r>
            <a:r>
              <a:rPr lang="en-US" baseline="40000" dirty="0" err="1" smtClean="0"/>
              <a:t>n</a:t>
            </a:r>
            <a:r>
              <a:rPr lang="en-US" baseline="40000" dirty="0" smtClean="0"/>
              <a:t> </a:t>
            </a:r>
            <a:r>
              <a:rPr lang="en-US" dirty="0" smtClean="0"/>
              <a:t>}, of strings defined over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a,b</a:t>
            </a:r>
            <a:r>
              <a:rPr lang="en-US" dirty="0" smtClean="0"/>
              <a:t>}, as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{a</a:t>
            </a:r>
            <a:r>
              <a:rPr lang="en-US" baseline="40000" dirty="0" smtClean="0"/>
              <a:t>n</a:t>
            </a:r>
            <a:r>
              <a:rPr lang="en-US" sz="800" baseline="40000" dirty="0" smtClean="0"/>
              <a:t> </a:t>
            </a:r>
            <a:r>
              <a:rPr lang="en-US" baseline="40000" dirty="0" smtClean="0"/>
              <a:t> </a:t>
            </a:r>
            <a:r>
              <a:rPr lang="en-US" dirty="0" err="1" smtClean="0"/>
              <a:t>b</a:t>
            </a:r>
            <a:r>
              <a:rPr lang="en-US" baseline="40000" dirty="0" err="1" smtClean="0"/>
              <a:t>n</a:t>
            </a:r>
            <a:r>
              <a:rPr lang="en-US" sz="800" baseline="40000" dirty="0" smtClean="0"/>
              <a:t> </a:t>
            </a:r>
            <a:r>
              <a:rPr lang="en-US" baseline="40000" dirty="0" smtClean="0"/>
              <a:t> </a:t>
            </a:r>
            <a:r>
              <a:rPr lang="en-US" dirty="0" smtClean="0"/>
              <a:t>: n=1,2,3,…},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{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aabb</a:t>
            </a:r>
            <a:r>
              <a:rPr lang="en-US" dirty="0" smtClean="0"/>
              <a:t>, </a:t>
            </a:r>
            <a:r>
              <a:rPr lang="en-US" dirty="0" err="1" smtClean="0"/>
              <a:t>aaabbb,aaaabbbb</a:t>
            </a:r>
            <a:r>
              <a:rPr lang="en-US" dirty="0" smtClean="0"/>
              <a:t>,…}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2000" baseline="900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Example: The language {</a:t>
            </a:r>
            <a:r>
              <a:rPr lang="en-US" dirty="0" err="1" smtClean="0"/>
              <a:t>a</a:t>
            </a:r>
            <a:r>
              <a:rPr lang="en-US" baseline="40000" dirty="0" err="1" smtClean="0"/>
              <a:t>n</a:t>
            </a:r>
            <a:r>
              <a:rPr lang="en-US" dirty="0" err="1" smtClean="0"/>
              <a:t>b</a:t>
            </a:r>
            <a:r>
              <a:rPr lang="en-US" baseline="40000" dirty="0" err="1" smtClean="0"/>
              <a:t>n</a:t>
            </a:r>
            <a:r>
              <a:rPr lang="en-US" dirty="0" err="1" smtClean="0"/>
              <a:t>c</a:t>
            </a:r>
            <a:r>
              <a:rPr lang="en-US" baseline="40000" dirty="0" err="1" smtClean="0"/>
              <a:t>n</a:t>
            </a:r>
            <a:r>
              <a:rPr lang="en-US" baseline="40000" dirty="0" smtClean="0"/>
              <a:t> </a:t>
            </a:r>
            <a:r>
              <a:rPr lang="en-US" dirty="0" smtClean="0"/>
              <a:t>}, of strings defined over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a,b,c</a:t>
            </a:r>
            <a:r>
              <a:rPr lang="en-US" dirty="0" smtClean="0"/>
              <a:t>}, as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{a</a:t>
            </a:r>
            <a:r>
              <a:rPr lang="en-US" baseline="40000" dirty="0" smtClean="0"/>
              <a:t>n</a:t>
            </a:r>
            <a:r>
              <a:rPr lang="en-US" sz="800" baseline="40000" dirty="0" smtClean="0"/>
              <a:t> </a:t>
            </a:r>
            <a:r>
              <a:rPr lang="en-US" dirty="0" err="1" smtClean="0"/>
              <a:t>b</a:t>
            </a:r>
            <a:r>
              <a:rPr lang="en-US" baseline="40000" dirty="0" err="1" smtClean="0"/>
              <a:t>n</a:t>
            </a:r>
            <a:r>
              <a:rPr lang="en-US" sz="800" baseline="40000" dirty="0" smtClean="0"/>
              <a:t> </a:t>
            </a:r>
            <a:r>
              <a:rPr lang="en-US" dirty="0" err="1" smtClean="0"/>
              <a:t>c</a:t>
            </a:r>
            <a:r>
              <a:rPr lang="en-US" baseline="40000" dirty="0" err="1" smtClean="0"/>
              <a:t>n</a:t>
            </a:r>
            <a:r>
              <a:rPr lang="en-US" dirty="0" smtClean="0"/>
              <a:t>: n=1,2,3,…}, can be written as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{</a:t>
            </a:r>
            <a:r>
              <a:rPr lang="en-US" dirty="0" err="1" smtClean="0"/>
              <a:t>abc</a:t>
            </a:r>
            <a:r>
              <a:rPr lang="en-US" dirty="0" smtClean="0"/>
              <a:t>, </a:t>
            </a:r>
            <a:r>
              <a:rPr lang="en-US" dirty="0" err="1" smtClean="0"/>
              <a:t>aabbcc</a:t>
            </a:r>
            <a:r>
              <a:rPr lang="en-US" dirty="0" smtClean="0"/>
              <a:t>, </a:t>
            </a:r>
            <a:r>
              <a:rPr lang="en-US" dirty="0" err="1" smtClean="0"/>
              <a:t>aaabbbccc,aaaabbbbcccc</a:t>
            </a:r>
            <a:r>
              <a:rPr lang="en-US" dirty="0" smtClean="0"/>
              <a:t>,…}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2000" baseline="900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83699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Lecture#3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Plus Operation Examples</a:t>
            </a:r>
          </a:p>
          <a:p>
            <a:r>
              <a:rPr lang="en-US" dirty="0" smtClean="0"/>
              <a:t>Four </a:t>
            </a:r>
            <a:r>
              <a:rPr lang="en-US" dirty="0" smtClean="0"/>
              <a:t>ways </a:t>
            </a:r>
            <a:r>
              <a:rPr lang="en-US" dirty="0" smtClean="0"/>
              <a:t>of defining languages</a:t>
            </a:r>
          </a:p>
          <a:p>
            <a:r>
              <a:rPr lang="en-US" dirty="0" smtClean="0"/>
              <a:t>Examples for Descriptive way of defining languages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1174</Words>
  <Application>Microsoft Office PowerPoint</Application>
  <PresentationFormat>On-screen Show (4:3)</PresentationFormat>
  <Paragraphs>117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# 3</vt:lpstr>
      <vt:lpstr>Lecture#2 Recap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Four different ways, in which a language can be defined</vt:lpstr>
      <vt:lpstr> </vt:lpstr>
      <vt:lpstr>Slide 15</vt:lpstr>
      <vt:lpstr>Slide 16</vt:lpstr>
      <vt:lpstr>Slide 17</vt:lpstr>
      <vt:lpstr>Slide 18</vt:lpstr>
      <vt:lpstr>Slide 19</vt:lpstr>
      <vt:lpstr>Lecture#3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113</cp:revision>
  <dcterms:created xsi:type="dcterms:W3CDTF">2012-02-27T05:45:45Z</dcterms:created>
  <dcterms:modified xsi:type="dcterms:W3CDTF">2012-11-27T09:20:56Z</dcterms:modified>
</cp:coreProperties>
</file>