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59" r:id="rId1"/>
  </p:sldMasterIdLst>
  <p:notesMasterIdLst>
    <p:notesMasterId r:id="rId15"/>
  </p:notesMasterIdLst>
  <p:handoutMasterIdLst>
    <p:handoutMasterId r:id="rId16"/>
  </p:handoutMasterIdLst>
  <p:sldIdLst>
    <p:sldId id="319" r:id="rId2"/>
    <p:sldId id="321" r:id="rId3"/>
    <p:sldId id="322" r:id="rId4"/>
    <p:sldId id="323" r:id="rId5"/>
    <p:sldId id="324" r:id="rId6"/>
    <p:sldId id="325" r:id="rId7"/>
    <p:sldId id="326" r:id="rId8"/>
    <p:sldId id="327" r:id="rId9"/>
    <p:sldId id="328" r:id="rId10"/>
    <p:sldId id="329" r:id="rId11"/>
    <p:sldId id="330" r:id="rId12"/>
    <p:sldId id="331" r:id="rId13"/>
    <p:sldId id="332" r:id="rId14"/>
  </p:sldIdLst>
  <p:sldSz cx="9906000" cy="6858000" type="A4"/>
  <p:notesSz cx="7099300" cy="10234613"/>
  <p:defaultTextStyle>
    <a:defPPr>
      <a:defRPr lang="en-NZ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C8043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76" autoAdjust="0"/>
    <p:restoredTop sz="94662" autoAdjust="0"/>
  </p:normalViewPr>
  <p:slideViewPr>
    <p:cSldViewPr>
      <p:cViewPr>
        <p:scale>
          <a:sx n="81" d="100"/>
          <a:sy n="81" d="100"/>
        </p:scale>
        <p:origin x="-858" y="-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l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5025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l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5025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20000"/>
              </a:spcBef>
              <a:buFontTx/>
              <a:buChar char="•"/>
              <a:defRPr sz="1300" b="1">
                <a:latin typeface="Times New Roman" pitchFamily="18" charset="0"/>
              </a:defRPr>
            </a:lvl1pPr>
          </a:lstStyle>
          <a:p>
            <a:pPr>
              <a:defRPr/>
            </a:pPr>
            <a:fld id="{E997CF94-FBB4-4FCB-B3FE-D0F8A5631DA4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13591047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6288" y="768350"/>
            <a:ext cx="5546725" cy="38401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NZ" noProof="0" smtClean="0"/>
              <a:t>Click to edit Master text styles</a:t>
            </a:r>
          </a:p>
          <a:p>
            <a:pPr lvl="1"/>
            <a:r>
              <a:rPr lang="en-NZ" noProof="0" smtClean="0"/>
              <a:t>Second level</a:t>
            </a:r>
          </a:p>
          <a:p>
            <a:pPr lvl="2"/>
            <a:r>
              <a:rPr lang="en-NZ" noProof="0" smtClean="0"/>
              <a:t>Third level</a:t>
            </a:r>
          </a:p>
          <a:p>
            <a:pPr lvl="3"/>
            <a:r>
              <a:rPr lang="en-NZ" noProof="0" smtClean="0"/>
              <a:t>Fourth level</a:t>
            </a:r>
          </a:p>
          <a:p>
            <a:pPr lvl="4"/>
            <a:r>
              <a:rPr lang="en-NZ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5025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5025"/>
            <a:ext cx="3076575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21" tIns="47809" rIns="95621" bIns="47809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 New Roman" pitchFamily="18" charset="0"/>
              </a:defRPr>
            </a:lvl1pPr>
          </a:lstStyle>
          <a:p>
            <a:pPr>
              <a:defRPr/>
            </a:pPr>
            <a:fld id="{39FE3D10-B3BC-44EA-833D-6E599EC73630}" type="slidenum">
              <a:rPr lang="en-NZ"/>
              <a:pPr>
                <a:defRPr/>
              </a:pPr>
              <a:t>‹#›</a:t>
            </a:fld>
            <a:endParaRPr lang="en-NZ"/>
          </a:p>
        </p:txBody>
      </p:sp>
    </p:spTree>
    <p:extLst>
      <p:ext uri="{BB962C8B-B14F-4D97-AF65-F5344CB8AC3E}">
        <p14:creationId xmlns="" xmlns:p14="http://schemas.microsoft.com/office/powerpoint/2010/main" val="34711073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352600" y="2996952"/>
            <a:ext cx="7429500" cy="990600"/>
          </a:xfrm>
        </p:spPr>
        <p:txBody>
          <a:bodyPr anchor="t" anchorCtr="0"/>
          <a:lstStyle>
            <a:lvl1pPr algn="r">
              <a:defRPr sz="32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20800" y="5124450"/>
            <a:ext cx="74295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140202" y="6355080"/>
            <a:ext cx="3764280" cy="365760"/>
          </a:xfrm>
        </p:spPr>
        <p:txBody>
          <a:bodyPr/>
          <a:lstStyle/>
          <a:p>
            <a:pPr>
              <a:defRPr/>
            </a:pPr>
            <a:r>
              <a:rPr lang="en-NZ" smtClean="0"/>
              <a:t>Testing 6</a:t>
            </a:r>
            <a:endParaRPr lang="en-NZ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317498" y="6355080"/>
            <a:ext cx="1320800" cy="365760"/>
          </a:xfrm>
        </p:spPr>
        <p:txBody>
          <a:bodyPr/>
          <a:lstStyle/>
          <a:p>
            <a:pPr>
              <a:defRPr/>
            </a:pPr>
            <a:fld id="{2077F3A0-45B1-4CE6-9E43-01CACF799402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6</a:t>
            </a: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3669D-2BA9-4702-B0D8-BA76FEAF13EF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2971800"/>
            <a:ext cx="74295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350" y="4267200"/>
            <a:ext cx="734695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0202" y="6355080"/>
            <a:ext cx="3764280" cy="365760"/>
          </a:xfrm>
        </p:spPr>
        <p:txBody>
          <a:bodyPr/>
          <a:lstStyle/>
          <a:p>
            <a:pPr>
              <a:defRPr/>
            </a:pPr>
            <a:r>
              <a:rPr lang="en-NZ" smtClean="0"/>
              <a:t>Testing 6</a:t>
            </a: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9002" y="6355080"/>
            <a:ext cx="1647698" cy="365760"/>
          </a:xfrm>
        </p:spPr>
        <p:txBody>
          <a:bodyPr/>
          <a:lstStyle/>
          <a:p>
            <a:pPr>
              <a:defRPr/>
            </a:pPr>
            <a:fld id="{5B45A070-D851-43EE-811E-49B3EAE06C78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7" name="Rectangle 6"/>
          <p:cNvSpPr/>
          <p:nvPr/>
        </p:nvSpPr>
        <p:spPr>
          <a:xfrm>
            <a:off x="990600" y="2819400"/>
            <a:ext cx="79248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90600" y="2819400"/>
            <a:ext cx="24765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6</a:t>
            </a: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A3A9E7-24EE-4341-93F5-FA1DEB4FFFBB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6</a:t>
            </a:r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853D25-781E-4CE8-9818-5DC48560A19F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6</a:t>
            </a:r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89AE63-5CA7-42CE-9C58-4384E18B3489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6</a:t>
            </a:r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7C371F-8548-4AB0-A9F7-DC49299EE5D0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1650" y="1219201"/>
            <a:ext cx="272415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6</a:t>
            </a: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980DFE-0548-400E-A8FA-F01D8695FF25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675492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6</a:t>
            </a:r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FC7C70-7420-4656-AE43-871CADEE97CD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95300" y="500856"/>
            <a:ext cx="19812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6</a:t>
            </a: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EB5BEF-1B84-481E-AE12-FDBD3F514DFB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NZ" smtClean="0"/>
              <a:t>Testing 6</a:t>
            </a: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D56BA3-2E91-4AD2-B0B7-256FD0BED643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4175914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0" y="152400"/>
            <a:ext cx="89154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0" y="1219200"/>
            <a:ext cx="89154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934200" y="6356350"/>
            <a:ext cx="2479802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NZ" smtClean="0"/>
              <a:t>Testing 6</a:t>
            </a:r>
            <a:endParaRPr lang="en-NZ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63702" y="6356350"/>
            <a:ext cx="21463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9BBFAA5-2A47-44CD-9BA7-C025E5419EE3}" type="slidenum">
              <a:rPr lang="en-NZ" smtClean="0"/>
              <a:pPr>
                <a:defRPr/>
              </a:pPr>
              <a:t>‹#›</a:t>
            </a:fld>
            <a:endParaRPr lang="en-NZ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95300" y="1143000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4568" y="2996952"/>
            <a:ext cx="7429500" cy="9906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dirty="0" smtClean="0"/>
              <a:t>Software Construction</a:t>
            </a:r>
            <a:br>
              <a:rPr lang="en-US" altLang="en-US" dirty="0" smtClean="0"/>
            </a:br>
            <a:r>
              <a:rPr lang="en-US" altLang="en-US" dirty="0" smtClean="0"/>
              <a:t>Lecture 20</a:t>
            </a:r>
            <a:br>
              <a:rPr lang="en-US" altLang="en-US" dirty="0" smtClean="0"/>
            </a:br>
            <a:r>
              <a:rPr lang="en-US" altLang="en-US" dirty="0" smtClean="0"/>
              <a:t>Software Quality</a:t>
            </a:r>
            <a:br>
              <a:rPr lang="en-US" altLang="en-US" dirty="0" smtClean="0"/>
            </a:br>
            <a:endParaRPr lang="en-US" dirty="0" smtClean="0">
              <a:ea typeface="新細明體" pitchFamily="18" charset="-12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092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Learning Goals for Today</a:t>
            </a:r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3669D-2BA9-4702-B0D8-BA76FEAF13EF}" type="slidenum">
              <a:rPr lang="en-NZ" smtClean="0"/>
              <a:pPr>
                <a:defRPr/>
              </a:pPr>
              <a:t>2</a:t>
            </a:fld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Have a working understanding of XT</a:t>
            </a:r>
          </a:p>
          <a:p>
            <a:pPr lvl="1"/>
            <a:r>
              <a:rPr lang="en-NZ" dirty="0" smtClean="0"/>
              <a:t>Given a description of a software testing process, discuss its conformance with XT.</a:t>
            </a:r>
          </a:p>
          <a:p>
            <a:pPr lvl="1"/>
            <a:r>
              <a:rPr lang="en-NZ" dirty="0" smtClean="0"/>
              <a:t>What are the major arguments for XT?  Against it?</a:t>
            </a:r>
          </a:p>
          <a:p>
            <a:pPr lvl="1"/>
            <a:r>
              <a:rPr lang="en-NZ" dirty="0" smtClean="0"/>
              <a:t>Given a development scenario, discuss whether XT could be applied.  If it is applicable, what benefits might be expected from its use?</a:t>
            </a:r>
          </a:p>
          <a:p>
            <a:r>
              <a:rPr lang="en-NZ" dirty="0" smtClean="0"/>
              <a:t>Develop </a:t>
            </a:r>
            <a:r>
              <a:rPr lang="en-NZ" dirty="0"/>
              <a:t>black-box unit tests from a unit specification</a:t>
            </a:r>
          </a:p>
          <a:p>
            <a:pPr lvl="1"/>
            <a:r>
              <a:rPr lang="en-NZ" dirty="0"/>
              <a:t>Input validation</a:t>
            </a:r>
          </a:p>
          <a:p>
            <a:pPr lvl="1"/>
            <a:r>
              <a:rPr lang="en-NZ" dirty="0"/>
              <a:t>Boundary-value </a:t>
            </a:r>
            <a:r>
              <a:rPr lang="en-NZ" dirty="0" smtClean="0"/>
              <a:t>analysis</a:t>
            </a:r>
          </a:p>
        </p:txBody>
      </p:sp>
    </p:spTree>
    <p:extLst>
      <p:ext uri="{BB962C8B-B14F-4D97-AF65-F5344CB8AC3E}">
        <p14:creationId xmlns="" xmlns:p14="http://schemas.microsoft.com/office/powerpoint/2010/main" val="89795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Extreme Testing (XT)</a:t>
            </a:r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3669D-2BA9-4702-B0D8-BA76FEAF13EF}" type="slidenum">
              <a:rPr lang="en-NZ" smtClean="0"/>
              <a:pPr>
                <a:defRPr/>
              </a:pPr>
              <a:t>3</a:t>
            </a:fld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NZ" dirty="0" smtClean="0"/>
              <a:t>XT is the testing methodology of an XP development process</a:t>
            </a:r>
          </a:p>
          <a:p>
            <a:pPr lvl="1"/>
            <a:r>
              <a:rPr lang="en-NZ" dirty="0" smtClean="0"/>
              <a:t>The philosophy is “extreme”. </a:t>
            </a:r>
          </a:p>
          <a:p>
            <a:pPr lvl="1"/>
            <a:r>
              <a:rPr lang="en-NZ" dirty="0"/>
              <a:t>M</a:t>
            </a:r>
            <a:r>
              <a:rPr lang="en-NZ" dirty="0" smtClean="0"/>
              <a:t>aximise the main defect-finding activities, stop other testing activities. </a:t>
            </a:r>
          </a:p>
          <a:p>
            <a:r>
              <a:rPr lang="en-NZ" dirty="0" smtClean="0"/>
              <a:t>Main activities: unit testing and acceptance testing.</a:t>
            </a:r>
          </a:p>
          <a:p>
            <a:r>
              <a:rPr lang="en-NZ" dirty="0" smtClean="0"/>
              <a:t>Extreme unit testing (XUT)</a:t>
            </a:r>
          </a:p>
          <a:p>
            <a:pPr lvl="1"/>
            <a:r>
              <a:rPr lang="en-NZ" dirty="0"/>
              <a:t>D</a:t>
            </a:r>
            <a:r>
              <a:rPr lang="en-NZ" dirty="0" smtClean="0"/>
              <a:t>o only the main activities in a unit test.  </a:t>
            </a:r>
          </a:p>
          <a:p>
            <a:pPr lvl="1"/>
            <a:r>
              <a:rPr lang="en-NZ" dirty="0" smtClean="0"/>
              <a:t>Do them at maximum levels, within the time &amp; resource constraints.</a:t>
            </a:r>
          </a:p>
          <a:p>
            <a:pPr lvl="1"/>
            <a:r>
              <a:rPr lang="en-NZ" dirty="0" smtClean="0"/>
              <a:t>(What are these main activities?)</a:t>
            </a:r>
          </a:p>
          <a:p>
            <a:r>
              <a:rPr lang="en-NZ" dirty="0" smtClean="0"/>
              <a:t>Extreme acceptance testing (XAT)</a:t>
            </a:r>
          </a:p>
          <a:p>
            <a:pPr lvl="1"/>
            <a:r>
              <a:rPr lang="en-NZ" dirty="0" smtClean="0"/>
              <a:t>Do only </a:t>
            </a:r>
            <a:r>
              <a:rPr lang="en-NZ" dirty="0"/>
              <a:t>the main activities in </a:t>
            </a:r>
            <a:r>
              <a:rPr lang="en-NZ" dirty="0" smtClean="0"/>
              <a:t>an acceptance test.</a:t>
            </a:r>
          </a:p>
          <a:p>
            <a:pPr lvl="1"/>
            <a:r>
              <a:rPr lang="en-NZ" dirty="0"/>
              <a:t>D</a:t>
            </a:r>
            <a:r>
              <a:rPr lang="en-NZ" dirty="0" smtClean="0"/>
              <a:t>o </a:t>
            </a:r>
            <a:r>
              <a:rPr lang="en-NZ" dirty="0"/>
              <a:t>them at maximum </a:t>
            </a:r>
            <a:r>
              <a:rPr lang="en-NZ" dirty="0" smtClean="0"/>
              <a:t>levels.</a:t>
            </a:r>
          </a:p>
          <a:p>
            <a:endParaRPr lang="en-NZ" dirty="0" smtClean="0"/>
          </a:p>
          <a:p>
            <a:endParaRPr lang="en-NZ" dirty="0"/>
          </a:p>
        </p:txBody>
      </p:sp>
    </p:spTree>
    <p:extLst>
      <p:ext uri="{BB962C8B-B14F-4D97-AF65-F5344CB8AC3E}">
        <p14:creationId xmlns="" xmlns:p14="http://schemas.microsoft.com/office/powerpoint/2010/main" val="213515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Extreme Unit Testing</a:t>
            </a:r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3669D-2BA9-4702-B0D8-BA76FEAF13EF}" type="slidenum">
              <a:rPr lang="en-NZ" smtClean="0"/>
              <a:pPr>
                <a:defRPr/>
              </a:pPr>
              <a:t>4</a:t>
            </a:fld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NZ" dirty="0" smtClean="0"/>
              <a:t>XUT has two “simple rules”:</a:t>
            </a:r>
          </a:p>
          <a:p>
            <a:pPr marL="514350" indent="-514350">
              <a:buFont typeface="+mj-lt"/>
              <a:buAutoNum type="arabicPeriod"/>
            </a:pPr>
            <a:r>
              <a:rPr lang="en-NZ" dirty="0" smtClean="0"/>
              <a:t>All code modules must have unit tests before coding begins</a:t>
            </a:r>
          </a:p>
          <a:p>
            <a:pPr marL="514350" indent="-514350">
              <a:buFont typeface="+mj-lt"/>
              <a:buAutoNum type="arabicPeriod"/>
            </a:pPr>
            <a:r>
              <a:rPr lang="en-NZ" dirty="0" smtClean="0"/>
              <a:t>All code modules must pass unit tests before being released into production.</a:t>
            </a:r>
          </a:p>
          <a:p>
            <a:r>
              <a:rPr lang="en-NZ" dirty="0" smtClean="0"/>
              <a:t>Nothing new here, except the insistence on writing unit tests </a:t>
            </a:r>
            <a:r>
              <a:rPr lang="en-NZ" dirty="0" smtClean="0">
                <a:solidFill>
                  <a:srgbClr val="FF0000"/>
                </a:solidFill>
              </a:rPr>
              <a:t>before</a:t>
            </a:r>
            <a:r>
              <a:rPr lang="en-NZ" dirty="0" smtClean="0"/>
              <a:t> coding.</a:t>
            </a:r>
          </a:p>
          <a:p>
            <a:pPr lvl="1"/>
            <a:r>
              <a:rPr lang="en-NZ" dirty="0" smtClean="0"/>
              <a:t>Wow, that’s a disciplined approach!  Would you do this willingly, or would you be tempted to “code early, on the sly” (when you think your manager isn’t looking)?</a:t>
            </a:r>
          </a:p>
          <a:p>
            <a:pPr lvl="1"/>
            <a:r>
              <a:rPr lang="en-NZ" dirty="0" smtClean="0"/>
              <a:t>Note: if you’re writing executable tests, then I’d say you’re coding. </a:t>
            </a:r>
          </a:p>
          <a:p>
            <a:pPr lvl="2"/>
            <a:r>
              <a:rPr lang="en-NZ" dirty="0" smtClean="0"/>
              <a:t>You can write assertions in Java or </a:t>
            </a:r>
            <a:r>
              <a:rPr lang="en-NZ" dirty="0" err="1" smtClean="0"/>
              <a:t>Junit</a:t>
            </a:r>
            <a:r>
              <a:rPr lang="en-NZ" dirty="0" smtClean="0"/>
              <a:t>.  </a:t>
            </a:r>
          </a:p>
          <a:p>
            <a:pPr lvl="2"/>
            <a:r>
              <a:rPr lang="en-NZ" dirty="0" smtClean="0"/>
              <a:t>You might be programming in a language with goal-directed evaluation (e.g. Icon): specify the outcome (in restricted settings) and let the computer figure it out!</a:t>
            </a:r>
          </a:p>
          <a:p>
            <a:pPr lvl="2"/>
            <a:r>
              <a:rPr lang="en-NZ" dirty="0" smtClean="0"/>
              <a:t>In a futuristic/AI development scenario, you could be “programming by example” i.e. goal-directed programming without any sharply-defined restrictions.</a:t>
            </a:r>
            <a:endParaRPr lang="en-NZ" dirty="0"/>
          </a:p>
        </p:txBody>
      </p:sp>
    </p:spTree>
    <p:extLst>
      <p:ext uri="{BB962C8B-B14F-4D97-AF65-F5344CB8AC3E}">
        <p14:creationId xmlns="" xmlns:p14="http://schemas.microsoft.com/office/powerpoint/2010/main" val="223263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Benefits of “Test-First Coding”</a:t>
            </a:r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3669D-2BA9-4702-B0D8-BA76FEAF13EF}" type="slidenum">
              <a:rPr lang="en-NZ" smtClean="0"/>
              <a:pPr>
                <a:defRPr/>
              </a:pPr>
              <a:t>5</a:t>
            </a:fld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NZ" dirty="0" smtClean="0"/>
              <a:t>You gain confidence that your code will meet its specification.</a:t>
            </a:r>
          </a:p>
          <a:p>
            <a:pPr marL="514350" indent="-514350">
              <a:buFont typeface="+mj-lt"/>
              <a:buAutoNum type="arabicPeriod"/>
            </a:pPr>
            <a:r>
              <a:rPr lang="en-NZ" dirty="0" smtClean="0"/>
              <a:t>You express the end result of your code before you start coding.</a:t>
            </a:r>
          </a:p>
          <a:p>
            <a:pPr marL="514350" indent="-514350">
              <a:buFont typeface="+mj-lt"/>
              <a:buAutoNum type="arabicPeriod"/>
            </a:pPr>
            <a:r>
              <a:rPr lang="en-NZ" dirty="0" smtClean="0"/>
              <a:t>You better understand the application’s specification and requirements.</a:t>
            </a:r>
          </a:p>
          <a:p>
            <a:pPr marL="514350" indent="-514350">
              <a:buFont typeface="+mj-lt"/>
              <a:buAutoNum type="arabicPeriod"/>
            </a:pPr>
            <a:r>
              <a:rPr lang="en-NZ" dirty="0" smtClean="0"/>
              <a:t>You may initially implement simple designs and confidently refactor the code later to improve performance [</a:t>
            </a:r>
            <a:r>
              <a:rPr lang="en-NZ" i="1" dirty="0" smtClean="0"/>
              <a:t>and elegance – important for maintainability</a:t>
            </a:r>
            <a:r>
              <a:rPr lang="en-NZ" dirty="0" smtClean="0"/>
              <a:t>] without worrying about breaking the specification.</a:t>
            </a:r>
          </a:p>
        </p:txBody>
      </p:sp>
    </p:spTree>
    <p:extLst>
      <p:ext uri="{BB962C8B-B14F-4D97-AF65-F5344CB8AC3E}">
        <p14:creationId xmlns="" xmlns:p14="http://schemas.microsoft.com/office/powerpoint/2010/main" val="228345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“Shining Point” of XP</a:t>
            </a:r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3669D-2BA9-4702-B0D8-BA76FEAF13EF}" type="slidenum">
              <a:rPr lang="en-NZ" smtClean="0"/>
              <a:pPr>
                <a:defRPr/>
              </a:pPr>
              <a:t>6</a:t>
            </a:fld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NZ" dirty="0" smtClean="0"/>
              <a:t>“The practice of creating unit tests first is the </a:t>
            </a:r>
            <a:r>
              <a:rPr lang="en-NZ" dirty="0" smtClean="0">
                <a:solidFill>
                  <a:srgbClr val="FF0000"/>
                </a:solidFill>
              </a:rPr>
              <a:t>shining point </a:t>
            </a:r>
            <a:r>
              <a:rPr lang="en-NZ" dirty="0" smtClean="0"/>
              <a:t>of the XP methodology, as it </a:t>
            </a:r>
            <a:r>
              <a:rPr lang="en-NZ" dirty="0" smtClean="0">
                <a:solidFill>
                  <a:srgbClr val="FF0000"/>
                </a:solidFill>
              </a:rPr>
              <a:t>forces </a:t>
            </a:r>
            <a:r>
              <a:rPr lang="en-NZ" dirty="0" smtClean="0"/>
              <a:t>you to understand the specification to resolve ambiguities </a:t>
            </a:r>
            <a:r>
              <a:rPr lang="en-NZ" i="1" dirty="0" smtClean="0">
                <a:solidFill>
                  <a:srgbClr val="FF0000"/>
                </a:solidFill>
              </a:rPr>
              <a:t>before</a:t>
            </a:r>
            <a:r>
              <a:rPr lang="en-NZ" dirty="0" smtClean="0"/>
              <a:t> you begin coding.”</a:t>
            </a:r>
          </a:p>
          <a:p>
            <a:pPr lvl="1"/>
            <a:r>
              <a:rPr lang="en-NZ" dirty="0" smtClean="0"/>
              <a:t>?Really? What keeps me from writing unit tests hastily, without resolving ambiguities?</a:t>
            </a:r>
          </a:p>
          <a:p>
            <a:r>
              <a:rPr lang="en-NZ" sz="2600" dirty="0" smtClean="0">
                <a:solidFill>
                  <a:schemeClr val="tx1"/>
                </a:solidFill>
              </a:rPr>
              <a:t>“</a:t>
            </a:r>
            <a:r>
              <a:rPr lang="en-NZ" sz="2600" dirty="0">
                <a:solidFill>
                  <a:schemeClr val="tx1"/>
                </a:solidFill>
              </a:rPr>
              <a:t>If you create a robust set of black-box </a:t>
            </a:r>
            <a:r>
              <a:rPr lang="en-NZ" sz="2600" dirty="0" smtClean="0">
                <a:solidFill>
                  <a:schemeClr val="tx1"/>
                </a:solidFill>
              </a:rPr>
              <a:t>tests, this demonstrates that you understand </a:t>
            </a:r>
            <a:r>
              <a:rPr lang="en-NZ" sz="2600" dirty="0">
                <a:solidFill>
                  <a:schemeClr val="tx1"/>
                </a:solidFill>
              </a:rPr>
              <a:t>the </a:t>
            </a:r>
            <a:r>
              <a:rPr lang="en-NZ" sz="2600" dirty="0" smtClean="0">
                <a:solidFill>
                  <a:schemeClr val="tx1"/>
                </a:solidFill>
              </a:rPr>
              <a:t>specification.  Only after demonstrating this, should you start to code.” (I’m in the “quality school” of testing, as defined in a question on Quiz 2 this weekend)</a:t>
            </a:r>
          </a:p>
          <a:p>
            <a:pPr marL="547687" lvl="2">
              <a:spcBef>
                <a:spcPts val="600"/>
              </a:spcBef>
              <a:buClr>
                <a:schemeClr val="accent1"/>
              </a:buClr>
            </a:pPr>
            <a:r>
              <a:rPr lang="en-NZ" sz="2400" dirty="0" smtClean="0">
                <a:solidFill>
                  <a:schemeClr val="tx2"/>
                </a:solidFill>
              </a:rPr>
              <a:t>So… there must be some quality-control on the unit tests.  </a:t>
            </a:r>
          </a:p>
          <a:p>
            <a:pPr marL="547687" lvl="2">
              <a:spcBef>
                <a:spcPts val="600"/>
              </a:spcBef>
              <a:buClr>
                <a:schemeClr val="accent1"/>
              </a:buClr>
            </a:pPr>
            <a:r>
              <a:rPr lang="en-NZ" sz="2400" dirty="0" smtClean="0">
                <a:solidFill>
                  <a:schemeClr val="tx2"/>
                </a:solidFill>
              </a:rPr>
              <a:t>What’s </a:t>
            </a:r>
            <a:r>
              <a:rPr lang="en-NZ" sz="2400" dirty="0">
                <a:solidFill>
                  <a:schemeClr val="tx2"/>
                </a:solidFill>
              </a:rPr>
              <a:t>the main activity in this quality control?  </a:t>
            </a:r>
          </a:p>
        </p:txBody>
      </p:sp>
    </p:spTree>
    <p:extLst>
      <p:ext uri="{BB962C8B-B14F-4D97-AF65-F5344CB8AC3E}">
        <p14:creationId xmlns="" xmlns:p14="http://schemas.microsoft.com/office/powerpoint/2010/main" val="335863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importance of automated testing</a:t>
            </a:r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3669D-2BA9-4702-B0D8-BA76FEAF13EF}" type="slidenum">
              <a:rPr lang="en-NZ" smtClean="0"/>
              <a:pPr>
                <a:defRPr/>
              </a:pPr>
              <a:t>7</a:t>
            </a:fld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5100" y="1219200"/>
            <a:ext cx="9493250" cy="5378152"/>
          </a:xfrm>
        </p:spPr>
        <p:txBody>
          <a:bodyPr>
            <a:normAutofit lnSpcReduction="10000"/>
          </a:bodyPr>
          <a:lstStyle/>
          <a:p>
            <a:r>
              <a:rPr lang="en-NZ" dirty="0" smtClean="0"/>
              <a:t>“Manually running unit tests, even for the smallest application, can be a daunting task.</a:t>
            </a:r>
          </a:p>
          <a:p>
            <a:r>
              <a:rPr lang="en-NZ" dirty="0" smtClean="0"/>
              <a:t>“As the application grows, you may generate hundreds or thousands of unit tests.</a:t>
            </a:r>
          </a:p>
          <a:p>
            <a:r>
              <a:rPr lang="en-NZ" dirty="0" smtClean="0"/>
              <a:t>“Therefore you typically used an automated testing suite to ease the burden of constantly running unit tests.”</a:t>
            </a:r>
          </a:p>
          <a:p>
            <a:r>
              <a:rPr lang="en-NZ" dirty="0" smtClean="0"/>
              <a:t>Main functions of an automated testing suite:</a:t>
            </a:r>
          </a:p>
          <a:p>
            <a:pPr lvl="1"/>
            <a:r>
              <a:rPr lang="en-NZ" dirty="0" smtClean="0">
                <a:solidFill>
                  <a:srgbClr val="FF0000"/>
                </a:solidFill>
              </a:rPr>
              <a:t>Script</a:t>
            </a:r>
            <a:r>
              <a:rPr lang="en-NZ" dirty="0" smtClean="0"/>
              <a:t> the tests, then </a:t>
            </a:r>
            <a:r>
              <a:rPr lang="en-NZ" dirty="0" smtClean="0">
                <a:solidFill>
                  <a:srgbClr val="FF0000"/>
                </a:solidFill>
              </a:rPr>
              <a:t>run</a:t>
            </a:r>
            <a:r>
              <a:rPr lang="en-NZ" dirty="0" smtClean="0"/>
              <a:t> all or part of them</a:t>
            </a:r>
          </a:p>
          <a:p>
            <a:pPr lvl="1"/>
            <a:r>
              <a:rPr lang="en-NZ" dirty="0" smtClean="0">
                <a:solidFill>
                  <a:srgbClr val="FF0000"/>
                </a:solidFill>
              </a:rPr>
              <a:t>Create reports </a:t>
            </a:r>
            <a:r>
              <a:rPr lang="en-NZ" dirty="0" smtClean="0"/>
              <a:t>and </a:t>
            </a:r>
            <a:r>
              <a:rPr lang="en-NZ" dirty="0" smtClean="0">
                <a:solidFill>
                  <a:srgbClr val="FF0000"/>
                </a:solidFill>
              </a:rPr>
              <a:t>classify the bugs</a:t>
            </a:r>
            <a:r>
              <a:rPr lang="en-NZ" dirty="0" smtClean="0"/>
              <a:t>: may be useful in future </a:t>
            </a:r>
            <a:r>
              <a:rPr lang="en-NZ" dirty="0" err="1" smtClean="0"/>
              <a:t>dev</a:t>
            </a:r>
            <a:endParaRPr lang="en-NZ" dirty="0" smtClean="0"/>
          </a:p>
          <a:p>
            <a:r>
              <a:rPr lang="en-NZ" dirty="0" smtClean="0"/>
              <a:t>The “testing code base” becomes as valuable as the software application itself, so it should be</a:t>
            </a:r>
          </a:p>
          <a:p>
            <a:pPr lvl="1"/>
            <a:r>
              <a:rPr lang="en-NZ" dirty="0" smtClean="0"/>
              <a:t>stored in a code repository, </a:t>
            </a:r>
          </a:p>
          <a:p>
            <a:pPr lvl="1"/>
            <a:r>
              <a:rPr lang="en-NZ" dirty="0" smtClean="0"/>
              <a:t>with adequate backups &amp; security</a:t>
            </a:r>
          </a:p>
          <a:p>
            <a:pPr lvl="1"/>
            <a:endParaRPr lang="en-NZ" dirty="0"/>
          </a:p>
        </p:txBody>
      </p:sp>
    </p:spTree>
    <p:extLst>
      <p:ext uri="{BB962C8B-B14F-4D97-AF65-F5344CB8AC3E}">
        <p14:creationId xmlns="" xmlns:p14="http://schemas.microsoft.com/office/powerpoint/2010/main" val="333998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Extreme acceptance testing (XAT)</a:t>
            </a:r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3669D-2BA9-4702-B0D8-BA76FEAF13EF}" type="slidenum">
              <a:rPr lang="en-NZ" smtClean="0"/>
              <a:pPr>
                <a:defRPr/>
              </a:pPr>
              <a:t>8</a:t>
            </a:fld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5100" y="1219200"/>
            <a:ext cx="9493250" cy="5378152"/>
          </a:xfrm>
        </p:spPr>
        <p:txBody>
          <a:bodyPr>
            <a:normAutofit lnSpcReduction="10000"/>
          </a:bodyPr>
          <a:lstStyle/>
          <a:p>
            <a:r>
              <a:rPr lang="en-NZ" dirty="0" smtClean="0"/>
              <a:t>Purpose of XAT: to determine, with a minimum of effort and time, whether the application is acceptable to the customer.</a:t>
            </a:r>
          </a:p>
          <a:p>
            <a:pPr lvl="1"/>
            <a:r>
              <a:rPr lang="en-NZ" dirty="0" smtClean="0"/>
              <a:t>Is XP unsuitable for use whenever there is more than one customer?</a:t>
            </a:r>
          </a:p>
          <a:p>
            <a:pPr lvl="1"/>
            <a:r>
              <a:rPr lang="en-NZ" dirty="0" smtClean="0"/>
              <a:t>Some software development methodologies (as taught in information-systems departments) acknowledge that </a:t>
            </a:r>
          </a:p>
          <a:p>
            <a:pPr lvl="2"/>
            <a:r>
              <a:rPr lang="en-NZ" dirty="0" smtClean="0"/>
              <a:t>stakeholders are often deeply conflicted about requirements on new IT systems, and</a:t>
            </a:r>
          </a:p>
          <a:p>
            <a:pPr lvl="2"/>
            <a:r>
              <a:rPr lang="en-NZ" dirty="0" smtClean="0"/>
              <a:t>IT system specifications are “levers of change” in an organisation, implying that</a:t>
            </a:r>
          </a:p>
          <a:p>
            <a:pPr lvl="2"/>
            <a:r>
              <a:rPr lang="en-NZ" dirty="0"/>
              <a:t>A</a:t>
            </a:r>
            <a:r>
              <a:rPr lang="en-NZ" dirty="0" smtClean="0"/>
              <a:t>cceptance-testing decisions by an employee may be “over-ruled” by management.</a:t>
            </a:r>
          </a:p>
          <a:p>
            <a:r>
              <a:rPr lang="en-NZ" dirty="0" smtClean="0"/>
              <a:t>Let’s assume the XAT team has a fully-empowered and well-informed “customer” at their disposal!  Then…</a:t>
            </a:r>
          </a:p>
          <a:p>
            <a:pPr lvl="1"/>
            <a:r>
              <a:rPr lang="en-NZ" dirty="0" smtClean="0"/>
              <a:t>“… customers, not you or your programming partners, conduct the acceptance tests.”</a:t>
            </a:r>
          </a:p>
          <a:p>
            <a:pPr lvl="1"/>
            <a:r>
              <a:rPr lang="en-NZ" dirty="0" smtClean="0"/>
              <a:t>“In this manner, customers provide the unbiased verification that the application meets their needs.”</a:t>
            </a:r>
            <a:endParaRPr lang="en-NZ" dirty="0"/>
          </a:p>
        </p:txBody>
      </p:sp>
    </p:spTree>
    <p:extLst>
      <p:ext uri="{BB962C8B-B14F-4D97-AF65-F5344CB8AC3E}">
        <p14:creationId xmlns="" xmlns:p14="http://schemas.microsoft.com/office/powerpoint/2010/main" val="21823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Relation of XAT to user stories</a:t>
            </a:r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3669D-2BA9-4702-B0D8-BA76FEAF13EF}" type="slidenum">
              <a:rPr lang="en-NZ" smtClean="0"/>
              <a:pPr>
                <a:defRPr/>
              </a:pPr>
              <a:t>9</a:t>
            </a:fld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NZ" dirty="0" smtClean="0"/>
              <a:t>“Customers create the acceptance tests from user stories.”</a:t>
            </a:r>
          </a:p>
          <a:p>
            <a:pPr lvl="1"/>
            <a:r>
              <a:rPr lang="en-NZ" dirty="0" smtClean="0"/>
              <a:t>“The ratio of user stories to acceptance tests is usually one to many.</a:t>
            </a:r>
          </a:p>
          <a:p>
            <a:pPr lvl="1"/>
            <a:r>
              <a:rPr lang="en-NZ" dirty="0" smtClean="0"/>
              <a:t>“That is, more than one acceptance test may be needed for each user story.”</a:t>
            </a:r>
          </a:p>
          <a:p>
            <a:pPr lvl="1"/>
            <a:r>
              <a:rPr lang="en-NZ" dirty="0" smtClean="0"/>
              <a:t>? This sounds like quite a burden on the customer! I wonder how many XP projects are actually doing this?</a:t>
            </a:r>
          </a:p>
        </p:txBody>
      </p:sp>
    </p:spTree>
    <p:extLst>
      <p:ext uri="{BB962C8B-B14F-4D97-AF65-F5344CB8AC3E}">
        <p14:creationId xmlns="" xmlns:p14="http://schemas.microsoft.com/office/powerpoint/2010/main" val="15414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Automation of XAT?</a:t>
            </a:r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3669D-2BA9-4702-B0D8-BA76FEAF13EF}" type="slidenum">
              <a:rPr lang="en-NZ" smtClean="0"/>
              <a:pPr>
                <a:defRPr/>
              </a:pPr>
              <a:t>10</a:t>
            </a:fld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NZ" dirty="0" smtClean="0"/>
              <a:t>“Acceptance tests in XT may or may not be automated.</a:t>
            </a:r>
          </a:p>
          <a:p>
            <a:r>
              <a:rPr lang="en-NZ" dirty="0" smtClean="0"/>
              <a:t>“For example, an </a:t>
            </a:r>
            <a:r>
              <a:rPr lang="en-NZ" dirty="0" err="1" smtClean="0"/>
              <a:t>unautomated</a:t>
            </a:r>
            <a:r>
              <a:rPr lang="en-NZ" dirty="0" smtClean="0"/>
              <a:t> test is required when the customer must validate that a user-input screen meets its specification with respect to </a:t>
            </a:r>
            <a:r>
              <a:rPr lang="en-NZ" dirty="0" err="1" smtClean="0"/>
              <a:t>color</a:t>
            </a:r>
            <a:r>
              <a:rPr lang="en-NZ" dirty="0" smtClean="0"/>
              <a:t> and screen layout.”</a:t>
            </a:r>
          </a:p>
          <a:p>
            <a:pPr lvl="1"/>
            <a:r>
              <a:rPr lang="en-NZ" dirty="0" smtClean="0"/>
              <a:t>Hmmm… a layout &amp; colour test could be fully automated, with some image-processing techniques, if the specification is very precise.  However a spec that’s a one-line “user story” is will require some subjective measurement of attributes such as “easy to use”, “legible”, “attractive”.</a:t>
            </a:r>
          </a:p>
          <a:p>
            <a:r>
              <a:rPr lang="en-NZ" dirty="0" smtClean="0"/>
              <a:t>“An example of an automated test is when the application must calculate some payroll values using data input via some data source such as a flat file to simulate production values.”</a:t>
            </a:r>
          </a:p>
          <a:p>
            <a:pPr lvl="1"/>
            <a:r>
              <a:rPr lang="en-NZ" dirty="0" smtClean="0"/>
              <a:t>Hmm, this sounds like the acceptance test in 3C (see my Testing 6 slides).</a:t>
            </a:r>
            <a:endParaRPr lang="en-NZ" dirty="0"/>
          </a:p>
        </p:txBody>
      </p:sp>
    </p:spTree>
    <p:extLst>
      <p:ext uri="{BB962C8B-B14F-4D97-AF65-F5344CB8AC3E}">
        <p14:creationId xmlns="" xmlns:p14="http://schemas.microsoft.com/office/powerpoint/2010/main" val="208068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XAT: a Validation or a Verification?</a:t>
            </a:r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3669D-2BA9-4702-B0D8-BA76FEAF13EF}" type="slidenum">
              <a:rPr lang="en-NZ" smtClean="0"/>
              <a:pPr>
                <a:defRPr/>
              </a:pPr>
              <a:t>11</a:t>
            </a:fld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5100" y="1219200"/>
            <a:ext cx="9540428" cy="5306144"/>
          </a:xfrm>
        </p:spPr>
        <p:txBody>
          <a:bodyPr>
            <a:normAutofit fontScale="92500"/>
          </a:bodyPr>
          <a:lstStyle/>
          <a:p>
            <a:r>
              <a:rPr lang="en-NZ" dirty="0" smtClean="0"/>
              <a:t>In XAT, the customer is asked whether or not the system produces </a:t>
            </a:r>
            <a:r>
              <a:rPr lang="en-NZ" dirty="0" smtClean="0">
                <a:solidFill>
                  <a:srgbClr val="FF0000"/>
                </a:solidFill>
              </a:rPr>
              <a:t>valid</a:t>
            </a:r>
            <a:r>
              <a:rPr lang="en-NZ" dirty="0" smtClean="0"/>
              <a:t> output.</a:t>
            </a:r>
          </a:p>
          <a:p>
            <a:pPr lvl="1"/>
            <a:r>
              <a:rPr lang="en-NZ" dirty="0" smtClean="0">
                <a:solidFill>
                  <a:srgbClr val="FF0000"/>
                </a:solidFill>
              </a:rPr>
              <a:t>System validation</a:t>
            </a:r>
            <a:r>
              <a:rPr lang="en-NZ" dirty="0" smtClean="0"/>
              <a:t>: commonly defined as “Are we building the right thing for you?”</a:t>
            </a:r>
          </a:p>
          <a:p>
            <a:pPr lvl="1"/>
            <a:r>
              <a:rPr lang="en-NZ" dirty="0" smtClean="0">
                <a:solidFill>
                  <a:srgbClr val="FF0000"/>
                </a:solidFill>
              </a:rPr>
              <a:t>System verification</a:t>
            </a:r>
            <a:r>
              <a:rPr lang="en-NZ" dirty="0" smtClean="0"/>
              <a:t>: “Are we building it right?”, that is, does the system meet its specifications?</a:t>
            </a:r>
          </a:p>
          <a:p>
            <a:pPr lvl="1"/>
            <a:r>
              <a:rPr lang="en-NZ" dirty="0" smtClean="0">
                <a:solidFill>
                  <a:srgbClr val="FF0000"/>
                </a:solidFill>
              </a:rPr>
              <a:t>Requirements validation</a:t>
            </a:r>
            <a:r>
              <a:rPr lang="en-NZ" dirty="0" smtClean="0"/>
              <a:t>: “Do the requirements specify a system that you, the customer, would want to use – assuming we can build it?”</a:t>
            </a:r>
          </a:p>
          <a:p>
            <a:pPr lvl="1"/>
            <a:r>
              <a:rPr lang="en-NZ" dirty="0" smtClean="0">
                <a:solidFill>
                  <a:srgbClr val="FF0000"/>
                </a:solidFill>
              </a:rPr>
              <a:t>Requirements verification</a:t>
            </a:r>
            <a:r>
              <a:rPr lang="en-NZ" dirty="0" smtClean="0"/>
              <a:t>: “Do the requirements make sense?”, that is, could our </a:t>
            </a:r>
            <a:r>
              <a:rPr lang="en-NZ" dirty="0" err="1" smtClean="0"/>
              <a:t>dev</a:t>
            </a:r>
            <a:r>
              <a:rPr lang="en-NZ" dirty="0" smtClean="0"/>
              <a:t> team understand them well enough to implement them, or are they too vague, contradictory, or infeasible?</a:t>
            </a:r>
          </a:p>
          <a:p>
            <a:r>
              <a:rPr lang="en-NZ" dirty="0" smtClean="0"/>
              <a:t>Because customers aren’t allowed to change their stories during an acceptance test, I’d say XAT is a system verification.</a:t>
            </a:r>
          </a:p>
          <a:p>
            <a:pPr lvl="1"/>
            <a:r>
              <a:rPr lang="en-NZ" dirty="0" smtClean="0"/>
              <a:t>Any new stories should be prioritised into the release schedule.</a:t>
            </a:r>
            <a:endParaRPr lang="en-NZ" dirty="0"/>
          </a:p>
          <a:p>
            <a:pPr lvl="1"/>
            <a:r>
              <a:rPr lang="en-NZ" dirty="0" smtClean="0"/>
              <a:t>My question: If there are no new stories during XAT, is the current system valid?</a:t>
            </a:r>
          </a:p>
          <a:p>
            <a:pPr lvl="1"/>
            <a:endParaRPr lang="en-NZ" dirty="0"/>
          </a:p>
        </p:txBody>
      </p:sp>
    </p:spTree>
    <p:extLst>
      <p:ext uri="{BB962C8B-B14F-4D97-AF65-F5344CB8AC3E}">
        <p14:creationId xmlns="" xmlns:p14="http://schemas.microsoft.com/office/powerpoint/2010/main" val="150394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The Peril of Changing Requirements</a:t>
            </a:r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3669D-2BA9-4702-B0D8-BA76FEAF13EF}" type="slidenum">
              <a:rPr lang="en-NZ" smtClean="0"/>
              <a:pPr>
                <a:defRPr/>
              </a:pPr>
              <a:t>12</a:t>
            </a:fld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If previously-accepted requirements are changed, the development may make little or no “forward progress”</a:t>
            </a:r>
          </a:p>
          <a:p>
            <a:pPr lvl="1"/>
            <a:r>
              <a:rPr lang="en-NZ" dirty="0" smtClean="0"/>
              <a:t>Developers must revise unit tests, and then recode the units, to conform to the new requirements</a:t>
            </a:r>
          </a:p>
          <a:p>
            <a:r>
              <a:rPr lang="en-NZ" dirty="0" smtClean="0"/>
              <a:t>If </a:t>
            </a:r>
            <a:r>
              <a:rPr lang="en-NZ" dirty="0" smtClean="0"/>
              <a:t>previously-accepted requirements are “cast in concrete”, then the project may fail as soon as the “mistake” is discovered.</a:t>
            </a:r>
          </a:p>
          <a:p>
            <a:pPr lvl="1"/>
            <a:r>
              <a:rPr lang="en-NZ" dirty="0" smtClean="0"/>
              <a:t>In my (very limited) experience, end-users rarely know what they want until they have fiddled with a prototype.  Then the stories change rapidly!</a:t>
            </a:r>
            <a:endParaRPr lang="en-NZ" dirty="0"/>
          </a:p>
        </p:txBody>
      </p:sp>
    </p:spTree>
    <p:extLst>
      <p:ext uri="{BB962C8B-B14F-4D97-AF65-F5344CB8AC3E}">
        <p14:creationId xmlns="" xmlns:p14="http://schemas.microsoft.com/office/powerpoint/2010/main" val="171907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Software updates are </a:t>
            </a:r>
            <a:r>
              <a:rPr lang="en-NZ" dirty="0" smtClean="0"/>
              <a:t>hazardous</a:t>
            </a:r>
            <a:endParaRPr lang="en-NZ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3669D-2BA9-4702-B0D8-BA76FEAF13EF}" type="slidenum">
              <a:rPr lang="en-NZ" smtClean="0"/>
              <a:pPr>
                <a:defRPr/>
              </a:pPr>
              <a:t>13</a:t>
            </a:fld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5100" y="1363216"/>
            <a:ext cx="9396412" cy="4946104"/>
          </a:xfrm>
        </p:spPr>
        <p:txBody>
          <a:bodyPr>
            <a:normAutofit fontScale="92500" lnSpcReduction="20000"/>
          </a:bodyPr>
          <a:lstStyle/>
          <a:p>
            <a:r>
              <a:rPr lang="en-NZ" dirty="0" smtClean="0"/>
              <a:t>When </a:t>
            </a:r>
            <a:r>
              <a:rPr lang="en-NZ" dirty="0"/>
              <a:t>software is in the field, it is </a:t>
            </a:r>
            <a:r>
              <a:rPr lang="en-NZ" b="1" dirty="0" smtClean="0"/>
              <a:t>very</a:t>
            </a:r>
            <a:r>
              <a:rPr lang="en-NZ" dirty="0" smtClean="0"/>
              <a:t> </a:t>
            </a:r>
            <a:r>
              <a:rPr lang="en-NZ" dirty="0"/>
              <a:t>hazardous to change any of its features.  </a:t>
            </a:r>
            <a:endParaRPr lang="en-NZ" dirty="0" smtClean="0"/>
          </a:p>
          <a:p>
            <a:pPr lvl="1"/>
            <a:r>
              <a:rPr lang="en-NZ" dirty="0" smtClean="0"/>
              <a:t>This </a:t>
            </a:r>
            <a:r>
              <a:rPr lang="en-NZ" dirty="0"/>
              <a:t>is true even when a feature is reported as a "bug" by some stakeholders, </a:t>
            </a:r>
            <a:r>
              <a:rPr lang="en-NZ" dirty="0" smtClean="0"/>
              <a:t>and the </a:t>
            </a:r>
            <a:r>
              <a:rPr lang="en-NZ" dirty="0"/>
              <a:t>QA team agrees that it </a:t>
            </a:r>
            <a:r>
              <a:rPr lang="en-NZ" dirty="0" smtClean="0"/>
              <a:t>is </a:t>
            </a:r>
            <a:r>
              <a:rPr lang="en-NZ" dirty="0"/>
              <a:t>a bug.  </a:t>
            </a:r>
            <a:endParaRPr lang="en-NZ" dirty="0" smtClean="0"/>
          </a:p>
          <a:p>
            <a:pPr lvl="1"/>
            <a:r>
              <a:rPr lang="en-NZ" dirty="0"/>
              <a:t>O</a:t>
            </a:r>
            <a:r>
              <a:rPr lang="en-NZ" dirty="0" smtClean="0"/>
              <a:t>ther </a:t>
            </a:r>
            <a:r>
              <a:rPr lang="en-NZ" dirty="0"/>
              <a:t>stakeholders may have become </a:t>
            </a:r>
            <a:r>
              <a:rPr lang="en-NZ" dirty="0">
                <a:solidFill>
                  <a:srgbClr val="FF0000"/>
                </a:solidFill>
              </a:rPr>
              <a:t>accustomed to the buggy behaviour</a:t>
            </a:r>
            <a:r>
              <a:rPr lang="en-NZ" dirty="0"/>
              <a:t>, and are likely to be </a:t>
            </a:r>
            <a:r>
              <a:rPr lang="en-NZ" dirty="0">
                <a:solidFill>
                  <a:srgbClr val="FF0000"/>
                </a:solidFill>
              </a:rPr>
              <a:t>confused, annoyed, or even angered </a:t>
            </a:r>
            <a:r>
              <a:rPr lang="en-NZ" dirty="0"/>
              <a:t>when it is "fixed".  </a:t>
            </a:r>
          </a:p>
          <a:p>
            <a:r>
              <a:rPr lang="en-NZ" dirty="0" smtClean="0"/>
              <a:t>In </a:t>
            </a:r>
            <a:r>
              <a:rPr lang="en-NZ" dirty="0"/>
              <a:t>a sports analogy, this hazard is called </a:t>
            </a:r>
            <a:endParaRPr lang="en-NZ" dirty="0" smtClean="0"/>
          </a:p>
          <a:p>
            <a:pPr lvl="1"/>
            <a:r>
              <a:rPr lang="en-NZ" dirty="0" smtClean="0"/>
              <a:t>"</a:t>
            </a:r>
            <a:r>
              <a:rPr lang="en-NZ" dirty="0"/>
              <a:t>changing the rules after the game has started".</a:t>
            </a:r>
          </a:p>
          <a:p>
            <a:r>
              <a:rPr lang="en-NZ" dirty="0" smtClean="0"/>
              <a:t>My </a:t>
            </a:r>
            <a:r>
              <a:rPr lang="en-NZ" dirty="0"/>
              <a:t>advice: unless there's a major security risk, a major legal risk, or a major dissatisfaction among </a:t>
            </a:r>
            <a:r>
              <a:rPr lang="en-NZ" dirty="0" smtClean="0"/>
              <a:t>stakeholders with a </a:t>
            </a:r>
            <a:r>
              <a:rPr lang="en-NZ" dirty="0"/>
              <a:t>software product, </a:t>
            </a:r>
            <a:endParaRPr lang="en-NZ" dirty="0" smtClean="0"/>
          </a:p>
          <a:p>
            <a:pPr lvl="1"/>
            <a:r>
              <a:rPr lang="en-NZ" dirty="0"/>
              <a:t>U</a:t>
            </a:r>
            <a:r>
              <a:rPr lang="en-NZ" dirty="0" smtClean="0"/>
              <a:t>ser-visible </a:t>
            </a:r>
            <a:r>
              <a:rPr lang="en-NZ" dirty="0"/>
              <a:t>behaviour </a:t>
            </a:r>
            <a:r>
              <a:rPr lang="en-NZ" dirty="0">
                <a:solidFill>
                  <a:srgbClr val="FF0000"/>
                </a:solidFill>
              </a:rPr>
              <a:t>("look and feel") should remain </a:t>
            </a:r>
            <a:r>
              <a:rPr lang="en-NZ" dirty="0" smtClean="0">
                <a:solidFill>
                  <a:srgbClr val="FF0000"/>
                </a:solidFill>
              </a:rPr>
              <a:t>constant</a:t>
            </a:r>
            <a:r>
              <a:rPr lang="en-NZ" dirty="0" smtClean="0"/>
              <a:t>.  </a:t>
            </a:r>
          </a:p>
          <a:p>
            <a:pPr lvl="1"/>
            <a:r>
              <a:rPr lang="en-NZ" dirty="0" smtClean="0"/>
              <a:t>Even </a:t>
            </a:r>
            <a:r>
              <a:rPr lang="en-NZ" dirty="0"/>
              <a:t>during a major version-step, </a:t>
            </a:r>
            <a:r>
              <a:rPr lang="en-NZ" dirty="0" smtClean="0">
                <a:solidFill>
                  <a:srgbClr val="FF0000"/>
                </a:solidFill>
              </a:rPr>
              <a:t>feature-change should be minimised</a:t>
            </a:r>
            <a:r>
              <a:rPr lang="en-NZ" dirty="0" smtClean="0"/>
              <a:t>.</a:t>
            </a:r>
          </a:p>
          <a:p>
            <a:pPr lvl="1"/>
            <a:r>
              <a:rPr lang="en-NZ" dirty="0" smtClean="0"/>
              <a:t>I say this because I believe most users don’t want to learn new features, adjust </a:t>
            </a:r>
            <a:r>
              <a:rPr lang="en-NZ" dirty="0"/>
              <a:t>their </a:t>
            </a:r>
            <a:r>
              <a:rPr lang="en-NZ" dirty="0" smtClean="0"/>
              <a:t>behaviour,  or modify their expectations… but … </a:t>
            </a:r>
            <a:r>
              <a:rPr lang="en-NZ" dirty="0" smtClean="0">
                <a:solidFill>
                  <a:srgbClr val="FF0000"/>
                </a:solidFill>
              </a:rPr>
              <a:t>if a change is “really cool” then users will happily “invest” significant time and money in order to gain a novel experience</a:t>
            </a:r>
            <a:r>
              <a:rPr lang="en-NZ" dirty="0" smtClean="0"/>
              <a:t>!</a:t>
            </a:r>
            <a:endParaRPr lang="en-NZ" dirty="0"/>
          </a:p>
          <a:p>
            <a:endParaRPr lang="en-NZ" dirty="0"/>
          </a:p>
        </p:txBody>
      </p:sp>
    </p:spTree>
    <p:extLst>
      <p:ext uri="{BB962C8B-B14F-4D97-AF65-F5344CB8AC3E}">
        <p14:creationId xmlns="" xmlns:p14="http://schemas.microsoft.com/office/powerpoint/2010/main" val="2110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3498</TotalTime>
  <Words>1498</Words>
  <Application>Microsoft Office PowerPoint</Application>
  <PresentationFormat>A4 Paper (210x297 mm)</PresentationFormat>
  <Paragraphs>109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Origin</vt:lpstr>
      <vt:lpstr>Software Construction Lecture 20 Software Quality </vt:lpstr>
      <vt:lpstr>Learning Goals for Today</vt:lpstr>
      <vt:lpstr>Extreme Testing (XT)</vt:lpstr>
      <vt:lpstr>Extreme Unit Testing</vt:lpstr>
      <vt:lpstr>Benefits of “Test-First Coding”</vt:lpstr>
      <vt:lpstr>The “Shining Point” of XP</vt:lpstr>
      <vt:lpstr>The importance of automated testing</vt:lpstr>
      <vt:lpstr>Extreme acceptance testing (XAT)</vt:lpstr>
      <vt:lpstr>Relation of XAT to user stories</vt:lpstr>
      <vt:lpstr>Automation of XAT?</vt:lpstr>
      <vt:lpstr>XAT: a Validation or a Verification?</vt:lpstr>
      <vt:lpstr>The Peril of Changing Requirements</vt:lpstr>
      <vt:lpstr>Software updates are hazardous</vt:lpstr>
    </vt:vector>
  </TitlesOfParts>
  <Company>The University of Auckland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Chang</dc:creator>
  <cp:lastModifiedBy>NTS</cp:lastModifiedBy>
  <cp:revision>311</cp:revision>
  <cp:lastPrinted>2013-04-09T23:35:41Z</cp:lastPrinted>
  <dcterms:created xsi:type="dcterms:W3CDTF">2003-06-18T01:49:53Z</dcterms:created>
  <dcterms:modified xsi:type="dcterms:W3CDTF">2014-06-27T13:45:27Z</dcterms:modified>
</cp:coreProperties>
</file>