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16"/>
  </p:notesMasterIdLst>
  <p:handoutMasterIdLst>
    <p:handoutMasterId r:id="rId17"/>
  </p:handoutMasterIdLst>
  <p:sldIdLst>
    <p:sldId id="319" r:id="rId2"/>
    <p:sldId id="321" r:id="rId3"/>
    <p:sldId id="322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</p:sldIdLst>
  <p:sldSz cx="9906000" cy="6858000" type="A4"/>
  <p:notesSz cx="7099300" cy="10234613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04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2426" autoAdjust="0"/>
    <p:restoredTop sz="94685" autoAdjust="0"/>
  </p:normalViewPr>
  <p:slideViewPr>
    <p:cSldViewPr>
      <p:cViewPr>
        <p:scale>
          <a:sx n="70" d="100"/>
          <a:sy n="70" d="100"/>
        </p:scale>
        <p:origin x="-624" y="27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E997CF94-FBB4-4FCB-B3FE-D0F8A5631DA4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1359104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8350"/>
            <a:ext cx="554672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1"/>
            <a:r>
              <a:rPr lang="en-NZ" noProof="0" smtClean="0"/>
              <a:t>Second level</a:t>
            </a:r>
          </a:p>
          <a:p>
            <a:pPr lvl="2"/>
            <a:r>
              <a:rPr lang="en-NZ" noProof="0" smtClean="0"/>
              <a:t>Third level</a:t>
            </a:r>
          </a:p>
          <a:p>
            <a:pPr lvl="3"/>
            <a:r>
              <a:rPr lang="en-NZ" noProof="0" smtClean="0"/>
              <a:t>Fourth level</a:t>
            </a:r>
          </a:p>
          <a:p>
            <a:pPr lvl="4"/>
            <a:r>
              <a:rPr lang="en-NZ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9FE3D10-B3BC-44EA-833D-6E599EC73630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3471107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20A3A-DE40-458E-B831-23C0A37107F2}" type="slidenum">
              <a:rPr lang="it-IT"/>
              <a:pPr/>
              <a:t>6</a:t>
            </a:fld>
            <a:endParaRPr lang="it-IT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82665" y="767596"/>
            <a:ext cx="4733972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906" tIns="47453" rIns="94906" bIns="47453" anchor="ctr"/>
          <a:lstStyle/>
          <a:p>
            <a:endParaRPr lang="en-US"/>
          </a:p>
        </p:txBody>
      </p:sp>
      <p:sp>
        <p:nvSpPr>
          <p:cNvPr id="20484" name="Rectangle 3"/>
          <p:cNvSpPr>
            <a:spLocks noChangeArrowheads="1"/>
          </p:cNvSpPr>
          <p:nvPr>
            <p:ph type="body"/>
          </p:nvPr>
        </p:nvSpPr>
        <p:spPr>
          <a:xfrm>
            <a:off x="947127" y="4861441"/>
            <a:ext cx="5198413" cy="4605576"/>
          </a:xfrm>
          <a:noFill/>
          <a:ln/>
        </p:spPr>
        <p:txBody>
          <a:bodyPr wrap="none" anchor="ctr"/>
          <a:lstStyle/>
          <a:p>
            <a:pPr defTabSz="466290"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E4B5D-CCE7-49B8-90BC-2A7F9D14E3C2}" type="slidenum">
              <a:rPr lang="it-IT"/>
              <a:pPr/>
              <a:t>8</a:t>
            </a:fld>
            <a:endParaRPr lang="it-IT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182665" y="767596"/>
            <a:ext cx="4733972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906" tIns="47453" rIns="94906" bIns="47453" anchor="ctr"/>
          <a:lstStyle/>
          <a:p>
            <a:endParaRPr lang="en-US"/>
          </a:p>
        </p:txBody>
      </p:sp>
      <p:sp>
        <p:nvSpPr>
          <p:cNvPr id="21508" name="Rectangle 3"/>
          <p:cNvSpPr>
            <a:spLocks noChangeArrowheads="1"/>
          </p:cNvSpPr>
          <p:nvPr>
            <p:ph type="body"/>
          </p:nvPr>
        </p:nvSpPr>
        <p:spPr>
          <a:xfrm>
            <a:off x="947127" y="4861441"/>
            <a:ext cx="5198413" cy="4605576"/>
          </a:xfrm>
          <a:noFill/>
          <a:ln/>
        </p:spPr>
        <p:txBody>
          <a:bodyPr wrap="none" anchor="ctr"/>
          <a:lstStyle/>
          <a:p>
            <a:pPr defTabSz="466290"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BF3B2E-9C23-48CB-B39D-7DA261DD2B19}" type="slidenum">
              <a:rPr lang="it-IT"/>
              <a:pPr/>
              <a:t>9</a:t>
            </a:fld>
            <a:endParaRPr lang="it-IT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182665" y="767596"/>
            <a:ext cx="4732313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906" tIns="47453" rIns="94906" bIns="47453" anchor="ctr"/>
          <a:lstStyle/>
          <a:p>
            <a:endParaRPr lang="en-US"/>
          </a:p>
        </p:txBody>
      </p:sp>
      <p:sp>
        <p:nvSpPr>
          <p:cNvPr id="22532" name="Rectangle 3"/>
          <p:cNvSpPr>
            <a:spLocks noChangeArrowheads="1"/>
          </p:cNvSpPr>
          <p:nvPr>
            <p:ph type="body"/>
          </p:nvPr>
        </p:nvSpPr>
        <p:spPr>
          <a:xfrm>
            <a:off x="947127" y="4861441"/>
            <a:ext cx="5198413" cy="4605576"/>
          </a:xfrm>
          <a:noFill/>
          <a:ln/>
        </p:spPr>
        <p:txBody>
          <a:bodyPr wrap="none" anchor="ctr"/>
          <a:lstStyle/>
          <a:p>
            <a:pPr defTabSz="466290"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AF724B-38D0-4994-B513-4A5166A7697C}" type="slidenum">
              <a:rPr lang="it-IT"/>
              <a:pPr/>
              <a:t>13</a:t>
            </a:fld>
            <a:endParaRPr lang="it-IT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1182665" y="767596"/>
            <a:ext cx="4733972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906" tIns="47453" rIns="94906" bIns="47453" anchor="ctr"/>
          <a:lstStyle/>
          <a:p>
            <a:endParaRPr lang="en-US"/>
          </a:p>
        </p:txBody>
      </p:sp>
      <p:sp>
        <p:nvSpPr>
          <p:cNvPr id="23556" name="Rectangle 3"/>
          <p:cNvSpPr>
            <a:spLocks noChangeArrowheads="1"/>
          </p:cNvSpPr>
          <p:nvPr>
            <p:ph type="body"/>
          </p:nvPr>
        </p:nvSpPr>
        <p:spPr>
          <a:xfrm>
            <a:off x="947127" y="4861441"/>
            <a:ext cx="5198413" cy="4605576"/>
          </a:xfrm>
          <a:noFill/>
          <a:ln/>
        </p:spPr>
        <p:txBody>
          <a:bodyPr wrap="none" anchor="ctr"/>
          <a:lstStyle/>
          <a:p>
            <a:pPr defTabSz="466290"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96926C-2E04-450D-80DB-75AFB030963D}" type="slidenum">
              <a:rPr lang="it-IT"/>
              <a:pPr/>
              <a:t>14</a:t>
            </a:fld>
            <a:endParaRPr lang="it-IT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182665" y="767596"/>
            <a:ext cx="4733972" cy="38379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906" tIns="47453" rIns="94906" bIns="47453" anchor="ctr"/>
          <a:lstStyle/>
          <a:p>
            <a:endParaRPr lang="en-US"/>
          </a:p>
        </p:txBody>
      </p:sp>
      <p:sp>
        <p:nvSpPr>
          <p:cNvPr id="24580" name="Rectangle 3"/>
          <p:cNvSpPr>
            <a:spLocks noChangeArrowheads="1"/>
          </p:cNvSpPr>
          <p:nvPr>
            <p:ph type="body"/>
          </p:nvPr>
        </p:nvSpPr>
        <p:spPr>
          <a:xfrm>
            <a:off x="947127" y="4861441"/>
            <a:ext cx="5198413" cy="4605576"/>
          </a:xfrm>
          <a:noFill/>
          <a:ln/>
        </p:spPr>
        <p:txBody>
          <a:bodyPr wrap="none" anchor="ctr"/>
          <a:lstStyle/>
          <a:p>
            <a:pPr defTabSz="466290" eaLnBrk="1" hangingPunct="1"/>
            <a:endParaRPr lang="it-I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pPr>
              <a:defRPr/>
            </a:pPr>
            <a:fld id="{2077F3A0-45B1-4CE6-9E43-01CACF799402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pPr>
              <a:defRPr/>
            </a:pPr>
            <a:fld id="{5B45A070-D851-43EE-811E-49B3EAE06C78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A9E7-24EE-4341-93F5-FA1DEB4FFFBB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53D25-781E-4CE8-9818-5DC48560A19F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89AE63-5CA7-42CE-9C58-4384E18B3489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7C371F-8548-4AB0-A9F7-DC49299EE5D0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80DFE-0548-400E-A8FA-F01D8695FF25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C7C70-7420-4656-AE43-871CADEE97CD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B5BEF-1B84-481E-AE12-FDBD3F514DFB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56BA3-2E91-4AD2-B0B7-256FD0BED643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981200"/>
            <a:ext cx="89154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35146-C927-4838-8C0E-A452D01F0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NZ" smtClean="0"/>
              <a:t>Testing 2</a:t>
            </a:r>
            <a:endParaRPr lang="en-NZ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BBFAA5-2A47-44CD-9BA7-C025E5419EE3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3352800"/>
            <a:ext cx="7429500" cy="990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 smtClean="0"/>
              <a:t>Software Construction</a:t>
            </a:r>
            <a:br>
              <a:rPr lang="en-US" altLang="en-US" b="1" dirty="0" smtClean="0"/>
            </a:br>
            <a:r>
              <a:rPr lang="en-US" altLang="en-US" b="1" dirty="0" smtClean="0"/>
              <a:t>Lecture 18</a:t>
            </a:r>
            <a:br>
              <a:rPr lang="en-US" altLang="en-US" b="1" dirty="0" smtClean="0"/>
            </a:br>
            <a:r>
              <a:rPr lang="en-US" altLang="en-US" b="1" dirty="0" smtClean="0"/>
              <a:t>Software Testing</a:t>
            </a:r>
            <a:br>
              <a:rPr lang="en-US" altLang="en-US" b="1" dirty="0" smtClean="0"/>
            </a:br>
            <a:endParaRPr lang="en-US" b="1" dirty="0" smtClean="0">
              <a:ea typeface="新細明體" pitchFamily="18" charset="-12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09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Goals for Today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2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Develop a test suite for some code after looking at it.  (White-box testing.)</a:t>
            </a:r>
          </a:p>
          <a:p>
            <a:pPr lvl="1"/>
            <a:r>
              <a:rPr lang="en-NZ" dirty="0" smtClean="0"/>
              <a:t>What are </a:t>
            </a:r>
            <a:r>
              <a:rPr lang="en-NZ" b="1" dirty="0" smtClean="0"/>
              <a:t>your</a:t>
            </a:r>
            <a:r>
              <a:rPr lang="en-NZ" dirty="0" smtClean="0"/>
              <a:t> initial questions?  (Have you written some already?)</a:t>
            </a:r>
          </a:p>
          <a:p>
            <a:pPr lvl="1"/>
            <a:r>
              <a:rPr lang="en-NZ" dirty="0" smtClean="0"/>
              <a:t>Should I analyse the specification carefully, as in black-box testing, to discover “what the code should be doing”?</a:t>
            </a:r>
          </a:p>
          <a:p>
            <a:pPr lvl="1"/>
            <a:r>
              <a:rPr lang="en-NZ" dirty="0" smtClean="0"/>
              <a:t>Does white-box testing have an advantage, over black-box testing, in testing “what the program is not intended to do”?</a:t>
            </a:r>
          </a:p>
          <a:p>
            <a:pPr lvl="1"/>
            <a:r>
              <a:rPr lang="en-NZ" dirty="0" smtClean="0"/>
              <a:t>Should </a:t>
            </a:r>
            <a:r>
              <a:rPr lang="en-NZ" dirty="0"/>
              <a:t>I</a:t>
            </a:r>
            <a:r>
              <a:rPr lang="en-NZ" dirty="0" smtClean="0"/>
              <a:t> carefully test interfaces, exceptions, or error returns, or should I concentrate on confirming the correctness of functional “internal” behaviour? </a:t>
            </a:r>
          </a:p>
          <a:p>
            <a:r>
              <a:rPr lang="en-NZ" dirty="0" smtClean="0"/>
              <a:t>Start to develop your own “principled approach” to software testing. </a:t>
            </a:r>
          </a:p>
        </p:txBody>
      </p:sp>
    </p:spTree>
    <p:extLst>
      <p:ext uri="{BB962C8B-B14F-4D97-AF65-F5344CB8AC3E}">
        <p14:creationId xmlns="" xmlns:p14="http://schemas.microsoft.com/office/powerpoint/2010/main" val="325022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White-Box Testing</a:t>
            </a:r>
            <a:endParaRPr lang="en-NZ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D3</a:t>
            </a:r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3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“This strategy derives test data from an examination of the program’s logic</a:t>
            </a:r>
          </a:p>
          <a:p>
            <a:pPr lvl="1"/>
            <a:r>
              <a:rPr lang="en-NZ" dirty="0" smtClean="0"/>
              <a:t>“(and often, unfortunately, at the neglect of the specification).”</a:t>
            </a:r>
          </a:p>
          <a:p>
            <a:r>
              <a:rPr lang="en-NZ" dirty="0" smtClean="0"/>
              <a:t>What is the overall strategy or “gold standard” for white-box testing?</a:t>
            </a:r>
          </a:p>
          <a:p>
            <a:pPr lvl="1"/>
            <a:r>
              <a:rPr lang="en-NZ" dirty="0" smtClean="0"/>
              <a:t>“Causing every statement in the program to execute at least once”?</a:t>
            </a:r>
          </a:p>
          <a:p>
            <a:pPr lvl="1"/>
            <a:r>
              <a:rPr lang="en-NZ" dirty="0" smtClean="0"/>
              <a:t>No… this is “highly inadequate”.  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95168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AA29492-A776-492B-B4A0-47CC869B44C3}" type="slidenum">
              <a:rPr lang="en-US"/>
              <a:pPr/>
              <a:t>4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2120" y="404814"/>
            <a:ext cx="8915400" cy="503237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it-IT" sz="2800" smtClean="0"/>
              <a:t>Test phases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231" y="1341438"/>
            <a:ext cx="8621315" cy="43926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it-IT" sz="2400" b="1" u="sng" smtClean="0"/>
              <a:t>Acceptance Testing</a:t>
            </a:r>
            <a:r>
              <a:rPr lang="it-IT" sz="2400" b="1" smtClean="0"/>
              <a:t> </a:t>
            </a:r>
            <a:r>
              <a:rPr lang="it-IT" sz="2400" smtClean="0"/>
              <a:t>– this checks if the overall system is functioning as required.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it-IT" sz="2400" b="1" u="sng" smtClean="0"/>
              <a:t>Unit testing</a:t>
            </a:r>
            <a:r>
              <a:rPr lang="it-IT" sz="2400" smtClean="0"/>
              <a:t> – this is basically testing of a single function, procedure, class.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it-IT" sz="2400" b="1" u="sng" smtClean="0"/>
              <a:t>Integration testing</a:t>
            </a:r>
            <a:r>
              <a:rPr lang="it-IT" sz="2400" smtClean="0"/>
              <a:t> – this checks that units tested in isolation work properly when put togheter.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it-IT" sz="2400" b="1" u="sng" smtClean="0"/>
              <a:t>System testing</a:t>
            </a:r>
            <a:r>
              <a:rPr lang="it-IT" sz="2400" smtClean="0"/>
              <a:t> – here the emphasis is to ensure that the whole system can cope with </a:t>
            </a:r>
            <a:r>
              <a:rPr lang="it-IT" sz="2400" b="1" smtClean="0"/>
              <a:t>real data</a:t>
            </a:r>
            <a:r>
              <a:rPr lang="it-IT" sz="2400" smtClean="0"/>
              <a:t>, monitor </a:t>
            </a:r>
            <a:r>
              <a:rPr lang="it-IT" sz="2400" b="1" smtClean="0"/>
              <a:t>system performance</a:t>
            </a:r>
            <a:r>
              <a:rPr lang="it-IT" sz="2400" smtClean="0"/>
              <a:t>, test the system’s error handling and recovery routines.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it-IT" sz="2400" b="1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Regression Testing</a:t>
            </a:r>
            <a:r>
              <a:rPr lang="it-IT" sz="2400" smtClean="0"/>
              <a:t> – this checks that the system preserves its functionality after maintenance and/or evolution tasks.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4872C79-056F-4673-9D76-5460A8FF3814}" type="slidenum">
              <a:rPr lang="en-US"/>
              <a:pPr/>
              <a:t>5</a:t>
            </a:fld>
            <a:endParaRPr lang="en-US"/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182416" y="2228851"/>
            <a:ext cx="1090363" cy="584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1600" b="1"/>
              <a:t>Business</a:t>
            </a:r>
          </a:p>
          <a:p>
            <a:pPr algn="ctr"/>
            <a:r>
              <a:rPr lang="en-US" sz="1600" b="1"/>
              <a:t>Logic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5475817" y="1384300"/>
            <a:ext cx="591608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GUI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5654676" y="4244975"/>
            <a:ext cx="960519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Web UI</a:t>
            </a:r>
          </a:p>
        </p:txBody>
      </p:sp>
      <p:sp>
        <p:nvSpPr>
          <p:cNvPr id="7174" name="AutoShape 5"/>
          <p:cNvSpPr>
            <a:spLocks noChangeArrowheads="1"/>
          </p:cNvSpPr>
          <p:nvPr/>
        </p:nvSpPr>
        <p:spPr bwMode="auto">
          <a:xfrm>
            <a:off x="1988080" y="5229226"/>
            <a:ext cx="1793743" cy="1223963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1600" b="1"/>
              <a:t>Persistence </a:t>
            </a:r>
          </a:p>
          <a:p>
            <a:pPr algn="ctr"/>
            <a:r>
              <a:rPr lang="en-US" sz="1600" b="1"/>
              <a:t>Layer</a:t>
            </a:r>
          </a:p>
        </p:txBody>
      </p:sp>
      <p:sp>
        <p:nvSpPr>
          <p:cNvPr id="7175" name="AutoShape 6"/>
          <p:cNvSpPr>
            <a:spLocks noChangeArrowheads="1"/>
          </p:cNvSpPr>
          <p:nvPr/>
        </p:nvSpPr>
        <p:spPr bwMode="auto">
          <a:xfrm>
            <a:off x="2612364" y="3644901"/>
            <a:ext cx="390392" cy="1439863"/>
          </a:xfrm>
          <a:prstGeom prst="upDownArrow">
            <a:avLst>
              <a:gd name="adj1" fmla="val 50000"/>
              <a:gd name="adj2" fmla="val 79912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5341673" y="1052514"/>
            <a:ext cx="1171179" cy="9366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5677033" y="3986213"/>
            <a:ext cx="1480740" cy="792162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9"/>
          <p:cNvSpPr>
            <a:spLocks noChangeArrowheads="1"/>
          </p:cNvSpPr>
          <p:nvPr/>
        </p:nvSpPr>
        <p:spPr bwMode="auto">
          <a:xfrm>
            <a:off x="1833298" y="2133600"/>
            <a:ext cx="2029354" cy="1295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0"/>
          <p:cNvSpPr>
            <a:spLocks noChangeArrowheads="1"/>
          </p:cNvSpPr>
          <p:nvPr/>
        </p:nvSpPr>
        <p:spPr bwMode="auto">
          <a:xfrm>
            <a:off x="818621" y="836614"/>
            <a:ext cx="6473296" cy="4105275"/>
          </a:xfrm>
          <a:prstGeom prst="rect">
            <a:avLst/>
          </a:prstGeom>
          <a:noFill/>
          <a:ln w="12700">
            <a:solidFill>
              <a:srgbClr val="00CCFF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AutoShape 11"/>
          <p:cNvSpPr>
            <a:spLocks noChangeArrowheads="1"/>
          </p:cNvSpPr>
          <p:nvPr/>
        </p:nvSpPr>
        <p:spPr bwMode="auto">
          <a:xfrm rot="-1920323">
            <a:off x="3860933" y="1700214"/>
            <a:ext cx="1403350" cy="358775"/>
          </a:xfrm>
          <a:prstGeom prst="leftRightArrow">
            <a:avLst>
              <a:gd name="adj1" fmla="val 50000"/>
              <a:gd name="adj2" fmla="val 72212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AutoShape 12"/>
          <p:cNvSpPr>
            <a:spLocks noChangeArrowheads="1"/>
          </p:cNvSpPr>
          <p:nvPr/>
        </p:nvSpPr>
        <p:spPr bwMode="auto">
          <a:xfrm rot="1407597">
            <a:off x="3938323" y="3644901"/>
            <a:ext cx="1403350" cy="358775"/>
          </a:xfrm>
          <a:prstGeom prst="leftRightArrow">
            <a:avLst>
              <a:gd name="adj1" fmla="val 50000"/>
              <a:gd name="adj2" fmla="val 72212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Text Box 13"/>
          <p:cNvSpPr txBox="1">
            <a:spLocks noChangeArrowheads="1"/>
          </p:cNvSpPr>
          <p:nvPr/>
        </p:nvSpPr>
        <p:spPr bwMode="auto">
          <a:xfrm>
            <a:off x="6278960" y="306388"/>
            <a:ext cx="3011355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Abbot/JFCUnit/Marathon…</a:t>
            </a:r>
          </a:p>
        </p:txBody>
      </p:sp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5498174" y="3187700"/>
            <a:ext cx="2911374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HttpUnit/Canoo/Selenium</a:t>
            </a:r>
          </a:p>
        </p:txBody>
      </p:sp>
      <p:sp>
        <p:nvSpPr>
          <p:cNvPr id="7184" name="Text Box 15"/>
          <p:cNvSpPr txBox="1">
            <a:spLocks noChangeArrowheads="1"/>
          </p:cNvSpPr>
          <p:nvPr/>
        </p:nvSpPr>
        <p:spPr bwMode="auto">
          <a:xfrm>
            <a:off x="4483498" y="5707063"/>
            <a:ext cx="2622682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Junit/SQLUnit/XMLUnit</a:t>
            </a:r>
          </a:p>
        </p:txBody>
      </p:sp>
      <p:sp>
        <p:nvSpPr>
          <p:cNvPr id="7185" name="Text Box 16"/>
          <p:cNvSpPr txBox="1">
            <a:spLocks noChangeArrowheads="1"/>
          </p:cNvSpPr>
          <p:nvPr/>
        </p:nvSpPr>
        <p:spPr bwMode="auto">
          <a:xfrm>
            <a:off x="1052513" y="1243013"/>
            <a:ext cx="2775119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FIT/Fitnesse (</a:t>
            </a:r>
            <a:r>
              <a:rPr lang="it-IT" sz="1600" b="1" i="1"/>
              <a:t>High level</a:t>
            </a:r>
            <a:r>
              <a:rPr lang="it-IT" sz="1600" b="1"/>
              <a:t>)</a:t>
            </a:r>
          </a:p>
        </p:txBody>
      </p:sp>
      <p:sp>
        <p:nvSpPr>
          <p:cNvPr id="7186" name="Text Box 17"/>
          <p:cNvSpPr txBox="1">
            <a:spLocks noChangeArrowheads="1"/>
          </p:cNvSpPr>
          <p:nvPr/>
        </p:nvSpPr>
        <p:spPr bwMode="auto">
          <a:xfrm>
            <a:off x="0" y="3884613"/>
            <a:ext cx="1927887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Junit (</a:t>
            </a:r>
            <a:r>
              <a:rPr lang="it-IT" sz="1600" b="1" i="1"/>
              <a:t>Low level</a:t>
            </a:r>
            <a:r>
              <a:rPr lang="it-IT" sz="1600" b="1"/>
              <a:t>)</a:t>
            </a:r>
          </a:p>
        </p:txBody>
      </p:sp>
      <p:sp>
        <p:nvSpPr>
          <p:cNvPr id="7187" name="Text Box 18"/>
          <p:cNvSpPr txBox="1">
            <a:spLocks noChangeArrowheads="1"/>
          </p:cNvSpPr>
          <p:nvPr/>
        </p:nvSpPr>
        <p:spPr bwMode="auto">
          <a:xfrm>
            <a:off x="505619" y="2281238"/>
            <a:ext cx="875561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it-IT" sz="1600" b="1"/>
              <a:t>Cactus</a:t>
            </a:r>
          </a:p>
        </p:txBody>
      </p:sp>
      <p:sp>
        <p:nvSpPr>
          <p:cNvPr id="7188" name="Text Box 19"/>
          <p:cNvSpPr txBox="1">
            <a:spLocks noChangeArrowheads="1"/>
          </p:cNvSpPr>
          <p:nvPr/>
        </p:nvSpPr>
        <p:spPr bwMode="auto">
          <a:xfrm>
            <a:off x="7864608" y="1417638"/>
            <a:ext cx="1972601" cy="8255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it-IT" sz="1600" b="1">
                <a:solidFill>
                  <a:srgbClr val="0099FF"/>
                </a:solidFill>
              </a:rPr>
              <a:t>Perfomance and </a:t>
            </a:r>
          </a:p>
          <a:p>
            <a:pPr algn="ctr"/>
            <a:r>
              <a:rPr lang="it-IT" sz="1600" b="1">
                <a:solidFill>
                  <a:srgbClr val="0099FF"/>
                </a:solidFill>
              </a:rPr>
              <a:t>Load Testing</a:t>
            </a:r>
          </a:p>
          <a:p>
            <a:pPr algn="ctr"/>
            <a:r>
              <a:rPr lang="it-IT" sz="1600" b="1">
                <a:solidFill>
                  <a:srgbClr val="0099FF"/>
                </a:solidFill>
              </a:rPr>
              <a:t>JMeter/JUnitPerf</a:t>
            </a:r>
          </a:p>
        </p:txBody>
      </p:sp>
      <p:sp>
        <p:nvSpPr>
          <p:cNvPr id="7189" name="Line 20"/>
          <p:cNvSpPr>
            <a:spLocks noChangeShapeType="1"/>
          </p:cNvSpPr>
          <p:nvPr/>
        </p:nvSpPr>
        <p:spPr bwMode="auto">
          <a:xfrm>
            <a:off x="6433741" y="3573463"/>
            <a:ext cx="0" cy="287337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0" name="Line 21"/>
          <p:cNvSpPr>
            <a:spLocks noChangeShapeType="1"/>
          </p:cNvSpPr>
          <p:nvPr/>
        </p:nvSpPr>
        <p:spPr bwMode="auto">
          <a:xfrm flipV="1">
            <a:off x="1597687" y="3500438"/>
            <a:ext cx="467783" cy="360362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1" name="Line 22"/>
          <p:cNvSpPr>
            <a:spLocks noChangeShapeType="1"/>
          </p:cNvSpPr>
          <p:nvPr/>
        </p:nvSpPr>
        <p:spPr bwMode="auto">
          <a:xfrm>
            <a:off x="2299363" y="1700213"/>
            <a:ext cx="313002" cy="360362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2" name="Line 23"/>
          <p:cNvSpPr>
            <a:spLocks noChangeShapeType="1"/>
          </p:cNvSpPr>
          <p:nvPr/>
        </p:nvSpPr>
        <p:spPr bwMode="auto">
          <a:xfrm>
            <a:off x="1363795" y="2565400"/>
            <a:ext cx="1092067" cy="503238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3" name="Oval 24"/>
          <p:cNvSpPr>
            <a:spLocks noChangeArrowheads="1"/>
          </p:cNvSpPr>
          <p:nvPr/>
        </p:nvSpPr>
        <p:spPr bwMode="auto">
          <a:xfrm>
            <a:off x="2455863" y="2997201"/>
            <a:ext cx="390393" cy="288925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Oval 25"/>
          <p:cNvSpPr>
            <a:spLocks noChangeArrowheads="1"/>
          </p:cNvSpPr>
          <p:nvPr/>
        </p:nvSpPr>
        <p:spPr bwMode="auto">
          <a:xfrm>
            <a:off x="1910690" y="3068639"/>
            <a:ext cx="311282" cy="287337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Line 26"/>
          <p:cNvSpPr>
            <a:spLocks noChangeShapeType="1"/>
          </p:cNvSpPr>
          <p:nvPr/>
        </p:nvSpPr>
        <p:spPr bwMode="auto">
          <a:xfrm>
            <a:off x="1363796" y="2565400"/>
            <a:ext cx="546894" cy="503238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6" name="Line 27"/>
          <p:cNvSpPr>
            <a:spLocks noChangeShapeType="1"/>
          </p:cNvSpPr>
          <p:nvPr/>
        </p:nvSpPr>
        <p:spPr bwMode="auto">
          <a:xfrm flipH="1">
            <a:off x="3860934" y="5876925"/>
            <a:ext cx="545173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7" name="Line 28"/>
          <p:cNvSpPr>
            <a:spLocks noChangeShapeType="1"/>
          </p:cNvSpPr>
          <p:nvPr/>
        </p:nvSpPr>
        <p:spPr bwMode="auto">
          <a:xfrm flipH="1">
            <a:off x="6746744" y="1844675"/>
            <a:ext cx="937286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98" name="Text Box 29"/>
          <p:cNvSpPr txBox="1">
            <a:spLocks noChangeArrowheads="1"/>
          </p:cNvSpPr>
          <p:nvPr/>
        </p:nvSpPr>
        <p:spPr bwMode="auto">
          <a:xfrm>
            <a:off x="1052513" y="387351"/>
            <a:ext cx="1910689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 u="sng"/>
              <a:t>Testing tools</a:t>
            </a:r>
          </a:p>
        </p:txBody>
      </p:sp>
      <p:sp>
        <p:nvSpPr>
          <p:cNvPr id="7199" name="Line 30"/>
          <p:cNvSpPr>
            <a:spLocks noChangeShapeType="1"/>
          </p:cNvSpPr>
          <p:nvPr/>
        </p:nvSpPr>
        <p:spPr bwMode="auto">
          <a:xfrm flipH="1">
            <a:off x="6045069" y="620713"/>
            <a:ext cx="779065" cy="360362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triangle" w="sm" len="sm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8E1E5B7-3714-4AC2-95A7-0F1BDD024A6F}" type="slidenum">
              <a:rPr lang="en-US"/>
              <a:pPr/>
              <a:t>6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84729" y="1844675"/>
            <a:ext cx="8621316" cy="3765550"/>
          </a:xfrm>
        </p:spPr>
        <p:txBody>
          <a:bodyPr lIns="90000" tIns="46800" rIns="90000" bIns="46800">
            <a:normAutofit lnSpcReduction="10000"/>
          </a:bodyPr>
          <a:lstStyle/>
          <a:p>
            <a:pPr algn="just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smtClean="0"/>
              <a:t>Unit Tests</a:t>
            </a:r>
            <a:r>
              <a:rPr lang="en-GB" sz="2400" smtClean="0"/>
              <a:t> are tests written by the developers to test functionality as they write it. </a:t>
            </a:r>
          </a:p>
          <a:p>
            <a:pPr algn="just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Each </a:t>
            </a:r>
            <a:r>
              <a:rPr lang="en-GB" sz="2400" b="1" smtClean="0"/>
              <a:t>unit test</a:t>
            </a:r>
            <a:r>
              <a:rPr lang="en-GB" sz="2400" smtClean="0"/>
              <a:t> typically tests only a single class, or a small cluster of classes. </a:t>
            </a:r>
          </a:p>
          <a:p>
            <a:pPr algn="just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i="1" smtClean="0"/>
              <a:t>Unit tests</a:t>
            </a:r>
            <a:r>
              <a:rPr lang="en-GB" sz="2400" i="1" smtClean="0"/>
              <a:t> are typically written using a unit testing framework, such as </a:t>
            </a:r>
            <a:r>
              <a:rPr lang="en-GB" sz="2400" i="1" smtClean="0">
                <a:solidFill>
                  <a:srgbClr val="FF0000"/>
                </a:solidFill>
              </a:rPr>
              <a:t>JUnit</a:t>
            </a:r>
            <a:r>
              <a:rPr lang="en-GB" sz="2400" i="1" smtClean="0"/>
              <a:t> (automatic unit tests)</a:t>
            </a:r>
            <a:r>
              <a:rPr lang="en-GB" sz="2400" smtClean="0"/>
              <a:t>.</a:t>
            </a:r>
          </a:p>
          <a:p>
            <a:pPr algn="just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u="sng" smtClean="0"/>
              <a:t>Target errors not found by Unit testing</a:t>
            </a:r>
            <a:r>
              <a:rPr lang="en-GB" sz="2400" smtClean="0"/>
              <a:t>:</a:t>
            </a:r>
          </a:p>
          <a:p>
            <a:pPr algn="just" eaLnBrk="1" hangingPunct="1">
              <a:spcBef>
                <a:spcPts val="600"/>
              </a:spcBef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	- Requirements are mis-interpreted by developer.</a:t>
            </a:r>
          </a:p>
          <a:p>
            <a:pPr algn="just" eaLnBrk="1" hangingPunct="1">
              <a:spcBef>
                <a:spcPts val="600"/>
              </a:spcBef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	- Modules don’t integrate with each other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457201"/>
            <a:ext cx="8915400" cy="739775"/>
          </a:xfrm>
        </p:spPr>
        <p:txBody>
          <a:bodyPr/>
          <a:lstStyle/>
          <a:p>
            <a:pPr eaLnBrk="1" hangingPunct="1"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smtClean="0"/>
              <a:t> Unit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F28EBA2-8724-47AA-A13E-0128119C523D}" type="slidenum">
              <a:rPr lang="en-US"/>
              <a:pPr/>
              <a:t>7</a:t>
            </a:fld>
            <a:endParaRPr lang="en-US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71727" y="1484314"/>
            <a:ext cx="9204325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/>
              <a:t>Testing based on the coverage of the executed </a:t>
            </a:r>
            <a:r>
              <a:rPr lang="en-US" sz="2200" b="1"/>
              <a:t>program (source) code</a:t>
            </a:r>
            <a:r>
              <a:rPr lang="en-US" sz="2200"/>
              <a:t>. </a:t>
            </a:r>
          </a:p>
          <a:p>
            <a:endParaRPr lang="en-US" sz="2200"/>
          </a:p>
          <a:p>
            <a:r>
              <a:rPr lang="en-US" sz="2200"/>
              <a:t>Different </a:t>
            </a:r>
            <a:r>
              <a:rPr lang="en-US" sz="2200" i="1"/>
              <a:t>coverage criteria</a:t>
            </a:r>
            <a:r>
              <a:rPr lang="en-US" sz="2200"/>
              <a:t>:</a:t>
            </a:r>
          </a:p>
          <a:p>
            <a:pPr lvl="1"/>
            <a:r>
              <a:rPr lang="en-US"/>
              <a:t>• statement coverage</a:t>
            </a:r>
          </a:p>
          <a:p>
            <a:pPr lvl="1"/>
            <a:r>
              <a:rPr lang="en-US"/>
              <a:t>• path coverage</a:t>
            </a:r>
          </a:p>
          <a:p>
            <a:pPr lvl="1"/>
            <a:r>
              <a:rPr lang="en-US"/>
              <a:t>• condition coverage</a:t>
            </a:r>
          </a:p>
          <a:p>
            <a:pPr lvl="1"/>
            <a:r>
              <a:rPr lang="en-US"/>
              <a:t>• definition-use coverage</a:t>
            </a:r>
          </a:p>
          <a:p>
            <a:pPr lvl="1"/>
            <a:r>
              <a:rPr lang="en-US"/>
              <a:t>• …..</a:t>
            </a:r>
          </a:p>
          <a:p>
            <a:pPr lvl="1"/>
            <a:endParaRPr lang="en-US"/>
          </a:p>
          <a:p>
            <a:r>
              <a:rPr lang="en-US" sz="2200"/>
              <a:t>It is often the case that it is not possible to cover all code. For instance:</a:t>
            </a:r>
          </a:p>
          <a:p>
            <a:r>
              <a:rPr lang="en-US"/>
              <a:t>	- for the presence of dead code (not executable code) </a:t>
            </a:r>
          </a:p>
          <a:p>
            <a:r>
              <a:rPr lang="en-US"/>
              <a:t>	- for the presence of not feasible path in the CFG</a:t>
            </a:r>
          </a:p>
          <a:p>
            <a:r>
              <a:rPr lang="en-US"/>
              <a:t>	- etc.</a:t>
            </a: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495300" y="457201"/>
            <a:ext cx="8915400" cy="73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/>
              <a:t> Unit testing: a white-box approach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7761420" y="6237288"/>
            <a:ext cx="1092067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EAEAEA"/>
                </a:solidFill>
              </a:rPr>
              <a:t>project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F8E3D8A-6F84-44CA-8522-DD03F4D45FF0}" type="slidenum">
              <a:rPr lang="en-US"/>
              <a:pPr/>
              <a:t>8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7340" y="1484314"/>
            <a:ext cx="8678069" cy="4537075"/>
          </a:xfrm>
        </p:spPr>
        <p:txBody>
          <a:bodyPr lIns="90000" tIns="46800" rIns="90000" bIns="46800"/>
          <a:lstStyle/>
          <a:p>
            <a:pPr algn="just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smtClean="0"/>
              <a:t>Acceptance Tests</a:t>
            </a:r>
            <a:r>
              <a:rPr lang="en-GB" sz="2400" smtClean="0"/>
              <a:t> are </a:t>
            </a:r>
            <a:r>
              <a:rPr lang="en-GB" sz="2400" u="sng" smtClean="0"/>
              <a:t>specified by the customer and analyst</a:t>
            </a:r>
            <a:r>
              <a:rPr lang="en-GB" sz="2400" smtClean="0"/>
              <a:t> to test that the overall system is functioning as required (</a:t>
            </a:r>
            <a:r>
              <a:rPr lang="en-GB" sz="2400" i="1" smtClean="0"/>
              <a:t>Do developers build the right system?</a:t>
            </a:r>
            <a:r>
              <a:rPr lang="en-GB" sz="2400" smtClean="0"/>
              <a:t>).</a:t>
            </a:r>
          </a:p>
          <a:p>
            <a:pPr algn="just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 smtClean="0"/>
              <a:t>Acceptance tests</a:t>
            </a:r>
            <a:r>
              <a:rPr lang="en-GB" sz="2400" smtClean="0"/>
              <a:t> typically </a:t>
            </a:r>
            <a:r>
              <a:rPr lang="en-GB" sz="2400" u="sng" smtClean="0"/>
              <a:t>test the entire system</a:t>
            </a:r>
            <a:r>
              <a:rPr lang="en-GB" sz="2400" smtClean="0"/>
              <a:t>, or some large chunk of it. </a:t>
            </a:r>
          </a:p>
          <a:p>
            <a:pPr algn="just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When all the </a:t>
            </a:r>
            <a:r>
              <a:rPr lang="en-GB" sz="2400" b="1" smtClean="0"/>
              <a:t>acceptance tests</a:t>
            </a:r>
            <a:r>
              <a:rPr lang="en-GB" sz="2400" smtClean="0"/>
              <a:t> pass for a given user story (or use case, or textual requirement), that story is considered complete. </a:t>
            </a:r>
          </a:p>
          <a:p>
            <a:pPr algn="just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At the very least, an </a:t>
            </a:r>
            <a:r>
              <a:rPr lang="en-GB" sz="2400" b="1" smtClean="0"/>
              <a:t>acceptance test</a:t>
            </a:r>
            <a:r>
              <a:rPr lang="en-GB" sz="2400" smtClean="0"/>
              <a:t> could consist of a script of user interface actions and expected results that a human can run. </a:t>
            </a:r>
          </a:p>
          <a:p>
            <a:pPr algn="just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i="1" smtClean="0"/>
              <a:t>Ideally </a:t>
            </a:r>
            <a:r>
              <a:rPr lang="en-GB" sz="2400" b="1" i="1" smtClean="0"/>
              <a:t>acceptance tests</a:t>
            </a:r>
            <a:r>
              <a:rPr lang="en-GB" sz="2400" i="1" smtClean="0"/>
              <a:t> should be automated, either using the unit testing framework (Junit), or a separate acceptance testing framework (</a:t>
            </a:r>
            <a:r>
              <a:rPr lang="en-GB" sz="2400" i="1" smtClean="0">
                <a:solidFill>
                  <a:srgbClr val="FF0000"/>
                </a:solidFill>
              </a:rPr>
              <a:t>Fitnesse</a:t>
            </a:r>
            <a:r>
              <a:rPr lang="en-GB" sz="2400" i="1" smtClean="0"/>
              <a:t>).</a:t>
            </a:r>
            <a:endParaRPr lang="en-GB" sz="2400" smtClean="0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6726106" y="-79375"/>
            <a:ext cx="199496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title"/>
          </p:nvPr>
        </p:nvSpPr>
        <p:spPr>
          <a:xfrm>
            <a:off x="495300" y="457201"/>
            <a:ext cx="8915400" cy="739775"/>
          </a:xfrm>
        </p:spPr>
        <p:txBody>
          <a:bodyPr/>
          <a:lstStyle/>
          <a:p>
            <a:pPr eaLnBrk="1" hangingPunct="1"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smtClean="0"/>
              <a:t> Acceptance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59CCA5-F91A-4F33-A270-4F47F3BF3CCB}" type="slidenum">
              <a:rPr lang="en-US"/>
              <a:pPr/>
              <a:t>9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84730" y="1484314"/>
            <a:ext cx="8678069" cy="4454525"/>
          </a:xfrm>
        </p:spPr>
        <p:txBody>
          <a:bodyPr lIns="0" tIns="0" rIns="0" bIns="0"/>
          <a:lstStyle/>
          <a:p>
            <a:pPr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Used to judge if the product is acceptable to the customer</a:t>
            </a:r>
          </a:p>
          <a:p>
            <a:pPr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Coarse grained tests of business operations</a:t>
            </a:r>
          </a:p>
          <a:p>
            <a:pPr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Scenario/Story-based (contain expectations)</a:t>
            </a:r>
          </a:p>
          <a:p>
            <a:pPr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Simple:</a:t>
            </a:r>
          </a:p>
          <a:p>
            <a:pPr lvl="1"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Happy paths (confirmatory)</a:t>
            </a:r>
          </a:p>
          <a:p>
            <a:pPr lvl="1"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Sad paths</a:t>
            </a:r>
          </a:p>
          <a:p>
            <a:pPr lvl="1" eaLnBrk="1" hangingPunct="1">
              <a:lnSpc>
                <a:spcPct val="9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smtClean="0"/>
              <a:t>Alternative paths (deviance)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457201"/>
            <a:ext cx="8915400" cy="739775"/>
          </a:xfrm>
        </p:spPr>
        <p:txBody>
          <a:bodyPr/>
          <a:lstStyle/>
          <a:p>
            <a:pPr eaLnBrk="1" hangingPunct="1"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smtClean="0"/>
              <a:t> Acceptance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35BEEA7-BDA0-4700-864E-4686A0B54566}" type="slidenum">
              <a:rPr lang="en-US"/>
              <a:pPr/>
              <a:t>10</a:t>
            </a:fld>
            <a:endParaRPr lang="en-US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50838" y="1484314"/>
            <a:ext cx="9009989" cy="453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1.describe the system using a Use-Cases Diagram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* a use-case of that diagram represents a functionality implemented by the system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2.detail each use-case with a textual description of, e.g., its pre-post conditions and flow of events 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* events are related to: (i) the interactions between system and user; and (ii) the expected actions of the system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* a flow of events is composed of basic and alternate flows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3.define all instances of each use-case (scenarios) executing the system for realizing the functionality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4.define, at least, one test case for each scenario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5.(opt) define additional test cases to test the interaction between use-cases.</a:t>
            </a:r>
            <a:endParaRPr lang="en-GB" sz="2800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495300" y="457201"/>
            <a:ext cx="8915400" cy="73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/>
              <a:t> Acceptance testing: a black-box approach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7761420" y="6237288"/>
            <a:ext cx="1092067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EAEAEA"/>
                </a:solidFill>
              </a:rPr>
              <a:t>project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3959A6F-12CD-4343-8200-D941E7760379}" type="slidenum">
              <a:rPr lang="en-US"/>
              <a:pPr/>
              <a:t>11</a:t>
            </a:fld>
            <a:endParaRPr lang="en-US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428229" y="1557338"/>
            <a:ext cx="9126934" cy="424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/>
              <a:t>Different approaches can be used: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/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/>
              <a:t>Random values</a:t>
            </a:r>
            <a:r>
              <a:rPr lang="en-GB" sz="2400"/>
              <a:t>:</a:t>
            </a:r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for each input parameter we randomly select the values</a:t>
            </a:r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/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/>
              <a:t>Tester Experience</a:t>
            </a:r>
            <a:r>
              <a:rPr lang="en-GB" sz="2400"/>
              <a:t>:</a:t>
            </a:r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for each input we use our experience to select relevant values to test</a:t>
            </a:r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/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/>
              <a:t>Domain knowledge</a:t>
            </a:r>
            <a:r>
              <a:rPr lang="en-GB" sz="2400"/>
              <a:t>:</a:t>
            </a:r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we use requirements information or domain knowledge information to identify relevant values for inputs 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495300" y="457201"/>
            <a:ext cx="8915400" cy="73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/>
              <a:t> How to select input values? (1)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7761420" y="6237288"/>
            <a:ext cx="1092067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EAEAEA"/>
                </a:solidFill>
              </a:rPr>
              <a:t>project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A73A49-394F-4EEE-9126-28B95A8F3A32}" type="slidenum">
              <a:rPr lang="en-US"/>
              <a:pPr/>
              <a:t>12</a:t>
            </a:fld>
            <a:endParaRPr lang="en-US"/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350838" y="1484313"/>
            <a:ext cx="9049544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b="1"/>
              <a:t>Combinatorial testing</a:t>
            </a:r>
            <a:r>
              <a:rPr lang="en-GB" sz="2400"/>
              <a:t>:</a:t>
            </a:r>
          </a:p>
          <a:p>
            <a:pPr marL="334963" indent="-334963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/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test all possible combination of the inputs is often impossible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	</a:t>
            </a:r>
            <a:r>
              <a:rPr lang="en-GB"/>
              <a:t>	    e.g., method(a:int,b:int,c:int) .. how many combinations? 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			with 10 values per input: 10</a:t>
            </a:r>
            <a:r>
              <a:rPr lang="en-GB" baseline="50000"/>
              <a:t>3 </a:t>
            </a:r>
            <a:r>
              <a:rPr lang="en-GB"/>
              <a:t>=1000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			with 100 values per input: 100</a:t>
            </a:r>
            <a:r>
              <a:rPr lang="en-GB" baseline="50000"/>
              <a:t>3 </a:t>
            </a:r>
            <a:r>
              <a:rPr lang="en-GB"/>
              <a:t>=1000000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/>
          </a:p>
          <a:p>
            <a:pPr marL="735013" lvl="1" indent="-277813" algn="just" defTabSz="4492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/>
              <a:t>selection of relevant combinations is important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buFontTx/>
              <a:buChar char="-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i="1"/>
              <a:t>Pairwise testing (aka 2-way)</a:t>
            </a:r>
            <a:r>
              <a:rPr lang="en-GB"/>
              <a:t>: cover all combinations for each pair of inputs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			&lt;a,b&gt; &lt;a,c&gt; &lt;b,c&gt; = 10</a:t>
            </a:r>
            <a:r>
              <a:rPr lang="en-GB" baseline="50000"/>
              <a:t>2 </a:t>
            </a:r>
            <a:r>
              <a:rPr lang="en-GB"/>
              <a:t>+ 10</a:t>
            </a:r>
            <a:r>
              <a:rPr lang="en-GB" baseline="50000"/>
              <a:t>2 </a:t>
            </a:r>
            <a:r>
              <a:rPr lang="en-GB"/>
              <a:t>+10</a:t>
            </a:r>
            <a:r>
              <a:rPr lang="en-GB" baseline="50000"/>
              <a:t>2 </a:t>
            </a:r>
            <a:r>
              <a:rPr lang="en-GB"/>
              <a:t>=300</a:t>
            </a:r>
          </a:p>
          <a:p>
            <a:pPr marL="1077913" lvl="2" indent="-228600" algn="just" defTabSz="449263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65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/>
              <a:t>			don’t care about the value of the third input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495300" y="457201"/>
            <a:ext cx="8915400" cy="73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/>
              <a:t> How to select input values? (3)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7761420" y="6237288"/>
            <a:ext cx="1092067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EAEAEA"/>
                </a:solidFill>
              </a:rPr>
              <a:t>project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61E19E-8FE5-4313-B3AE-1E65886F6D13}" type="slidenum">
              <a:rPr lang="en-US"/>
              <a:pPr/>
              <a:t>13</a:t>
            </a:fld>
            <a:endParaRPr lang="en-US"/>
          </a:p>
        </p:txBody>
      </p:sp>
      <p:sp>
        <p:nvSpPr>
          <p:cNvPr id="16387" name="AutoShape 2"/>
          <p:cNvSpPr>
            <a:spLocks noChangeArrowheads="1"/>
          </p:cNvSpPr>
          <p:nvPr/>
        </p:nvSpPr>
        <p:spPr bwMode="auto">
          <a:xfrm flipH="1">
            <a:off x="1284685" y="4652963"/>
            <a:ext cx="858176" cy="431800"/>
          </a:xfrm>
          <a:prstGeom prst="cube">
            <a:avLst>
              <a:gd name="adj" fmla="val 25000"/>
            </a:avLst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AutoShape 3"/>
          <p:cNvSpPr>
            <a:spLocks noChangeArrowheads="1"/>
          </p:cNvSpPr>
          <p:nvPr/>
        </p:nvSpPr>
        <p:spPr bwMode="auto">
          <a:xfrm flipH="1">
            <a:off x="1520296" y="4868863"/>
            <a:ext cx="858177" cy="431800"/>
          </a:xfrm>
          <a:prstGeom prst="cube">
            <a:avLst>
              <a:gd name="adj" fmla="val 25000"/>
            </a:avLst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AutoShape 4"/>
          <p:cNvSpPr>
            <a:spLocks noChangeArrowheads="1"/>
          </p:cNvSpPr>
          <p:nvPr/>
        </p:nvSpPr>
        <p:spPr bwMode="auto">
          <a:xfrm flipH="1">
            <a:off x="1754188" y="5084763"/>
            <a:ext cx="858177" cy="431800"/>
          </a:xfrm>
          <a:prstGeom prst="cube">
            <a:avLst>
              <a:gd name="adj" fmla="val 25000"/>
            </a:avLst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AutoShape 5"/>
          <p:cNvSpPr>
            <a:spLocks noChangeArrowheads="1"/>
          </p:cNvSpPr>
          <p:nvPr/>
        </p:nvSpPr>
        <p:spPr bwMode="auto">
          <a:xfrm>
            <a:off x="2846256" y="4724401"/>
            <a:ext cx="701675" cy="504825"/>
          </a:xfrm>
          <a:prstGeom prst="rightArrow">
            <a:avLst>
              <a:gd name="adj1" fmla="val 50000"/>
              <a:gd name="adj2" fmla="val 32075"/>
            </a:avLst>
          </a:prstGeom>
          <a:solidFill>
            <a:srgbClr val="CCFFFF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4015714" y="4797426"/>
            <a:ext cx="858176" cy="360363"/>
          </a:xfrm>
          <a:prstGeom prst="rect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Rectangle 7"/>
          <p:cNvSpPr>
            <a:spLocks noChangeArrowheads="1"/>
          </p:cNvSpPr>
          <p:nvPr/>
        </p:nvSpPr>
        <p:spPr bwMode="auto">
          <a:xfrm>
            <a:off x="4873890" y="4797426"/>
            <a:ext cx="858177" cy="360363"/>
          </a:xfrm>
          <a:prstGeom prst="rect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Rectangle 8"/>
          <p:cNvSpPr>
            <a:spLocks noChangeArrowheads="1"/>
          </p:cNvSpPr>
          <p:nvPr/>
        </p:nvSpPr>
        <p:spPr bwMode="auto">
          <a:xfrm>
            <a:off x="5732066" y="4797426"/>
            <a:ext cx="858176" cy="360363"/>
          </a:xfrm>
          <a:prstGeom prst="rect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6903244" y="4724401"/>
            <a:ext cx="701675" cy="504825"/>
          </a:xfrm>
          <a:prstGeom prst="rightArrow">
            <a:avLst>
              <a:gd name="adj1" fmla="val 50000"/>
              <a:gd name="adj2" fmla="val 32075"/>
            </a:avLst>
          </a:prstGeom>
          <a:solidFill>
            <a:srgbClr val="CCFFFF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8696987" y="4292600"/>
            <a:ext cx="990600" cy="1214438"/>
          </a:xfrm>
          <a:prstGeom prst="can">
            <a:avLst>
              <a:gd name="adj" fmla="val 33203"/>
            </a:avLst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7761421" y="4797426"/>
            <a:ext cx="469503" cy="360363"/>
          </a:xfrm>
          <a:prstGeom prst="hexagon">
            <a:avLst>
              <a:gd name="adj" fmla="val 30066"/>
              <a:gd name="vf" fmla="val 115470"/>
            </a:avLst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Text Box 12"/>
          <p:cNvSpPr txBox="1">
            <a:spLocks noChangeArrowheads="1"/>
          </p:cNvSpPr>
          <p:nvPr/>
        </p:nvSpPr>
        <p:spPr bwMode="auto">
          <a:xfrm>
            <a:off x="8285956" y="4673601"/>
            <a:ext cx="356486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66"/>
                </a:solidFill>
                <a:latin typeface="Times New Roman" pitchFamily="18" charset="0"/>
              </a:rPr>
              <a:t>+</a:t>
            </a:r>
          </a:p>
        </p:txBody>
      </p:sp>
      <p:sp>
        <p:nvSpPr>
          <p:cNvPr id="16398" name="Text Box 13"/>
          <p:cNvSpPr txBox="1">
            <a:spLocks noChangeArrowheads="1"/>
          </p:cNvSpPr>
          <p:nvPr/>
        </p:nvSpPr>
        <p:spPr bwMode="auto">
          <a:xfrm>
            <a:off x="8696987" y="4724401"/>
            <a:ext cx="92074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3366"/>
                </a:solidFill>
                <a:latin typeface="Times New Roman" pitchFamily="18" charset="0"/>
              </a:rPr>
              <a:t>system</a:t>
            </a:r>
          </a:p>
        </p:txBody>
      </p:sp>
      <p:sp>
        <p:nvSpPr>
          <p:cNvPr id="16399" name="Text Box 14"/>
          <p:cNvSpPr txBox="1">
            <a:spLocks noChangeArrowheads="1"/>
          </p:cNvSpPr>
          <p:nvPr/>
        </p:nvSpPr>
        <p:spPr bwMode="auto">
          <a:xfrm>
            <a:off x="7455298" y="4437064"/>
            <a:ext cx="1069308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>
                <a:solidFill>
                  <a:srgbClr val="003366"/>
                </a:solidFill>
                <a:latin typeface="Times New Roman" pitchFamily="18" charset="0"/>
              </a:rPr>
              <a:t>increment</a:t>
            </a:r>
          </a:p>
        </p:txBody>
      </p:sp>
      <p:sp>
        <p:nvSpPr>
          <p:cNvPr id="16400" name="Oval 15"/>
          <p:cNvSpPr>
            <a:spLocks noChangeArrowheads="1"/>
          </p:cNvSpPr>
          <p:nvPr/>
        </p:nvSpPr>
        <p:spPr bwMode="auto">
          <a:xfrm>
            <a:off x="4796500" y="3789363"/>
            <a:ext cx="1092067" cy="1008062"/>
          </a:xfrm>
          <a:prstGeom prst="ellipse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1" name="Text Box 16"/>
          <p:cNvSpPr txBox="1">
            <a:spLocks noChangeArrowheads="1"/>
          </p:cNvSpPr>
          <p:nvPr/>
        </p:nvSpPr>
        <p:spPr bwMode="auto">
          <a:xfrm>
            <a:off x="433388" y="5734051"/>
            <a:ext cx="1730259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3366"/>
                </a:solidFill>
                <a:latin typeface="Times New Roman" pitchFamily="18" charset="0"/>
              </a:rPr>
              <a:t>Prioritized </a:t>
            </a:r>
          </a:p>
          <a:p>
            <a:pPr algn="ctr"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3366"/>
                </a:solidFill>
                <a:latin typeface="Times New Roman" pitchFamily="18" charset="0"/>
              </a:rPr>
              <a:t>functionalities</a:t>
            </a:r>
          </a:p>
        </p:txBody>
      </p:sp>
      <p:sp>
        <p:nvSpPr>
          <p:cNvPr id="16402" name="AutoShape 17"/>
          <p:cNvSpPr>
            <a:spLocks/>
          </p:cNvSpPr>
          <p:nvPr/>
        </p:nvSpPr>
        <p:spPr bwMode="auto">
          <a:xfrm>
            <a:off x="815181" y="3068638"/>
            <a:ext cx="1554692" cy="906462"/>
          </a:xfrm>
          <a:prstGeom prst="borderCallout2">
            <a:avLst>
              <a:gd name="adj1" fmla="val 12611"/>
              <a:gd name="adj2" fmla="val 105310"/>
              <a:gd name="adj3" fmla="val 12611"/>
              <a:gd name="adj4" fmla="val 118694"/>
              <a:gd name="adj5" fmla="val 190718"/>
              <a:gd name="adj6" fmla="val 145352"/>
            </a:avLst>
          </a:prstGeom>
          <a:solidFill>
            <a:srgbClr val="84E298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66"/>
                </a:solidFill>
                <a:latin typeface="Times New Roman" pitchFamily="18" charset="0"/>
              </a:rPr>
              <a:t>Write acceptance tests</a:t>
            </a:r>
          </a:p>
        </p:txBody>
      </p:sp>
      <p:sp>
        <p:nvSpPr>
          <p:cNvPr id="16403" name="AutoShape 18"/>
          <p:cNvSpPr>
            <a:spLocks/>
          </p:cNvSpPr>
          <p:nvPr/>
        </p:nvSpPr>
        <p:spPr bwMode="auto">
          <a:xfrm>
            <a:off x="7604919" y="2924176"/>
            <a:ext cx="1554692" cy="906463"/>
          </a:xfrm>
          <a:prstGeom prst="borderCallout2">
            <a:avLst>
              <a:gd name="adj1" fmla="val 12611"/>
              <a:gd name="adj2" fmla="val -5310"/>
              <a:gd name="adj3" fmla="val 12611"/>
              <a:gd name="adj4" fmla="val -18250"/>
              <a:gd name="adj5" fmla="val 204903"/>
              <a:gd name="adj6" fmla="val -32412"/>
            </a:avLst>
          </a:prstGeom>
          <a:solidFill>
            <a:srgbClr val="84E298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66"/>
                </a:solidFill>
                <a:latin typeface="Times New Roman" pitchFamily="18" charset="0"/>
              </a:rPr>
              <a:t>Execute acceptance tests</a:t>
            </a:r>
          </a:p>
        </p:txBody>
      </p:sp>
      <p:sp>
        <p:nvSpPr>
          <p:cNvPr id="16404" name="AutoShape 19"/>
          <p:cNvSpPr>
            <a:spLocks/>
          </p:cNvSpPr>
          <p:nvPr/>
        </p:nvSpPr>
        <p:spPr bwMode="auto">
          <a:xfrm>
            <a:off x="3080147" y="2133600"/>
            <a:ext cx="1243409" cy="1193800"/>
          </a:xfrm>
          <a:prstGeom prst="borderCallout2">
            <a:avLst>
              <a:gd name="adj1" fmla="val 9574"/>
              <a:gd name="adj2" fmla="val 106639"/>
              <a:gd name="adj3" fmla="val 9574"/>
              <a:gd name="adj4" fmla="val 106639"/>
              <a:gd name="adj5" fmla="val 139227"/>
              <a:gd name="adj6" fmla="val 185060"/>
            </a:avLst>
          </a:prstGeom>
          <a:solidFill>
            <a:srgbClr val="FFCC00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66"/>
                </a:solidFill>
                <a:latin typeface="Times New Roman" pitchFamily="18" charset="0"/>
              </a:rPr>
              <a:t>Write and execute unit tests</a:t>
            </a:r>
          </a:p>
        </p:txBody>
      </p:sp>
      <p:sp>
        <p:nvSpPr>
          <p:cNvPr id="16405" name="Line 20"/>
          <p:cNvSpPr>
            <a:spLocks noChangeShapeType="1"/>
          </p:cNvSpPr>
          <p:nvPr/>
        </p:nvSpPr>
        <p:spPr bwMode="auto">
          <a:xfrm>
            <a:off x="4641719" y="4149726"/>
            <a:ext cx="154781" cy="142875"/>
          </a:xfrm>
          <a:prstGeom prst="line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6" name="Line 21"/>
          <p:cNvSpPr>
            <a:spLocks noChangeShapeType="1"/>
          </p:cNvSpPr>
          <p:nvPr/>
        </p:nvSpPr>
        <p:spPr bwMode="auto">
          <a:xfrm flipV="1">
            <a:off x="4796499" y="4141788"/>
            <a:ext cx="156501" cy="158750"/>
          </a:xfrm>
          <a:prstGeom prst="line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7" name="Line 22"/>
          <p:cNvSpPr>
            <a:spLocks noChangeShapeType="1"/>
          </p:cNvSpPr>
          <p:nvPr/>
        </p:nvSpPr>
        <p:spPr bwMode="auto">
          <a:xfrm>
            <a:off x="5888567" y="4149726"/>
            <a:ext cx="233892" cy="142875"/>
          </a:xfrm>
          <a:prstGeom prst="line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8" name="Line 23"/>
          <p:cNvSpPr>
            <a:spLocks noChangeShapeType="1"/>
          </p:cNvSpPr>
          <p:nvPr/>
        </p:nvSpPr>
        <p:spPr bwMode="auto">
          <a:xfrm flipH="1">
            <a:off x="5646077" y="4149726"/>
            <a:ext cx="251090" cy="142875"/>
          </a:xfrm>
          <a:prstGeom prst="line">
            <a:avLst/>
          </a:prstGeom>
          <a:noFill/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9" name="Oval 24"/>
          <p:cNvSpPr>
            <a:spLocks noChangeArrowheads="1"/>
          </p:cNvSpPr>
          <p:nvPr/>
        </p:nvSpPr>
        <p:spPr bwMode="auto">
          <a:xfrm>
            <a:off x="5264283" y="3716338"/>
            <a:ext cx="233892" cy="195262"/>
          </a:xfrm>
          <a:prstGeom prst="ellipse">
            <a:avLst/>
          </a:prstGeom>
          <a:solidFill>
            <a:srgbClr val="CCCC99"/>
          </a:solidFill>
          <a:ln w="12600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10" name="Text Box 25"/>
          <p:cNvSpPr txBox="1">
            <a:spLocks noChangeArrowheads="1"/>
          </p:cNvSpPr>
          <p:nvPr/>
        </p:nvSpPr>
        <p:spPr bwMode="auto">
          <a:xfrm>
            <a:off x="5403586" y="1"/>
            <a:ext cx="3867254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i="1">
                <a:solidFill>
                  <a:srgbClr val="003366"/>
                </a:solidFill>
                <a:latin typeface="Times New Roman" pitchFamily="18" charset="0"/>
              </a:rPr>
              <a:t>“At different points in the process”</a:t>
            </a:r>
          </a:p>
        </p:txBody>
      </p:sp>
      <p:sp>
        <p:nvSpPr>
          <p:cNvPr id="16411" name="Text Box 26"/>
          <p:cNvSpPr txBox="1">
            <a:spLocks noChangeArrowheads="1"/>
          </p:cNvSpPr>
          <p:nvPr/>
        </p:nvSpPr>
        <p:spPr bwMode="auto">
          <a:xfrm>
            <a:off x="5577285" y="5734050"/>
            <a:ext cx="4392549" cy="38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8000"/>
              </a:lnSpc>
              <a:buClr>
                <a:srgbClr val="003366"/>
              </a:buClr>
              <a:buSzPct val="100000"/>
              <a:buFont typeface="Times New Roman" pitchFamily="18" charset="0"/>
              <a:buNone/>
            </a:pPr>
            <a:r>
              <a:rPr lang="it-IT" i="1">
                <a:latin typeface="Times New Roman" pitchFamily="18" charset="0"/>
              </a:rPr>
              <a:t>“</a:t>
            </a:r>
            <a:r>
              <a:rPr lang="en-US" i="1">
                <a:latin typeface="Times New Roman" pitchFamily="18" charset="0"/>
              </a:rPr>
              <a:t>Executed after the development</a:t>
            </a:r>
            <a:r>
              <a:rPr lang="it-IT" i="1">
                <a:latin typeface="Times New Roman" pitchFamily="18" charset="0"/>
              </a:rPr>
              <a:t>”</a:t>
            </a:r>
          </a:p>
        </p:txBody>
      </p:sp>
      <p:sp>
        <p:nvSpPr>
          <p:cNvPr id="16412" name="Text Box 27"/>
          <p:cNvSpPr txBox="1">
            <a:spLocks noChangeArrowheads="1"/>
          </p:cNvSpPr>
          <p:nvPr/>
        </p:nvSpPr>
        <p:spPr bwMode="auto">
          <a:xfrm>
            <a:off x="2301081" y="5734050"/>
            <a:ext cx="2283447" cy="38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78000"/>
              </a:lnSpc>
              <a:buClr>
                <a:srgbClr val="003366"/>
              </a:buClr>
              <a:buSzPct val="100000"/>
              <a:buFont typeface="Times New Roman" pitchFamily="18" charset="0"/>
              <a:buNone/>
            </a:pPr>
            <a:r>
              <a:rPr lang="it-IT" i="1">
                <a:latin typeface="Times New Roman" pitchFamily="18" charset="0"/>
              </a:rPr>
              <a:t>“</a:t>
            </a:r>
            <a:r>
              <a:rPr lang="en-US" i="1">
                <a:latin typeface="Times New Roman" pitchFamily="18" charset="0"/>
              </a:rPr>
              <a:t>Written before</a:t>
            </a:r>
            <a:r>
              <a:rPr lang="it-IT" i="1">
                <a:latin typeface="Times New Roman" pitchFamily="18" charset="0"/>
              </a:rPr>
              <a:t>”</a:t>
            </a:r>
          </a:p>
        </p:txBody>
      </p:sp>
      <p:sp>
        <p:nvSpPr>
          <p:cNvPr id="16413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smtClean="0"/>
              <a:t>Iterative Software development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ECE0B6E-A993-4B39-8B91-8F9F8758189F}" type="slidenum">
              <a:rPr lang="en-US"/>
              <a:pPr/>
              <a:t>14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26256" y="1931988"/>
            <a:ext cx="8621316" cy="4552950"/>
            <a:chOff x="385" y="1366"/>
            <a:chExt cx="5013" cy="2868"/>
          </a:xfrm>
        </p:grpSpPr>
        <p:sp>
          <p:nvSpPr>
            <p:cNvPr id="17414" name="Rectangle 3"/>
            <p:cNvSpPr>
              <a:spLocks noChangeArrowheads="1"/>
            </p:cNvSpPr>
            <p:nvPr/>
          </p:nvSpPr>
          <p:spPr bwMode="auto">
            <a:xfrm>
              <a:off x="2971" y="2551"/>
              <a:ext cx="2427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The motivation of  unit testing is finding faults.</a:t>
              </a:r>
            </a:p>
            <a:p>
              <a:pPr algn="just" defTabSz="449263">
                <a:lnSpc>
                  <a:spcPct val="80000"/>
                </a:lnSpc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140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  <p:sp>
          <p:nvSpPr>
            <p:cNvPr id="17415" name="Rectangle 4"/>
            <p:cNvSpPr>
              <a:spLocks noChangeArrowheads="1"/>
            </p:cNvSpPr>
            <p:nvPr/>
          </p:nvSpPr>
          <p:spPr bwMode="auto">
            <a:xfrm>
              <a:off x="385" y="2551"/>
              <a:ext cx="2586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The motivation of acceptance testing is demonstrating working functionalities.</a:t>
              </a:r>
            </a:p>
          </p:txBody>
        </p:sp>
        <p:sp>
          <p:nvSpPr>
            <p:cNvPr id="17416" name="Rectangle 5"/>
            <p:cNvSpPr>
              <a:spLocks noChangeArrowheads="1"/>
            </p:cNvSpPr>
            <p:nvPr/>
          </p:nvSpPr>
          <p:spPr bwMode="auto">
            <a:xfrm>
              <a:off x="2971" y="3603"/>
              <a:ext cx="2427" cy="3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and executed during the development.</a:t>
              </a:r>
            </a:p>
          </p:txBody>
        </p:sp>
        <p:sp>
          <p:nvSpPr>
            <p:cNvPr id="17417" name="Rectangle 6"/>
            <p:cNvSpPr>
              <a:spLocks noChangeArrowheads="1"/>
            </p:cNvSpPr>
            <p:nvPr/>
          </p:nvSpPr>
          <p:spPr bwMode="auto">
            <a:xfrm>
              <a:off x="385" y="3603"/>
              <a:ext cx="2586" cy="30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before the development and executed after.</a:t>
              </a:r>
            </a:p>
          </p:txBody>
        </p:sp>
        <p:sp>
          <p:nvSpPr>
            <p:cNvPr id="17418" name="Rectangle 7"/>
            <p:cNvSpPr>
              <a:spLocks noChangeArrowheads="1"/>
            </p:cNvSpPr>
            <p:nvPr/>
          </p:nvSpPr>
          <p:spPr bwMode="auto">
            <a:xfrm>
              <a:off x="2971" y="1901"/>
              <a:ext cx="2427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lnSpc>
                  <a:spcPct val="80000"/>
                </a:lnSpc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using a unit testing framework.</a:t>
              </a:r>
            </a:p>
          </p:txBody>
        </p:sp>
        <p:sp>
          <p:nvSpPr>
            <p:cNvPr id="17419" name="Rectangle 8"/>
            <p:cNvSpPr>
              <a:spLocks noChangeArrowheads="1"/>
            </p:cNvSpPr>
            <p:nvPr/>
          </p:nvSpPr>
          <p:spPr bwMode="auto">
            <a:xfrm>
              <a:off x="385" y="1901"/>
              <a:ext cx="2586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using an acceptance testing framework (also unit testing framework).</a:t>
              </a:r>
            </a:p>
          </p:txBody>
        </p:sp>
        <p:sp>
          <p:nvSpPr>
            <p:cNvPr id="17420" name="Rectangle 9"/>
            <p:cNvSpPr>
              <a:spLocks noChangeArrowheads="1"/>
            </p:cNvSpPr>
            <p:nvPr/>
          </p:nvSpPr>
          <p:spPr bwMode="auto">
            <a:xfrm>
              <a:off x="2971" y="3909"/>
              <a:ext cx="2427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Starting point: new capability (to add a new module/function or class/method).</a:t>
              </a:r>
            </a:p>
          </p:txBody>
        </p:sp>
        <p:sp>
          <p:nvSpPr>
            <p:cNvPr id="17421" name="Rectangle 10"/>
            <p:cNvSpPr>
              <a:spLocks noChangeArrowheads="1"/>
            </p:cNvSpPr>
            <p:nvPr/>
          </p:nvSpPr>
          <p:spPr bwMode="auto">
            <a:xfrm>
              <a:off x="385" y="3909"/>
              <a:ext cx="2586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Starting point: User stories, User needs, Use Cases, Textual Requirements, …</a:t>
              </a:r>
            </a:p>
          </p:txBody>
        </p:sp>
        <p:sp>
          <p:nvSpPr>
            <p:cNvPr id="17422" name="Rectangle 11"/>
            <p:cNvSpPr>
              <a:spLocks noChangeArrowheads="1"/>
            </p:cNvSpPr>
            <p:nvPr/>
          </p:nvSpPr>
          <p:spPr bwMode="auto">
            <a:xfrm>
              <a:off x="2971" y="2876"/>
              <a:ext cx="2427" cy="727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lnSpc>
                  <a:spcPct val="80000"/>
                </a:lnSpc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Used to find faults in individual modules or units (individual programs, functions, procedures, web pages, menus, classes, …) of source code. Used for documentation (low level)</a:t>
              </a:r>
            </a:p>
          </p:txBody>
        </p:sp>
        <p:sp>
          <p:nvSpPr>
            <p:cNvPr id="17423" name="Rectangle 12"/>
            <p:cNvSpPr>
              <a:spLocks noChangeArrowheads="1"/>
            </p:cNvSpPr>
            <p:nvPr/>
          </p:nvSpPr>
          <p:spPr bwMode="auto">
            <a:xfrm>
              <a:off x="385" y="2876"/>
              <a:ext cx="2586" cy="727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Used to verify that the implementation is complete and correct. Used for Integration, System, and regression testing. Used to indicate the progress in the development phase. (Usually as %). Used as a contract. Used for documentation (high level)</a:t>
              </a:r>
            </a:p>
          </p:txBody>
        </p:sp>
        <p:sp>
          <p:nvSpPr>
            <p:cNvPr id="17424" name="Rectangle 13"/>
            <p:cNvSpPr>
              <a:spLocks noChangeArrowheads="1"/>
            </p:cNvSpPr>
            <p:nvPr/>
          </p:nvSpPr>
          <p:spPr bwMode="auto">
            <a:xfrm>
              <a:off x="2971" y="2226"/>
              <a:ext cx="2427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lnSpc>
                  <a:spcPct val="80000"/>
                </a:lnSpc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(extreme programming) When unit tests pass, write another test that fails.</a:t>
              </a:r>
            </a:p>
          </p:txBody>
        </p:sp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385" y="2226"/>
              <a:ext cx="2586" cy="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(extreme programming) When acceptance tests pass, stop coding. The job is done.</a:t>
              </a:r>
            </a:p>
          </p:txBody>
        </p:sp>
        <p:sp>
          <p:nvSpPr>
            <p:cNvPr id="17426" name="Rectangle 15"/>
            <p:cNvSpPr>
              <a:spLocks noChangeArrowheads="1"/>
            </p:cNvSpPr>
            <p:nvPr/>
          </p:nvSpPr>
          <p:spPr bwMode="auto">
            <a:xfrm>
              <a:off x="2971" y="1692"/>
              <a:ext cx="2427" cy="2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by developers.</a:t>
              </a:r>
            </a:p>
          </p:txBody>
        </p:sp>
        <p:sp>
          <p:nvSpPr>
            <p:cNvPr id="17427" name="Rectangle 16"/>
            <p:cNvSpPr>
              <a:spLocks noChangeArrowheads="1"/>
            </p:cNvSpPr>
            <p:nvPr/>
          </p:nvSpPr>
          <p:spPr bwMode="auto">
            <a:xfrm>
              <a:off x="385" y="1692"/>
              <a:ext cx="2586" cy="20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 defTabSz="449263">
                <a:spcBef>
                  <a:spcPts val="35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>
                  <a:solidFill>
                    <a:srgbClr val="003366"/>
                  </a:solidFill>
                  <a:latin typeface="Times New Roman" pitchFamily="18" charset="0"/>
                </a:rPr>
                <a:t>Written by Customer and Analyst.</a:t>
              </a:r>
            </a:p>
          </p:txBody>
        </p:sp>
        <p:sp>
          <p:nvSpPr>
            <p:cNvPr id="17428" name="Rectangle 17"/>
            <p:cNvSpPr>
              <a:spLocks noChangeArrowheads="1"/>
            </p:cNvSpPr>
            <p:nvPr/>
          </p:nvSpPr>
          <p:spPr bwMode="auto">
            <a:xfrm>
              <a:off x="2971" y="1366"/>
              <a:ext cx="2427" cy="32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defTabSz="449263">
                <a:spcBef>
                  <a:spcPts val="700"/>
                </a:spcBef>
                <a:buClr>
                  <a:srgbClr val="003366"/>
                </a:buClr>
                <a:buSzPct val="100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800" b="1">
                  <a:solidFill>
                    <a:srgbClr val="003366"/>
                  </a:solidFill>
                  <a:latin typeface="Times New Roman" pitchFamily="18" charset="0"/>
                </a:rPr>
                <a:t>Unit Tests</a:t>
              </a:r>
            </a:p>
          </p:txBody>
        </p:sp>
        <p:sp>
          <p:nvSpPr>
            <p:cNvPr id="17429" name="Rectangle 18"/>
            <p:cNvSpPr>
              <a:spLocks noChangeArrowheads="1"/>
            </p:cNvSpPr>
            <p:nvPr/>
          </p:nvSpPr>
          <p:spPr bwMode="auto">
            <a:xfrm>
              <a:off x="385" y="1366"/>
              <a:ext cx="2586" cy="326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defTabSz="449263">
                <a:buClr>
                  <a:srgbClr val="003366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800" b="1">
                  <a:solidFill>
                    <a:srgbClr val="003366"/>
                  </a:solidFill>
                  <a:latin typeface="Times New Roman" pitchFamily="18" charset="0"/>
                </a:rPr>
                <a:t>Acceptance Tests</a:t>
              </a:r>
            </a:p>
          </p:txBody>
        </p:sp>
        <p:sp>
          <p:nvSpPr>
            <p:cNvPr id="17430" name="Line 19"/>
            <p:cNvSpPr>
              <a:spLocks noChangeShapeType="1"/>
            </p:cNvSpPr>
            <p:nvPr/>
          </p:nvSpPr>
          <p:spPr bwMode="auto">
            <a:xfrm>
              <a:off x="385" y="1366"/>
              <a:ext cx="5013" cy="1"/>
            </a:xfrm>
            <a:prstGeom prst="line">
              <a:avLst/>
            </a:prstGeom>
            <a:noFill/>
            <a:ln w="2844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Line 20"/>
            <p:cNvSpPr>
              <a:spLocks noChangeShapeType="1"/>
            </p:cNvSpPr>
            <p:nvPr/>
          </p:nvSpPr>
          <p:spPr bwMode="auto">
            <a:xfrm>
              <a:off x="385" y="1692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2" name="Line 21"/>
            <p:cNvSpPr>
              <a:spLocks noChangeShapeType="1"/>
            </p:cNvSpPr>
            <p:nvPr/>
          </p:nvSpPr>
          <p:spPr bwMode="auto">
            <a:xfrm>
              <a:off x="385" y="1901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3" name="Line 22"/>
            <p:cNvSpPr>
              <a:spLocks noChangeShapeType="1"/>
            </p:cNvSpPr>
            <p:nvPr/>
          </p:nvSpPr>
          <p:spPr bwMode="auto">
            <a:xfrm>
              <a:off x="385" y="2551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Line 23"/>
            <p:cNvSpPr>
              <a:spLocks noChangeShapeType="1"/>
            </p:cNvSpPr>
            <p:nvPr/>
          </p:nvSpPr>
          <p:spPr bwMode="auto">
            <a:xfrm>
              <a:off x="385" y="3603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5" name="Line 24"/>
            <p:cNvSpPr>
              <a:spLocks noChangeShapeType="1"/>
            </p:cNvSpPr>
            <p:nvPr/>
          </p:nvSpPr>
          <p:spPr bwMode="auto">
            <a:xfrm>
              <a:off x="385" y="4234"/>
              <a:ext cx="5013" cy="1"/>
            </a:xfrm>
            <a:prstGeom prst="line">
              <a:avLst/>
            </a:prstGeom>
            <a:noFill/>
            <a:ln w="2844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6" name="Line 25"/>
            <p:cNvSpPr>
              <a:spLocks noChangeShapeType="1"/>
            </p:cNvSpPr>
            <p:nvPr/>
          </p:nvSpPr>
          <p:spPr bwMode="auto">
            <a:xfrm>
              <a:off x="385" y="1366"/>
              <a:ext cx="1" cy="2868"/>
            </a:xfrm>
            <a:prstGeom prst="line">
              <a:avLst/>
            </a:prstGeom>
            <a:noFill/>
            <a:ln w="2844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7" name="Line 26"/>
            <p:cNvSpPr>
              <a:spLocks noChangeShapeType="1"/>
            </p:cNvSpPr>
            <p:nvPr/>
          </p:nvSpPr>
          <p:spPr bwMode="auto">
            <a:xfrm>
              <a:off x="2971" y="1366"/>
              <a:ext cx="1" cy="2868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8" name="Line 27"/>
            <p:cNvSpPr>
              <a:spLocks noChangeShapeType="1"/>
            </p:cNvSpPr>
            <p:nvPr/>
          </p:nvSpPr>
          <p:spPr bwMode="auto">
            <a:xfrm>
              <a:off x="5398" y="1366"/>
              <a:ext cx="1" cy="2868"/>
            </a:xfrm>
            <a:prstGeom prst="line">
              <a:avLst/>
            </a:prstGeom>
            <a:noFill/>
            <a:ln w="2844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9" name="Line 28"/>
            <p:cNvSpPr>
              <a:spLocks noChangeShapeType="1"/>
            </p:cNvSpPr>
            <p:nvPr/>
          </p:nvSpPr>
          <p:spPr bwMode="auto">
            <a:xfrm>
              <a:off x="385" y="2226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0" name="Line 29"/>
            <p:cNvSpPr>
              <a:spLocks noChangeShapeType="1"/>
            </p:cNvSpPr>
            <p:nvPr/>
          </p:nvSpPr>
          <p:spPr bwMode="auto">
            <a:xfrm>
              <a:off x="385" y="3909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1" name="Line 30"/>
            <p:cNvSpPr>
              <a:spLocks noChangeShapeType="1"/>
            </p:cNvSpPr>
            <p:nvPr/>
          </p:nvSpPr>
          <p:spPr bwMode="auto">
            <a:xfrm>
              <a:off x="385" y="2876"/>
              <a:ext cx="5013" cy="1"/>
            </a:xfrm>
            <a:prstGeom prst="line">
              <a:avLst/>
            </a:prstGeom>
            <a:noFill/>
            <a:ln w="12600">
              <a:solidFill>
                <a:srgbClr val="00336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2" name="Text Box 31"/>
          <p:cNvSpPr txBox="1">
            <a:spLocks noChangeArrowheads="1"/>
          </p:cNvSpPr>
          <p:nvPr/>
        </p:nvSpPr>
        <p:spPr bwMode="auto">
          <a:xfrm>
            <a:off x="428229" y="1484313"/>
            <a:ext cx="1507441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>
              <a:buClr>
                <a:srgbClr val="003366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66"/>
                </a:solidFill>
                <a:latin typeface="Times New Roman" pitchFamily="18" charset="0"/>
              </a:rPr>
              <a:t>In theory:</a:t>
            </a:r>
          </a:p>
        </p:txBody>
      </p:sp>
      <p:sp>
        <p:nvSpPr>
          <p:cNvPr id="17413" name="Rectangle 32"/>
          <p:cNvSpPr>
            <a:spLocks noGrp="1" noChangeArrowheads="1"/>
          </p:cNvSpPr>
          <p:nvPr>
            <p:ph type="title"/>
          </p:nvPr>
        </p:nvSpPr>
        <p:spPr>
          <a:xfrm>
            <a:off x="495300" y="457201"/>
            <a:ext cx="8915400" cy="739775"/>
          </a:xfrm>
        </p:spPr>
        <p:txBody>
          <a:bodyPr/>
          <a:lstStyle/>
          <a:p>
            <a:pPr eaLnBrk="1" hangingPunct="1">
              <a:lnSpc>
                <a:spcPct val="8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mtClean="0"/>
              <a:t> </a:t>
            </a:r>
            <a:r>
              <a:rPr lang="en-GB" sz="3200" smtClean="0"/>
              <a:t>Acceptance vs Unit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2939</TotalTime>
  <Words>1080</Words>
  <Application>Microsoft Office PowerPoint</Application>
  <PresentationFormat>A4 Paper (210x297 mm)</PresentationFormat>
  <Paragraphs>157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Origin</vt:lpstr>
      <vt:lpstr>Software Construction Lecture 18 Software Testing </vt:lpstr>
      <vt:lpstr>Learning Goals for Today</vt:lpstr>
      <vt:lpstr>White-Box Testing</vt:lpstr>
      <vt:lpstr>Test phases</vt:lpstr>
      <vt:lpstr>Slide 5</vt:lpstr>
      <vt:lpstr> Unit Testing</vt:lpstr>
      <vt:lpstr>Slide 7</vt:lpstr>
      <vt:lpstr> Acceptance Testing</vt:lpstr>
      <vt:lpstr> Acceptance Testing</vt:lpstr>
      <vt:lpstr>Slide 10</vt:lpstr>
      <vt:lpstr>Slide 11</vt:lpstr>
      <vt:lpstr>Slide 12</vt:lpstr>
      <vt:lpstr>Iterative Software development</vt:lpstr>
      <vt:lpstr> Acceptance vs Unit Testing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stdc_lp</cp:lastModifiedBy>
  <cp:revision>289</cp:revision>
  <cp:lastPrinted>2014-05-22T01:27:50Z</cp:lastPrinted>
  <dcterms:created xsi:type="dcterms:W3CDTF">2003-06-18T01:49:53Z</dcterms:created>
  <dcterms:modified xsi:type="dcterms:W3CDTF">2014-06-26T00:26:06Z</dcterms:modified>
</cp:coreProperties>
</file>