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1" r:id="rId2"/>
    <p:sldId id="272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74B2B-E6A9-4D90-8198-707FD47947F9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FF98F-30D2-4FFC-A0C5-7CE7B9B39E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A55C4-0597-4451-85E8-0BBE7FA57170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5175" cy="34321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09510C-3AA4-46C2-A690-80E49FF0E87C}" type="slidenum">
              <a:rPr lang="en-NZ"/>
              <a:pPr/>
              <a:t>17</a:t>
            </a:fld>
            <a:endParaRPr lang="en-NZ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5175" cy="3432175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381CD-7884-43CE-BF90-EFAE8FEE0426}" type="datetimeFigureOut">
              <a:rPr lang="en-US" smtClean="0"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4779-BCA1-481F-9F32-6EB1EDB62D7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tutorial/java/nutsandbolts/op2.html" TargetMode="External"/><Relationship Id="rId3" Type="http://schemas.openxmlformats.org/officeDocument/2006/relationships/hyperlink" Target="http://docs.oracle.com/javase/tutorial/java/javaOO/enum.html" TargetMode="External"/><Relationship Id="rId7" Type="http://schemas.openxmlformats.org/officeDocument/2006/relationships/hyperlink" Target="http://docs.oracle.com/javase/tutorial/java/IandI/index.html" TargetMode="External"/><Relationship Id="rId2" Type="http://schemas.openxmlformats.org/officeDocument/2006/relationships/hyperlink" Target="http://docs.oracle.com/javase/tutoria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tutorial/java/IandI/objectclass.html" TargetMode="External"/><Relationship Id="rId5" Type="http://schemas.openxmlformats.org/officeDocument/2006/relationships/hyperlink" Target="http://docs.oracle.com/javase/tutorial/java/javaOO/index.html" TargetMode="External"/><Relationship Id="rId10" Type="http://schemas.openxmlformats.org/officeDocument/2006/relationships/hyperlink" Target="http://eclipsesource.com/blogs/2012/09/04/the-3-things-you-should-know-about-hashcode/" TargetMode="External"/><Relationship Id="rId4" Type="http://schemas.openxmlformats.org/officeDocument/2006/relationships/hyperlink" Target="http://docs.oracle.com/javase/tutorial/java/javaOO/nested.html" TargetMode="External"/><Relationship Id="rId9" Type="http://schemas.openxmlformats.org/officeDocument/2006/relationships/hyperlink" Target="http://docs.oracle.com/javase/tutorial/java/nutsandbolts/index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tutorial/java/nutsandbolts/index.html" TargetMode="External"/><Relationship Id="rId2" Type="http://schemas.openxmlformats.org/officeDocument/2006/relationships/hyperlink" Target="http://docs.oracle.com/javase/tutorial/java/nutsandbolts/variables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tutorial/uiswing/events/actionlistener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114800"/>
            <a:ext cx="7008591" cy="64807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NZ" b="1" dirty="0" smtClean="0"/>
              <a:t>Java Implementation: Part </a:t>
            </a:r>
            <a:r>
              <a:rPr lang="en-NZ" b="1" dirty="0"/>
              <a:t>4</a:t>
            </a:r>
            <a:endParaRPr lang="en-NZ" b="1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47800" y="2743200"/>
            <a:ext cx="6858000" cy="990600"/>
          </a:xfrm>
          <a:prstGeom prst="rect">
            <a:avLst/>
          </a:prstGeom>
        </p:spPr>
        <p:txBody>
          <a:bodyPr vert="horz" anchor="t" anchorCtr="0">
            <a:no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en-NZ" altLang="zh-TW" sz="3200" b="1" dirty="0" smtClean="0">
                <a:latin typeface="+mj-lt"/>
                <a:ea typeface="新細明體" pitchFamily="18" charset="-120"/>
                <a:cs typeface="+mj-cs"/>
              </a:rPr>
              <a:t>Software Construction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kumimoji="0" lang="en-NZ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新細明體" pitchFamily="18" charset="-120"/>
                <a:cs typeface="+mj-cs"/>
              </a:rPr>
              <a:t>Lecture</a:t>
            </a:r>
            <a:r>
              <a:rPr kumimoji="0" lang="en-NZ" alt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新細明體" pitchFamily="18" charset="-120"/>
                <a:cs typeface="+mj-cs"/>
              </a:rPr>
              <a:t> 9</a:t>
            </a:r>
            <a:endParaRPr kumimoji="0" lang="en-US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41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79F1-F677-4239-85B1-4DB8642444FA}" type="slidenum">
              <a:rPr lang="en-NZ" smtClean="0"/>
              <a:pPr/>
              <a:t>2</a:t>
            </a:fld>
            <a:endParaRPr lang="en-NZ" dirty="0"/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Topics:</a:t>
            </a:r>
          </a:p>
          <a:p>
            <a:pPr lvl="1"/>
            <a:r>
              <a:rPr lang="en-NZ" dirty="0" smtClean="0"/>
              <a:t>Enum Types</a:t>
            </a:r>
          </a:p>
          <a:p>
            <a:pPr lvl="1"/>
            <a:r>
              <a:rPr lang="en-NZ" dirty="0"/>
              <a:t>M</a:t>
            </a:r>
            <a:r>
              <a:rPr lang="en-NZ" dirty="0" smtClean="0"/>
              <a:t>emory allocation: another view of Java’s type system</a:t>
            </a:r>
          </a:p>
          <a:p>
            <a:pPr lvl="1"/>
            <a:r>
              <a:rPr lang="en-NZ" dirty="0" smtClean="0"/>
              <a:t>Object </a:t>
            </a:r>
            <a:r>
              <a:rPr lang="en-NZ" dirty="0"/>
              <a:t>Identity, Assignment, </a:t>
            </a:r>
            <a:r>
              <a:rPr lang="en-NZ" dirty="0" smtClean="0"/>
              <a:t>Equality, and </a:t>
            </a:r>
            <a:r>
              <a:rPr lang="en-NZ" dirty="0"/>
              <a:t>Copying</a:t>
            </a:r>
            <a:endParaRPr lang="en-US" dirty="0"/>
          </a:p>
          <a:p>
            <a:pPr lvl="2"/>
            <a:r>
              <a:rPr lang="en-US" dirty="0"/>
              <a:t>The Object class</a:t>
            </a:r>
          </a:p>
          <a:p>
            <a:pPr lvl="2"/>
            <a:r>
              <a:rPr lang="en-US" dirty="0"/>
              <a:t>Overriding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equals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toString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dirty="0"/>
          </a:p>
          <a:p>
            <a:pPr lvl="2"/>
            <a:r>
              <a:rPr lang="en-US" dirty="0" smtClean="0"/>
              <a:t>Cloning</a:t>
            </a:r>
          </a:p>
          <a:p>
            <a:pPr lvl="1"/>
            <a:r>
              <a:rPr lang="en-US" dirty="0" smtClean="0"/>
              <a:t>Nested Classes</a:t>
            </a:r>
          </a:p>
          <a:p>
            <a:pPr lvl="2"/>
            <a:r>
              <a:rPr lang="en-US" dirty="0" smtClean="0"/>
              <a:t>What and Why</a:t>
            </a:r>
            <a:endParaRPr lang="en-US" dirty="0"/>
          </a:p>
          <a:p>
            <a:r>
              <a:rPr lang="en-US" dirty="0" smtClean="0"/>
              <a:t>Reading, in </a:t>
            </a:r>
            <a:r>
              <a:rPr lang="en-US" dirty="0" smtClean="0">
                <a:hlinkClick r:id="rId2"/>
              </a:rPr>
              <a:t>The </a:t>
            </a:r>
            <a:r>
              <a:rPr lang="en-US" dirty="0">
                <a:hlinkClick r:id="rId2"/>
              </a:rPr>
              <a:t>Java </a:t>
            </a:r>
            <a:r>
              <a:rPr lang="en-US" dirty="0" smtClean="0">
                <a:hlinkClick r:id="rId2"/>
              </a:rPr>
              <a:t>Tutorials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hlinkClick r:id="rId3"/>
              </a:rPr>
              <a:t>Enum Types</a:t>
            </a:r>
            <a:r>
              <a:rPr lang="en-US" dirty="0" smtClean="0"/>
              <a:t> and </a:t>
            </a:r>
            <a:r>
              <a:rPr lang="en-US" dirty="0">
                <a:hlinkClick r:id="rId4"/>
              </a:rPr>
              <a:t>Nested Classes</a:t>
            </a:r>
            <a:r>
              <a:rPr lang="en-US" dirty="0"/>
              <a:t> </a:t>
            </a:r>
            <a:r>
              <a:rPr lang="en-US" dirty="0" smtClean="0"/>
              <a:t>pages, in the </a:t>
            </a:r>
            <a:r>
              <a:rPr lang="en-US" dirty="0" smtClean="0">
                <a:hlinkClick r:id="rId5"/>
              </a:rPr>
              <a:t>Classes and Objects</a:t>
            </a:r>
            <a:r>
              <a:rPr lang="en-US" dirty="0" smtClean="0"/>
              <a:t> Lesson.</a:t>
            </a:r>
          </a:p>
          <a:p>
            <a:pPr lvl="1"/>
            <a:r>
              <a:rPr lang="en-US" dirty="0" smtClean="0">
                <a:hlinkClick r:id="rId6"/>
              </a:rPr>
              <a:t>Object as a Superclass</a:t>
            </a:r>
            <a:r>
              <a:rPr lang="en-US" dirty="0" smtClean="0"/>
              <a:t> page, in the </a:t>
            </a:r>
            <a:r>
              <a:rPr lang="en-US" dirty="0" smtClean="0">
                <a:hlinkClick r:id="rId7"/>
              </a:rPr>
              <a:t>Interface and Inheritance</a:t>
            </a:r>
            <a:r>
              <a:rPr lang="en-US" dirty="0" smtClean="0"/>
              <a:t> Lesson.</a:t>
            </a:r>
          </a:p>
          <a:p>
            <a:pPr lvl="1"/>
            <a:r>
              <a:rPr lang="en-NZ" dirty="0" smtClean="0">
                <a:hlinkClick r:id="rId8"/>
              </a:rPr>
              <a:t>Equality, Relational, and Conditional Operators</a:t>
            </a:r>
            <a:r>
              <a:rPr lang="en-US" dirty="0" smtClean="0"/>
              <a:t> page, in the </a:t>
            </a:r>
            <a:r>
              <a:rPr lang="en-US" dirty="0" smtClean="0">
                <a:hlinkClick r:id="rId9"/>
              </a:rPr>
              <a:t>Language Basics</a:t>
            </a:r>
            <a:r>
              <a:rPr lang="en-US" dirty="0" smtClean="0"/>
              <a:t> Lesson.</a:t>
            </a:r>
          </a:p>
          <a:p>
            <a:r>
              <a:rPr lang="en-US" dirty="0" smtClean="0"/>
              <a:t>For reference:</a:t>
            </a:r>
          </a:p>
          <a:p>
            <a:pPr lvl="1"/>
            <a:r>
              <a:rPr lang="en-NZ" dirty="0" smtClean="0">
                <a:hlinkClick r:id="rId10"/>
              </a:rPr>
              <a:t>The 3 things you should know about </a:t>
            </a:r>
            <a:r>
              <a:rPr lang="en-NZ" dirty="0" err="1" smtClean="0">
                <a:hlinkClick r:id="rId10"/>
              </a:rPr>
              <a:t>hashCode</a:t>
            </a:r>
            <a:r>
              <a:rPr lang="en-NZ" smtClean="0">
                <a:hlinkClick r:id="rId10"/>
              </a:rPr>
              <a:t>()</a:t>
            </a:r>
            <a:r>
              <a:rPr lang="en-US" smtClean="0"/>
              <a:t>, </a:t>
            </a:r>
            <a:r>
              <a:rPr lang="en-US" dirty="0" smtClean="0"/>
              <a:t>Eclipse Source Developer,  available 20 March 2013.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Learning objectives for this week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3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Students will be competent at implementing OO designs in Java</a:t>
            </a:r>
          </a:p>
          <a:p>
            <a:pPr lvl="1"/>
            <a:r>
              <a:rPr lang="en-US" dirty="0" err="1" smtClean="0"/>
              <a:t>Enums</a:t>
            </a:r>
            <a:r>
              <a:rPr lang="en-US" dirty="0" smtClean="0"/>
              <a:t>, memory allocation, object identity &amp; assignment &amp; equality &amp; cloning, nested classes</a:t>
            </a:r>
          </a:p>
          <a:p>
            <a:endParaRPr lang="en-US" dirty="0" smtClean="0"/>
          </a:p>
          <a:p>
            <a:r>
              <a:rPr lang="en-US" dirty="0" smtClean="0"/>
              <a:t>The lectures will give you the basic “theory”, but they won’t give you a “working understanding” – you have to do the hard-yards of putting these ideas into practice.</a:t>
            </a:r>
          </a:p>
          <a:p>
            <a:pPr lvl="1"/>
            <a:r>
              <a:rPr lang="en-US" dirty="0" smtClean="0"/>
              <a:t>You won’t even understand the theory, if you listen passively to lectures.  I’ll try to help you “learn how to learn” from the Java tutorials.</a:t>
            </a:r>
          </a:p>
          <a:p>
            <a:pPr lvl="1"/>
            <a:r>
              <a:rPr lang="en-US" dirty="0" smtClean="0"/>
              <a:t>You’ll get many chances to develop your understanding in your lab assignments for this course.</a:t>
            </a:r>
          </a:p>
          <a:p>
            <a:endParaRPr lang="en-US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61088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742" y="116632"/>
            <a:ext cx="8058830" cy="990600"/>
          </a:xfrm>
        </p:spPr>
        <p:txBody>
          <a:bodyPr/>
          <a:lstStyle/>
          <a:p>
            <a:r>
              <a:rPr lang="en-NZ" dirty="0" err="1" smtClean="0"/>
              <a:t>Enum</a:t>
            </a:r>
            <a:r>
              <a:rPr lang="en-NZ" dirty="0" smtClean="0"/>
              <a:t> Types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4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85052" y="1191190"/>
            <a:ext cx="8840367" cy="5190138"/>
          </a:xfrm>
        </p:spPr>
        <p:txBody>
          <a:bodyPr>
            <a:normAutofit fontScale="55000" lnSpcReduction="20000"/>
          </a:bodyPr>
          <a:lstStyle/>
          <a:p>
            <a:r>
              <a:rPr lang="en-NZ" dirty="0" smtClean="0"/>
              <a:t>“An </a:t>
            </a:r>
            <a:r>
              <a:rPr lang="en-NZ" i="1" dirty="0" err="1">
                <a:solidFill>
                  <a:srgbClr val="FF0000"/>
                </a:solidFill>
              </a:rPr>
              <a:t>enum</a:t>
            </a:r>
            <a:r>
              <a:rPr lang="en-NZ" i="1" dirty="0">
                <a:solidFill>
                  <a:srgbClr val="FF0000"/>
                </a:solidFill>
              </a:rPr>
              <a:t> type</a:t>
            </a:r>
            <a:r>
              <a:rPr lang="en-NZ" dirty="0"/>
              <a:t> is a special data type that enables for a variable to be a set of predefined constants. </a:t>
            </a:r>
            <a:endParaRPr lang="en-NZ" dirty="0" smtClean="0"/>
          </a:p>
          <a:p>
            <a:pPr lvl="1"/>
            <a:r>
              <a:rPr lang="en-NZ" dirty="0" smtClean="0"/>
              <a:t>The </a:t>
            </a:r>
            <a:r>
              <a:rPr lang="en-NZ" dirty="0"/>
              <a:t>variable must be equal to one of the values that have been predefined for it. </a:t>
            </a:r>
            <a:endParaRPr lang="en-NZ" dirty="0" smtClean="0"/>
          </a:p>
          <a:p>
            <a:pPr lvl="1"/>
            <a:r>
              <a:rPr lang="en-NZ" dirty="0" smtClean="0"/>
              <a:t>Common </a:t>
            </a:r>
            <a:r>
              <a:rPr lang="en-NZ" dirty="0"/>
              <a:t>examples include </a:t>
            </a:r>
            <a:endParaRPr lang="en-NZ" dirty="0" smtClean="0"/>
          </a:p>
          <a:p>
            <a:pPr lvl="2"/>
            <a:r>
              <a:rPr lang="en-NZ" dirty="0" smtClean="0"/>
              <a:t>compass </a:t>
            </a:r>
            <a:r>
              <a:rPr lang="en-NZ" dirty="0"/>
              <a:t>directions (values of NORTH, SOUTH, EAST, and WEST) </a:t>
            </a:r>
            <a:r>
              <a:rPr lang="en-NZ" dirty="0" smtClean="0"/>
              <a:t>and</a:t>
            </a:r>
          </a:p>
          <a:p>
            <a:pPr lvl="2"/>
            <a:r>
              <a:rPr lang="en-NZ" dirty="0" smtClean="0"/>
              <a:t>the </a:t>
            </a:r>
            <a:r>
              <a:rPr lang="en-NZ" dirty="0"/>
              <a:t>days of the week.</a:t>
            </a:r>
          </a:p>
          <a:p>
            <a:r>
              <a:rPr lang="en-NZ" dirty="0" smtClean="0"/>
              <a:t>“Because </a:t>
            </a:r>
            <a:r>
              <a:rPr lang="en-NZ" dirty="0"/>
              <a:t>they are constants, the names of an </a:t>
            </a:r>
            <a:r>
              <a:rPr lang="en-NZ" dirty="0" err="1"/>
              <a:t>enum</a:t>
            </a:r>
            <a:r>
              <a:rPr lang="en-NZ" dirty="0"/>
              <a:t> type's fields are in uppercase letters</a:t>
            </a:r>
            <a:r>
              <a:rPr lang="en-NZ" dirty="0" smtClean="0"/>
              <a:t>.</a:t>
            </a:r>
            <a:endParaRPr lang="en-NZ" dirty="0"/>
          </a:p>
          <a:p>
            <a:r>
              <a:rPr lang="en-NZ" dirty="0" smtClean="0"/>
              <a:t>“… define </a:t>
            </a:r>
            <a:r>
              <a:rPr lang="en-NZ" dirty="0"/>
              <a:t>an </a:t>
            </a:r>
            <a:r>
              <a:rPr lang="en-NZ" dirty="0" err="1">
                <a:cs typeface="Courier New" pitchFamily="49" charset="0"/>
              </a:rPr>
              <a:t>enum</a:t>
            </a:r>
            <a:r>
              <a:rPr lang="en-NZ" dirty="0"/>
              <a:t> type by using the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enum</a:t>
            </a:r>
            <a:r>
              <a:rPr lang="en-NZ" dirty="0"/>
              <a:t> keyword. </a:t>
            </a:r>
            <a:r>
              <a:rPr lang="en-NZ" dirty="0" smtClean="0"/>
              <a:t>  </a:t>
            </a:r>
          </a:p>
          <a:p>
            <a:pPr lvl="1"/>
            <a:r>
              <a:rPr lang="en-NZ" dirty="0" smtClean="0"/>
              <a:t>For </a:t>
            </a:r>
            <a:r>
              <a:rPr lang="en-NZ" dirty="0"/>
              <a:t>example, you would specify a days-of-the-week </a:t>
            </a:r>
            <a:r>
              <a:rPr lang="en-NZ" dirty="0" err="1">
                <a:cs typeface="Courier New" pitchFamily="49" charset="0"/>
              </a:rPr>
              <a:t>enum</a:t>
            </a:r>
            <a:r>
              <a:rPr lang="en-NZ" dirty="0"/>
              <a:t> type as</a:t>
            </a:r>
            <a:r>
              <a:rPr lang="en-NZ" dirty="0" smtClean="0"/>
              <a:t>:</a:t>
            </a:r>
          </a:p>
          <a:p>
            <a:pPr lvl="1"/>
            <a:endParaRPr lang="en-NZ" dirty="0"/>
          </a:p>
          <a:p>
            <a:pPr lvl="1"/>
            <a:endParaRPr lang="en-NZ" dirty="0" smtClean="0"/>
          </a:p>
          <a:p>
            <a:pPr lvl="1"/>
            <a:endParaRPr lang="en-NZ" dirty="0"/>
          </a:p>
          <a:p>
            <a:pPr lvl="1"/>
            <a:endParaRPr lang="en-NZ" dirty="0"/>
          </a:p>
          <a:p>
            <a:endParaRPr lang="en-NZ" dirty="0" smtClean="0"/>
          </a:p>
          <a:p>
            <a:r>
              <a:rPr lang="en-NZ" dirty="0" smtClean="0"/>
              <a:t>“</a:t>
            </a:r>
            <a:r>
              <a:rPr lang="en-NZ" dirty="0" smtClean="0"/>
              <a:t>You </a:t>
            </a:r>
            <a:r>
              <a:rPr lang="en-NZ" dirty="0"/>
              <a:t>should use </a:t>
            </a:r>
            <a:r>
              <a:rPr lang="en-NZ" dirty="0" err="1"/>
              <a:t>enum</a:t>
            </a:r>
            <a:r>
              <a:rPr lang="en-NZ" dirty="0"/>
              <a:t> types any time you need to represent a fixed set of constants. </a:t>
            </a:r>
            <a:endParaRPr lang="en-NZ" dirty="0" smtClean="0"/>
          </a:p>
          <a:p>
            <a:pPr lvl="1"/>
            <a:r>
              <a:rPr lang="en-NZ" dirty="0" smtClean="0"/>
              <a:t>That </a:t>
            </a:r>
            <a:r>
              <a:rPr lang="en-NZ" dirty="0"/>
              <a:t>includes natural </a:t>
            </a:r>
            <a:r>
              <a:rPr lang="en-NZ" dirty="0" err="1"/>
              <a:t>enum</a:t>
            </a:r>
            <a:r>
              <a:rPr lang="en-NZ" dirty="0"/>
              <a:t> types such as </a:t>
            </a:r>
            <a:r>
              <a:rPr lang="en-NZ" dirty="0" smtClean="0"/>
              <a:t>the </a:t>
            </a:r>
            <a:r>
              <a:rPr lang="en-NZ" dirty="0"/>
              <a:t>planets in our solar system and </a:t>
            </a:r>
            <a:endParaRPr lang="en-NZ" dirty="0" smtClean="0"/>
          </a:p>
          <a:p>
            <a:pPr lvl="1"/>
            <a:r>
              <a:rPr lang="en-NZ" dirty="0" smtClean="0"/>
              <a:t>data </a:t>
            </a:r>
            <a:r>
              <a:rPr lang="en-NZ" dirty="0"/>
              <a:t>sets where you know all possible values at compile </a:t>
            </a:r>
            <a:r>
              <a:rPr lang="en-NZ" dirty="0" smtClean="0"/>
              <a:t>time—for </a:t>
            </a:r>
            <a:r>
              <a:rPr lang="en-NZ" dirty="0"/>
              <a:t>example, </a:t>
            </a:r>
            <a:endParaRPr lang="en-NZ" dirty="0" smtClean="0"/>
          </a:p>
          <a:p>
            <a:pPr lvl="2"/>
            <a:r>
              <a:rPr lang="en-NZ" dirty="0" smtClean="0"/>
              <a:t>the </a:t>
            </a:r>
            <a:r>
              <a:rPr lang="en-NZ" dirty="0"/>
              <a:t>choices on a menu, </a:t>
            </a:r>
            <a:endParaRPr lang="en-NZ" dirty="0" smtClean="0"/>
          </a:p>
          <a:p>
            <a:pPr lvl="2"/>
            <a:r>
              <a:rPr lang="en-NZ" dirty="0" smtClean="0"/>
              <a:t>command </a:t>
            </a:r>
            <a:r>
              <a:rPr lang="en-NZ" dirty="0"/>
              <a:t>line flags, and so on</a:t>
            </a:r>
            <a:r>
              <a:rPr lang="en-NZ" dirty="0" smtClean="0"/>
              <a:t>.”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3429000"/>
            <a:ext cx="5251045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indent="-365760" algn="l"/>
            <a:r>
              <a:rPr lang="en-NZ" sz="1600" b="1" dirty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NZ" sz="1600" b="1" dirty="0" err="1">
                <a:latin typeface="Courier New" pitchFamily="49" charset="0"/>
                <a:cs typeface="Courier New" pitchFamily="49" charset="0"/>
              </a:rPr>
              <a:t>enum</a:t>
            </a:r>
            <a:r>
              <a:rPr lang="en-NZ" sz="1600" b="1" dirty="0">
                <a:latin typeface="Courier New" pitchFamily="49" charset="0"/>
                <a:cs typeface="Courier New" pitchFamily="49" charset="0"/>
              </a:rPr>
              <a:t> Day {</a:t>
            </a:r>
          </a:p>
          <a:p>
            <a:pPr indent="-365760" algn="l"/>
            <a:r>
              <a:rPr lang="en-NZ" sz="1600" b="1" dirty="0">
                <a:latin typeface="Courier New" pitchFamily="49" charset="0"/>
                <a:cs typeface="Courier New" pitchFamily="49" charset="0"/>
              </a:rPr>
              <a:t>    SUNDAY, MONDAY, TUESDAY, WEDNESDAY,</a:t>
            </a:r>
          </a:p>
          <a:p>
            <a:pPr indent="-365760" algn="l"/>
            <a:r>
              <a:rPr lang="en-NZ" sz="1600" b="1" dirty="0">
                <a:latin typeface="Courier New" pitchFamily="49" charset="0"/>
                <a:cs typeface="Courier New" pitchFamily="49" charset="0"/>
              </a:rPr>
              <a:t>    THURSDAY, FRIDAY, SATURDAY </a:t>
            </a:r>
          </a:p>
          <a:p>
            <a:pPr indent="-365760" algn="l"/>
            <a:r>
              <a:rPr lang="en-NZ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NZ" sz="1600" dirty="0"/>
          </a:p>
        </p:txBody>
      </p:sp>
    </p:spTree>
    <p:extLst>
      <p:ext uri="{BB962C8B-B14F-4D97-AF65-F5344CB8AC3E}">
        <p14:creationId xmlns:p14="http://schemas.microsoft.com/office/powerpoint/2010/main" xmlns="" val="364395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mtClean="0"/>
              <a:t>Memory Allocation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15C9-04D0-4DEC-B549-AE3885D11236}" type="slidenum">
              <a:rPr lang="en-NZ" smtClean="0"/>
              <a:pPr/>
              <a:t>5</a:t>
            </a:fld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763000" cy="3793976"/>
          </a:xfrm>
        </p:spPr>
        <p:txBody>
          <a:bodyPr>
            <a:normAutofit fontScale="77500" lnSpcReduction="20000"/>
          </a:bodyPr>
          <a:lstStyle/>
          <a:p>
            <a:r>
              <a:rPr lang="en-NZ" dirty="0" smtClean="0"/>
              <a:t>We use a </a:t>
            </a:r>
            <a:r>
              <a:rPr lang="en-NZ" dirty="0" smtClean="0">
                <a:solidFill>
                  <a:srgbClr val="FF0000"/>
                </a:solidFill>
              </a:rPr>
              <a:t>reference variable </a:t>
            </a:r>
            <a:r>
              <a:rPr lang="en-NZ" dirty="0" smtClean="0"/>
              <a:t>to refer to instantiated objects.  </a:t>
            </a:r>
          </a:p>
          <a:p>
            <a:pPr lvl="1"/>
            <a:r>
              <a:rPr lang="en-NZ" dirty="0" smtClean="0"/>
              <a:t>The value in a reference variable is, essentially, a pointer to an object.</a:t>
            </a:r>
          </a:p>
          <a:p>
            <a:pPr lvl="2"/>
            <a:r>
              <a:rPr lang="en-NZ" dirty="0" smtClean="0"/>
              <a:t>A special value (null) indicates that there is no object.</a:t>
            </a:r>
          </a:p>
          <a:p>
            <a:pPr lvl="2"/>
            <a:r>
              <a:rPr lang="en-NZ" dirty="0"/>
              <a:t>T</a:t>
            </a:r>
            <a:r>
              <a:rPr lang="en-NZ" dirty="0" smtClean="0"/>
              <a:t>he runtime system (the JVM) interprets reference values as an index into a </a:t>
            </a:r>
            <a:r>
              <a:rPr lang="en-NZ" b="1" dirty="0" smtClean="0">
                <a:solidFill>
                  <a:srgbClr val="FF0000"/>
                </a:solidFill>
              </a:rPr>
              <a:t>heap</a:t>
            </a:r>
            <a:r>
              <a:rPr lang="en-NZ" dirty="0" smtClean="0"/>
              <a:t> – an area of memory that is set aside, by the JVM, for storing instantiated objects.</a:t>
            </a:r>
          </a:p>
          <a:p>
            <a:pPr lvl="2"/>
            <a:r>
              <a:rPr lang="en-NZ" dirty="0"/>
              <a:t>Formally: the range of </a:t>
            </a:r>
            <a:r>
              <a:rPr lang="en-NZ" dirty="0" smtClean="0"/>
              <a:t>allowable values </a:t>
            </a:r>
            <a:r>
              <a:rPr lang="en-NZ" dirty="0"/>
              <a:t>for a reference variable is defined by its </a:t>
            </a:r>
            <a:r>
              <a:rPr lang="en-NZ" dirty="0">
                <a:solidFill>
                  <a:srgbClr val="FF0000"/>
                </a:solidFill>
              </a:rPr>
              <a:t>reference type</a:t>
            </a:r>
            <a:r>
              <a:rPr lang="en-NZ" dirty="0"/>
              <a:t>. </a:t>
            </a:r>
            <a:r>
              <a:rPr lang="en-NZ" dirty="0" smtClean="0"/>
              <a:t> This is a static property.</a:t>
            </a:r>
            <a:endParaRPr lang="en-NZ" dirty="0"/>
          </a:p>
          <a:p>
            <a:pPr lvl="3"/>
            <a:r>
              <a:rPr lang="en-NZ" dirty="0"/>
              <a:t>The reference type of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o1</a:t>
            </a:r>
            <a:r>
              <a:rPr lang="en-NZ" dirty="0"/>
              <a:t> is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NZ" dirty="0" smtClean="0"/>
              <a:t>.  This </a:t>
            </a:r>
            <a:r>
              <a:rPr lang="en-NZ" dirty="0"/>
              <a:t>means it can point to any instance of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NZ" dirty="0"/>
              <a:t>, or to any instance of any subclass of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NZ" dirty="0"/>
              <a:t>.</a:t>
            </a:r>
          </a:p>
          <a:p>
            <a:pPr lvl="1"/>
            <a:r>
              <a:rPr lang="en-NZ" dirty="0" smtClean="0"/>
              <a:t>The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en-NZ" dirty="0" smtClean="0"/>
              <a:t> operator allocates sufficient memory on the heap to store all the fields of the object it is instantiating.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2648581"/>
              </p:ext>
            </p:extLst>
          </p:nvPr>
        </p:nvGraphicFramePr>
        <p:xfrm>
          <a:off x="3641435" y="5157192"/>
          <a:ext cx="2725226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5226"/>
              </a:tblGrid>
              <a:tr h="135240">
                <a:tc>
                  <a:txBody>
                    <a:bodyPr/>
                    <a:lstStyle/>
                    <a:p>
                      <a:r>
                        <a:rPr lang="en-US" sz="1800" b="1" u="sng" dirty="0" smtClean="0"/>
                        <a:t>0xfe100140 :Ball</a:t>
                      </a:r>
                      <a:endParaRPr lang="en-US" sz="1800" b="1" u="sng" dirty="0"/>
                    </a:p>
                  </a:txBody>
                  <a:tcPr/>
                </a:tc>
              </a:tr>
              <a:tr h="750099">
                <a:tc>
                  <a:txBody>
                    <a:bodyPr/>
                    <a:lstStyle/>
                    <a:p>
                      <a:r>
                        <a:rPr lang="en-NZ" sz="1800" dirty="0" smtClean="0"/>
                        <a:t>-class :Class</a:t>
                      </a:r>
                      <a:r>
                        <a:rPr lang="en-NZ" sz="1800" baseline="0" dirty="0" smtClean="0"/>
                        <a:t> = Ball</a:t>
                      </a:r>
                      <a:endParaRPr lang="en-NZ" sz="1800" dirty="0" smtClean="0"/>
                    </a:p>
                    <a:p>
                      <a:r>
                        <a:rPr lang="en-NZ" sz="1800" dirty="0" err="1" smtClean="0"/>
                        <a:t>xPos</a:t>
                      </a:r>
                      <a:r>
                        <a:rPr lang="en-NZ" sz="1800" dirty="0" smtClean="0"/>
                        <a:t> :</a:t>
                      </a:r>
                      <a:r>
                        <a:rPr lang="en-NZ" sz="1800" dirty="0" err="1" smtClean="0"/>
                        <a:t>int</a:t>
                      </a:r>
                      <a:r>
                        <a:rPr lang="en-NZ" sz="1800" baseline="0" dirty="0" smtClean="0"/>
                        <a:t> =</a:t>
                      </a:r>
                      <a:r>
                        <a:rPr lang="en-NZ" sz="1800" dirty="0" smtClean="0"/>
                        <a:t>10</a:t>
                      </a:r>
                      <a:endParaRPr lang="en-US" sz="1800" dirty="0"/>
                    </a:p>
                    <a:p>
                      <a:r>
                        <a:rPr lang="en-NZ" sz="1800" dirty="0" err="1" smtClean="0"/>
                        <a:t>yPos</a:t>
                      </a:r>
                      <a:r>
                        <a:rPr lang="en-NZ" sz="1800" dirty="0" smtClean="0"/>
                        <a:t> :</a:t>
                      </a:r>
                      <a:r>
                        <a:rPr lang="en-NZ" sz="1800" dirty="0" err="1" smtClean="0"/>
                        <a:t>int</a:t>
                      </a:r>
                      <a:r>
                        <a:rPr lang="en-NZ" sz="1800" dirty="0" smtClean="0"/>
                        <a:t> = 20</a:t>
                      </a:r>
                      <a:endParaRPr lang="en-US" sz="1800" dirty="0"/>
                    </a:p>
                    <a:p>
                      <a:r>
                        <a:rPr lang="en-NZ" sz="1800" dirty="0" err="1" smtClean="0"/>
                        <a:t>color</a:t>
                      </a:r>
                      <a:r>
                        <a:rPr lang="en-NZ" sz="1800" dirty="0" smtClean="0"/>
                        <a:t> :</a:t>
                      </a:r>
                      <a:r>
                        <a:rPr lang="en-NZ" sz="1800" dirty="0" err="1" smtClean="0"/>
                        <a:t>Java.awt.Color</a:t>
                      </a:r>
                      <a:r>
                        <a:rPr lang="en-NZ" sz="1800" dirty="0" smtClean="0"/>
                        <a:t> = RED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774373" y="44627"/>
            <a:ext cx="5561138" cy="646331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err="1">
                <a:latin typeface="Courier New" pitchFamily="49" charset="0"/>
              </a:rPr>
              <a:t>i</a:t>
            </a:r>
            <a:r>
              <a:rPr lang="en-NZ" sz="1800" b="1" dirty="0" err="1" smtClean="0">
                <a:latin typeface="Courier New" pitchFamily="49" charset="0"/>
              </a:rPr>
              <a:t>nt</a:t>
            </a:r>
            <a:r>
              <a:rPr lang="en-NZ" sz="1800" b="1" dirty="0" smtClean="0">
                <a:latin typeface="Courier New" pitchFamily="49" charset="0"/>
              </a:rPr>
              <a:t> i = 20;</a:t>
            </a:r>
          </a:p>
          <a:p>
            <a:pPr algn="l"/>
            <a:r>
              <a:rPr lang="en-NZ" sz="1800" b="1" dirty="0" smtClean="0">
                <a:latin typeface="Courier New" pitchFamily="49" charset="0"/>
              </a:rPr>
              <a:t>Ball </a:t>
            </a:r>
            <a:r>
              <a:rPr lang="en-NZ" sz="1800" b="1" dirty="0" smtClean="0">
                <a:solidFill>
                  <a:srgbClr val="FF0000"/>
                </a:solidFill>
                <a:latin typeface="Courier New" pitchFamily="49" charset="0"/>
              </a:rPr>
              <a:t>b1</a:t>
            </a:r>
            <a:r>
              <a:rPr lang="en-NZ" sz="1800" b="1" dirty="0" smtClean="0">
                <a:latin typeface="Courier New" pitchFamily="49" charset="0"/>
              </a:rPr>
              <a:t> = new Ball( 10, </a:t>
            </a:r>
            <a:r>
              <a:rPr lang="en-NZ" sz="1800" b="1" dirty="0" err="1" smtClean="0">
                <a:latin typeface="Courier New" pitchFamily="49" charset="0"/>
              </a:rPr>
              <a:t>i</a:t>
            </a:r>
            <a:r>
              <a:rPr lang="en-NZ" sz="1800" b="1" dirty="0" smtClean="0">
                <a:latin typeface="Courier New" pitchFamily="49" charset="0"/>
              </a:rPr>
              <a:t>, </a:t>
            </a:r>
            <a:r>
              <a:rPr lang="en-NZ" sz="1800" b="1" dirty="0" err="1" smtClean="0">
                <a:latin typeface="Courier New" pitchFamily="49" charset="0"/>
              </a:rPr>
              <a:t>Color.RED</a:t>
            </a:r>
            <a:r>
              <a:rPr lang="en-NZ" sz="1800" b="1" dirty="0" smtClean="0">
                <a:latin typeface="Courier New" pitchFamily="49" charset="0"/>
              </a:rPr>
              <a:t> );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2850889"/>
              </p:ext>
            </p:extLst>
          </p:nvPr>
        </p:nvGraphicFramePr>
        <p:xfrm>
          <a:off x="251520" y="5015448"/>
          <a:ext cx="2392881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2881"/>
              </a:tblGrid>
              <a:tr h="239967">
                <a:tc>
                  <a:txBody>
                    <a:bodyPr/>
                    <a:lstStyle/>
                    <a:p>
                      <a:endParaRPr lang="en-US" sz="1800" b="1" u="sng" dirty="0"/>
                    </a:p>
                  </a:txBody>
                  <a:tcPr/>
                </a:tc>
              </a:tr>
              <a:tr h="480113">
                <a:tc>
                  <a:txBody>
                    <a:bodyPr/>
                    <a:lstStyle/>
                    <a:p>
                      <a:r>
                        <a:rPr lang="en-NZ" sz="1800" dirty="0" err="1" smtClean="0"/>
                        <a:t>i</a:t>
                      </a:r>
                      <a:r>
                        <a:rPr lang="en-NZ" sz="1800" dirty="0" smtClean="0"/>
                        <a:t> :</a:t>
                      </a:r>
                      <a:r>
                        <a:rPr lang="en-NZ" sz="1800" dirty="0" err="1" smtClean="0"/>
                        <a:t>int</a:t>
                      </a:r>
                      <a:r>
                        <a:rPr lang="en-NZ" sz="1800" dirty="0" smtClean="0"/>
                        <a:t> = 20</a:t>
                      </a:r>
                      <a:endParaRPr lang="en-US" sz="1800" dirty="0"/>
                    </a:p>
                    <a:p>
                      <a:r>
                        <a:rPr lang="en-NZ" sz="1800" dirty="0" smtClean="0"/>
                        <a:t>b1 :Ball = 0xfe100140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898412" y="3851756"/>
            <a:ext cx="2252540" cy="369332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smtClean="0">
                <a:latin typeface="Courier New" pitchFamily="49" charset="0"/>
              </a:rPr>
              <a:t>Object o1 = b1;</a:t>
            </a:r>
          </a:p>
        </p:txBody>
      </p:sp>
      <p:cxnSp>
        <p:nvCxnSpPr>
          <p:cNvPr id="17" name="Straight Arrow Connector 16"/>
          <p:cNvCxnSpPr>
            <a:stCxn id="13" idx="3"/>
            <a:endCxn id="7" idx="1"/>
          </p:cNvCxnSpPr>
          <p:nvPr/>
        </p:nvCxnSpPr>
        <p:spPr>
          <a:xfrm>
            <a:off x="2644401" y="5518368"/>
            <a:ext cx="997034" cy="416064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77341" y="5877758"/>
            <a:ext cx="892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 err="1" smtClean="0"/>
              <a:t>pointsTo</a:t>
            </a:r>
            <a:endParaRPr lang="en-NZ" sz="1600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52188221"/>
              </p:ext>
            </p:extLst>
          </p:nvPr>
        </p:nvGraphicFramePr>
        <p:xfrm>
          <a:off x="6699007" y="5013176"/>
          <a:ext cx="2392881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2881"/>
              </a:tblGrid>
              <a:tr h="365760">
                <a:tc>
                  <a:txBody>
                    <a:bodyPr/>
                    <a:lstStyle/>
                    <a:p>
                      <a:endParaRPr lang="en-US" sz="1800" b="1" u="sng" dirty="0"/>
                    </a:p>
                  </a:txBody>
                  <a:tcPr/>
                </a:tc>
              </a:tr>
              <a:tr h="157024">
                <a:tc>
                  <a:txBody>
                    <a:bodyPr/>
                    <a:lstStyle/>
                    <a:p>
                      <a:r>
                        <a:rPr lang="en-NZ" sz="1800" dirty="0" smtClean="0"/>
                        <a:t>o1 :Object = 0xfe100140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7" name="Straight Arrow Connector 26"/>
          <p:cNvCxnSpPr>
            <a:stCxn id="24" idx="2"/>
            <a:endCxn id="7" idx="3"/>
          </p:cNvCxnSpPr>
          <p:nvPr/>
        </p:nvCxnSpPr>
        <p:spPr>
          <a:xfrm flipH="1">
            <a:off x="6366662" y="5744696"/>
            <a:ext cx="1528785" cy="189736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300193" y="5877272"/>
            <a:ext cx="892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 err="1" smtClean="0"/>
              <a:t>pointsTo</a:t>
            </a:r>
            <a:endParaRPr lang="en-NZ" sz="1600" dirty="0"/>
          </a:p>
        </p:txBody>
      </p:sp>
      <p:sp>
        <p:nvSpPr>
          <p:cNvPr id="33" name="Rectangular Callout 32"/>
          <p:cNvSpPr/>
          <p:nvPr/>
        </p:nvSpPr>
        <p:spPr>
          <a:xfrm>
            <a:off x="7131054" y="4713360"/>
            <a:ext cx="914400" cy="612775"/>
          </a:xfrm>
          <a:prstGeom prst="wedgeRect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NZ" sz="1800" dirty="0">
                <a:solidFill>
                  <a:schemeClr val="tx1"/>
                </a:solidFill>
              </a:rPr>
              <a:t>static type</a:t>
            </a:r>
          </a:p>
        </p:txBody>
      </p:sp>
      <p:sp>
        <p:nvSpPr>
          <p:cNvPr id="34" name="Rectangular Callout 33"/>
          <p:cNvSpPr/>
          <p:nvPr/>
        </p:nvSpPr>
        <p:spPr>
          <a:xfrm>
            <a:off x="5375856" y="4869163"/>
            <a:ext cx="1057275" cy="612775"/>
          </a:xfrm>
          <a:prstGeom prst="wedgeRect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NZ" sz="1800" dirty="0">
                <a:solidFill>
                  <a:schemeClr val="tx1"/>
                </a:solidFill>
              </a:rPr>
              <a:t>dynamic type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4" grpId="1" animBg="1"/>
      <p:bldP spid="14" grpId="2" animBg="1"/>
      <p:bldP spid="20" grpId="0"/>
      <p:bldP spid="32" grpId="0"/>
      <p:bldP spid="3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tho065\Documents\UoA\Teaching\230\230s113\My lectures\Fig2 from 10.1.1.62.375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397" y="1118430"/>
            <a:ext cx="7405715" cy="490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4144"/>
            <a:ext cx="7921342" cy="990600"/>
          </a:xfrm>
        </p:spPr>
        <p:txBody>
          <a:bodyPr>
            <a:normAutofit/>
          </a:bodyPr>
          <a:lstStyle/>
          <a:p>
            <a:r>
              <a:rPr lang="en-NZ" sz="2800" dirty="0" smtClean="0"/>
              <a:t>A model of Java’s </a:t>
            </a:r>
            <a:r>
              <a:rPr lang="en-NZ" sz="2800" dirty="0"/>
              <a:t>t</a:t>
            </a:r>
            <a:r>
              <a:rPr lang="en-NZ" sz="2800" dirty="0" smtClean="0"/>
              <a:t>ype </a:t>
            </a:r>
            <a:r>
              <a:rPr lang="en-NZ" sz="2800" dirty="0"/>
              <a:t>s</a:t>
            </a:r>
            <a:r>
              <a:rPr lang="en-NZ" sz="2800" dirty="0" smtClean="0"/>
              <a:t>ystem (for reference)</a:t>
            </a:r>
            <a:endParaRPr lang="en-NZ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6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94762" y="5899720"/>
            <a:ext cx="8763000" cy="697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1800" dirty="0" smtClean="0"/>
              <a:t>Source: </a:t>
            </a:r>
            <a:r>
              <a:rPr lang="en-NZ" sz="1800" dirty="0" err="1" smtClean="0"/>
              <a:t>Kollman</a:t>
            </a:r>
            <a:r>
              <a:rPr lang="en-NZ" sz="1800" dirty="0" smtClean="0"/>
              <a:t>, R. and </a:t>
            </a:r>
            <a:r>
              <a:rPr lang="en-NZ" sz="1800" dirty="0" err="1" smtClean="0"/>
              <a:t>Gogolla</a:t>
            </a:r>
            <a:r>
              <a:rPr lang="en-NZ" sz="1800" dirty="0" smtClean="0"/>
              <a:t>, M., “Capturing Dynamic Program Behaviour with UML Collaboration Diagrams”, </a:t>
            </a:r>
            <a:r>
              <a:rPr lang="en-NZ" sz="1800" i="1" dirty="0" smtClean="0"/>
              <a:t>Proc. CSMR</a:t>
            </a:r>
            <a:r>
              <a:rPr lang="en-NZ" sz="1800" dirty="0" smtClean="0"/>
              <a:t>, 2001.</a:t>
            </a:r>
            <a:endParaRPr lang="en-NZ" sz="1800" dirty="0"/>
          </a:p>
        </p:txBody>
      </p:sp>
    </p:spTree>
    <p:extLst>
      <p:ext uri="{BB962C8B-B14F-4D97-AF65-F5344CB8AC3E}">
        <p14:creationId xmlns:p14="http://schemas.microsoft.com/office/powerpoint/2010/main" xmlns="" val="65730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Variables, revisited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7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147192"/>
            <a:ext cx="8763000" cy="625624"/>
          </a:xfrm>
        </p:spPr>
        <p:txBody>
          <a:bodyPr>
            <a:normAutofit/>
          </a:bodyPr>
          <a:lstStyle/>
          <a:p>
            <a:r>
              <a:rPr lang="en-NZ" sz="1800" dirty="0" smtClean="0"/>
              <a:t>“The Java programming language defines the following kinds of variables:  … ” </a:t>
            </a:r>
            <a:br>
              <a:rPr lang="en-NZ" sz="1800" dirty="0" smtClean="0"/>
            </a:br>
            <a:r>
              <a:rPr lang="en-NZ" sz="1600" dirty="0" smtClean="0"/>
              <a:t>[</a:t>
            </a:r>
            <a:r>
              <a:rPr lang="en-NZ" sz="1600" dirty="0" smtClean="0">
                <a:hlinkClick r:id="rId2"/>
              </a:rPr>
              <a:t>Variables</a:t>
            </a:r>
            <a:r>
              <a:rPr lang="en-NZ" sz="1600" dirty="0" smtClean="0"/>
              <a:t> </a:t>
            </a:r>
            <a:r>
              <a:rPr lang="en-NZ" sz="1600" dirty="0"/>
              <a:t>page of the </a:t>
            </a:r>
            <a:r>
              <a:rPr lang="en-NZ" sz="1600" dirty="0">
                <a:hlinkClick r:id="rId3"/>
              </a:rPr>
              <a:t>Language Basics</a:t>
            </a:r>
            <a:r>
              <a:rPr lang="en-NZ" sz="1600" dirty="0"/>
              <a:t> </a:t>
            </a:r>
            <a:r>
              <a:rPr lang="en-NZ" sz="1600" dirty="0" smtClean="0"/>
              <a:t>Lesson]</a:t>
            </a:r>
            <a:endParaRPr lang="en-NZ" sz="1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2916086"/>
              </p:ext>
            </p:extLst>
          </p:nvPr>
        </p:nvGraphicFramePr>
        <p:xfrm>
          <a:off x="457200" y="1752600"/>
          <a:ext cx="8375086" cy="5396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442"/>
                <a:gridCol w="3788729"/>
                <a:gridCol w="3389915"/>
              </a:tblGrid>
              <a:tr h="365336"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Lifetime</a:t>
                      </a:r>
                      <a:endParaRPr lang="en-NZ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Initialisation</a:t>
                      </a:r>
                      <a:endParaRPr lang="en-NZ" dirty="0"/>
                    </a:p>
                  </a:txBody>
                  <a:tcPr marL="84406" marR="84406"/>
                </a:tc>
              </a:tr>
              <a:tr h="1171076">
                <a:tc>
                  <a:txBody>
                    <a:bodyPr/>
                    <a:lstStyle/>
                    <a:p>
                      <a:r>
                        <a:rPr lang="en-NZ" dirty="0" smtClean="0"/>
                        <a:t>Class Variables</a:t>
                      </a:r>
                      <a:endParaRPr lang="en-NZ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b="1" dirty="0" smtClean="0"/>
                        <a:t>Loading:</a:t>
                      </a:r>
                      <a:r>
                        <a:rPr lang="en-NZ" baseline="0" dirty="0" smtClean="0"/>
                        <a:t> </a:t>
                      </a:r>
                      <a:r>
                        <a:rPr lang="en-NZ" dirty="0" smtClean="0"/>
                        <a:t>Created when a class</a:t>
                      </a:r>
                      <a:r>
                        <a:rPr lang="en-NZ" baseline="0" dirty="0" smtClean="0"/>
                        <a:t> is loaded (usually when the app or applet is loaded); destroyed when a class is reloaded (rare), or when the app/applet terminates.</a:t>
                      </a:r>
                      <a:endParaRPr lang="en-NZ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By default. </a:t>
                      </a:r>
                      <a:r>
                        <a:rPr lang="en-NZ" baseline="0" dirty="0" smtClean="0"/>
                        <a:t>(An explicit initialisation is generally preferred. )</a:t>
                      </a:r>
                      <a:endParaRPr lang="en-NZ" dirty="0"/>
                    </a:p>
                  </a:txBody>
                  <a:tcPr marL="84406" marR="84406"/>
                </a:tc>
              </a:tr>
              <a:tr h="915576">
                <a:tc>
                  <a:txBody>
                    <a:bodyPr/>
                    <a:lstStyle/>
                    <a:p>
                      <a:r>
                        <a:rPr lang="en-NZ" dirty="0" smtClean="0"/>
                        <a:t>Instance Variables</a:t>
                      </a:r>
                      <a:endParaRPr lang="en-NZ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b="1" dirty="0" smtClean="0"/>
                        <a:t>Instantiation:</a:t>
                      </a:r>
                      <a:r>
                        <a:rPr lang="en-NZ" b="1" baseline="0" dirty="0" smtClean="0"/>
                        <a:t> </a:t>
                      </a:r>
                      <a:r>
                        <a:rPr lang="en-NZ" dirty="0" smtClean="0"/>
                        <a:t>Created when</a:t>
                      </a:r>
                      <a:r>
                        <a:rPr lang="en-NZ" baseline="0" dirty="0" smtClean="0"/>
                        <a:t> an object is instantiated; destroyed when an object is garbage-collected.</a:t>
                      </a:r>
                      <a:endParaRPr lang="en-NZ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By</a:t>
                      </a:r>
                      <a:r>
                        <a:rPr lang="en-NZ" baseline="0" dirty="0" smtClean="0"/>
                        <a:t> d</a:t>
                      </a:r>
                      <a:r>
                        <a:rPr lang="en-NZ" dirty="0" smtClean="0"/>
                        <a:t>efault</a:t>
                      </a:r>
                      <a:r>
                        <a:rPr lang="en-NZ" baseline="0" dirty="0" smtClean="0"/>
                        <a:t>.  (An explicit initialisation is generally preferred. )</a:t>
                      </a:r>
                      <a:endParaRPr lang="en-NZ" dirty="0"/>
                    </a:p>
                  </a:txBody>
                  <a:tcPr marL="84406" marR="84406"/>
                </a:tc>
              </a:tr>
              <a:tr h="1171076">
                <a:tc>
                  <a:txBody>
                    <a:bodyPr/>
                    <a:lstStyle/>
                    <a:p>
                      <a:r>
                        <a:rPr lang="en-NZ" dirty="0" smtClean="0"/>
                        <a:t>Local</a:t>
                      </a:r>
                      <a:r>
                        <a:rPr lang="en-NZ" baseline="0" dirty="0" smtClean="0"/>
                        <a:t> Variables</a:t>
                      </a:r>
                      <a:endParaRPr lang="en-NZ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b="1" dirty="0" smtClean="0"/>
                        <a:t>Invocation:</a:t>
                      </a:r>
                      <a:r>
                        <a:rPr lang="en-NZ" b="0" baseline="0" dirty="0" smtClean="0"/>
                        <a:t> </a:t>
                      </a:r>
                      <a:r>
                        <a:rPr lang="en-NZ" dirty="0" smtClean="0"/>
                        <a:t>Created</a:t>
                      </a:r>
                      <a:r>
                        <a:rPr lang="en-NZ" baseline="0" dirty="0" smtClean="0"/>
                        <a:t> when a method (or a brace-delimited block of code, such as a loop body) is entered; destroyed when a method is exited.</a:t>
                      </a:r>
                      <a:endParaRPr lang="en-NZ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dirty="0" smtClean="0">
                          <a:solidFill>
                            <a:srgbClr val="FF0000"/>
                          </a:solidFill>
                        </a:rPr>
                        <a:t>Must be initialised explicitly!</a:t>
                      </a:r>
                      <a:endParaRPr lang="en-NZ" dirty="0">
                        <a:solidFill>
                          <a:srgbClr val="FF0000"/>
                        </a:solidFill>
                      </a:endParaRPr>
                    </a:p>
                  </a:txBody>
                  <a:tcPr marL="84406" marR="84406"/>
                </a:tc>
              </a:tr>
              <a:tr h="1171076">
                <a:tc>
                  <a:txBody>
                    <a:bodyPr/>
                    <a:lstStyle/>
                    <a:p>
                      <a:r>
                        <a:rPr lang="en-NZ" dirty="0" smtClean="0"/>
                        <a:t>Parameters</a:t>
                      </a:r>
                      <a:endParaRPr lang="en-NZ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b="1" dirty="0" smtClean="0"/>
                        <a:t>Invocation:</a:t>
                      </a:r>
                      <a:r>
                        <a:rPr lang="en-NZ" b="1" baseline="0" dirty="0" smtClean="0"/>
                        <a:t>  </a:t>
                      </a:r>
                      <a:r>
                        <a:rPr lang="en-NZ" b="0" baseline="0" dirty="0" smtClean="0"/>
                        <a:t>Created when a method is entered; destroyed when a method is exited. </a:t>
                      </a:r>
                      <a:endParaRPr lang="en-NZ" b="1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r>
                        <a:rPr lang="en-NZ" dirty="0" smtClean="0"/>
                        <a:t>The</a:t>
                      </a:r>
                      <a:r>
                        <a:rPr lang="en-NZ" baseline="0" dirty="0" smtClean="0"/>
                        <a:t> implicit parameter (</a:t>
                      </a:r>
                      <a:r>
                        <a:rPr lang="en-NZ" b="1" baseline="0" dirty="0" smtClean="0">
                          <a:latin typeface="Courier New" pitchFamily="49" charset="0"/>
                          <a:cs typeface="Courier New" pitchFamily="49" charset="0"/>
                        </a:rPr>
                        <a:t>this</a:t>
                      </a:r>
                      <a:r>
                        <a:rPr lang="en-NZ" baseline="0" dirty="0" smtClean="0"/>
                        <a:t>) is the target of the invoking message.  The values of explicit parameters are defined in the message. </a:t>
                      </a:r>
                      <a:endParaRPr lang="en-NZ" dirty="0"/>
                    </a:p>
                  </a:txBody>
                  <a:tcPr marL="84406" marR="84406"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409483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Object Identity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15C9-04D0-4DEC-B549-AE3885D11236}" type="slidenum">
              <a:rPr lang="en-NZ" smtClean="0"/>
              <a:pPr/>
              <a:t>8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6631" y="1196752"/>
            <a:ext cx="8763000" cy="136815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If two reference variables have the same value, they are pointing to the same object.</a:t>
            </a:r>
          </a:p>
          <a:p>
            <a:pPr lvl="1"/>
            <a:r>
              <a:rPr lang="en-US" dirty="0" smtClean="0"/>
              <a:t>This relationship is called “object identity”.  </a:t>
            </a:r>
          </a:p>
          <a:p>
            <a:pPr lvl="1"/>
            <a:r>
              <a:rPr lang="en-US" dirty="0" smtClean="0"/>
              <a:t>You can test it with the == operator.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3866061"/>
              </p:ext>
            </p:extLst>
          </p:nvPr>
        </p:nvGraphicFramePr>
        <p:xfrm>
          <a:off x="5303158" y="1700808"/>
          <a:ext cx="2725226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5226"/>
              </a:tblGrid>
              <a:tr h="135240">
                <a:tc>
                  <a:txBody>
                    <a:bodyPr/>
                    <a:lstStyle/>
                    <a:p>
                      <a:r>
                        <a:rPr lang="en-US" sz="1800" b="1" u="sng" dirty="0" smtClean="0"/>
                        <a:t>0xfe100140 :Ball</a:t>
                      </a:r>
                      <a:endParaRPr lang="en-US" sz="1800" b="1" u="sng" dirty="0"/>
                    </a:p>
                  </a:txBody>
                  <a:tcPr/>
                </a:tc>
              </a:tr>
              <a:tr h="750099">
                <a:tc>
                  <a:txBody>
                    <a:bodyPr/>
                    <a:lstStyle/>
                    <a:p>
                      <a:r>
                        <a:rPr lang="en-NZ" sz="1800" dirty="0" smtClean="0"/>
                        <a:t>-class :Class</a:t>
                      </a:r>
                      <a:r>
                        <a:rPr lang="en-NZ" sz="1800" baseline="0" dirty="0" smtClean="0"/>
                        <a:t> = Ball</a:t>
                      </a:r>
                      <a:endParaRPr lang="en-NZ" sz="1800" dirty="0" smtClean="0"/>
                    </a:p>
                    <a:p>
                      <a:r>
                        <a:rPr lang="en-NZ" sz="1800" dirty="0" err="1" smtClean="0"/>
                        <a:t>xPos</a:t>
                      </a:r>
                      <a:r>
                        <a:rPr lang="en-NZ" sz="1800" dirty="0" smtClean="0"/>
                        <a:t> :</a:t>
                      </a:r>
                      <a:r>
                        <a:rPr lang="en-NZ" sz="1800" dirty="0" err="1" smtClean="0"/>
                        <a:t>int</a:t>
                      </a:r>
                      <a:r>
                        <a:rPr lang="en-NZ" sz="1800" baseline="0" dirty="0" smtClean="0"/>
                        <a:t> =</a:t>
                      </a:r>
                      <a:r>
                        <a:rPr lang="en-NZ" sz="1800" dirty="0" smtClean="0"/>
                        <a:t>10</a:t>
                      </a:r>
                      <a:endParaRPr lang="en-US" sz="1800" dirty="0"/>
                    </a:p>
                    <a:p>
                      <a:r>
                        <a:rPr lang="en-NZ" sz="1800" dirty="0" err="1" smtClean="0"/>
                        <a:t>yPos</a:t>
                      </a:r>
                      <a:r>
                        <a:rPr lang="en-NZ" sz="1800" dirty="0" smtClean="0"/>
                        <a:t> :</a:t>
                      </a:r>
                      <a:r>
                        <a:rPr lang="en-NZ" sz="1800" dirty="0" err="1" smtClean="0"/>
                        <a:t>int</a:t>
                      </a:r>
                      <a:r>
                        <a:rPr lang="en-NZ" sz="1800" dirty="0" smtClean="0"/>
                        <a:t> = 20</a:t>
                      </a:r>
                      <a:endParaRPr lang="en-US" sz="1800" dirty="0"/>
                    </a:p>
                    <a:p>
                      <a:r>
                        <a:rPr lang="en-NZ" sz="1800" dirty="0" err="1" smtClean="0"/>
                        <a:t>color</a:t>
                      </a:r>
                      <a:r>
                        <a:rPr lang="en-NZ" sz="1800" dirty="0" smtClean="0"/>
                        <a:t> :</a:t>
                      </a:r>
                      <a:r>
                        <a:rPr lang="en-NZ" sz="1800" dirty="0" err="1" smtClean="0"/>
                        <a:t>Java.awt.Color</a:t>
                      </a:r>
                      <a:r>
                        <a:rPr lang="en-NZ" sz="1800" dirty="0" smtClean="0"/>
                        <a:t> = RED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6964303"/>
              </p:ext>
            </p:extLst>
          </p:nvPr>
        </p:nvGraphicFramePr>
        <p:xfrm>
          <a:off x="450927" y="2564907"/>
          <a:ext cx="2456278" cy="7878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56278"/>
              </a:tblGrid>
              <a:tr h="280833">
                <a:tc>
                  <a:txBody>
                    <a:bodyPr/>
                    <a:lstStyle/>
                    <a:p>
                      <a:endParaRPr lang="en-US" sz="1800" b="1" u="sng" dirty="0"/>
                    </a:p>
                  </a:txBody>
                  <a:tcPr/>
                </a:tc>
              </a:tr>
              <a:tr h="422125">
                <a:tc>
                  <a:txBody>
                    <a:bodyPr/>
                    <a:lstStyle/>
                    <a:p>
                      <a:r>
                        <a:rPr lang="en-NZ" sz="1800" dirty="0" smtClean="0"/>
                        <a:t>b1 :Ball = 0xfe100140</a:t>
                      </a: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3" name="Straight Arrow Connector 22"/>
          <p:cNvCxnSpPr>
            <a:stCxn id="22" idx="3"/>
            <a:endCxn id="20" idx="1"/>
          </p:cNvCxnSpPr>
          <p:nvPr/>
        </p:nvCxnSpPr>
        <p:spPr>
          <a:xfrm flipV="1">
            <a:off x="2907206" y="2478048"/>
            <a:ext cx="2395953" cy="480798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32920" y="2610772"/>
            <a:ext cx="892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 err="1" smtClean="0"/>
              <a:t>pointsTo</a:t>
            </a:r>
            <a:endParaRPr lang="en-NZ" sz="1600" dirty="0"/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441360" y="3501008"/>
            <a:ext cx="4801314" cy="369332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smtClean="0">
                <a:latin typeface="Courier" pitchFamily="49" charset="0"/>
              </a:rPr>
              <a:t>Ball b1 = new Ball( 10, 20, </a:t>
            </a:r>
            <a:r>
              <a:rPr lang="en-NZ" sz="1800" b="1" dirty="0" err="1" smtClean="0">
                <a:latin typeface="Courier" pitchFamily="49" charset="0"/>
              </a:rPr>
              <a:t>Color.RED</a:t>
            </a:r>
            <a:r>
              <a:rPr lang="en-NZ" sz="1800" b="1" dirty="0" smtClean="0">
                <a:latin typeface="Courier" pitchFamily="49" charset="0"/>
              </a:rPr>
              <a:t> );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2278093"/>
              </p:ext>
            </p:extLst>
          </p:nvPr>
        </p:nvGraphicFramePr>
        <p:xfrm>
          <a:off x="5901380" y="3861048"/>
          <a:ext cx="2392881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2881"/>
              </a:tblGrid>
              <a:tr h="365760">
                <a:tc>
                  <a:txBody>
                    <a:bodyPr/>
                    <a:lstStyle/>
                    <a:p>
                      <a:endParaRPr lang="en-US" sz="1800" b="1" u="sng" dirty="0"/>
                    </a:p>
                  </a:txBody>
                  <a:tcPr/>
                </a:tc>
              </a:tr>
              <a:tr h="157024">
                <a:tc>
                  <a:txBody>
                    <a:bodyPr/>
                    <a:lstStyle/>
                    <a:p>
                      <a:r>
                        <a:rPr lang="en-NZ" sz="1800" dirty="0" smtClean="0"/>
                        <a:t>o1 :Object = 0xfe100140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7" name="Straight Arrow Connector 36"/>
          <p:cNvCxnSpPr>
            <a:stCxn id="36" idx="0"/>
            <a:endCxn id="20" idx="2"/>
          </p:cNvCxnSpPr>
          <p:nvPr/>
        </p:nvCxnSpPr>
        <p:spPr>
          <a:xfrm flipH="1" flipV="1">
            <a:off x="6665771" y="3255288"/>
            <a:ext cx="432048" cy="605760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964883" y="3234462"/>
            <a:ext cx="892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 err="1" smtClean="0"/>
              <a:t>pointsTo</a:t>
            </a:r>
            <a:endParaRPr lang="en-NZ" sz="1600" dirty="0"/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3641435" y="4221088"/>
            <a:ext cx="1915909" cy="369332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>
                <a:latin typeface="Courier" pitchFamily="49" charset="0"/>
              </a:rPr>
              <a:t>Object o1 = b1</a:t>
            </a:r>
            <a:r>
              <a:rPr lang="en-NZ" sz="1800" b="1" dirty="0" smtClean="0">
                <a:latin typeface="Courier" pitchFamily="49" charset="0"/>
              </a:rPr>
              <a:t>;</a:t>
            </a:r>
            <a:endParaRPr lang="en-NZ" sz="1800" b="1" dirty="0">
              <a:latin typeface="Courier" pitchFamily="49" charset="0"/>
            </a:endParaRPr>
          </a:p>
        </p:txBody>
      </p:sp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5360526" y="4797155"/>
            <a:ext cx="761747" cy="64633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smtClean="0">
                <a:latin typeface="Courier" pitchFamily="49" charset="0"/>
              </a:rPr>
              <a:t>true</a:t>
            </a:r>
          </a:p>
          <a:p>
            <a:pPr algn="l"/>
            <a:r>
              <a:rPr lang="en-NZ" sz="1800" b="1" dirty="0" smtClean="0">
                <a:latin typeface="Courier" pitchFamily="49" charset="0"/>
              </a:rPr>
              <a:t>false</a:t>
            </a:r>
          </a:p>
        </p:txBody>
      </p:sp>
      <p:sp>
        <p:nvSpPr>
          <p:cNvPr id="45" name="Text Box 4"/>
          <p:cNvSpPr txBox="1">
            <a:spLocks noChangeArrowheads="1"/>
          </p:cNvSpPr>
          <p:nvPr/>
        </p:nvSpPr>
        <p:spPr bwMode="auto">
          <a:xfrm>
            <a:off x="297052" y="4798896"/>
            <a:ext cx="4570482" cy="646331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err="1" smtClean="0">
                <a:latin typeface="Courier" pitchFamily="49" charset="0"/>
              </a:rPr>
              <a:t>System.out.println</a:t>
            </a:r>
            <a:r>
              <a:rPr lang="en-NZ" sz="1800" b="1" dirty="0">
                <a:latin typeface="Courier" pitchFamily="49" charset="0"/>
              </a:rPr>
              <a:t>( </a:t>
            </a:r>
            <a:r>
              <a:rPr lang="en-NZ" sz="1800" b="1" dirty="0" smtClean="0">
                <a:latin typeface="Courier" pitchFamily="49" charset="0"/>
              </a:rPr>
              <a:t>o1 </a:t>
            </a:r>
            <a:r>
              <a:rPr lang="en-NZ" sz="1800" b="1" dirty="0">
                <a:latin typeface="Courier" pitchFamily="49" charset="0"/>
              </a:rPr>
              <a:t>== </a:t>
            </a:r>
            <a:r>
              <a:rPr lang="en-NZ" sz="1800" b="1" dirty="0" smtClean="0">
                <a:latin typeface="Courier" pitchFamily="49" charset="0"/>
              </a:rPr>
              <a:t>b1 </a:t>
            </a:r>
            <a:r>
              <a:rPr lang="en-NZ" sz="1800" b="1" dirty="0">
                <a:latin typeface="Courier" pitchFamily="49" charset="0"/>
              </a:rPr>
              <a:t>);</a:t>
            </a:r>
          </a:p>
          <a:p>
            <a:pPr algn="l"/>
            <a:r>
              <a:rPr lang="en-NZ" sz="1800" b="1" dirty="0" err="1">
                <a:latin typeface="Courier" pitchFamily="49" charset="0"/>
              </a:rPr>
              <a:t>System.out.println</a:t>
            </a:r>
            <a:r>
              <a:rPr lang="en-NZ" sz="1800" b="1" dirty="0">
                <a:latin typeface="Courier" pitchFamily="49" charset="0"/>
              </a:rPr>
              <a:t>( (String) o1==b1 );</a:t>
            </a:r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0627838"/>
              </p:ext>
            </p:extLst>
          </p:nvPr>
        </p:nvGraphicFramePr>
        <p:xfrm>
          <a:off x="2245589" y="5980638"/>
          <a:ext cx="2392881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2881"/>
              </a:tblGrid>
              <a:tr h="149736">
                <a:tc>
                  <a:txBody>
                    <a:bodyPr/>
                    <a:lstStyle/>
                    <a:p>
                      <a:endParaRPr lang="en-US" sz="1800" b="1" u="sng" dirty="0"/>
                    </a:p>
                  </a:txBody>
                  <a:tcPr/>
                </a:tc>
              </a:tr>
              <a:tr h="157024">
                <a:tc>
                  <a:txBody>
                    <a:bodyPr/>
                    <a:lstStyle/>
                    <a:p>
                      <a:r>
                        <a:rPr lang="en-NZ" sz="1800" dirty="0" smtClean="0"/>
                        <a:t>:String = 0xba301030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6581782"/>
              </p:ext>
            </p:extLst>
          </p:nvPr>
        </p:nvGraphicFramePr>
        <p:xfrm>
          <a:off x="6574555" y="5121874"/>
          <a:ext cx="2384395" cy="1043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4395"/>
              </a:tblGrid>
              <a:tr h="330442">
                <a:tc>
                  <a:txBody>
                    <a:bodyPr/>
                    <a:lstStyle/>
                    <a:p>
                      <a:r>
                        <a:rPr lang="en-US" sz="1800" b="1" u="sng" dirty="0" smtClean="0"/>
                        <a:t>0xba301030 :String</a:t>
                      </a:r>
                      <a:endParaRPr lang="en-US" sz="1800" b="1" u="sng" dirty="0"/>
                    </a:p>
                  </a:txBody>
                  <a:tcPr/>
                </a:tc>
              </a:tr>
              <a:tr h="677670">
                <a:tc>
                  <a:txBody>
                    <a:bodyPr/>
                    <a:lstStyle/>
                    <a:p>
                      <a:r>
                        <a:rPr lang="en-NZ" sz="1800" dirty="0" smtClean="0"/>
                        <a:t>-class :Class</a:t>
                      </a:r>
                      <a:r>
                        <a:rPr lang="en-NZ" sz="1800" baseline="0" dirty="0" smtClean="0"/>
                        <a:t> = String</a:t>
                      </a:r>
                      <a:endParaRPr lang="en-NZ" sz="1800" dirty="0" smtClean="0"/>
                    </a:p>
                    <a:p>
                      <a:r>
                        <a:rPr lang="en-NZ" sz="1800" dirty="0" smtClean="0"/>
                        <a:t>value :char[]</a:t>
                      </a:r>
                      <a:r>
                        <a:rPr lang="en-NZ" sz="1800" baseline="0" dirty="0" smtClean="0"/>
                        <a:t> = null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1" name="Straight Arrow Connector 50"/>
          <p:cNvCxnSpPr>
            <a:stCxn id="49" idx="3"/>
          </p:cNvCxnSpPr>
          <p:nvPr/>
        </p:nvCxnSpPr>
        <p:spPr>
          <a:xfrm flipV="1">
            <a:off x="4638470" y="5674950"/>
            <a:ext cx="1936085" cy="671451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629360" y="5898758"/>
            <a:ext cx="892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 err="1" smtClean="0"/>
              <a:t>pointsTo</a:t>
            </a:r>
            <a:endParaRPr lang="en-NZ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 animBg="1"/>
      <p:bldP spid="38" grpId="0"/>
      <p:bldP spid="42" grpId="0" animBg="1"/>
      <p:bldP spid="44" grpId="0" animBg="1"/>
      <p:bldP spid="45" grpId="0" animBg="1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Equality test: object identity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15C9-04D0-4DEC-B549-AE3885D11236}" type="slidenum">
              <a:rPr lang="en-NZ" smtClean="0"/>
              <a:pPr/>
              <a:t>9</a:t>
            </a:fld>
            <a:endParaRPr lang="en-NZ" dirty="0"/>
          </a:p>
        </p:txBody>
      </p:sp>
      <p:sp>
        <p:nvSpPr>
          <p:cNvPr id="1761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88621" y="1187042"/>
            <a:ext cx="8770329" cy="3898142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/>
              <a:t>box that contains 7 items is not identical to any other box that contains 7 items.</a:t>
            </a:r>
          </a:p>
          <a:p>
            <a:pPr lvl="1"/>
            <a:r>
              <a:rPr lang="en-US" dirty="0" smtClean="0"/>
              <a:t>But… we </a:t>
            </a:r>
            <a:r>
              <a:rPr lang="en-US" dirty="0"/>
              <a:t>would say “3 + 4 equals 7”. </a:t>
            </a:r>
          </a:p>
          <a:p>
            <a:r>
              <a:rPr lang="en-US" dirty="0" smtClean="0"/>
              <a:t>If we want to know whether two boxes are equivalent (= have the same value), we might have to open up the boxes and look inside.</a:t>
            </a:r>
          </a:p>
          <a:p>
            <a:pPr lvl="1"/>
            <a:r>
              <a:rPr lang="en-US" dirty="0" smtClean="0"/>
              <a:t>The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equals()</a:t>
            </a:r>
            <a:r>
              <a:rPr lang="en-US" dirty="0"/>
              <a:t> method is implemented as </a:t>
            </a:r>
            <a:r>
              <a:rPr lang="en-US" dirty="0">
                <a:solidFill>
                  <a:schemeClr val="tx1"/>
                </a:solidFill>
                <a:latin typeface="Courier" pitchFamily="49" charset="0"/>
              </a:rPr>
              <a:t>==</a:t>
            </a:r>
            <a:r>
              <a:rPr lang="en-US" dirty="0"/>
              <a:t> in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You should override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equals()</a:t>
            </a:r>
            <a:r>
              <a:rPr lang="en-US" dirty="0"/>
              <a:t>, if you define a subclass in which the “natural definition” for equality differs from the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equals()</a:t>
            </a:r>
            <a:r>
              <a:rPr lang="en-US" dirty="0"/>
              <a:t> it inherits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0927" y="1340771"/>
            <a:ext cx="6763390" cy="646331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err="1" smtClean="0">
                <a:latin typeface="Courier" pitchFamily="49" charset="0"/>
              </a:rPr>
              <a:t>System.out.println</a:t>
            </a:r>
            <a:r>
              <a:rPr lang="en-NZ" sz="1800" b="1" dirty="0">
                <a:latin typeface="Courier" pitchFamily="49" charset="0"/>
              </a:rPr>
              <a:t>( </a:t>
            </a:r>
            <a:r>
              <a:rPr lang="en-NZ" sz="1800" b="1" dirty="0" smtClean="0">
                <a:latin typeface="Courier" pitchFamily="49" charset="0"/>
              </a:rPr>
              <a:t>(3+4) == 7 );</a:t>
            </a:r>
            <a:endParaRPr lang="en-NZ" sz="1800" b="1" dirty="0">
              <a:latin typeface="Courier" pitchFamily="49" charset="0"/>
            </a:endParaRPr>
          </a:p>
          <a:p>
            <a:pPr algn="l"/>
            <a:r>
              <a:rPr lang="en-NZ" sz="1800" b="1" dirty="0" err="1">
                <a:latin typeface="Courier" pitchFamily="49" charset="0"/>
              </a:rPr>
              <a:t>System.out.println</a:t>
            </a:r>
            <a:r>
              <a:rPr lang="en-NZ" sz="1800" b="1" dirty="0" smtClean="0">
                <a:latin typeface="Courier" pitchFamily="49" charset="0"/>
              </a:rPr>
              <a:t>( new Integer(3+4) </a:t>
            </a:r>
            <a:r>
              <a:rPr lang="en-NZ" sz="1800" b="1" dirty="0">
                <a:latin typeface="Courier" pitchFamily="49" charset="0"/>
              </a:rPr>
              <a:t>== new </a:t>
            </a:r>
            <a:r>
              <a:rPr lang="en-NZ" sz="1800" b="1" dirty="0" smtClean="0">
                <a:latin typeface="Courier" pitchFamily="49" charset="0"/>
              </a:rPr>
              <a:t>Integer(7) </a:t>
            </a:r>
            <a:r>
              <a:rPr lang="en-NZ" sz="1800" b="1" dirty="0">
                <a:latin typeface="Courier" pitchFamily="49" charset="0"/>
              </a:rPr>
              <a:t>);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8028384" y="1340771"/>
            <a:ext cx="761747" cy="64633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smtClean="0">
                <a:solidFill>
                  <a:schemeClr val="bg1"/>
                </a:solidFill>
                <a:latin typeface="Courier" pitchFamily="49" charset="0"/>
              </a:rPr>
              <a:t>true</a:t>
            </a:r>
          </a:p>
          <a:p>
            <a:pPr algn="l"/>
            <a:r>
              <a:rPr lang="en-NZ" sz="1800" b="1" dirty="0" smtClean="0">
                <a:solidFill>
                  <a:schemeClr val="bg1"/>
                </a:solidFill>
                <a:latin typeface="Courier" pitchFamily="49" charset="0"/>
              </a:rPr>
              <a:t>false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18584" y="5025952"/>
            <a:ext cx="8441552" cy="646331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NZ" sz="1800" b="1" dirty="0" err="1">
                <a:latin typeface="Courier" pitchFamily="49" charset="0"/>
              </a:rPr>
              <a:t>System.out.println</a:t>
            </a:r>
            <a:r>
              <a:rPr lang="en-NZ" sz="1800" b="1" dirty="0">
                <a:latin typeface="Courier" pitchFamily="49" charset="0"/>
              </a:rPr>
              <a:t>( (new </a:t>
            </a:r>
            <a:r>
              <a:rPr lang="en-NZ" sz="1800" b="1" dirty="0" smtClean="0">
                <a:latin typeface="Courier" pitchFamily="49" charset="0"/>
              </a:rPr>
              <a:t>Integer(3+4)).equals(new Integer(7)) );</a:t>
            </a:r>
          </a:p>
          <a:p>
            <a:pPr algn="l"/>
            <a:r>
              <a:rPr lang="en-NZ" sz="1800" b="1" dirty="0" err="1" smtClean="0">
                <a:latin typeface="Courier" pitchFamily="49" charset="0"/>
              </a:rPr>
              <a:t>System.out.println</a:t>
            </a:r>
            <a:r>
              <a:rPr lang="en-NZ" sz="1800" b="1" dirty="0" smtClean="0">
                <a:latin typeface="Courier" pitchFamily="49" charset="0"/>
              </a:rPr>
              <a:t>( (new Integer(7)).equals(3+4) </a:t>
            </a:r>
            <a:r>
              <a:rPr lang="en-NZ" sz="1800" b="1" dirty="0">
                <a:latin typeface="Courier" pitchFamily="49" charset="0"/>
              </a:rPr>
              <a:t>);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8431749" y="5018754"/>
            <a:ext cx="646331" cy="64633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smtClean="0">
                <a:solidFill>
                  <a:schemeClr val="bg1"/>
                </a:solidFill>
                <a:latin typeface="Courier" pitchFamily="49" charset="0"/>
              </a:rPr>
              <a:t>true</a:t>
            </a:r>
          </a:p>
          <a:p>
            <a:pPr algn="l"/>
            <a:r>
              <a:rPr lang="en-NZ" sz="1800" b="1" dirty="0" smtClean="0">
                <a:solidFill>
                  <a:schemeClr val="bg1"/>
                </a:solidFill>
                <a:latin typeface="Courier" pitchFamily="49" charset="0"/>
              </a:rPr>
              <a:t>true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18585" y="5642664"/>
            <a:ext cx="6070893" cy="369332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err="1" smtClean="0">
                <a:latin typeface="Courier" pitchFamily="49" charset="0"/>
              </a:rPr>
              <a:t>System.out.println</a:t>
            </a:r>
            <a:r>
              <a:rPr lang="en-NZ" sz="1800" b="1" dirty="0" smtClean="0">
                <a:latin typeface="Courier" pitchFamily="49" charset="0"/>
              </a:rPr>
              <a:t>( (3+4).equals(new Integer(7)) );</a:t>
            </a:r>
            <a:endParaRPr lang="en-NZ" sz="1800" b="1" dirty="0">
              <a:latin typeface="Courier" pitchFamily="49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18582" y="6011996"/>
            <a:ext cx="7340471" cy="369332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err="1" smtClean="0">
                <a:latin typeface="Courier" pitchFamily="49" charset="0"/>
              </a:rPr>
              <a:t>System.out.println</a:t>
            </a:r>
            <a:r>
              <a:rPr lang="en-NZ" sz="1800" b="1" dirty="0" smtClean="0">
                <a:latin typeface="Courier" pitchFamily="49" charset="0"/>
              </a:rPr>
              <a:t>( ((Integer)(3+4)).equals(new Integer(7)) );</a:t>
            </a:r>
            <a:endParaRPr lang="en-NZ" sz="1800" b="1" dirty="0">
              <a:latin typeface="Courier" pitchFamily="49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8431748" y="6011996"/>
            <a:ext cx="646331" cy="36933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NZ" sz="1800" b="1" dirty="0" smtClean="0">
                <a:solidFill>
                  <a:schemeClr val="bg1"/>
                </a:solidFill>
                <a:latin typeface="Courier" pitchFamily="49" charset="0"/>
              </a:rPr>
              <a:t>true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/>
              <a:t>The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hashCode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NZ" dirty="0"/>
              <a:t> </a:t>
            </a:r>
            <a:r>
              <a:rPr lang="en-NZ" dirty="0" smtClean="0"/>
              <a:t>Method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10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1" y="1147192"/>
            <a:ext cx="8673611" cy="5594176"/>
          </a:xfrm>
        </p:spPr>
        <p:txBody>
          <a:bodyPr>
            <a:normAutofit fontScale="62500" lnSpcReduction="20000"/>
          </a:bodyPr>
          <a:lstStyle/>
          <a:p>
            <a:r>
              <a:rPr lang="en-NZ" dirty="0" smtClean="0"/>
              <a:t>“The</a:t>
            </a:r>
            <a:r>
              <a:rPr lang="en-NZ" dirty="0"/>
              <a:t>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NZ" dirty="0"/>
              <a:t> class, in the 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java.lang</a:t>
            </a:r>
            <a:r>
              <a:rPr lang="en-NZ" dirty="0"/>
              <a:t> package, sits at the top of the class hierarchy tree. </a:t>
            </a:r>
            <a:endParaRPr lang="en-NZ" dirty="0" smtClean="0"/>
          </a:p>
          <a:p>
            <a:pPr lvl="1"/>
            <a:r>
              <a:rPr lang="en-NZ" dirty="0" smtClean="0"/>
              <a:t>Every </a:t>
            </a:r>
            <a:r>
              <a:rPr lang="en-NZ" dirty="0"/>
              <a:t>class is a descendant, direct or indirect, of the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NZ" dirty="0"/>
              <a:t> class. </a:t>
            </a:r>
            <a:endParaRPr lang="en-NZ" dirty="0" smtClean="0"/>
          </a:p>
          <a:p>
            <a:pPr lvl="1"/>
            <a:r>
              <a:rPr lang="en-NZ" dirty="0" smtClean="0"/>
              <a:t>Every </a:t>
            </a:r>
            <a:r>
              <a:rPr lang="en-NZ" dirty="0"/>
              <a:t>class you use or write inherits the instance methods of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NZ" dirty="0"/>
              <a:t>. </a:t>
            </a:r>
            <a:endParaRPr lang="en-NZ" dirty="0" smtClean="0"/>
          </a:p>
          <a:p>
            <a:pPr lvl="1"/>
            <a:r>
              <a:rPr lang="en-NZ" dirty="0"/>
              <a:t>Y</a:t>
            </a:r>
            <a:r>
              <a:rPr lang="en-NZ" dirty="0" smtClean="0"/>
              <a:t>ou </a:t>
            </a:r>
            <a:r>
              <a:rPr lang="en-NZ" dirty="0"/>
              <a:t>need not use any of these methods, but, if you choose to do so, you may need to override them with code that is specific to your class</a:t>
            </a:r>
            <a:r>
              <a:rPr lang="en-NZ" dirty="0" smtClean="0"/>
              <a:t>.</a:t>
            </a:r>
          </a:p>
          <a:p>
            <a:r>
              <a:rPr lang="en-NZ" dirty="0" smtClean="0"/>
              <a:t>“The </a:t>
            </a:r>
            <a:r>
              <a:rPr lang="en-NZ" dirty="0"/>
              <a:t>value returned by </a:t>
            </a:r>
            <a:r>
              <a:rPr lang="en-NZ" b="1" dirty="0" err="1">
                <a:latin typeface="Courier" pitchFamily="49" charset="0"/>
              </a:rPr>
              <a:t>hashCode</a:t>
            </a:r>
            <a:r>
              <a:rPr lang="en-NZ" b="1" dirty="0">
                <a:latin typeface="Courier" pitchFamily="49" charset="0"/>
              </a:rPr>
              <a:t>()</a:t>
            </a:r>
            <a:r>
              <a:rPr lang="en-NZ" dirty="0"/>
              <a:t> is the object's hash code, which is the object's memory address in hexadecimal</a:t>
            </a:r>
            <a:r>
              <a:rPr lang="en-NZ" dirty="0" smtClean="0"/>
              <a:t>.</a:t>
            </a:r>
          </a:p>
          <a:p>
            <a:r>
              <a:rPr lang="en-NZ" dirty="0" smtClean="0"/>
              <a:t>“By </a:t>
            </a:r>
            <a:r>
              <a:rPr lang="en-NZ" dirty="0"/>
              <a:t>definition, if two objects are equal, their hash code </a:t>
            </a:r>
            <a:r>
              <a:rPr lang="en-NZ" i="1" dirty="0"/>
              <a:t>must also</a:t>
            </a:r>
            <a:r>
              <a:rPr lang="en-NZ" dirty="0"/>
              <a:t> be equal. </a:t>
            </a:r>
            <a:endParaRPr lang="en-NZ" dirty="0" smtClean="0"/>
          </a:p>
          <a:p>
            <a:pPr lvl="1"/>
            <a:r>
              <a:rPr lang="en-NZ" dirty="0" smtClean="0"/>
              <a:t>If </a:t>
            </a:r>
            <a:r>
              <a:rPr lang="en-NZ" dirty="0"/>
              <a:t>you override the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equals()</a:t>
            </a:r>
            <a:r>
              <a:rPr lang="en-NZ" dirty="0"/>
              <a:t> method, you change the way two objects are equated and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NZ" dirty="0"/>
              <a:t>'s implementation of 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hashCode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NZ" dirty="0"/>
              <a:t> is no longer valid. </a:t>
            </a:r>
            <a:endParaRPr lang="en-NZ" dirty="0" smtClean="0"/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Therefore</a:t>
            </a:r>
            <a:r>
              <a:rPr lang="en-NZ" dirty="0">
                <a:solidFill>
                  <a:srgbClr val="FF0000"/>
                </a:solidFill>
              </a:rPr>
              <a:t>, if you override the </a:t>
            </a:r>
            <a:r>
              <a:rPr lang="en-NZ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equals()</a:t>
            </a:r>
            <a:r>
              <a:rPr lang="en-NZ" dirty="0">
                <a:solidFill>
                  <a:srgbClr val="FF0000"/>
                </a:solidFill>
              </a:rPr>
              <a:t>method, you must also override the </a:t>
            </a:r>
            <a:r>
              <a:rPr lang="en-NZ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hashCode</a:t>
            </a:r>
            <a:r>
              <a:rPr lang="en-NZ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en-NZ" dirty="0">
                <a:solidFill>
                  <a:srgbClr val="FF0000"/>
                </a:solidFill>
              </a:rPr>
              <a:t> method as well</a:t>
            </a:r>
            <a:r>
              <a:rPr lang="en-NZ" dirty="0" smtClean="0">
                <a:solidFill>
                  <a:srgbClr val="FF0000"/>
                </a:solidFill>
              </a:rPr>
              <a:t>.”</a:t>
            </a:r>
          </a:p>
          <a:p>
            <a:r>
              <a:rPr lang="en-NZ" dirty="0" smtClean="0"/>
              <a:t>The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hashCode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NZ" dirty="0"/>
              <a:t> method </a:t>
            </a:r>
            <a:r>
              <a:rPr lang="en-NZ" dirty="0" smtClean="0"/>
              <a:t>returns an int.</a:t>
            </a:r>
          </a:p>
          <a:p>
            <a:pPr lvl="1"/>
            <a:r>
              <a:rPr lang="en-NZ" dirty="0" err="1" smtClean="0"/>
              <a:t>Hashcodes</a:t>
            </a:r>
            <a:r>
              <a:rPr lang="en-NZ" dirty="0" smtClean="0"/>
              <a:t> are </a:t>
            </a:r>
            <a:r>
              <a:rPr lang="en-NZ" dirty="0"/>
              <a:t>used in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HashSet</a:t>
            </a:r>
            <a:r>
              <a:rPr lang="en-NZ" dirty="0"/>
              <a:t>,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HashMap</a:t>
            </a:r>
            <a:r>
              <a:rPr lang="en-NZ" dirty="0"/>
              <a:t>, and </a:t>
            </a:r>
            <a:r>
              <a:rPr lang="en-NZ" dirty="0" smtClean="0"/>
              <a:t>some other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Collection</a:t>
            </a:r>
            <a:r>
              <a:rPr lang="en-NZ" dirty="0"/>
              <a:t> classes which use a hashing algorithm.  </a:t>
            </a:r>
            <a:endParaRPr lang="en-NZ" dirty="0" smtClean="0"/>
          </a:p>
          <a:p>
            <a:pPr lvl="2"/>
            <a:r>
              <a:rPr lang="en-NZ" dirty="0" smtClean="0"/>
              <a:t>These </a:t>
            </a:r>
            <a:r>
              <a:rPr lang="en-NZ" dirty="0"/>
              <a:t>classes will give incorrect </a:t>
            </a:r>
            <a:r>
              <a:rPr lang="en-NZ" dirty="0" smtClean="0"/>
              <a:t>results, </a:t>
            </a:r>
            <a:r>
              <a:rPr lang="en-NZ" dirty="0"/>
              <a:t>if </a:t>
            </a:r>
            <a:r>
              <a:rPr lang="en-NZ" dirty="0" smtClean="0"/>
              <a:t>equal instances in a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Collection</a:t>
            </a:r>
            <a:r>
              <a:rPr lang="en-NZ" dirty="0" smtClean="0"/>
              <a:t> have different </a:t>
            </a:r>
            <a:r>
              <a:rPr lang="en-NZ" dirty="0" err="1" smtClean="0"/>
              <a:t>hashcodes</a:t>
            </a:r>
            <a:r>
              <a:rPr lang="en-NZ" dirty="0" smtClean="0"/>
              <a:t>. </a:t>
            </a:r>
          </a:p>
          <a:p>
            <a:pPr lvl="2"/>
            <a:r>
              <a:rPr lang="en-NZ" dirty="0" smtClean="0"/>
              <a:t> They will have poor performance, if many unequal instances share the same </a:t>
            </a:r>
            <a:r>
              <a:rPr lang="en-NZ" dirty="0" err="1" smtClean="0"/>
              <a:t>hashcode</a:t>
            </a:r>
            <a:r>
              <a:rPr lang="en-NZ" dirty="0" smtClean="0"/>
              <a:t>.  </a:t>
            </a:r>
          </a:p>
        </p:txBody>
      </p:sp>
      <p:sp>
        <p:nvSpPr>
          <p:cNvPr id="8" name="Line 12"/>
          <p:cNvSpPr>
            <a:spLocks noChangeAspect="1" noChangeShapeType="1"/>
          </p:cNvSpPr>
          <p:nvPr/>
        </p:nvSpPr>
        <p:spPr bwMode="auto">
          <a:xfrm>
            <a:off x="7046424" y="691931"/>
            <a:ext cx="0" cy="123825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" name="Line 13"/>
          <p:cNvSpPr>
            <a:spLocks noChangeAspect="1" noChangeShapeType="1"/>
          </p:cNvSpPr>
          <p:nvPr/>
        </p:nvSpPr>
        <p:spPr bwMode="auto">
          <a:xfrm>
            <a:off x="7956061" y="691927"/>
            <a:ext cx="0" cy="16510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316454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String Equality – be careful…</a:t>
            </a:r>
            <a:endParaRPr lang="en-US" dirty="0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 smtClean="0"/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CE02D-5536-4032-9131-30846EA6C605}" type="slidenum">
              <a:rPr lang="en-NZ" smtClean="0"/>
              <a:pPr/>
              <a:t>11</a:t>
            </a:fld>
            <a:endParaRPr lang="en-NZ"/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NZ" dirty="0" smtClean="0"/>
              <a:t>Strings are immutable.</a:t>
            </a:r>
          </a:p>
          <a:p>
            <a:pPr lvl="1"/>
            <a:r>
              <a:rPr lang="en-NZ" dirty="0" smtClean="0"/>
              <a:t>None of the String methods will modify the value of an existing instance; instead, a new String instance is created, and returned. </a:t>
            </a:r>
          </a:p>
          <a:p>
            <a:r>
              <a:rPr lang="en-NZ" dirty="0" smtClean="0"/>
              <a:t>Some strings are “interned” (= accessible by a hash lookup, at runtime).</a:t>
            </a:r>
          </a:p>
          <a:p>
            <a:pPr lvl="1"/>
            <a:r>
              <a:rPr lang="en-NZ" dirty="0" smtClean="0"/>
              <a:t>You may get a reference to an existing String instance when you ask for a new String.  Then again, you might not…</a:t>
            </a:r>
          </a:p>
          <a:p>
            <a:endParaRPr lang="en-NZ" dirty="0" smtClean="0"/>
          </a:p>
          <a:p>
            <a:endParaRPr lang="en-NZ" dirty="0"/>
          </a:p>
          <a:p>
            <a:endParaRPr lang="en-NZ" dirty="0"/>
          </a:p>
          <a:p>
            <a:endParaRPr lang="en-NZ" dirty="0" smtClean="0"/>
          </a:p>
          <a:p>
            <a:endParaRPr lang="en-NZ" dirty="0" smtClean="0"/>
          </a:p>
          <a:p>
            <a:pPr lvl="1"/>
            <a:endParaRPr lang="en-NZ" dirty="0"/>
          </a:p>
          <a:p>
            <a:pPr lvl="1"/>
            <a:endParaRPr lang="en-NZ" dirty="0" smtClean="0"/>
          </a:p>
          <a:p>
            <a:pPr lvl="1"/>
            <a:endParaRPr lang="en-NZ" dirty="0"/>
          </a:p>
          <a:p>
            <a:pPr lvl="1"/>
            <a:endParaRPr lang="en-NZ" dirty="0" smtClean="0"/>
          </a:p>
          <a:p>
            <a:pPr lvl="1"/>
            <a:r>
              <a:rPr lang="en-NZ" dirty="0" smtClean="0"/>
              <a:t>Moral</a:t>
            </a:r>
            <a:r>
              <a:rPr lang="en-NZ" dirty="0" smtClean="0"/>
              <a:t>: </a:t>
            </a:r>
            <a:r>
              <a:rPr lang="en-NZ" dirty="0" smtClean="0">
                <a:solidFill>
                  <a:srgbClr val="FF0000"/>
                </a:solidFill>
              </a:rPr>
              <a:t>you should use </a:t>
            </a:r>
            <a:r>
              <a:rPr lang="en-NZ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equals()</a:t>
            </a:r>
            <a:r>
              <a:rPr lang="en-NZ" dirty="0" smtClean="0">
                <a:solidFill>
                  <a:srgbClr val="FF0000"/>
                </a:solidFill>
              </a:rPr>
              <a:t>,  and not </a:t>
            </a:r>
            <a:r>
              <a:rPr lang="en-NZ" b="1" dirty="0" smtClean="0">
                <a:solidFill>
                  <a:srgbClr val="FF0000"/>
                </a:solidFill>
                <a:latin typeface="Courier" pitchFamily="49" charset="0"/>
              </a:rPr>
              <a:t>==</a:t>
            </a:r>
            <a:r>
              <a:rPr lang="en-NZ" dirty="0" smtClean="0">
                <a:solidFill>
                  <a:srgbClr val="FF0000"/>
                </a:solidFill>
              </a:rPr>
              <a:t>, to test Strings for equality.</a:t>
            </a:r>
          </a:p>
        </p:txBody>
      </p:sp>
      <p:sp>
        <p:nvSpPr>
          <p:cNvPr id="8199" name="Text Box 42"/>
          <p:cNvSpPr txBox="1">
            <a:spLocks noChangeArrowheads="1"/>
          </p:cNvSpPr>
          <p:nvPr/>
        </p:nvSpPr>
        <p:spPr bwMode="auto">
          <a:xfrm>
            <a:off x="648193" y="4509123"/>
            <a:ext cx="6301725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 b="1" dirty="0">
                <a:latin typeface="Courier" pitchFamily="49" charset="0"/>
              </a:rPr>
              <a:t>String s3 = new String("Apple");</a:t>
            </a:r>
          </a:p>
          <a:p>
            <a:pPr algn="l"/>
            <a:r>
              <a:rPr lang="en-US" sz="1800" b="1" dirty="0">
                <a:latin typeface="Courier" pitchFamily="49" charset="0"/>
              </a:rPr>
              <a:t>String s4 = new String("Apple");</a:t>
            </a:r>
          </a:p>
          <a:p>
            <a:pPr algn="l"/>
            <a:r>
              <a:rPr lang="en-US" sz="1800" b="1" dirty="0" err="1">
                <a:latin typeface="Courier" pitchFamily="49" charset="0"/>
              </a:rPr>
              <a:t>System.out.println</a:t>
            </a:r>
            <a:r>
              <a:rPr lang="en-US" sz="1800" b="1" dirty="0">
                <a:latin typeface="Courier" pitchFamily="49" charset="0"/>
              </a:rPr>
              <a:t>("s3==s4:" + (s3==s4));</a:t>
            </a:r>
          </a:p>
          <a:p>
            <a:pPr algn="l"/>
            <a:r>
              <a:rPr lang="en-US" sz="1800" b="1" dirty="0" err="1">
                <a:latin typeface="Courier" pitchFamily="49" charset="0"/>
              </a:rPr>
              <a:t>System.out.println</a:t>
            </a:r>
            <a:r>
              <a:rPr lang="en-US" sz="1800" b="1" dirty="0">
                <a:latin typeface="Courier" pitchFamily="49" charset="0"/>
              </a:rPr>
              <a:t>("s3.equals(s4):" + s3.equals(s4));</a:t>
            </a:r>
            <a:endParaRPr lang="en-NZ" sz="1800" b="1" dirty="0">
              <a:latin typeface="Courier" pitchFamily="49" charset="0"/>
            </a:endParaRPr>
          </a:p>
        </p:txBody>
      </p:sp>
      <p:sp>
        <p:nvSpPr>
          <p:cNvPr id="8200" name="Text Box 42"/>
          <p:cNvSpPr txBox="1">
            <a:spLocks noChangeArrowheads="1"/>
          </p:cNvSpPr>
          <p:nvPr/>
        </p:nvSpPr>
        <p:spPr bwMode="auto">
          <a:xfrm>
            <a:off x="617691" y="3192464"/>
            <a:ext cx="6301725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 b="1" dirty="0">
                <a:latin typeface="Courier" pitchFamily="49" charset="0"/>
              </a:rPr>
              <a:t>String s1 = "Apple";</a:t>
            </a:r>
          </a:p>
          <a:p>
            <a:pPr algn="l"/>
            <a:r>
              <a:rPr lang="en-US" sz="1800" b="1" dirty="0">
                <a:latin typeface="Courier" pitchFamily="49" charset="0"/>
              </a:rPr>
              <a:t>String s2 = "Apple";</a:t>
            </a:r>
          </a:p>
          <a:p>
            <a:pPr algn="l"/>
            <a:r>
              <a:rPr lang="en-US" sz="1800" b="1" dirty="0" err="1">
                <a:latin typeface="Courier" pitchFamily="49" charset="0"/>
              </a:rPr>
              <a:t>System.out.println</a:t>
            </a:r>
            <a:r>
              <a:rPr lang="en-US" sz="1800" b="1" dirty="0">
                <a:latin typeface="Courier" pitchFamily="49" charset="0"/>
              </a:rPr>
              <a:t>("s1==s2:" + (s1==s2));</a:t>
            </a:r>
          </a:p>
          <a:p>
            <a:pPr algn="l"/>
            <a:r>
              <a:rPr lang="en-US" sz="1800" b="1" dirty="0" err="1">
                <a:latin typeface="Courier" pitchFamily="49" charset="0"/>
              </a:rPr>
              <a:t>System.out.println</a:t>
            </a:r>
            <a:r>
              <a:rPr lang="en-US" sz="1800" b="1" dirty="0">
                <a:latin typeface="Courier" pitchFamily="49" charset="0"/>
              </a:rPr>
              <a:t>("s1.equals(s2):" + s1.equals(s2));</a:t>
            </a:r>
            <a:endParaRPr lang="en-NZ" sz="1800" b="1" dirty="0">
              <a:latin typeface="Courier" pitchFamily="49" charset="0"/>
            </a:endParaRPr>
          </a:p>
        </p:txBody>
      </p:sp>
      <p:sp>
        <p:nvSpPr>
          <p:cNvPr id="8202" name="AutoShape 19"/>
          <p:cNvSpPr>
            <a:spLocks noChangeArrowheads="1"/>
          </p:cNvSpPr>
          <p:nvPr/>
        </p:nvSpPr>
        <p:spPr bwMode="auto">
          <a:xfrm>
            <a:off x="7696200" y="3733800"/>
            <a:ext cx="1028723" cy="634557"/>
          </a:xfrm>
          <a:prstGeom prst="wedgeRectCallout">
            <a:avLst>
              <a:gd name="adj1" fmla="val -109454"/>
              <a:gd name="adj2" fmla="val 5551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NZ" sz="1800" b="1" dirty="0">
                <a:solidFill>
                  <a:srgbClr val="FF0000"/>
                </a:solidFill>
              </a:rPr>
              <a:t>True</a:t>
            </a:r>
          </a:p>
          <a:p>
            <a:r>
              <a:rPr lang="en-NZ" sz="1800" b="1" dirty="0"/>
              <a:t>True</a:t>
            </a:r>
          </a:p>
        </p:txBody>
      </p:sp>
      <p:sp>
        <p:nvSpPr>
          <p:cNvPr id="13" name="AutoShape 19"/>
          <p:cNvSpPr>
            <a:spLocks noChangeArrowheads="1"/>
          </p:cNvSpPr>
          <p:nvPr/>
        </p:nvSpPr>
        <p:spPr bwMode="auto">
          <a:xfrm>
            <a:off x="7772400" y="5029200"/>
            <a:ext cx="1028723" cy="634557"/>
          </a:xfrm>
          <a:prstGeom prst="wedgeRectCallout">
            <a:avLst>
              <a:gd name="adj1" fmla="val -109454"/>
              <a:gd name="adj2" fmla="val 5551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NZ" sz="1800" b="1" dirty="0" smtClean="0"/>
              <a:t>False</a:t>
            </a:r>
            <a:endParaRPr lang="en-NZ" sz="1800" b="1" dirty="0"/>
          </a:p>
          <a:p>
            <a:r>
              <a:rPr lang="en-NZ" sz="1800" b="1" dirty="0"/>
              <a:t>True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Other </a:t>
            </a:r>
            <a:r>
              <a:rPr lang="en-NZ" dirty="0" err="1" smtClean="0"/>
              <a:t>Overridable</a:t>
            </a:r>
            <a:r>
              <a:rPr lang="en-NZ" dirty="0" smtClean="0"/>
              <a:t> Object Methods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15C9-04D0-4DEC-B549-AE3885D11236}" type="slidenum">
              <a:rPr lang="en-NZ" smtClean="0"/>
              <a:pPr/>
              <a:t>12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Object has two other methods you might want to override</a:t>
            </a:r>
          </a:p>
          <a:p>
            <a:pPr lvl="1"/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toString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400" dirty="0" smtClean="0"/>
              <a:t>: returns a String representation of the object</a:t>
            </a:r>
          </a:p>
          <a:p>
            <a:pPr lvl="1"/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clone()</a:t>
            </a:r>
            <a:r>
              <a:rPr lang="en-US" sz="2400" dirty="0" smtClean="0"/>
              <a:t>: create a copy of an existing object </a:t>
            </a:r>
          </a:p>
          <a:p>
            <a:endParaRPr lang="en-US" sz="2800" dirty="0"/>
          </a:p>
        </p:txBody>
      </p:sp>
      <p:sp>
        <p:nvSpPr>
          <p:cNvPr id="13" name="Text Box 42"/>
          <p:cNvSpPr txBox="1">
            <a:spLocks noChangeArrowheads="1"/>
          </p:cNvSpPr>
          <p:nvPr/>
        </p:nvSpPr>
        <p:spPr bwMode="auto">
          <a:xfrm>
            <a:off x="2286000" y="3733801"/>
            <a:ext cx="4185761" cy="2893100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NZ" sz="1400" b="1" dirty="0">
                <a:latin typeface="Courier" pitchFamily="49" charset="0"/>
              </a:rPr>
              <a:t>public class Object {</a:t>
            </a:r>
          </a:p>
          <a:p>
            <a:pPr algn="l"/>
            <a:r>
              <a:rPr lang="en-NZ" sz="1400" b="1" dirty="0">
                <a:latin typeface="Courier" pitchFamily="49" charset="0"/>
              </a:rPr>
              <a:t> ...</a:t>
            </a:r>
          </a:p>
          <a:p>
            <a:pPr algn="l"/>
            <a:r>
              <a:rPr lang="en-NZ" sz="1400" b="1" dirty="0">
                <a:latin typeface="Courier" pitchFamily="49" charset="0"/>
              </a:rPr>
              <a:t>  public </a:t>
            </a:r>
            <a:r>
              <a:rPr lang="en-NZ" sz="1400" b="1" dirty="0" err="1">
                <a:latin typeface="Courier" pitchFamily="49" charset="0"/>
              </a:rPr>
              <a:t>boolean</a:t>
            </a:r>
            <a:r>
              <a:rPr lang="en-NZ" sz="1400" b="1" dirty="0">
                <a:latin typeface="Courier" pitchFamily="49" charset="0"/>
              </a:rPr>
              <a:t> equals(Object </a:t>
            </a:r>
            <a:r>
              <a:rPr lang="en-NZ" sz="1400" b="1" dirty="0" err="1">
                <a:latin typeface="Courier" pitchFamily="49" charset="0"/>
              </a:rPr>
              <a:t>obj</a:t>
            </a:r>
            <a:r>
              <a:rPr lang="en-NZ" sz="1400" b="1" dirty="0">
                <a:latin typeface="Courier" pitchFamily="49" charset="0"/>
              </a:rPr>
              <a:t>) {</a:t>
            </a:r>
          </a:p>
          <a:p>
            <a:pPr algn="l"/>
            <a:r>
              <a:rPr lang="en-NZ" sz="1400" b="1" dirty="0">
                <a:latin typeface="Courier" pitchFamily="49" charset="0"/>
              </a:rPr>
              <a:t>    return (this == </a:t>
            </a:r>
            <a:r>
              <a:rPr lang="en-NZ" sz="1400" b="1" dirty="0" err="1">
                <a:latin typeface="Courier" pitchFamily="49" charset="0"/>
              </a:rPr>
              <a:t>obj</a:t>
            </a:r>
            <a:r>
              <a:rPr lang="en-NZ" sz="1400" b="1" dirty="0">
                <a:latin typeface="Courier" pitchFamily="49" charset="0"/>
              </a:rPr>
              <a:t>);</a:t>
            </a:r>
          </a:p>
          <a:p>
            <a:pPr algn="l"/>
            <a:r>
              <a:rPr lang="en-NZ" sz="1400" b="1" dirty="0">
                <a:latin typeface="Courier" pitchFamily="49" charset="0"/>
              </a:rPr>
              <a:t>  }</a:t>
            </a:r>
          </a:p>
          <a:p>
            <a:pPr algn="l"/>
            <a:r>
              <a:rPr lang="en-NZ" sz="1400" b="1" dirty="0">
                <a:latin typeface="Courier" pitchFamily="49" charset="0"/>
              </a:rPr>
              <a:t>  public String </a:t>
            </a:r>
            <a:r>
              <a:rPr lang="en-NZ" sz="1400" b="1" dirty="0" err="1">
                <a:latin typeface="Courier" pitchFamily="49" charset="0"/>
              </a:rPr>
              <a:t>toString</a:t>
            </a:r>
            <a:r>
              <a:rPr lang="en-NZ" sz="1400" b="1" dirty="0">
                <a:latin typeface="Courier" pitchFamily="49" charset="0"/>
              </a:rPr>
              <a:t>() {</a:t>
            </a:r>
          </a:p>
          <a:p>
            <a:pPr algn="l"/>
            <a:r>
              <a:rPr lang="en-NZ" sz="1400" b="1" dirty="0">
                <a:latin typeface="Courier" pitchFamily="49" charset="0"/>
              </a:rPr>
              <a:t>    return </a:t>
            </a:r>
            <a:r>
              <a:rPr lang="en-NZ" sz="1400" b="1" dirty="0" err="1">
                <a:latin typeface="Courier" pitchFamily="49" charset="0"/>
              </a:rPr>
              <a:t>getClass</a:t>
            </a:r>
            <a:r>
              <a:rPr lang="en-NZ" sz="1400" b="1" dirty="0">
                <a:latin typeface="Courier" pitchFamily="49" charset="0"/>
              </a:rPr>
              <a:t>().</a:t>
            </a:r>
            <a:r>
              <a:rPr lang="en-NZ" sz="1400" b="1" dirty="0" err="1">
                <a:latin typeface="Courier" pitchFamily="49" charset="0"/>
              </a:rPr>
              <a:t>getName</a:t>
            </a:r>
            <a:r>
              <a:rPr lang="en-NZ" sz="1400" b="1" dirty="0">
                <a:latin typeface="Courier" pitchFamily="49" charset="0"/>
              </a:rPr>
              <a:t>() ...</a:t>
            </a:r>
          </a:p>
          <a:p>
            <a:pPr algn="l"/>
            <a:r>
              <a:rPr lang="en-NZ" sz="1400" b="1" dirty="0">
                <a:latin typeface="Courier" pitchFamily="49" charset="0"/>
              </a:rPr>
              <a:t>  </a:t>
            </a:r>
            <a:r>
              <a:rPr lang="en-NZ" sz="1400" b="1" dirty="0" smtClean="0">
                <a:latin typeface="Courier" pitchFamily="49" charset="0"/>
              </a:rPr>
              <a:t>}</a:t>
            </a:r>
          </a:p>
          <a:p>
            <a:pPr algn="l"/>
            <a:r>
              <a:rPr lang="en-NZ" sz="1400" b="1" dirty="0">
                <a:latin typeface="Courier" pitchFamily="49" charset="0"/>
              </a:rPr>
              <a:t>  protected Object clone() </a:t>
            </a:r>
            <a:endParaRPr lang="en-NZ" sz="1400" b="1" dirty="0" smtClean="0">
              <a:latin typeface="Courier" pitchFamily="49" charset="0"/>
            </a:endParaRPr>
          </a:p>
          <a:p>
            <a:pPr algn="l"/>
            <a:r>
              <a:rPr lang="en-NZ" sz="1400" b="1" dirty="0">
                <a:latin typeface="Courier" pitchFamily="49" charset="0"/>
              </a:rPr>
              <a:t> </a:t>
            </a:r>
            <a:r>
              <a:rPr lang="en-NZ" sz="1400" b="1" dirty="0" smtClean="0">
                <a:latin typeface="Courier" pitchFamily="49" charset="0"/>
              </a:rPr>
              <a:t>   throws </a:t>
            </a:r>
            <a:r>
              <a:rPr lang="en-NZ" sz="1400" b="1" dirty="0" err="1" smtClean="0">
                <a:latin typeface="Courier" pitchFamily="49" charset="0"/>
              </a:rPr>
              <a:t>CloneNotSupportedException</a:t>
            </a:r>
            <a:r>
              <a:rPr lang="en-NZ" sz="1400" b="1" dirty="0" smtClean="0">
                <a:latin typeface="Courier" pitchFamily="49" charset="0"/>
              </a:rPr>
              <a:t> {</a:t>
            </a:r>
          </a:p>
          <a:p>
            <a:pPr algn="l"/>
            <a:r>
              <a:rPr lang="en-NZ" sz="1400" b="1" dirty="0" smtClean="0">
                <a:latin typeface="Courier" pitchFamily="49" charset="0"/>
              </a:rPr>
              <a:t>      ...   </a:t>
            </a:r>
          </a:p>
          <a:p>
            <a:pPr algn="l"/>
            <a:r>
              <a:rPr lang="en-NZ" sz="1400" b="1" dirty="0" smtClean="0">
                <a:latin typeface="Courier" pitchFamily="49" charset="0"/>
              </a:rPr>
              <a:t>  }</a:t>
            </a:r>
            <a:endParaRPr lang="en-NZ" sz="1400" b="1" dirty="0">
              <a:latin typeface="Courier" pitchFamily="49" charset="0"/>
            </a:endParaRPr>
          </a:p>
          <a:p>
            <a:pPr algn="l"/>
            <a:r>
              <a:rPr lang="en-NZ" sz="1400" b="1" dirty="0">
                <a:latin typeface="Courier" pitchFamily="49" charset="0"/>
              </a:rPr>
              <a:t>}</a:t>
            </a:r>
            <a:endParaRPr lang="en-NZ" sz="1600" b="1" dirty="0">
              <a:latin typeface="Couri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getClass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NZ" dirty="0" smtClean="0"/>
              <a:t> method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15C9-04D0-4DEC-B549-AE3885D11236}" type="slidenum">
              <a:rPr lang="en-NZ" smtClean="0"/>
              <a:pPr/>
              <a:t>13</a:t>
            </a:fld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cannot </a:t>
            </a:r>
            <a:r>
              <a:rPr lang="en-US" sz="2800" dirty="0" smtClean="0"/>
              <a:t>override </a:t>
            </a:r>
            <a:r>
              <a:rPr lang="en-US" sz="2800" b="1" dirty="0" err="1" smtClean="0">
                <a:latin typeface="Courier New" pitchFamily="49" charset="0"/>
                <a:cs typeface="Courier New" pitchFamily="49" charset="0"/>
              </a:rPr>
              <a:t>getClass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800" dirty="0" smtClean="0">
                <a:cs typeface="Courier New" pitchFamily="49" charset="0"/>
              </a:rPr>
              <a:t>.</a:t>
            </a:r>
          </a:p>
          <a:p>
            <a:pPr lvl="1"/>
            <a:r>
              <a:rPr lang="en-US" sz="2400" dirty="0" smtClean="0">
                <a:cs typeface="Courier New" pitchFamily="49" charset="0"/>
              </a:rPr>
              <a:t>Can you see why this isn’t allowed?</a:t>
            </a:r>
            <a:endParaRPr lang="en-US" sz="2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238349" y="4752785"/>
            <a:ext cx="6801862" cy="1366528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NZ" sz="1800" b="1" dirty="0">
                <a:latin typeface="Courier New" pitchFamily="49" charset="0"/>
              </a:rPr>
              <a:t>Point p1 = new Point(10, 20);</a:t>
            </a:r>
          </a:p>
          <a:p>
            <a:pPr algn="l">
              <a:spcBef>
                <a:spcPct val="20000"/>
              </a:spcBef>
            </a:pPr>
            <a:r>
              <a:rPr lang="en-NZ" sz="1800" b="1" dirty="0">
                <a:latin typeface="Courier New" pitchFamily="49" charset="0"/>
              </a:rPr>
              <a:t>Class c = p1.getClass ();</a:t>
            </a:r>
          </a:p>
          <a:p>
            <a:pPr algn="l">
              <a:spcBef>
                <a:spcPct val="20000"/>
              </a:spcBef>
            </a:pPr>
            <a:r>
              <a:rPr lang="en-NZ" sz="1800" b="1" dirty="0" err="1">
                <a:latin typeface="Courier New" pitchFamily="49" charset="0"/>
              </a:rPr>
              <a:t>System.out.println</a:t>
            </a:r>
            <a:r>
              <a:rPr lang="en-NZ" sz="1800" b="1" dirty="0">
                <a:latin typeface="Courier New" pitchFamily="49" charset="0"/>
              </a:rPr>
              <a:t>(</a:t>
            </a:r>
            <a:r>
              <a:rPr lang="en-NZ" sz="1800" b="1" dirty="0" err="1">
                <a:latin typeface="Courier New" pitchFamily="49" charset="0"/>
              </a:rPr>
              <a:t>c.getName</a:t>
            </a:r>
            <a:r>
              <a:rPr lang="en-NZ" sz="1800" b="1" dirty="0">
                <a:latin typeface="Courier New" pitchFamily="49" charset="0"/>
              </a:rPr>
              <a:t>());</a:t>
            </a:r>
          </a:p>
          <a:p>
            <a:pPr algn="l">
              <a:spcBef>
                <a:spcPct val="20000"/>
              </a:spcBef>
            </a:pPr>
            <a:r>
              <a:rPr lang="en-NZ" sz="1800" b="1" dirty="0" err="1">
                <a:latin typeface="Courier New" pitchFamily="49" charset="0"/>
              </a:rPr>
              <a:t>System.out.println</a:t>
            </a:r>
            <a:r>
              <a:rPr lang="en-NZ" sz="1800" b="1" dirty="0">
                <a:latin typeface="Courier New" pitchFamily="49" charset="0"/>
              </a:rPr>
              <a:t>(</a:t>
            </a:r>
            <a:r>
              <a:rPr lang="en-NZ" sz="1800" b="1" dirty="0" err="1">
                <a:latin typeface="Courier New" pitchFamily="49" charset="0"/>
              </a:rPr>
              <a:t>c.getSuperclass</a:t>
            </a:r>
            <a:r>
              <a:rPr lang="en-NZ" sz="1800" b="1" dirty="0">
                <a:latin typeface="Courier New" pitchFamily="49" charset="0"/>
              </a:rPr>
              <a:t>().</a:t>
            </a:r>
            <a:r>
              <a:rPr lang="en-NZ" sz="1800" b="1" dirty="0" err="1">
                <a:latin typeface="Courier New" pitchFamily="49" charset="0"/>
              </a:rPr>
              <a:t>getName</a:t>
            </a:r>
            <a:r>
              <a:rPr lang="en-NZ" sz="1800" b="1" dirty="0">
                <a:latin typeface="Courier New" pitchFamily="49" charset="0"/>
              </a:rPr>
              <a:t>());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6669873" y="5398506"/>
            <a:ext cx="2390398" cy="701731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NZ" sz="1800" b="1" dirty="0">
                <a:latin typeface="Courier New" pitchFamily="49" charset="0"/>
              </a:rPr>
              <a:t>Point</a:t>
            </a:r>
          </a:p>
          <a:p>
            <a:pPr algn="l">
              <a:spcBef>
                <a:spcPct val="20000"/>
              </a:spcBef>
            </a:pPr>
            <a:r>
              <a:rPr lang="en-NZ" sz="1800" b="1" dirty="0" err="1">
                <a:latin typeface="Courier New" pitchFamily="49" charset="0"/>
              </a:rPr>
              <a:t>java.lang.Object</a:t>
            </a:r>
            <a:endParaRPr lang="en-NZ" sz="1800" b="1" dirty="0">
              <a:latin typeface="Courier New" pitchFamily="49" charset="0"/>
            </a:endParaRPr>
          </a:p>
        </p:txBody>
      </p:sp>
      <p:sp>
        <p:nvSpPr>
          <p:cNvPr id="20" name="Text Box 42"/>
          <p:cNvSpPr txBox="1">
            <a:spLocks noChangeArrowheads="1"/>
          </p:cNvSpPr>
          <p:nvPr/>
        </p:nvSpPr>
        <p:spPr bwMode="auto">
          <a:xfrm>
            <a:off x="1219200" y="2590800"/>
            <a:ext cx="5147563" cy="2062103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NZ" sz="1600" b="1" dirty="0">
                <a:latin typeface="Courier" pitchFamily="49" charset="0"/>
              </a:rPr>
              <a:t>public class Object {</a:t>
            </a:r>
          </a:p>
          <a:p>
            <a:pPr algn="l"/>
            <a:r>
              <a:rPr lang="en-NZ" sz="1600" b="1" dirty="0">
                <a:latin typeface="Courier" pitchFamily="49" charset="0"/>
              </a:rPr>
              <a:t> </a:t>
            </a:r>
            <a:r>
              <a:rPr lang="en-NZ" sz="1600" b="1" dirty="0" smtClean="0">
                <a:latin typeface="Courier" pitchFamily="49" charset="0"/>
              </a:rPr>
              <a:t> ...</a:t>
            </a:r>
            <a:endParaRPr lang="en-NZ" sz="1600" b="1" dirty="0">
              <a:latin typeface="Courier" pitchFamily="49" charset="0"/>
            </a:endParaRPr>
          </a:p>
          <a:p>
            <a:pPr algn="l"/>
            <a:r>
              <a:rPr lang="en-NZ" sz="1600" b="1" dirty="0">
                <a:latin typeface="Courier" pitchFamily="49" charset="0"/>
              </a:rPr>
              <a:t>  // Returns the runtime class of an object</a:t>
            </a:r>
          </a:p>
          <a:p>
            <a:pPr algn="l"/>
            <a:r>
              <a:rPr lang="en-NZ" sz="1600" b="1" dirty="0" smtClean="0">
                <a:latin typeface="Courier" pitchFamily="49" charset="0"/>
              </a:rPr>
              <a:t>  public </a:t>
            </a:r>
            <a:r>
              <a:rPr lang="en-NZ" sz="1600" b="1" dirty="0">
                <a:latin typeface="Courier" pitchFamily="49" charset="0"/>
              </a:rPr>
              <a:t>final Class </a:t>
            </a:r>
            <a:r>
              <a:rPr lang="en-NZ" sz="1600" b="1" dirty="0" err="1">
                <a:latin typeface="Courier" pitchFamily="49" charset="0"/>
              </a:rPr>
              <a:t>getClass</a:t>
            </a:r>
            <a:r>
              <a:rPr lang="en-NZ" sz="1600" b="1" dirty="0" smtClean="0">
                <a:latin typeface="Courier" pitchFamily="49" charset="0"/>
              </a:rPr>
              <a:t>() {</a:t>
            </a:r>
          </a:p>
          <a:p>
            <a:pPr algn="l"/>
            <a:r>
              <a:rPr lang="en-NZ" sz="1600" b="1" dirty="0" smtClean="0">
                <a:latin typeface="Courier" pitchFamily="49" charset="0"/>
              </a:rPr>
              <a:t>    </a:t>
            </a:r>
            <a:r>
              <a:rPr lang="en-NZ" sz="1600" b="1" dirty="0">
                <a:latin typeface="Courier" pitchFamily="49" charset="0"/>
              </a:rPr>
              <a:t>...</a:t>
            </a:r>
          </a:p>
          <a:p>
            <a:pPr algn="l"/>
            <a:r>
              <a:rPr lang="en-NZ" sz="1600" b="1" dirty="0" smtClean="0">
                <a:latin typeface="Courier" pitchFamily="49" charset="0"/>
              </a:rPr>
              <a:t>  }</a:t>
            </a:r>
            <a:endParaRPr lang="en-NZ" sz="1600" b="1" dirty="0">
              <a:latin typeface="Courier" pitchFamily="49" charset="0"/>
            </a:endParaRPr>
          </a:p>
          <a:p>
            <a:pPr algn="l"/>
            <a:r>
              <a:rPr lang="en-NZ" sz="1600" b="1" dirty="0" smtClean="0">
                <a:latin typeface="Courier" pitchFamily="49" charset="0"/>
              </a:rPr>
              <a:t>  ...      </a:t>
            </a:r>
          </a:p>
          <a:p>
            <a:pPr algn="l"/>
            <a:r>
              <a:rPr lang="en-NZ" sz="1600" b="1" dirty="0">
                <a:latin typeface="Courier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Cloning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15C9-04D0-4DEC-B549-AE3885D11236}" type="slidenum">
              <a:rPr lang="en-NZ" smtClean="0"/>
              <a:pPr/>
              <a:t>14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763000" cy="5162128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clone()</a:t>
            </a:r>
            <a:r>
              <a:rPr lang="en-US" sz="2400" dirty="0" smtClean="0"/>
              <a:t> method in the 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Object</a:t>
            </a:r>
            <a:r>
              <a:rPr lang="en-US" sz="2400" dirty="0" smtClean="0"/>
              <a:t> class</a:t>
            </a:r>
          </a:p>
          <a:p>
            <a:pPr lvl="1"/>
            <a:r>
              <a:rPr lang="en-US" sz="2000" dirty="0" smtClean="0"/>
              <a:t>Throws an exception, if </a:t>
            </a:r>
            <a:r>
              <a:rPr lang="en-US" sz="2000" dirty="0"/>
              <a:t>the class of this object does not implement the interface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Cloneable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2000" dirty="0" smtClean="0"/>
              <a:t>Creates an object of the same type as the original object</a:t>
            </a:r>
          </a:p>
          <a:p>
            <a:pPr lvl="1"/>
            <a:r>
              <a:rPr lang="en-US" sz="2000" dirty="0" err="1" smtClean="0"/>
              <a:t>Initialises</a:t>
            </a:r>
            <a:r>
              <a:rPr lang="en-US" sz="2000" dirty="0" smtClean="0"/>
              <a:t> the clone’s instance variables to the same values as the original object's instance variables</a:t>
            </a:r>
          </a:p>
          <a:p>
            <a:pPr lvl="2"/>
            <a:r>
              <a:rPr lang="en-US" sz="1800" dirty="0" smtClean="0"/>
              <a:t>This is a shallow copy: any objects that are referenced by instance variables will not be cloned.</a:t>
            </a:r>
          </a:p>
          <a:p>
            <a:r>
              <a:rPr lang="en-US" sz="2400" dirty="0" smtClean="0"/>
              <a:t>If an object references another object, then you might want to override 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clone()</a:t>
            </a:r>
            <a:r>
              <a:rPr lang="en-US" sz="2400" dirty="0" smtClean="0"/>
              <a:t> so that </a:t>
            </a:r>
          </a:p>
          <a:p>
            <a:pPr lvl="1"/>
            <a:r>
              <a:rPr lang="en-US" sz="2000" dirty="0" smtClean="0"/>
              <a:t>It always throws an exception (i.e. is </a:t>
            </a:r>
            <a:r>
              <a:rPr lang="en-US" sz="2000" dirty="0" err="1" smtClean="0"/>
              <a:t>uncloneable</a:t>
            </a:r>
            <a:r>
              <a:rPr lang="en-US" sz="2000" dirty="0" smtClean="0"/>
              <a:t>), or</a:t>
            </a:r>
          </a:p>
          <a:p>
            <a:pPr lvl="1"/>
            <a:r>
              <a:rPr lang="en-US" sz="2000" dirty="0" smtClean="0"/>
              <a:t>It clones the other object, and references it from the clone of the original -- so that the clone of the original can be modified or destroyed without affecting the original.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smtClean="0"/>
              <a:t>Nested Classes</a:t>
            </a:r>
          </a:p>
        </p:txBody>
      </p:sp>
      <p:sp>
        <p:nvSpPr>
          <p:cNvPr id="14339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37B203F-3D9F-40E6-9C60-C38496E01336}" type="slidenum">
              <a:rPr lang="en-NZ" sz="1400">
                <a:solidFill>
                  <a:schemeClr val="tx2"/>
                </a:solidFill>
              </a:rPr>
              <a:pPr eaLnBrk="1" hangingPunct="1"/>
              <a:t>15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434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79388" y="1196978"/>
            <a:ext cx="8676006" cy="319483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b="1" dirty="0" smtClean="0"/>
              <a:t>Definition</a:t>
            </a:r>
            <a:r>
              <a:rPr lang="en-US" sz="2400" dirty="0" smtClean="0"/>
              <a:t>: A class defined inside another class.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/>
              <a:t>Motivation</a:t>
            </a:r>
            <a:r>
              <a:rPr lang="en-US" sz="2400" b="1" dirty="0"/>
              <a:t>: </a:t>
            </a:r>
            <a:r>
              <a:rPr lang="en-US" sz="2400" dirty="0" smtClean="0"/>
              <a:t>Some classes only make sense in the context of another enclosing class.  Examples:</a:t>
            </a:r>
          </a:p>
          <a:p>
            <a:pPr lvl="1">
              <a:lnSpc>
                <a:spcPct val="80000"/>
              </a:lnSpc>
            </a:pPr>
            <a:r>
              <a:rPr lang="en-US" sz="2100" dirty="0" smtClean="0"/>
              <a:t>An Enumeration or Iterator object cannot exist by itself.  It makes sense only in association with a collection being enumerated/iterated.</a:t>
            </a:r>
          </a:p>
          <a:p>
            <a:pPr lvl="1">
              <a:lnSpc>
                <a:spcPct val="80000"/>
              </a:lnSpc>
            </a:pPr>
            <a:r>
              <a:rPr lang="en-US" sz="2100" dirty="0"/>
              <a:t>A GUI event handler cannot exist by </a:t>
            </a:r>
            <a:r>
              <a:rPr lang="en-US" sz="2100" dirty="0" smtClean="0"/>
              <a:t>itself.  It makes sense only </a:t>
            </a:r>
            <a:r>
              <a:rPr lang="en-US" sz="2100" dirty="0"/>
              <a:t>in association with </a:t>
            </a:r>
            <a:r>
              <a:rPr lang="en-US" sz="2100" dirty="0" smtClean="0"/>
              <a:t>the </a:t>
            </a:r>
            <a:r>
              <a:rPr lang="en-US" sz="2100" dirty="0"/>
              <a:t>GUI component </a:t>
            </a:r>
            <a:r>
              <a:rPr lang="en-US" sz="2100" dirty="0" smtClean="0"/>
              <a:t>for which it </a:t>
            </a:r>
            <a:r>
              <a:rPr lang="en-US" sz="2100" dirty="0"/>
              <a:t>handles </a:t>
            </a:r>
            <a:r>
              <a:rPr lang="en-US" sz="2100" dirty="0" smtClean="0"/>
              <a:t>events.</a:t>
            </a:r>
          </a:p>
          <a:p>
            <a:pPr lvl="2">
              <a:lnSpc>
                <a:spcPct val="80000"/>
              </a:lnSpc>
            </a:pPr>
            <a:r>
              <a:rPr lang="en-US" sz="1800" dirty="0" smtClean="0"/>
              <a:t>Reference: the </a:t>
            </a:r>
            <a:r>
              <a:rPr lang="en-US" sz="1800" dirty="0" smtClean="0">
                <a:hlinkClick r:id="rId2"/>
              </a:rPr>
              <a:t>Writing an Event Listener</a:t>
            </a:r>
            <a:r>
              <a:rPr lang="en-US" sz="1800" dirty="0" smtClean="0"/>
              <a:t> Lesson of the Java Tutorials.</a:t>
            </a:r>
          </a:p>
          <a:p>
            <a:pPr lvl="1">
              <a:lnSpc>
                <a:spcPct val="80000"/>
              </a:lnSpc>
            </a:pPr>
            <a:r>
              <a:rPr lang="en-NZ" sz="2400" dirty="0"/>
              <a:t>N</a:t>
            </a:r>
            <a:r>
              <a:rPr lang="en-NZ" sz="2400" dirty="0" smtClean="0"/>
              <a:t>ested classes define, and enforce, a </a:t>
            </a:r>
            <a:r>
              <a:rPr lang="en-NZ" sz="2400" dirty="0" smtClean="0">
                <a:solidFill>
                  <a:srgbClr val="FF0000"/>
                </a:solidFill>
              </a:rPr>
              <a:t>composition relationship</a:t>
            </a:r>
            <a:r>
              <a:rPr lang="en-NZ" sz="2400" dirty="0" smtClean="0"/>
              <a:t> between the outer class and its inner classes:</a:t>
            </a:r>
          </a:p>
        </p:txBody>
      </p:sp>
      <p:sp>
        <p:nvSpPr>
          <p:cNvPr id="14343" name="Text Box 4"/>
          <p:cNvSpPr txBox="1">
            <a:spLocks noChangeArrowheads="1"/>
          </p:cNvSpPr>
          <p:nvPr/>
        </p:nvSpPr>
        <p:spPr bwMode="auto">
          <a:xfrm>
            <a:off x="2357364" y="4391810"/>
            <a:ext cx="4182555" cy="1754326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1800" b="1" dirty="0">
                <a:latin typeface="Courier New" pitchFamily="49" charset="0"/>
              </a:rPr>
              <a:t>public class </a:t>
            </a:r>
            <a:r>
              <a:rPr lang="en-US" sz="1800" b="1" dirty="0" err="1">
                <a:latin typeface="Courier New" pitchFamily="49" charset="0"/>
              </a:rPr>
              <a:t>MyRegularClass</a:t>
            </a:r>
            <a:r>
              <a:rPr lang="en-US" sz="1800" b="1" dirty="0">
                <a:latin typeface="Courier New" pitchFamily="49" charset="0"/>
              </a:rPr>
              <a:t> {</a:t>
            </a:r>
          </a:p>
          <a:p>
            <a:pPr algn="l"/>
            <a:r>
              <a:rPr lang="en-US" sz="1800" b="1" dirty="0">
                <a:latin typeface="Courier New" pitchFamily="49" charset="0"/>
              </a:rPr>
              <a:t> ...</a:t>
            </a:r>
          </a:p>
          <a:p>
            <a:pPr algn="l"/>
            <a:endParaRPr lang="en-US" sz="1800" b="1" dirty="0">
              <a:latin typeface="Courier New" pitchFamily="49" charset="0"/>
            </a:endParaRPr>
          </a:p>
          <a:p>
            <a:pPr algn="l"/>
            <a:r>
              <a:rPr lang="en-US" sz="1800" b="1" dirty="0">
                <a:latin typeface="Courier New" pitchFamily="49" charset="0"/>
              </a:rPr>
              <a:t>  </a:t>
            </a:r>
          </a:p>
          <a:p>
            <a:pPr algn="l"/>
            <a:endParaRPr lang="en-US" sz="1800" b="1" dirty="0">
              <a:latin typeface="Courier New" pitchFamily="49" charset="0"/>
            </a:endParaRPr>
          </a:p>
          <a:p>
            <a:pPr algn="l"/>
            <a:r>
              <a:rPr lang="en-US" sz="1800" b="1" dirty="0" smtClean="0">
                <a:latin typeface="Courier New" pitchFamily="49" charset="0"/>
              </a:rPr>
              <a:t>}</a:t>
            </a:r>
            <a:endParaRPr lang="en-US" sz="1800" b="1" dirty="0">
              <a:latin typeface="Courier New" pitchFamily="49" charset="0"/>
            </a:endParaRPr>
          </a:p>
        </p:txBody>
      </p:sp>
      <p:sp>
        <p:nvSpPr>
          <p:cNvPr id="14344" name="Text Box 5"/>
          <p:cNvSpPr txBox="1">
            <a:spLocks noChangeArrowheads="1"/>
          </p:cNvSpPr>
          <p:nvPr/>
        </p:nvSpPr>
        <p:spPr bwMode="auto">
          <a:xfrm>
            <a:off x="2987675" y="5013325"/>
            <a:ext cx="2847234" cy="738664"/>
          </a:xfrm>
          <a:prstGeom prst="rect">
            <a:avLst/>
          </a:pr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/>
            <a:r>
              <a:rPr lang="en-US" sz="1400" b="1" dirty="0">
                <a:solidFill>
                  <a:schemeClr val="bg1"/>
                </a:solidFill>
                <a:latin typeface="Courier New" pitchFamily="49" charset="0"/>
              </a:rPr>
              <a:t>class </a:t>
            </a:r>
            <a:r>
              <a:rPr lang="en-US" sz="1400" b="1" dirty="0" err="1">
                <a:solidFill>
                  <a:schemeClr val="bg1"/>
                </a:solidFill>
                <a:latin typeface="Courier New" pitchFamily="49" charset="0"/>
              </a:rPr>
              <a:t>MyInnerClass</a:t>
            </a:r>
            <a:r>
              <a:rPr lang="en-US" sz="1400" b="1" dirty="0">
                <a:solidFill>
                  <a:schemeClr val="bg1"/>
                </a:solidFill>
                <a:latin typeface="Courier New" pitchFamily="49" charset="0"/>
              </a:rPr>
              <a:t> { </a:t>
            </a:r>
          </a:p>
          <a:p>
            <a:pPr algn="l"/>
            <a:r>
              <a:rPr lang="en-US" sz="1400" b="1" dirty="0">
                <a:solidFill>
                  <a:schemeClr val="bg1"/>
                </a:solidFill>
                <a:latin typeface="Courier New" pitchFamily="49" charset="0"/>
              </a:rPr>
              <a:t>    ...</a:t>
            </a:r>
          </a:p>
          <a:p>
            <a:pPr algn="l"/>
            <a:r>
              <a:rPr lang="en-US" sz="1400" b="1" dirty="0">
                <a:solidFill>
                  <a:schemeClr val="bg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4345" name="AutoShape 6"/>
          <p:cNvSpPr>
            <a:spLocks noChangeArrowheads="1"/>
          </p:cNvSpPr>
          <p:nvPr/>
        </p:nvSpPr>
        <p:spPr bwMode="auto">
          <a:xfrm>
            <a:off x="783271" y="4777192"/>
            <a:ext cx="1574090" cy="380000"/>
          </a:xfrm>
          <a:prstGeom prst="wedgeRectCallout">
            <a:avLst>
              <a:gd name="adj1" fmla="val 39685"/>
              <a:gd name="adj2" fmla="val -100000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NZ" sz="1800" b="1" dirty="0"/>
              <a:t>Outer class</a:t>
            </a:r>
          </a:p>
        </p:txBody>
      </p:sp>
      <p:sp>
        <p:nvSpPr>
          <p:cNvPr id="14346" name="AutoShape 7"/>
          <p:cNvSpPr>
            <a:spLocks noChangeArrowheads="1"/>
          </p:cNvSpPr>
          <p:nvPr/>
        </p:nvSpPr>
        <p:spPr bwMode="auto">
          <a:xfrm>
            <a:off x="2668377" y="6134295"/>
            <a:ext cx="1619394" cy="369332"/>
          </a:xfrm>
          <a:prstGeom prst="wedgeRectCallout">
            <a:avLst>
              <a:gd name="adj1" fmla="val 54125"/>
              <a:gd name="adj2" fmla="val -137361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NZ" sz="1800" b="1" dirty="0"/>
              <a:t>Inner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dirty="0" smtClean="0"/>
              <a:t>Nested Classes: Some Details</a:t>
            </a:r>
          </a:p>
        </p:txBody>
      </p:sp>
      <p:sp>
        <p:nvSpPr>
          <p:cNvPr id="14339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37B203F-3D9F-40E6-9C60-C38496E01336}" type="slidenum">
              <a:rPr lang="en-NZ" sz="1400">
                <a:solidFill>
                  <a:schemeClr val="tx2"/>
                </a:solidFill>
              </a:rPr>
              <a:pPr eaLnBrk="1" hangingPunct="1"/>
              <a:t>16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434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251619" y="1124744"/>
            <a:ext cx="8441454" cy="539879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en-NZ" dirty="0" smtClean="0"/>
              <a:t>“A </a:t>
            </a:r>
            <a:r>
              <a:rPr lang="en-NZ" dirty="0"/>
              <a:t>nested class is a member of its enclosing class. </a:t>
            </a:r>
            <a:endParaRPr lang="en-NZ" dirty="0" smtClean="0"/>
          </a:p>
          <a:p>
            <a:pPr lvl="1">
              <a:lnSpc>
                <a:spcPct val="80000"/>
              </a:lnSpc>
            </a:pPr>
            <a:r>
              <a:rPr lang="en-NZ" dirty="0" smtClean="0"/>
              <a:t>Non-</a:t>
            </a:r>
            <a:r>
              <a:rPr lang="en-NZ" sz="2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en-NZ" dirty="0" smtClean="0"/>
              <a:t> </a:t>
            </a:r>
            <a:r>
              <a:rPr lang="en-NZ" dirty="0"/>
              <a:t>nested classes (inner classes) have access to other members of the enclosing class, even if they are declared private. </a:t>
            </a:r>
            <a:endParaRPr lang="en-NZ" dirty="0" smtClean="0"/>
          </a:p>
          <a:p>
            <a:pPr lvl="1">
              <a:lnSpc>
                <a:spcPct val="80000"/>
              </a:lnSpc>
            </a:pPr>
            <a:r>
              <a:rPr lang="en-NZ" sz="2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en-NZ" dirty="0" smtClean="0"/>
              <a:t> </a:t>
            </a:r>
            <a:r>
              <a:rPr lang="en-NZ" dirty="0"/>
              <a:t>nested classes do not have access to other members of the enclosing class</a:t>
            </a:r>
            <a:r>
              <a:rPr lang="en-NZ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NZ" dirty="0"/>
              <a:t>“As a member of [its outer class], a nested class can be declared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en-NZ" dirty="0"/>
              <a:t>,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en-NZ" dirty="0"/>
              <a:t>,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en-NZ" dirty="0"/>
              <a:t>, or package private</a:t>
            </a:r>
            <a:r>
              <a:rPr lang="en-NZ" dirty="0" smtClean="0"/>
              <a:t>.</a:t>
            </a:r>
          </a:p>
          <a:p>
            <a:pPr lvl="1">
              <a:lnSpc>
                <a:spcPct val="80000"/>
              </a:lnSpc>
            </a:pPr>
            <a:r>
              <a:rPr lang="en-NZ" sz="2300" dirty="0" smtClean="0">
                <a:solidFill>
                  <a:schemeClr val="tx1"/>
                </a:solidFill>
              </a:rPr>
              <a:t>(</a:t>
            </a:r>
            <a:r>
              <a:rPr lang="en-NZ" sz="2300" dirty="0">
                <a:solidFill>
                  <a:schemeClr val="tx1"/>
                </a:solidFill>
              </a:rPr>
              <a:t>Recall that outer classes can only be declared </a:t>
            </a:r>
            <a:r>
              <a:rPr lang="en-NZ" sz="23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en-NZ" sz="2300" dirty="0">
                <a:solidFill>
                  <a:schemeClr val="tx1"/>
                </a:solidFill>
              </a:rPr>
              <a:t> or package private</a:t>
            </a:r>
            <a:r>
              <a:rPr lang="en-NZ" sz="2300" dirty="0" smtClean="0">
                <a:solidFill>
                  <a:schemeClr val="tx1"/>
                </a:solidFill>
              </a:rPr>
              <a:t>.)”</a:t>
            </a:r>
          </a:p>
          <a:p>
            <a:pPr>
              <a:lnSpc>
                <a:spcPct val="80000"/>
              </a:lnSpc>
            </a:pPr>
            <a:r>
              <a:rPr lang="en-NZ" sz="2600" dirty="0" smtClean="0"/>
              <a:t>“</a:t>
            </a:r>
            <a:r>
              <a:rPr lang="en-NZ" dirty="0"/>
              <a:t>There are two additional types of inner classes. </a:t>
            </a:r>
            <a:endParaRPr lang="en-NZ" dirty="0" smtClean="0"/>
          </a:p>
          <a:p>
            <a:pPr lvl="1">
              <a:lnSpc>
                <a:spcPct val="80000"/>
              </a:lnSpc>
            </a:pPr>
            <a:r>
              <a:rPr lang="en-NZ" dirty="0" smtClean="0"/>
              <a:t>You </a:t>
            </a:r>
            <a:r>
              <a:rPr lang="en-NZ" dirty="0"/>
              <a:t>can declare an inner class within the body of a method. </a:t>
            </a:r>
            <a:endParaRPr lang="en-NZ" dirty="0" smtClean="0"/>
          </a:p>
          <a:p>
            <a:pPr lvl="2">
              <a:lnSpc>
                <a:spcPct val="80000"/>
              </a:lnSpc>
            </a:pPr>
            <a:r>
              <a:rPr lang="en-NZ" dirty="0" smtClean="0"/>
              <a:t>Such </a:t>
            </a:r>
            <a:r>
              <a:rPr lang="en-NZ" dirty="0"/>
              <a:t>a class is known as a </a:t>
            </a:r>
            <a:r>
              <a:rPr lang="en-NZ" i="1" dirty="0"/>
              <a:t>local inner class</a:t>
            </a:r>
            <a:r>
              <a:rPr lang="en-NZ" dirty="0"/>
              <a:t>. </a:t>
            </a:r>
            <a:endParaRPr lang="en-NZ" dirty="0" smtClean="0"/>
          </a:p>
          <a:p>
            <a:pPr lvl="1">
              <a:lnSpc>
                <a:spcPct val="80000"/>
              </a:lnSpc>
            </a:pPr>
            <a:r>
              <a:rPr lang="en-NZ" dirty="0" smtClean="0"/>
              <a:t>You </a:t>
            </a:r>
            <a:r>
              <a:rPr lang="en-NZ" dirty="0"/>
              <a:t>can also declare an inner class within the body of a method without naming it. </a:t>
            </a:r>
            <a:endParaRPr lang="en-NZ" dirty="0" smtClean="0"/>
          </a:p>
          <a:p>
            <a:pPr lvl="2">
              <a:lnSpc>
                <a:spcPct val="80000"/>
              </a:lnSpc>
            </a:pPr>
            <a:r>
              <a:rPr lang="en-NZ" dirty="0" smtClean="0"/>
              <a:t>These </a:t>
            </a:r>
            <a:r>
              <a:rPr lang="en-NZ" dirty="0"/>
              <a:t>classes are known as </a:t>
            </a:r>
            <a:r>
              <a:rPr lang="en-NZ" i="1" dirty="0"/>
              <a:t>anonymous inner classes</a:t>
            </a:r>
            <a:r>
              <a:rPr lang="en-NZ" dirty="0"/>
              <a:t>. </a:t>
            </a:r>
            <a:endParaRPr lang="en-NZ" dirty="0" smtClean="0"/>
          </a:p>
          <a:p>
            <a:pPr lvl="1">
              <a:lnSpc>
                <a:spcPct val="80000"/>
              </a:lnSpc>
            </a:pPr>
            <a:r>
              <a:rPr lang="en-NZ" dirty="0" smtClean="0"/>
              <a:t>You </a:t>
            </a:r>
            <a:r>
              <a:rPr lang="en-NZ" dirty="0"/>
              <a:t>will encounter such classes in advanced Java programming</a:t>
            </a:r>
            <a:r>
              <a:rPr lang="en-NZ" dirty="0" smtClean="0"/>
              <a:t>.”</a:t>
            </a:r>
            <a:endParaRPr lang="en-NZ" sz="2300" dirty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</a:pPr>
            <a:endParaRPr lang="en-NZ" dirty="0"/>
          </a:p>
          <a:p>
            <a:pPr lvl="3" eaLnBrk="1" hangingPunct="1">
              <a:lnSpc>
                <a:spcPct val="80000"/>
              </a:lnSpc>
            </a:pPr>
            <a:endParaRPr lang="en-NZ" sz="1400" dirty="0" smtClean="0"/>
          </a:p>
          <a:p>
            <a:pPr lvl="3" eaLnBrk="1" hangingPunct="1">
              <a:lnSpc>
                <a:spcPct val="80000"/>
              </a:lnSpc>
            </a:pPr>
            <a:endParaRPr lang="en-NZ" sz="1400" dirty="0"/>
          </a:p>
          <a:p>
            <a:pPr lvl="3" eaLnBrk="1" hangingPunct="1">
              <a:lnSpc>
                <a:spcPct val="80000"/>
              </a:lnSpc>
            </a:pPr>
            <a:endParaRPr lang="en-NZ" sz="1400" dirty="0" smtClean="0"/>
          </a:p>
          <a:p>
            <a:pPr lvl="3" eaLnBrk="1" hangingPunct="1">
              <a:lnSpc>
                <a:spcPct val="80000"/>
              </a:lnSpc>
            </a:pPr>
            <a:endParaRPr lang="en-NZ" sz="1400" dirty="0"/>
          </a:p>
          <a:p>
            <a:pPr lvl="3" eaLnBrk="1" hangingPunct="1">
              <a:lnSpc>
                <a:spcPct val="80000"/>
              </a:lnSpc>
            </a:pPr>
            <a:endParaRPr lang="en-NZ" sz="1400" dirty="0" smtClean="0"/>
          </a:p>
          <a:p>
            <a:pPr lvl="3" eaLnBrk="1" hangingPunct="1">
              <a:lnSpc>
                <a:spcPct val="80000"/>
              </a:lnSpc>
            </a:pPr>
            <a:endParaRPr lang="en-NZ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64916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NZ" dirty="0" smtClean="0"/>
          </a:p>
        </p:txBody>
      </p:sp>
      <p:sp>
        <p:nvSpPr>
          <p:cNvPr id="215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0653-8D52-4D10-9733-3B8E94EF6FF4}" type="slidenum">
              <a:rPr lang="en-NZ" smtClean="0"/>
              <a:pPr/>
              <a:t>17</a:t>
            </a:fld>
            <a:endParaRPr lang="en-NZ" dirty="0"/>
          </a:p>
        </p:txBody>
      </p:sp>
      <p:sp>
        <p:nvSpPr>
          <p:cNvPr id="21510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Topics</a:t>
            </a:r>
            <a:r>
              <a:rPr lang="en-US" dirty="0" smtClean="0"/>
              <a:t>:</a:t>
            </a:r>
          </a:p>
          <a:p>
            <a:pPr lvl="1"/>
            <a:r>
              <a:rPr lang="en-NZ" dirty="0"/>
              <a:t>Enum Types</a:t>
            </a:r>
          </a:p>
          <a:p>
            <a:pPr lvl="1"/>
            <a:r>
              <a:rPr lang="en-NZ" dirty="0"/>
              <a:t>Memory allocation: another view of Java’s type system</a:t>
            </a:r>
          </a:p>
          <a:p>
            <a:pPr lvl="1"/>
            <a:r>
              <a:rPr lang="en-NZ" dirty="0"/>
              <a:t>Object Identity, Assignment, Equality, and Copying</a:t>
            </a:r>
            <a:endParaRPr lang="en-US" dirty="0"/>
          </a:p>
          <a:p>
            <a:pPr lvl="2"/>
            <a:r>
              <a:rPr lang="en-US" dirty="0"/>
              <a:t>The Object class</a:t>
            </a:r>
          </a:p>
          <a:p>
            <a:pPr lvl="2"/>
            <a:r>
              <a:rPr lang="en-US" dirty="0"/>
              <a:t>Overriding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equals()</a:t>
            </a:r>
            <a:r>
              <a:rPr lang="en-US" dirty="0"/>
              <a:t> and 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toString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()</a:t>
            </a:r>
            <a:endParaRPr lang="en-US" dirty="0"/>
          </a:p>
          <a:p>
            <a:pPr lvl="2"/>
            <a:r>
              <a:rPr lang="en-US" dirty="0"/>
              <a:t>Cloning</a:t>
            </a:r>
          </a:p>
          <a:p>
            <a:pPr lvl="1"/>
            <a:r>
              <a:rPr lang="en-US" dirty="0"/>
              <a:t>Nested Classes</a:t>
            </a:r>
          </a:p>
          <a:p>
            <a:pPr lvl="2"/>
            <a:r>
              <a:rPr lang="en-US" dirty="0"/>
              <a:t>What and Why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1837</Words>
  <Application>Microsoft Office PowerPoint</Application>
  <PresentationFormat>On-screen Show (4:3)</PresentationFormat>
  <Paragraphs>289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Agenda</vt:lpstr>
      <vt:lpstr>Learning objectives for this week</vt:lpstr>
      <vt:lpstr>Enum Types</vt:lpstr>
      <vt:lpstr>Memory Allocation</vt:lpstr>
      <vt:lpstr>A model of Java’s type system (for reference)</vt:lpstr>
      <vt:lpstr>Variables, revisited</vt:lpstr>
      <vt:lpstr>Object Identity</vt:lpstr>
      <vt:lpstr>Equality test: object identity</vt:lpstr>
      <vt:lpstr>The hashCode() Method</vt:lpstr>
      <vt:lpstr>String Equality – be careful…</vt:lpstr>
      <vt:lpstr>Other Overridable Object Methods</vt:lpstr>
      <vt:lpstr>The getClass() method</vt:lpstr>
      <vt:lpstr>Cloning</vt:lpstr>
      <vt:lpstr>Nested Classes</vt:lpstr>
      <vt:lpstr>Nested Classes: Some Details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stdc_lp</dc:creator>
  <cp:lastModifiedBy>stdc_lp</cp:lastModifiedBy>
  <cp:revision>4</cp:revision>
  <dcterms:created xsi:type="dcterms:W3CDTF">2014-06-15T22:58:30Z</dcterms:created>
  <dcterms:modified xsi:type="dcterms:W3CDTF">2014-06-16T00:16:14Z</dcterms:modified>
</cp:coreProperties>
</file>