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9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2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</p:sldIdLst>
  <p:sldSz cx="9906000" cy="6858000" type="A4"/>
  <p:notesSz cx="7099300" cy="10234613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8043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233" autoAdjust="0"/>
    <p:restoredTop sz="94737" autoAdjust="0"/>
  </p:normalViewPr>
  <p:slideViewPr>
    <p:cSldViewPr>
      <p:cViewPr>
        <p:scale>
          <a:sx n="70" d="100"/>
          <a:sy n="70" d="100"/>
        </p:scale>
        <p:origin x="-552" y="27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6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6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fld id="{E167212A-14EC-40D4-88E4-618B1918B453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769016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8350"/>
            <a:ext cx="5546725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1760"/>
            <a:ext cx="5207000" cy="460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 smtClean="0"/>
              <a:t>Click to edit Master text styles</a:t>
            </a:r>
          </a:p>
          <a:p>
            <a:pPr lvl="1"/>
            <a:r>
              <a:rPr lang="en-NZ" noProof="0" smtClean="0"/>
              <a:t>Second level</a:t>
            </a:r>
          </a:p>
          <a:p>
            <a:pPr lvl="2"/>
            <a:r>
              <a:rPr lang="en-NZ" noProof="0" smtClean="0"/>
              <a:t>Third level</a:t>
            </a:r>
          </a:p>
          <a:p>
            <a:pPr lvl="3"/>
            <a:r>
              <a:rPr lang="en-NZ" noProof="0" smtClean="0"/>
              <a:t>Fourth level</a:t>
            </a:r>
          </a:p>
          <a:p>
            <a:pPr lvl="4"/>
            <a:r>
              <a:rPr lang="en-NZ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fld id="{D89CE8FB-603F-47E9-8523-E6A2764F3B89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313050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A55C4-0597-4451-85E8-0BBE7FA57170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6288" y="768350"/>
            <a:ext cx="5546725" cy="3840163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9510C-3AA4-46C2-A690-80E49FF0E87C}" type="slidenum">
              <a:rPr lang="en-NZ"/>
              <a:pPr/>
              <a:t>17</a:t>
            </a:fld>
            <a:endParaRPr lang="en-NZ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B50DB01F-54BB-4C95-99EA-E46547BEE03A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0606-573D-4CD4-BDDF-C4997264EBF0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CE49-37E2-434A-8845-8D31492FD5BC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3016-E8A0-4208-9704-6A88CCFBA9A8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4B0FA-A61E-4972-9E27-B6E0197E83D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E19C-612B-4A77-9032-13D89960CF81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EA15E-8400-42F0-BA18-FBF7EE6B80DB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5D2B1-14CC-4BFC-BAAA-DD04B8EE678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tutorial/java/nutsandbolts/op2.html" TargetMode="External"/><Relationship Id="rId3" Type="http://schemas.openxmlformats.org/officeDocument/2006/relationships/hyperlink" Target="http://docs.oracle.com/javase/tutorial/java/javaOO/enum.html" TargetMode="External"/><Relationship Id="rId7" Type="http://schemas.openxmlformats.org/officeDocument/2006/relationships/hyperlink" Target="http://docs.oracle.com/javase/tutorial/java/IandI/index.html" TargetMode="External"/><Relationship Id="rId2" Type="http://schemas.openxmlformats.org/officeDocument/2006/relationships/hyperlink" Target="http://docs.oracle.com/javase/tutori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tutorial/java/IandI/objectclass.html" TargetMode="External"/><Relationship Id="rId5" Type="http://schemas.openxmlformats.org/officeDocument/2006/relationships/hyperlink" Target="http://docs.oracle.com/javase/tutorial/java/javaOO/index.html" TargetMode="External"/><Relationship Id="rId10" Type="http://schemas.openxmlformats.org/officeDocument/2006/relationships/hyperlink" Target="http://eclipsesource.com/blogs/2012/09/04/the-3-things-you-should-know-about-hashcode/" TargetMode="External"/><Relationship Id="rId4" Type="http://schemas.openxmlformats.org/officeDocument/2006/relationships/hyperlink" Target="http://docs.oracle.com/javase/tutorial/java/javaOO/nested.html" TargetMode="External"/><Relationship Id="rId9" Type="http://schemas.openxmlformats.org/officeDocument/2006/relationships/hyperlink" Target="http://docs.oracle.com/javase/tutorial/java/nutsandbolts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tutorial/java/nutsandbolts/index.html" TargetMode="External"/><Relationship Id="rId2" Type="http://schemas.openxmlformats.org/officeDocument/2006/relationships/hyperlink" Target="http://docs.oracle.com/javase/tutorial/java/nutsandbolts/variables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1" y="5085184"/>
            <a:ext cx="7592640" cy="64807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NZ" b="1" dirty="0" smtClean="0"/>
              <a:t>Java Implementation: Part </a:t>
            </a:r>
            <a:r>
              <a:rPr lang="en-NZ" b="1" dirty="0" smtClean="0"/>
              <a:t>3</a:t>
            </a:r>
            <a:endParaRPr lang="en-NZ" b="1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20800" y="3886200"/>
            <a:ext cx="7429500" cy="9906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NZ" altLang="zh-TW" sz="3200" b="1" dirty="0" smtClean="0">
                <a:latin typeface="+mj-lt"/>
                <a:ea typeface="新細明體" pitchFamily="18" charset="-120"/>
                <a:cs typeface="+mj-cs"/>
              </a:rPr>
              <a:t>Software Construction</a:t>
            </a:r>
          </a:p>
          <a:p>
            <a:pPr lvl="0" fontAlgn="auto">
              <a:spcAft>
                <a:spcPts val="0"/>
              </a:spcAft>
              <a:defRPr/>
            </a:pPr>
            <a:r>
              <a:rPr kumimoji="0" lang="en-NZ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Lecture</a:t>
            </a:r>
            <a:r>
              <a:rPr kumimoji="0" lang="en-NZ" alt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 8</a:t>
            </a:r>
            <a:endParaRPr kumimoji="0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NZ" dirty="0" smtClean="0"/>
              <a:t>Enum Types</a:t>
            </a:r>
          </a:p>
          <a:p>
            <a:pPr lvl="1"/>
            <a:r>
              <a:rPr lang="en-NZ" dirty="0"/>
              <a:t>M</a:t>
            </a:r>
            <a:r>
              <a:rPr lang="en-NZ" dirty="0" smtClean="0"/>
              <a:t>emory allocation: another view of Java’s type system</a:t>
            </a:r>
          </a:p>
          <a:p>
            <a:pPr lvl="1"/>
            <a:r>
              <a:rPr lang="en-NZ" dirty="0" smtClean="0"/>
              <a:t>Object </a:t>
            </a:r>
            <a:r>
              <a:rPr lang="en-NZ" dirty="0"/>
              <a:t>Identity, Assignment, </a:t>
            </a:r>
            <a:r>
              <a:rPr lang="en-NZ" dirty="0" smtClean="0"/>
              <a:t>Equality, and </a:t>
            </a:r>
            <a:r>
              <a:rPr lang="en-NZ" dirty="0"/>
              <a:t>Copying</a:t>
            </a:r>
            <a:endParaRPr lang="en-US" dirty="0"/>
          </a:p>
          <a:p>
            <a:pPr lvl="2"/>
            <a:r>
              <a:rPr lang="en-US" dirty="0"/>
              <a:t>The Object class</a:t>
            </a:r>
          </a:p>
          <a:p>
            <a:pPr lvl="2"/>
            <a:r>
              <a:rPr lang="en-US" dirty="0"/>
              <a:t>Overriding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equals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toString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()</a:t>
            </a:r>
            <a:endParaRPr lang="en-US" dirty="0"/>
          </a:p>
          <a:p>
            <a:pPr lvl="2"/>
            <a:r>
              <a:rPr lang="en-US" dirty="0" smtClean="0"/>
              <a:t>Cloning</a:t>
            </a:r>
          </a:p>
          <a:p>
            <a:pPr lvl="1"/>
            <a:r>
              <a:rPr lang="en-US" dirty="0" smtClean="0"/>
              <a:t>Nested Classes</a:t>
            </a:r>
          </a:p>
          <a:p>
            <a:pPr lvl="2"/>
            <a:r>
              <a:rPr lang="en-US" dirty="0" smtClean="0"/>
              <a:t>What and Why</a:t>
            </a:r>
            <a:endParaRPr lang="en-US" dirty="0"/>
          </a:p>
          <a:p>
            <a:r>
              <a:rPr lang="en-US" dirty="0" smtClean="0"/>
              <a:t>Reading, in </a:t>
            </a:r>
            <a:r>
              <a:rPr lang="en-US" dirty="0" smtClean="0">
                <a:hlinkClick r:id="rId2"/>
              </a:rPr>
              <a:t>The </a:t>
            </a:r>
            <a:r>
              <a:rPr lang="en-US" dirty="0">
                <a:hlinkClick r:id="rId2"/>
              </a:rPr>
              <a:t>Java </a:t>
            </a:r>
            <a:r>
              <a:rPr lang="en-US" dirty="0" smtClean="0">
                <a:hlinkClick r:id="rId2"/>
              </a:rPr>
              <a:t>Tutorials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hlinkClick r:id="rId3"/>
              </a:rPr>
              <a:t>Enum Types</a:t>
            </a:r>
            <a:r>
              <a:rPr lang="en-US" dirty="0" smtClean="0"/>
              <a:t> and </a:t>
            </a:r>
            <a:r>
              <a:rPr lang="en-US" dirty="0">
                <a:hlinkClick r:id="rId4"/>
              </a:rPr>
              <a:t>Nested Classes</a:t>
            </a:r>
            <a:r>
              <a:rPr lang="en-US" dirty="0"/>
              <a:t> </a:t>
            </a:r>
            <a:r>
              <a:rPr lang="en-US" dirty="0" smtClean="0"/>
              <a:t>pages, in the </a:t>
            </a:r>
            <a:r>
              <a:rPr lang="en-US" dirty="0" smtClean="0">
                <a:hlinkClick r:id="rId5"/>
              </a:rPr>
              <a:t>Classes and Objects</a:t>
            </a:r>
            <a:r>
              <a:rPr lang="en-US" dirty="0" smtClean="0"/>
              <a:t> Lesson.</a:t>
            </a:r>
          </a:p>
          <a:p>
            <a:pPr lvl="1"/>
            <a:r>
              <a:rPr lang="en-US" dirty="0" smtClean="0">
                <a:hlinkClick r:id="rId6"/>
              </a:rPr>
              <a:t>Object as a Superclass</a:t>
            </a:r>
            <a:r>
              <a:rPr lang="en-US" dirty="0" smtClean="0"/>
              <a:t> page, in the </a:t>
            </a:r>
            <a:r>
              <a:rPr lang="en-US" dirty="0" smtClean="0">
                <a:hlinkClick r:id="rId7"/>
              </a:rPr>
              <a:t>Interface and Inheritance</a:t>
            </a:r>
            <a:r>
              <a:rPr lang="en-US" dirty="0" smtClean="0"/>
              <a:t> Lesson.</a:t>
            </a:r>
          </a:p>
          <a:p>
            <a:pPr lvl="1"/>
            <a:r>
              <a:rPr lang="en-NZ" dirty="0" smtClean="0">
                <a:hlinkClick r:id="rId8"/>
              </a:rPr>
              <a:t>Equality, Relational, and Conditional Operators</a:t>
            </a:r>
            <a:r>
              <a:rPr lang="en-US" dirty="0" smtClean="0"/>
              <a:t> page, in the </a:t>
            </a:r>
            <a:r>
              <a:rPr lang="en-US" dirty="0" smtClean="0">
                <a:hlinkClick r:id="rId9"/>
              </a:rPr>
              <a:t>Language Basics</a:t>
            </a:r>
            <a:r>
              <a:rPr lang="en-US" dirty="0" smtClean="0"/>
              <a:t> Lesson.</a:t>
            </a:r>
          </a:p>
          <a:p>
            <a:r>
              <a:rPr lang="en-US" dirty="0" smtClean="0"/>
              <a:t>For reference:</a:t>
            </a:r>
          </a:p>
          <a:p>
            <a:pPr lvl="1"/>
            <a:r>
              <a:rPr lang="en-NZ" dirty="0" smtClean="0">
                <a:hlinkClick r:id="rId10"/>
              </a:rPr>
              <a:t>The 3 things you should know about </a:t>
            </a:r>
            <a:r>
              <a:rPr lang="en-NZ" dirty="0" err="1" smtClean="0">
                <a:hlinkClick r:id="rId10"/>
              </a:rPr>
              <a:t>hashCode</a:t>
            </a:r>
            <a:r>
              <a:rPr lang="en-NZ" smtClean="0">
                <a:hlinkClick r:id="rId10"/>
              </a:rPr>
              <a:t>()</a:t>
            </a:r>
            <a:r>
              <a:rPr lang="en-US" smtClean="0"/>
              <a:t>, </a:t>
            </a:r>
            <a:r>
              <a:rPr lang="en-US" dirty="0" smtClean="0"/>
              <a:t>Eclipse Source Developer,  available 20 March 2013.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objectives for this week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Students will be competent at implementing OO designs in Java</a:t>
            </a:r>
          </a:p>
          <a:p>
            <a:pPr lvl="1"/>
            <a:r>
              <a:rPr lang="en-US" dirty="0" smtClean="0"/>
              <a:t>Interfaces, reference data types, abstract classes, intro to generics</a:t>
            </a:r>
          </a:p>
          <a:p>
            <a:pPr lvl="1"/>
            <a:r>
              <a:rPr lang="en-US" dirty="0" smtClean="0"/>
              <a:t> Visibility, packages, static &amp; dynamic typing, conversion &amp; casting</a:t>
            </a:r>
          </a:p>
          <a:p>
            <a:pPr lvl="1"/>
            <a:r>
              <a:rPr lang="en-US" dirty="0" err="1" smtClean="0"/>
              <a:t>Enums</a:t>
            </a:r>
            <a:r>
              <a:rPr lang="en-US" dirty="0" smtClean="0"/>
              <a:t>, memory allocation, object identity &amp; assignment &amp; equality &amp; cloning, nested classes</a:t>
            </a:r>
          </a:p>
          <a:p>
            <a:endParaRPr lang="en-US" dirty="0" smtClean="0"/>
          </a:p>
          <a:p>
            <a:r>
              <a:rPr lang="en-US" dirty="0" smtClean="0"/>
              <a:t>The lectures will give you the basic “theory”, but they won’t give you a “working understanding” – you have to do the hard-yards of putting these ideas into practice.</a:t>
            </a:r>
          </a:p>
          <a:p>
            <a:pPr lvl="1"/>
            <a:r>
              <a:rPr lang="en-US" dirty="0" smtClean="0"/>
              <a:t>You won’t even understand the theory, if you listen passively to lectures.  I’ll try to help you “learn how to learn” from the Java tutorials.</a:t>
            </a:r>
          </a:p>
          <a:p>
            <a:pPr lvl="1"/>
            <a:r>
              <a:rPr lang="en-US" dirty="0" smtClean="0"/>
              <a:t>You’ll get many chances to develop your understanding in your lab assignments for this course.</a:t>
            </a:r>
          </a:p>
          <a:p>
            <a:endParaRPr lang="en-US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61088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NZ" dirty="0" smtClean="0"/>
              <a:t>Keywords for Control of Inheritance</a:t>
            </a:r>
          </a:p>
        </p:txBody>
      </p:sp>
      <p:sp>
        <p:nvSpPr>
          <p:cNvPr id="1433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A5FFACD-E1D0-48D0-8F52-3840A056358A}" type="slidenum">
              <a:rPr lang="en-NZ" sz="1400">
                <a:solidFill>
                  <a:schemeClr val="tx2"/>
                </a:solidFill>
              </a:rPr>
              <a:pPr eaLnBrk="1" hangingPunct="1"/>
              <a:t>4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381124" y="1196752"/>
            <a:ext cx="9324404" cy="516212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NZ" sz="2400" dirty="0" smtClean="0"/>
              <a:t>Every subclass will</a:t>
            </a:r>
            <a:endParaRPr lang="en-NZ" sz="2400" dirty="0"/>
          </a:p>
          <a:p>
            <a:pPr lvl="1">
              <a:lnSpc>
                <a:spcPct val="80000"/>
              </a:lnSpc>
            </a:pPr>
            <a:r>
              <a:rPr lang="en-NZ" sz="2100" dirty="0" smtClean="0"/>
              <a:t>inherit all superclass members that are declared as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en-NZ" sz="2100" b="1" dirty="0" smtClean="0"/>
              <a:t> </a:t>
            </a:r>
            <a:r>
              <a:rPr lang="en-NZ" sz="2100" dirty="0" smtClean="0"/>
              <a:t>or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en-NZ" sz="2100" dirty="0"/>
              <a:t> </a:t>
            </a:r>
            <a:r>
              <a:rPr lang="en-NZ" sz="21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NZ" sz="2400" dirty="0" smtClean="0">
                <a:cs typeface="Courier New" pitchFamily="49" charset="0"/>
              </a:rPr>
              <a:t>By contrast,</a:t>
            </a:r>
          </a:p>
          <a:p>
            <a:pPr lvl="1">
              <a:lnSpc>
                <a:spcPct val="80000"/>
              </a:lnSpc>
            </a:pP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en-NZ" sz="2100" dirty="0" smtClean="0"/>
              <a:t> members are not inherited (but may be accessible through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super</a:t>
            </a:r>
            <a:r>
              <a:rPr lang="en-NZ" sz="2100" dirty="0"/>
              <a:t>.) </a:t>
            </a:r>
            <a:endParaRPr lang="en-NZ" sz="21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The default visibility is “package-private” –  inherited by subclasses within the same package, but not inherited by subclasses that are declared outside the package. 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No subclass can</a:t>
            </a:r>
          </a:p>
          <a:p>
            <a:pPr lvl="1">
              <a:lnSpc>
                <a:spcPct val="80000"/>
              </a:lnSpc>
            </a:pPr>
            <a:r>
              <a:rPr lang="en-NZ" sz="2100" dirty="0"/>
              <a:t>o</a:t>
            </a:r>
            <a:r>
              <a:rPr lang="en-NZ" sz="2100" dirty="0" smtClean="0"/>
              <a:t>verride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sz="2100" dirty="0" smtClean="0"/>
              <a:t> methods, or</a:t>
            </a:r>
          </a:p>
          <a:p>
            <a:pPr lvl="1">
              <a:lnSpc>
                <a:spcPct val="80000"/>
              </a:lnSpc>
            </a:pPr>
            <a:r>
              <a:rPr lang="en-NZ" sz="2100" dirty="0"/>
              <a:t>o</a:t>
            </a:r>
            <a:r>
              <a:rPr lang="en-NZ" sz="2100" dirty="0" smtClean="0"/>
              <a:t>verride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final</a:t>
            </a:r>
            <a:r>
              <a:rPr lang="en-NZ" sz="2100" dirty="0" smtClean="0"/>
              <a:t> methods.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Any subclass may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add new members (= fields or methods), or</a:t>
            </a:r>
          </a:p>
          <a:p>
            <a:pPr lvl="1">
              <a:lnSpc>
                <a:spcPct val="80000"/>
              </a:lnSpc>
            </a:pPr>
            <a:r>
              <a:rPr lang="en-NZ" sz="2100" dirty="0">
                <a:solidFill>
                  <a:srgbClr val="FF0000"/>
                </a:solidFill>
              </a:rPr>
              <a:t>o</a:t>
            </a:r>
            <a:r>
              <a:rPr lang="en-NZ" sz="2100" dirty="0" smtClean="0">
                <a:solidFill>
                  <a:srgbClr val="FF0000"/>
                </a:solidFill>
              </a:rPr>
              <a:t>verride</a:t>
            </a:r>
            <a:r>
              <a:rPr lang="en-NZ" sz="2100" dirty="0" smtClean="0"/>
              <a:t> any non-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sz="2100" dirty="0" smtClean="0"/>
              <a:t>, non-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final</a:t>
            </a:r>
            <a:r>
              <a:rPr lang="en-NZ" sz="2100" dirty="0" smtClean="0"/>
              <a:t> method in the superclass. 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We say a method is overridden in a subclass, if any of its </a:t>
            </a:r>
            <a:r>
              <a:rPr lang="en-NZ" sz="2400" dirty="0" err="1" smtClean="0"/>
              <a:t>superclasses</a:t>
            </a:r>
            <a:r>
              <a:rPr lang="en-NZ" sz="2400" dirty="0" smtClean="0"/>
              <a:t> has a method of the same signature (= name, plus the number and types of parameters) and return type.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Note that overriding does not absolutely prevent access.   A </a:t>
            </a:r>
            <a:r>
              <a:rPr lang="en-NZ" sz="2100" dirty="0"/>
              <a:t>r</a:t>
            </a:r>
            <a:r>
              <a:rPr lang="en-NZ" sz="2100" dirty="0" smtClean="0"/>
              <a:t>eference to the superclass member is still possible (e.g. with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super</a:t>
            </a:r>
            <a:r>
              <a:rPr lang="en-NZ" sz="2100" dirty="0" smtClean="0"/>
              <a:t>) if this member is visible.</a:t>
            </a:r>
          </a:p>
          <a:p>
            <a:pPr lvl="1">
              <a:lnSpc>
                <a:spcPct val="80000"/>
              </a:lnSpc>
            </a:pPr>
            <a:endParaRPr lang="en-NZ" sz="2100" b="1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23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r>
              <a:rPr lang="en-NZ" smtClean="0"/>
              <a:t>Statically or Dynamically typed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NZ" sz="2400" dirty="0" smtClean="0"/>
              <a:t>Programming languages generally offer some sort of type system, and can be described as being either statically typed or dynamically typed</a:t>
            </a:r>
          </a:p>
          <a:p>
            <a:r>
              <a:rPr lang="en-NZ" sz="2400" dirty="0" smtClean="0"/>
              <a:t>With a </a:t>
            </a:r>
            <a:r>
              <a:rPr lang="en-NZ" sz="2400" dirty="0" smtClean="0">
                <a:solidFill>
                  <a:srgbClr val="FF0000"/>
                </a:solidFill>
              </a:rPr>
              <a:t>statically</a:t>
            </a:r>
            <a:r>
              <a:rPr lang="en-NZ" sz="2400" dirty="0" smtClean="0"/>
              <a:t> typed language, compile-time checks are carried out to determine whether variable usage is valid.</a:t>
            </a:r>
          </a:p>
          <a:p>
            <a:endParaRPr lang="en-NZ" sz="2400" dirty="0" smtClean="0"/>
          </a:p>
          <a:p>
            <a:endParaRPr lang="en-NZ" dirty="0" smtClean="0"/>
          </a:p>
          <a:p>
            <a:pPr marL="0" indent="0">
              <a:buNone/>
            </a:pPr>
            <a:endParaRPr lang="en-NZ" dirty="0" smtClean="0"/>
          </a:p>
          <a:p>
            <a:r>
              <a:rPr lang="en-NZ" dirty="0" smtClean="0"/>
              <a:t>In a </a:t>
            </a:r>
            <a:r>
              <a:rPr lang="en-NZ" dirty="0" smtClean="0">
                <a:solidFill>
                  <a:srgbClr val="FF0000"/>
                </a:solidFill>
              </a:rPr>
              <a:t>dynamically</a:t>
            </a:r>
            <a:r>
              <a:rPr lang="en-NZ" dirty="0" smtClean="0"/>
              <a:t> typed language, variables are not associated with a type and are simply names that can be assigned arbitrary values.</a:t>
            </a:r>
          </a:p>
        </p:txBody>
      </p:sp>
      <p:sp>
        <p:nvSpPr>
          <p:cNvPr id="1536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536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56B4802-A9B7-44F2-8A9F-1DAB74DACCC6}" type="slidenum">
              <a:rPr lang="en-NZ" sz="1400">
                <a:solidFill>
                  <a:schemeClr val="tx2"/>
                </a:solidFill>
              </a:rPr>
              <a:pPr eaLnBrk="1" hangingPunct="1"/>
              <a:t>5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5367" name="Text Box 19"/>
          <p:cNvSpPr txBox="1">
            <a:spLocks noChangeArrowheads="1"/>
          </p:cNvSpPr>
          <p:nvPr/>
        </p:nvSpPr>
        <p:spPr bwMode="auto">
          <a:xfrm>
            <a:off x="2812648" y="3020759"/>
            <a:ext cx="1838965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Java</a:t>
            </a:r>
          </a:p>
          <a:p>
            <a:pPr algn="l" eaLnBrk="1" hangingPunct="1"/>
            <a:r>
              <a:rPr lang="en-NZ" sz="1800" b="1" dirty="0" err="1">
                <a:latin typeface="Courier New" pitchFamily="49" charset="0"/>
              </a:rPr>
              <a:t>int</a:t>
            </a:r>
            <a:r>
              <a:rPr lang="en-NZ" sz="1800" b="1" dirty="0">
                <a:latin typeface="Courier New" pitchFamily="49" charset="0"/>
              </a:rPr>
              <a:t> x = 10;</a:t>
            </a:r>
          </a:p>
          <a:p>
            <a:pPr algn="l" eaLnBrk="1" hangingPunct="1"/>
            <a:endParaRPr lang="en-NZ" sz="1800" b="1" dirty="0">
              <a:latin typeface="Courier New" pitchFamily="49" charset="0"/>
            </a:endParaRP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x = "Hello";</a:t>
            </a:r>
          </a:p>
        </p:txBody>
      </p:sp>
      <p:pic>
        <p:nvPicPr>
          <p:cNvPr id="15368" name="Picture 2" descr="C:\Users\Angela\AppData\Local\Microsoft\Windows\Temporary Internet Files\Content.IE5\MN810OV0\MC9004347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735" y="3020759"/>
            <a:ext cx="45230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3" descr="C:\Users\Angela\AppData\Local\Microsoft\Windows\Temporary Internet Files\Content.IE5\Y71DYB6M\MC90043253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8508" y="3856599"/>
            <a:ext cx="35427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Text Box 19"/>
          <p:cNvSpPr txBox="1">
            <a:spLocks noChangeArrowheads="1"/>
          </p:cNvSpPr>
          <p:nvPr/>
        </p:nvSpPr>
        <p:spPr bwMode="auto">
          <a:xfrm>
            <a:off x="2865296" y="5279935"/>
            <a:ext cx="1838965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Python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x = 10;</a:t>
            </a:r>
          </a:p>
          <a:p>
            <a:pPr algn="l" eaLnBrk="1" hangingPunct="1"/>
            <a:endParaRPr lang="en-NZ" sz="1800" b="1" dirty="0">
              <a:latin typeface="Courier New" pitchFamily="49" charset="0"/>
            </a:endParaRP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x = "Hello";</a:t>
            </a:r>
          </a:p>
        </p:txBody>
      </p:sp>
      <p:pic>
        <p:nvPicPr>
          <p:cNvPr id="15371" name="Picture 2" descr="C:\Users\Angela\AppData\Local\Microsoft\Windows\Temporary Internet Files\Content.IE5\MN810OV0\MC9004347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8507" y="5371463"/>
            <a:ext cx="45230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2" descr="C:\Users\Angela\AppData\Local\Microsoft\Windows\Temporary Internet Files\Content.IE5\MN810OV0\MC9004347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6489" y="5944234"/>
            <a:ext cx="452306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840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r>
              <a:rPr lang="en-NZ" dirty="0" smtClean="0"/>
              <a:t>Java - a </a:t>
            </a:r>
            <a:r>
              <a:rPr lang="en-US" dirty="0" smtClean="0"/>
              <a:t>statically typed language</a:t>
            </a:r>
          </a:p>
        </p:txBody>
      </p:sp>
      <p:sp>
        <p:nvSpPr>
          <p:cNvPr id="16387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Every variable name is bound</a:t>
            </a:r>
          </a:p>
          <a:p>
            <a:pPr lvl="1"/>
            <a:r>
              <a:rPr lang="en-US" dirty="0" smtClean="0"/>
              <a:t>to a </a:t>
            </a:r>
            <a:r>
              <a:rPr lang="en-US" dirty="0" smtClean="0">
                <a:solidFill>
                  <a:srgbClr val="FF0000"/>
                </a:solidFill>
              </a:rPr>
              <a:t>static type</a:t>
            </a:r>
            <a:r>
              <a:rPr lang="en-US" dirty="0" smtClean="0"/>
              <a:t> (at compile time, by means of a data declaration), and</a:t>
            </a:r>
          </a:p>
          <a:p>
            <a:pPr lvl="1"/>
            <a:r>
              <a:rPr lang="en-US" dirty="0" smtClean="0"/>
              <a:t>either to a </a:t>
            </a:r>
            <a:r>
              <a:rPr lang="en-US" dirty="0" smtClean="0">
                <a:solidFill>
                  <a:srgbClr val="FF0000"/>
                </a:solidFill>
              </a:rPr>
              <a:t>dynamic type </a:t>
            </a:r>
            <a:r>
              <a:rPr lang="en-US" dirty="0" smtClean="0"/>
              <a:t>or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en-US" dirty="0" smtClean="0"/>
              <a:t>, depending</a:t>
            </a:r>
            <a:br>
              <a:rPr lang="en-US" dirty="0" smtClean="0"/>
            </a:br>
            <a:r>
              <a:rPr lang="en-US" dirty="0" smtClean="0"/>
              <a:t>on its current value</a:t>
            </a:r>
          </a:p>
          <a:p>
            <a:r>
              <a:rPr lang="en-NZ" dirty="0" smtClean="0"/>
              <a:t>The type restricts the values</a:t>
            </a:r>
            <a:br>
              <a:rPr lang="en-NZ" dirty="0" smtClean="0"/>
            </a:br>
            <a:r>
              <a:rPr lang="en-NZ" dirty="0" smtClean="0"/>
              <a:t>that can be bound to this variable.</a:t>
            </a:r>
          </a:p>
          <a:p>
            <a:pPr lvl="1"/>
            <a:r>
              <a:rPr lang="en-NZ" b="1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x = 2.3;</a:t>
            </a:r>
          </a:p>
          <a:p>
            <a:r>
              <a:rPr lang="en-NZ" dirty="0" smtClean="0"/>
              <a:t>The type also restricts the messages that can be sent using the variable. </a:t>
            </a:r>
          </a:p>
          <a:p>
            <a:pPr lvl="1"/>
            <a:r>
              <a:rPr lang="en-NZ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x = 2;  (Vector)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x.add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(0x37);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r>
              <a:rPr lang="en-NZ" dirty="0" smtClean="0"/>
              <a:t>Restrictions are checked at compile-time.</a:t>
            </a:r>
          </a:p>
          <a:p>
            <a:pPr lvl="1"/>
            <a:r>
              <a:rPr lang="en-NZ" dirty="0" smtClean="0"/>
              <a:t>The compiler will not issue code if it detects a violation.</a:t>
            </a:r>
          </a:p>
          <a:p>
            <a:pPr lvl="1"/>
            <a:r>
              <a:rPr lang="en-NZ" dirty="0" smtClean="0"/>
              <a:t>Java is a “type-safe” language:  its compile-time checking restricts the amount of damage that can be done by careless or malicious programmers. </a:t>
            </a:r>
          </a:p>
          <a:p>
            <a:endParaRPr lang="en-US" dirty="0" smtClean="0"/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639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4533C25-148E-4F2A-A80F-3440125FC3DC}" type="slidenum">
              <a:rPr lang="en-NZ" sz="1400">
                <a:solidFill>
                  <a:schemeClr val="tx2"/>
                </a:solidFill>
              </a:rPr>
              <a:pPr eaLnBrk="1" hangingPunct="1"/>
              <a:t>6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6391" name="Text Box 4"/>
          <p:cNvSpPr txBox="1">
            <a:spLocks noChangeArrowheads="1"/>
          </p:cNvSpPr>
          <p:nvPr/>
        </p:nvSpPr>
        <p:spPr bwMode="auto">
          <a:xfrm>
            <a:off x="6457112" y="2951500"/>
            <a:ext cx="2762295" cy="523220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400" b="1" dirty="0">
                <a:latin typeface="Courier New" pitchFamily="49" charset="0"/>
              </a:rPr>
              <a:t>Ball b1 = new Ball(...);</a:t>
            </a:r>
          </a:p>
          <a:p>
            <a:pPr algn="l" eaLnBrk="1" hangingPunct="1"/>
            <a:r>
              <a:rPr lang="en-NZ" sz="1400" b="1" dirty="0">
                <a:latin typeface="Courier New" pitchFamily="49" charset="0"/>
              </a:rPr>
              <a:t>Ball b2 = null;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6356350" y="2185055"/>
            <a:ext cx="990600" cy="612775"/>
          </a:xfrm>
          <a:prstGeom prst="wedgeRect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NZ" sz="1800" dirty="0">
                <a:solidFill>
                  <a:schemeClr val="tx1"/>
                </a:solidFill>
              </a:rPr>
              <a:t>static type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8151813" y="2201267"/>
            <a:ext cx="1145381" cy="612775"/>
          </a:xfrm>
          <a:prstGeom prst="wedgeRect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NZ" sz="1800" dirty="0">
                <a:solidFill>
                  <a:schemeClr val="tx1"/>
                </a:solidFill>
              </a:rPr>
              <a:t>dynamic type</a:t>
            </a:r>
          </a:p>
        </p:txBody>
      </p:sp>
    </p:spTree>
    <p:extLst>
      <p:ext uri="{BB962C8B-B14F-4D97-AF65-F5344CB8AC3E}">
        <p14:creationId xmlns:p14="http://schemas.microsoft.com/office/powerpoint/2010/main" xmlns="" val="8978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r>
              <a:rPr lang="en-NZ" smtClean="0"/>
              <a:t>Static Typing Restrictions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 smtClean="0"/>
              <a:t>A reference variable of static type T can refer to </a:t>
            </a:r>
            <a:r>
              <a:rPr lang="en-NZ" u="sng" dirty="0" smtClean="0"/>
              <a:t>an instance of class T</a:t>
            </a:r>
            <a:r>
              <a:rPr lang="en-NZ" dirty="0" smtClean="0"/>
              <a:t> or to an </a:t>
            </a:r>
            <a:r>
              <a:rPr lang="en-NZ" u="sng" dirty="0" smtClean="0"/>
              <a:t>instance of any of T’s subclasses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A type is a restriction on the values that can be taken by a variable, and a subclass is a stricter restriction – so there can be no type error when a value in a subtype of T is assigned to a variable of type T.</a:t>
            </a:r>
          </a:p>
          <a:p>
            <a:r>
              <a:rPr lang="en-NZ" dirty="0" smtClean="0"/>
              <a:t>Through a reference variable of static type T,  the set of messages </a:t>
            </a:r>
            <a:r>
              <a:rPr lang="en-NZ" u="sng" dirty="0" smtClean="0"/>
              <a:t>that can be sent using that variable</a:t>
            </a:r>
            <a:r>
              <a:rPr lang="en-NZ" dirty="0" smtClean="0"/>
              <a:t> are the methods defined by class T and its </a:t>
            </a:r>
            <a:r>
              <a:rPr lang="en-NZ" u="sng" dirty="0" err="1" smtClean="0"/>
              <a:t>superclasses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This typing rule allows inherited methods to be accessed via T, in contexts where the names of these methods are visible.</a:t>
            </a:r>
          </a:p>
          <a:p>
            <a:pPr lvl="1"/>
            <a:r>
              <a:rPr lang="en-NZ" dirty="0" smtClean="0"/>
              <a:t>There might be many subclasses of T, each defining different methods with the same name – so T can’t be used to refer to any of these subclass methods.</a:t>
            </a:r>
          </a:p>
          <a:p>
            <a:r>
              <a:rPr lang="en-NZ" dirty="0" smtClean="0"/>
              <a:t>Recall: a variable’s static type is fixed at compile time,</a:t>
            </a:r>
          </a:p>
          <a:p>
            <a:pPr lvl="1"/>
            <a:r>
              <a:rPr lang="en-NZ" dirty="0" smtClean="0"/>
              <a:t> but its dynamic type may vary at run-time.</a:t>
            </a:r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198AB1-3473-4F97-9AE9-2926C751974D}" type="slidenum">
              <a:rPr lang="en-NZ" sz="1400">
                <a:solidFill>
                  <a:schemeClr val="tx2"/>
                </a:solidFill>
              </a:rPr>
              <a:pPr eaLnBrk="1" hangingPunct="1"/>
              <a:t>7</a:t>
            </a:fld>
            <a:endParaRPr lang="en-NZ" sz="1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88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NZ" dirty="0" smtClean="0"/>
              <a:t>Example: Static Binding of Instance Variables</a:t>
            </a:r>
          </a:p>
        </p:txBody>
      </p:sp>
      <p:sp>
        <p:nvSpPr>
          <p:cNvPr id="1843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C17A3F3-C3C0-4050-A54B-265A3A4D6351}" type="slidenum">
              <a:rPr lang="en-NZ" sz="1400">
                <a:solidFill>
                  <a:schemeClr val="tx2"/>
                </a:solidFill>
              </a:rPr>
              <a:pPr eaLnBrk="1" hangingPunct="1"/>
              <a:t>8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8439" name="Text Box 3"/>
          <p:cNvSpPr txBox="1">
            <a:spLocks noChangeArrowheads="1"/>
          </p:cNvSpPr>
          <p:nvPr/>
        </p:nvSpPr>
        <p:spPr bwMode="auto">
          <a:xfrm>
            <a:off x="350838" y="1290638"/>
            <a:ext cx="2941831" cy="923330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class Base {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  public </a:t>
            </a:r>
            <a:r>
              <a:rPr lang="en-NZ" sz="1800" b="1" dirty="0" err="1">
                <a:latin typeface="Courier New" pitchFamily="49" charset="0"/>
              </a:rPr>
              <a:t>int</a:t>
            </a:r>
            <a:r>
              <a:rPr lang="en-NZ" sz="1800" b="1" dirty="0">
                <a:latin typeface="Courier New" pitchFamily="49" charset="0"/>
              </a:rPr>
              <a:t> x = 10;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}</a:t>
            </a:r>
          </a:p>
        </p:txBody>
      </p:sp>
      <p:sp>
        <p:nvSpPr>
          <p:cNvPr id="18440" name="Text Box 4"/>
          <p:cNvSpPr txBox="1">
            <a:spLocks noChangeArrowheads="1"/>
          </p:cNvSpPr>
          <p:nvPr/>
        </p:nvSpPr>
        <p:spPr bwMode="auto">
          <a:xfrm>
            <a:off x="4269590" y="1240750"/>
            <a:ext cx="5009705" cy="923330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public class Derived extends Base {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  public </a:t>
            </a:r>
            <a:r>
              <a:rPr lang="en-NZ" sz="1800" b="1" dirty="0" err="1">
                <a:latin typeface="Courier New" pitchFamily="49" charset="0"/>
              </a:rPr>
              <a:t>int</a:t>
            </a:r>
            <a:r>
              <a:rPr lang="en-NZ" sz="1800" b="1" dirty="0">
                <a:latin typeface="Courier New" pitchFamily="49" charset="0"/>
              </a:rPr>
              <a:t> y = 20;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}</a:t>
            </a:r>
          </a:p>
        </p:txBody>
      </p:sp>
      <p:sp>
        <p:nvSpPr>
          <p:cNvPr id="18441" name="Text Box 5"/>
          <p:cNvSpPr txBox="1">
            <a:spLocks noChangeArrowheads="1"/>
          </p:cNvSpPr>
          <p:nvPr/>
        </p:nvSpPr>
        <p:spPr bwMode="auto">
          <a:xfrm>
            <a:off x="344488" y="2365075"/>
            <a:ext cx="4964821" cy="923330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//Case 1: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Base b1 = new Base();</a:t>
            </a:r>
          </a:p>
          <a:p>
            <a:pPr algn="l" eaLnBrk="1" hangingPunct="1"/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("b1.x=" + b1.x)</a:t>
            </a:r>
            <a:r>
              <a:rPr lang="en-NZ" sz="1200" b="1" dirty="0">
                <a:latin typeface="Courier New" pitchFamily="49" charset="0"/>
              </a:rPr>
              <a:t>;</a:t>
            </a:r>
          </a:p>
        </p:txBody>
      </p:sp>
      <p:sp>
        <p:nvSpPr>
          <p:cNvPr id="16415" name="Rectangle 6"/>
          <p:cNvSpPr>
            <a:spLocks noChangeArrowheads="1"/>
          </p:cNvSpPr>
          <p:nvPr/>
        </p:nvSpPr>
        <p:spPr bwMode="auto">
          <a:xfrm>
            <a:off x="8368811" y="2586390"/>
            <a:ext cx="1048685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1.x=10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445" name="Text Box 19"/>
          <p:cNvSpPr txBox="1">
            <a:spLocks noChangeArrowheads="1"/>
          </p:cNvSpPr>
          <p:nvPr/>
        </p:nvSpPr>
        <p:spPr bwMode="auto">
          <a:xfrm>
            <a:off x="350838" y="3452807"/>
            <a:ext cx="5009705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//Case 2: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Derived b2 = new Derived();</a:t>
            </a:r>
          </a:p>
          <a:p>
            <a:pPr algn="l" eaLnBrk="1" hangingPunct="1"/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("b2.x=" + b2.x);</a:t>
            </a:r>
          </a:p>
          <a:p>
            <a:pPr algn="l" eaLnBrk="1" hangingPunct="1"/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("b2.y=" + b2.y);</a:t>
            </a:r>
          </a:p>
        </p:txBody>
      </p:sp>
      <p:sp>
        <p:nvSpPr>
          <p:cNvPr id="18446" name="Text Box 31"/>
          <p:cNvSpPr txBox="1">
            <a:spLocks noChangeArrowheads="1"/>
          </p:cNvSpPr>
          <p:nvPr/>
        </p:nvSpPr>
        <p:spPr bwMode="auto">
          <a:xfrm>
            <a:off x="350837" y="4793962"/>
            <a:ext cx="5423280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//Case 3: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Base b3 = new Derived();    </a:t>
            </a:r>
          </a:p>
          <a:p>
            <a:pPr algn="l" eaLnBrk="1" hangingPunct="1"/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("b3.x=" + b3.x);</a:t>
            </a:r>
          </a:p>
          <a:p>
            <a:pPr algn="l" eaLnBrk="1" hangingPunct="1"/>
            <a:r>
              <a:rPr lang="en-NZ" sz="1800" b="1" dirty="0" smtClean="0">
                <a:latin typeface="Courier New" pitchFamily="49" charset="0"/>
              </a:rPr>
              <a:t>// </a:t>
            </a:r>
            <a:r>
              <a:rPr lang="en-NZ" sz="1800" b="1" dirty="0" err="1" smtClean="0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("b3.y=" + b3.y);</a:t>
            </a:r>
          </a:p>
        </p:txBody>
      </p:sp>
      <p:sp>
        <p:nvSpPr>
          <p:cNvPr id="18451" name="AutoShape 40"/>
          <p:cNvSpPr>
            <a:spLocks noChangeArrowheads="1"/>
          </p:cNvSpPr>
          <p:nvPr/>
        </p:nvSpPr>
        <p:spPr bwMode="auto">
          <a:xfrm>
            <a:off x="3765746" y="2579085"/>
            <a:ext cx="3189594" cy="338554"/>
          </a:xfrm>
          <a:prstGeom prst="wedgeRectCallout">
            <a:avLst>
              <a:gd name="adj1" fmla="val 176"/>
              <a:gd name="adj2" fmla="val 7463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NZ" sz="1600" b="1" dirty="0"/>
              <a:t>Instance variable x in Base.</a:t>
            </a:r>
          </a:p>
        </p:txBody>
      </p:sp>
      <p:sp>
        <p:nvSpPr>
          <p:cNvPr id="18456" name="AutoShape 47"/>
          <p:cNvSpPr>
            <a:spLocks noChangeArrowheads="1"/>
          </p:cNvSpPr>
          <p:nvPr/>
        </p:nvSpPr>
        <p:spPr bwMode="auto">
          <a:xfrm>
            <a:off x="5721039" y="5733256"/>
            <a:ext cx="2783941" cy="969034"/>
          </a:xfrm>
          <a:prstGeom prst="wedgeRectCallout">
            <a:avLst>
              <a:gd name="adj1" fmla="val -52875"/>
              <a:gd name="adj2" fmla="val -42648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NZ" sz="1600" b="1" dirty="0">
                <a:solidFill>
                  <a:srgbClr val="FF0000"/>
                </a:solidFill>
              </a:rPr>
              <a:t>There is no y declared </a:t>
            </a:r>
            <a:r>
              <a:rPr lang="en-NZ" sz="1600" b="1" dirty="0" smtClean="0">
                <a:solidFill>
                  <a:srgbClr val="FF0000"/>
                </a:solidFill>
              </a:rPr>
              <a:t>in the </a:t>
            </a:r>
            <a:r>
              <a:rPr lang="en-NZ" sz="1600" b="1" dirty="0">
                <a:solidFill>
                  <a:srgbClr val="FF0000"/>
                </a:solidFill>
              </a:rPr>
              <a:t>Base </a:t>
            </a:r>
            <a:r>
              <a:rPr lang="en-NZ" sz="1600" b="1" dirty="0" smtClean="0">
                <a:solidFill>
                  <a:srgbClr val="FF0000"/>
                </a:solidFill>
              </a:rPr>
              <a:t>class – this won’t compile!</a:t>
            </a:r>
            <a:endParaRPr lang="en-NZ" sz="1600" b="1" dirty="0">
              <a:solidFill>
                <a:srgbClr val="FF0000"/>
              </a:solidFill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8359254" y="3587881"/>
            <a:ext cx="1048685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1.x=10</a:t>
            </a:r>
          </a:p>
          <a:p>
            <a:pPr algn="l"/>
            <a:r>
              <a:rPr lang="en-US" sz="1600" dirty="0"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2.y=20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6" name="AutoShape 42"/>
          <p:cNvSpPr>
            <a:spLocks noChangeArrowheads="1"/>
          </p:cNvSpPr>
          <p:nvPr/>
        </p:nvSpPr>
        <p:spPr bwMode="auto">
          <a:xfrm>
            <a:off x="2072680" y="4797152"/>
            <a:ext cx="5721423" cy="330712"/>
          </a:xfrm>
          <a:prstGeom prst="wedgeRectCallout">
            <a:avLst>
              <a:gd name="adj1" fmla="val -55259"/>
              <a:gd name="adj2" fmla="val 39949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NZ" sz="1600" b="1" dirty="0"/>
              <a:t>b3 has static type Base, and dynamic type Derived.</a:t>
            </a:r>
          </a:p>
        </p:txBody>
      </p:sp>
      <p:sp>
        <p:nvSpPr>
          <p:cNvPr id="37" name="AutoShape 42"/>
          <p:cNvSpPr>
            <a:spLocks noChangeArrowheads="1"/>
          </p:cNvSpPr>
          <p:nvPr/>
        </p:nvSpPr>
        <p:spPr bwMode="auto">
          <a:xfrm>
            <a:off x="2100286" y="3417556"/>
            <a:ext cx="5982843" cy="299476"/>
          </a:xfrm>
          <a:prstGeom prst="wedgeRectCallout">
            <a:avLst>
              <a:gd name="adj1" fmla="val -55259"/>
              <a:gd name="adj2" fmla="val 39949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NZ" sz="1600" b="1" dirty="0" smtClean="0"/>
              <a:t>b2 </a:t>
            </a:r>
            <a:r>
              <a:rPr lang="en-NZ" sz="1600" b="1" dirty="0"/>
              <a:t>has static type </a:t>
            </a:r>
            <a:r>
              <a:rPr lang="en-NZ" sz="1600" b="1" dirty="0" smtClean="0"/>
              <a:t>Derived, </a:t>
            </a:r>
            <a:r>
              <a:rPr lang="en-NZ" sz="1600" b="1" dirty="0"/>
              <a:t>and dynamic type Derived.</a:t>
            </a: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8338552" y="5231141"/>
            <a:ext cx="1048685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b3.x=10</a:t>
            </a:r>
          </a:p>
        </p:txBody>
      </p:sp>
      <p:sp>
        <p:nvSpPr>
          <p:cNvPr id="40" name="AutoShape 46"/>
          <p:cNvSpPr>
            <a:spLocks noChangeArrowheads="1"/>
          </p:cNvSpPr>
          <p:nvPr/>
        </p:nvSpPr>
        <p:spPr bwMode="auto">
          <a:xfrm>
            <a:off x="5394855" y="3822118"/>
            <a:ext cx="2370598" cy="971844"/>
          </a:xfrm>
          <a:prstGeom prst="wedgeRectCallout">
            <a:avLst>
              <a:gd name="adj1" fmla="val -55259"/>
              <a:gd name="adj2" fmla="val -5148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NZ" sz="1600" b="1" dirty="0"/>
              <a:t>Instance variable x in Derived: inherited from Base</a:t>
            </a:r>
          </a:p>
          <a:p>
            <a:endParaRPr lang="en-NZ" sz="12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42189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Static Binding – Hiding a Field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0" y="1219201"/>
            <a:ext cx="9493250" cy="3361928"/>
          </a:xfrm>
        </p:spPr>
        <p:txBody>
          <a:bodyPr>
            <a:normAutofit fontScale="92500" lnSpcReduction="10000"/>
          </a:bodyPr>
          <a:lstStyle/>
          <a:p>
            <a:r>
              <a:rPr lang="en-NZ" dirty="0" smtClean="0"/>
              <a:t>“Within </a:t>
            </a:r>
            <a:r>
              <a:rPr lang="en-NZ" dirty="0"/>
              <a:t>a class, a field that has the same name as a field in the superclass </a:t>
            </a:r>
            <a:r>
              <a:rPr lang="en-NZ" dirty="0">
                <a:solidFill>
                  <a:srgbClr val="FF0000"/>
                </a:solidFill>
              </a:rPr>
              <a:t>hides</a:t>
            </a:r>
            <a:r>
              <a:rPr lang="en-NZ" dirty="0"/>
              <a:t> the superclass's field, </a:t>
            </a:r>
            <a:endParaRPr lang="en-NZ" dirty="0" smtClean="0"/>
          </a:p>
          <a:p>
            <a:pPr lvl="1"/>
            <a:r>
              <a:rPr lang="en-NZ" dirty="0" smtClean="0"/>
              <a:t>even </a:t>
            </a:r>
            <a:r>
              <a:rPr lang="en-NZ" dirty="0"/>
              <a:t>if their types are different. </a:t>
            </a:r>
            <a:endParaRPr lang="en-NZ" dirty="0" smtClean="0"/>
          </a:p>
          <a:p>
            <a:r>
              <a:rPr lang="en-NZ" dirty="0" smtClean="0"/>
              <a:t>“Within </a:t>
            </a:r>
            <a:r>
              <a:rPr lang="en-NZ" dirty="0"/>
              <a:t>the subclass, the field in the superclass </a:t>
            </a:r>
            <a:r>
              <a:rPr lang="en-NZ" dirty="0">
                <a:solidFill>
                  <a:srgbClr val="FF0000"/>
                </a:solidFill>
              </a:rPr>
              <a:t>cannot be referenced by its simple name</a:t>
            </a:r>
            <a:r>
              <a:rPr lang="en-NZ" dirty="0"/>
              <a:t>. </a:t>
            </a:r>
            <a:endParaRPr lang="en-NZ" dirty="0" smtClean="0"/>
          </a:p>
          <a:p>
            <a:pPr lvl="1"/>
            <a:r>
              <a:rPr lang="en-NZ" dirty="0" smtClean="0"/>
              <a:t>“Instead</a:t>
            </a:r>
            <a:r>
              <a:rPr lang="en-NZ" dirty="0"/>
              <a:t>, the field must be accessed through 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super</a:t>
            </a:r>
            <a:r>
              <a:rPr lang="en-NZ" dirty="0" smtClean="0"/>
              <a:t>,  </a:t>
            </a:r>
            <a:r>
              <a:rPr lang="en-NZ" dirty="0"/>
              <a:t>which is covered in the next section. </a:t>
            </a:r>
            <a:endParaRPr lang="en-NZ" dirty="0" smtClean="0"/>
          </a:p>
          <a:p>
            <a:r>
              <a:rPr lang="en-NZ" dirty="0" smtClean="0"/>
              <a:t>“Generally </a:t>
            </a:r>
            <a:r>
              <a:rPr lang="en-NZ" dirty="0"/>
              <a:t>speaking, we don't recommend hiding fields as it makes code difficult to read</a:t>
            </a:r>
            <a:r>
              <a:rPr lang="en-NZ" dirty="0" smtClean="0"/>
              <a:t>.” [The Java Tutorials]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9200" y="4509120"/>
            <a:ext cx="2941831" cy="923330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class Base {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  public </a:t>
            </a:r>
            <a:r>
              <a:rPr lang="en-NZ" sz="1800" b="1" dirty="0" err="1">
                <a:latin typeface="Courier New" pitchFamily="49" charset="0"/>
              </a:rPr>
              <a:t>int</a:t>
            </a:r>
            <a:r>
              <a:rPr lang="en-NZ" sz="1800" b="1" dirty="0">
                <a:latin typeface="Courier New" pitchFamily="49" charset="0"/>
              </a:rPr>
              <a:t> x = 10;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}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088904" y="4504144"/>
            <a:ext cx="5009705" cy="923330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public class Derived extends Base {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  public </a:t>
            </a:r>
            <a:r>
              <a:rPr lang="en-NZ" sz="1800" b="1" dirty="0" smtClean="0">
                <a:latin typeface="Courier New" pitchFamily="49" charset="0"/>
              </a:rPr>
              <a:t>String x </a:t>
            </a:r>
            <a:r>
              <a:rPr lang="en-NZ" sz="1800" b="1" dirty="0">
                <a:latin typeface="Courier New" pitchFamily="49" charset="0"/>
              </a:rPr>
              <a:t>= </a:t>
            </a:r>
            <a:r>
              <a:rPr lang="en-NZ" sz="1800" b="1" dirty="0" smtClean="0">
                <a:latin typeface="Courier New" pitchFamily="49" charset="0"/>
              </a:rPr>
              <a:t>“20”;</a:t>
            </a:r>
            <a:endParaRPr lang="en-NZ" sz="1800" b="1" dirty="0">
              <a:latin typeface="Courier New" pitchFamily="49" charset="0"/>
            </a:endParaRP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}</a:t>
            </a: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1552043" y="5733255"/>
            <a:ext cx="5009705" cy="646331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 smtClean="0">
                <a:latin typeface="Courier New" pitchFamily="49" charset="0"/>
              </a:rPr>
              <a:t>Base </a:t>
            </a:r>
            <a:r>
              <a:rPr lang="en-NZ" sz="1800" b="1" dirty="0">
                <a:latin typeface="Courier New" pitchFamily="49" charset="0"/>
              </a:rPr>
              <a:t>b3 = new Derived();    </a:t>
            </a:r>
          </a:p>
          <a:p>
            <a:pPr algn="l" eaLnBrk="1" hangingPunct="1"/>
            <a:r>
              <a:rPr lang="en-NZ" sz="1800" b="1" dirty="0" err="1">
                <a:latin typeface="Courier New" pitchFamily="49" charset="0"/>
              </a:rPr>
              <a:t>System.out.println</a:t>
            </a:r>
            <a:r>
              <a:rPr lang="en-NZ" sz="1800" b="1" dirty="0">
                <a:latin typeface="Courier New" pitchFamily="49" charset="0"/>
              </a:rPr>
              <a:t>("b3.x=" + b3.x</a:t>
            </a:r>
            <a:r>
              <a:rPr lang="en-NZ" sz="1800" b="1" dirty="0" smtClean="0">
                <a:latin typeface="Courier New" pitchFamily="49" charset="0"/>
              </a:rPr>
              <a:t>);</a:t>
            </a:r>
            <a:endParaRPr lang="en-NZ" sz="18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32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Review: Fields &amp; Variables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10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28464" y="1219200"/>
            <a:ext cx="9529886" cy="5450160"/>
          </a:xfrm>
        </p:spPr>
        <p:txBody>
          <a:bodyPr>
            <a:normAutofit fontScale="85000" lnSpcReduction="20000"/>
          </a:bodyPr>
          <a:lstStyle/>
          <a:p>
            <a:r>
              <a:rPr lang="en-NZ" dirty="0" smtClean="0"/>
              <a:t>The Java Tutorials makes a careful distinction between fields and variables.</a:t>
            </a:r>
          </a:p>
          <a:p>
            <a:pPr lvl="1"/>
            <a:r>
              <a:rPr lang="en-NZ" dirty="0" smtClean="0"/>
              <a:t>Not many programmers use these terms carefully.</a:t>
            </a:r>
          </a:p>
          <a:p>
            <a:pPr lvl="1"/>
            <a:r>
              <a:rPr lang="en-NZ" dirty="0"/>
              <a:t>Y</a:t>
            </a:r>
            <a:r>
              <a:rPr lang="en-NZ" dirty="0" smtClean="0"/>
              <a:t>ou won’t understand the Java Tutorials, in full technical detail, unless you understand its definitions!</a:t>
            </a:r>
          </a:p>
          <a:p>
            <a:r>
              <a:rPr lang="en-NZ" dirty="0" smtClean="0"/>
              <a:t>In the </a:t>
            </a:r>
            <a:r>
              <a:rPr lang="en-NZ" dirty="0" smtClean="0">
                <a:hlinkClick r:id="rId2"/>
              </a:rPr>
              <a:t>Variables</a:t>
            </a:r>
            <a:r>
              <a:rPr lang="en-NZ" dirty="0" smtClean="0"/>
              <a:t> page of the </a:t>
            </a:r>
            <a:r>
              <a:rPr lang="en-NZ" dirty="0" smtClean="0">
                <a:hlinkClick r:id="rId3"/>
              </a:rPr>
              <a:t>Language Basics</a:t>
            </a:r>
            <a:r>
              <a:rPr lang="en-NZ" dirty="0" smtClean="0"/>
              <a:t> Lesson:</a:t>
            </a:r>
          </a:p>
          <a:p>
            <a:pPr lvl="1"/>
            <a:r>
              <a:rPr lang="en-NZ" b="1" dirty="0" smtClean="0"/>
              <a:t>“Instance </a:t>
            </a:r>
            <a:r>
              <a:rPr lang="en-NZ" b="1" dirty="0"/>
              <a:t>Variables (Non-Static Fields)</a:t>
            </a:r>
            <a:r>
              <a:rPr lang="en-NZ" dirty="0"/>
              <a:t> Technically speaking, objects store their individual states in </a:t>
            </a:r>
            <a:r>
              <a:rPr lang="en-NZ" dirty="0" smtClean="0"/>
              <a:t>‘non-static fields’, … </a:t>
            </a:r>
            <a:r>
              <a:rPr lang="en-NZ" dirty="0"/>
              <a:t>also known as </a:t>
            </a:r>
            <a:r>
              <a:rPr lang="en-NZ" i="1" dirty="0"/>
              <a:t>instance variables</a:t>
            </a:r>
            <a:r>
              <a:rPr lang="en-NZ" dirty="0"/>
              <a:t> </a:t>
            </a:r>
            <a:r>
              <a:rPr lang="en-NZ" dirty="0" smtClean="0"/>
              <a:t>…</a:t>
            </a:r>
          </a:p>
          <a:p>
            <a:pPr lvl="1"/>
            <a:r>
              <a:rPr lang="en-NZ" b="1" dirty="0" smtClean="0"/>
              <a:t>“Class </a:t>
            </a:r>
            <a:r>
              <a:rPr lang="en-NZ" b="1" dirty="0"/>
              <a:t>Variables (Static Fields)</a:t>
            </a:r>
            <a:r>
              <a:rPr lang="en-NZ" dirty="0"/>
              <a:t> A </a:t>
            </a:r>
            <a:r>
              <a:rPr lang="en-NZ" i="1" dirty="0"/>
              <a:t>class variable</a:t>
            </a:r>
            <a:r>
              <a:rPr lang="en-NZ" dirty="0"/>
              <a:t> is any field declared with the static modifier; this tells the compiler that there is exactly one copy of this variable in existence, regardless of how many times the class has been instantiated. </a:t>
            </a:r>
            <a:endParaRPr lang="en-NZ" dirty="0" smtClean="0"/>
          </a:p>
          <a:p>
            <a:pPr lvl="1"/>
            <a:r>
              <a:rPr lang="en-NZ" b="1" dirty="0" smtClean="0"/>
              <a:t>“Local </a:t>
            </a:r>
            <a:r>
              <a:rPr lang="en-NZ" b="1" dirty="0"/>
              <a:t>Variables</a:t>
            </a:r>
            <a:r>
              <a:rPr lang="en-NZ" dirty="0"/>
              <a:t> Similar to how an object stores its state in fields, a method will often store its temporary state in </a:t>
            </a:r>
            <a:r>
              <a:rPr lang="en-NZ" i="1" dirty="0"/>
              <a:t>local variables</a:t>
            </a:r>
            <a:r>
              <a:rPr lang="en-NZ" dirty="0"/>
              <a:t>. </a:t>
            </a:r>
            <a:r>
              <a:rPr lang="en-NZ" dirty="0" smtClean="0"/>
              <a:t>… There </a:t>
            </a:r>
            <a:r>
              <a:rPr lang="en-NZ" dirty="0"/>
              <a:t>is no special keyword designating a variable as local; that determination comes entirely from the location in which the variable is declared — which is between the opening and closing braces of a method. As such, local variables are only visible to the methods in which they are declared; they are not accessible from the rest of the </a:t>
            </a:r>
            <a:r>
              <a:rPr lang="en-NZ" dirty="0" smtClean="0"/>
              <a:t>class.</a:t>
            </a:r>
          </a:p>
          <a:p>
            <a:pPr lvl="1"/>
            <a:r>
              <a:rPr lang="en-NZ" b="1" dirty="0" smtClean="0"/>
              <a:t>“Parameters</a:t>
            </a:r>
            <a:r>
              <a:rPr lang="en-NZ" dirty="0"/>
              <a:t> </a:t>
            </a:r>
            <a:r>
              <a:rPr lang="en-NZ" dirty="0" smtClean="0"/>
              <a:t>… The </a:t>
            </a:r>
            <a:r>
              <a:rPr lang="en-NZ" dirty="0"/>
              <a:t>important thing to remember is that parameters are always classified as </a:t>
            </a:r>
            <a:r>
              <a:rPr lang="en-NZ" dirty="0" smtClean="0"/>
              <a:t>‘variables’ </a:t>
            </a:r>
            <a:r>
              <a:rPr lang="en-NZ" dirty="0"/>
              <a:t>not </a:t>
            </a:r>
            <a:r>
              <a:rPr lang="en-NZ" dirty="0" smtClean="0"/>
              <a:t>‘fields’. </a:t>
            </a:r>
            <a:r>
              <a:rPr lang="en-NZ" dirty="0"/>
              <a:t> </a:t>
            </a:r>
            <a:r>
              <a:rPr lang="en-NZ" dirty="0" smtClean="0"/>
              <a:t>… [In addition to methods, ] other </a:t>
            </a:r>
            <a:r>
              <a:rPr lang="en-NZ" dirty="0"/>
              <a:t>parameter-accepting constructs </a:t>
            </a:r>
            <a:r>
              <a:rPr lang="en-NZ" dirty="0" smtClean="0"/>
              <a:t>…  [include] constructors </a:t>
            </a:r>
            <a:r>
              <a:rPr lang="en-NZ" dirty="0"/>
              <a:t>and exception </a:t>
            </a:r>
            <a:r>
              <a:rPr lang="en-NZ" dirty="0" smtClean="0"/>
              <a:t>handlers</a:t>
            </a:r>
            <a:r>
              <a:rPr lang="en-NZ" dirty="0"/>
              <a:t> </a:t>
            </a:r>
            <a:r>
              <a:rPr lang="en-NZ" dirty="0" smtClean="0"/>
              <a:t>…”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5023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pPr eaLnBrk="1" hangingPunct="1"/>
            <a:r>
              <a:rPr lang="en-US" smtClean="0"/>
              <a:t>Dynamic Binding </a:t>
            </a:r>
          </a:p>
        </p:txBody>
      </p:sp>
      <p:sp>
        <p:nvSpPr>
          <p:cNvPr id="2355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endParaRPr lang="en-NZ" sz="1600">
              <a:solidFill>
                <a:schemeClr val="tx2"/>
              </a:solidFill>
            </a:endParaRPr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394C1F7-C993-40B7-AAED-9D0C78C571A0}" type="slidenum">
              <a:rPr lang="en-NZ" sz="1400">
                <a:solidFill>
                  <a:schemeClr val="tx2"/>
                </a:solidFill>
              </a:rPr>
              <a:pPr eaLnBrk="1" hangingPunct="1"/>
              <a:t>11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8195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>
          <a:xfrm>
            <a:off x="194337" y="1198463"/>
            <a:ext cx="9360826" cy="251856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If a method is overridden, then the compiler may not be able to resolve a reference to that method.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The runtime search for an overridden method begins with the dynamic type.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If this type doesn’t implement the method (i.e. it neither introduces nor overrides the method), then the search progresses up the hierarchy, until the method is found.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Static type-checking ensures that an implementation will be found (unless the class was changed, and re-compiled, after the type-check.)</a:t>
            </a:r>
            <a:endParaRPr lang="en-US" sz="21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3715949" y="3643314"/>
            <a:ext cx="3517310" cy="584775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Derived b2 = new Derived();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Base b3 = new Derived();</a:t>
            </a:r>
          </a:p>
        </p:txBody>
      </p:sp>
      <p:sp>
        <p:nvSpPr>
          <p:cNvPr id="23560" name="Text Box 24"/>
          <p:cNvSpPr txBox="1">
            <a:spLocks noChangeArrowheads="1"/>
          </p:cNvSpPr>
          <p:nvPr/>
        </p:nvSpPr>
        <p:spPr bwMode="auto">
          <a:xfrm>
            <a:off x="5025008" y="4797153"/>
            <a:ext cx="1048685" cy="33855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b2.f();</a:t>
            </a:r>
          </a:p>
        </p:txBody>
      </p:sp>
      <p:sp>
        <p:nvSpPr>
          <p:cNvPr id="23561" name="Text Box 4"/>
          <p:cNvSpPr txBox="1">
            <a:spLocks noChangeArrowheads="1"/>
          </p:cNvSpPr>
          <p:nvPr/>
        </p:nvSpPr>
        <p:spPr bwMode="auto">
          <a:xfrm>
            <a:off x="160911" y="3676205"/>
            <a:ext cx="3270447" cy="1077218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class Base {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f() 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</a:t>
            </a:r>
            <a:r>
              <a:rPr lang="en-NZ" sz="1600" b="1" dirty="0" smtClean="0">
                <a:latin typeface="Courier New" pitchFamily="49" charset="0"/>
              </a:rPr>
              <a:t>g() </a:t>
            </a:r>
            <a:r>
              <a:rPr lang="en-NZ" sz="1600" b="1" dirty="0">
                <a:latin typeface="Courier New" pitchFamily="49" charset="0"/>
              </a:rPr>
              <a:t>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}</a:t>
            </a:r>
          </a:p>
        </p:txBody>
      </p:sp>
      <p:sp>
        <p:nvSpPr>
          <p:cNvPr id="23562" name="Text Box 5"/>
          <p:cNvSpPr txBox="1">
            <a:spLocks noChangeArrowheads="1"/>
          </p:cNvSpPr>
          <p:nvPr/>
        </p:nvSpPr>
        <p:spPr bwMode="auto">
          <a:xfrm>
            <a:off x="160911" y="5109369"/>
            <a:ext cx="4504759" cy="1077218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public class Derived extends Base {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</a:t>
            </a:r>
            <a:r>
              <a:rPr lang="en-NZ" sz="1600" b="1" dirty="0" smtClean="0">
                <a:latin typeface="Courier New" pitchFamily="49" charset="0"/>
              </a:rPr>
              <a:t>g() </a:t>
            </a:r>
            <a:r>
              <a:rPr lang="en-NZ" sz="1600" b="1" dirty="0">
                <a:latin typeface="Courier New" pitchFamily="49" charset="0"/>
              </a:rPr>
              <a:t>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h() 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}</a:t>
            </a:r>
          </a:p>
        </p:txBody>
      </p:sp>
      <p:sp>
        <p:nvSpPr>
          <p:cNvPr id="23563" name="Rectangular Callout 11"/>
          <p:cNvSpPr>
            <a:spLocks noChangeArrowheads="1"/>
          </p:cNvSpPr>
          <p:nvPr/>
        </p:nvSpPr>
        <p:spPr bwMode="auto">
          <a:xfrm>
            <a:off x="4876206" y="4287838"/>
            <a:ext cx="1625203" cy="357187"/>
          </a:xfrm>
          <a:prstGeom prst="wedgeRectCallout">
            <a:avLst>
              <a:gd name="adj1" fmla="val -19111"/>
              <a:gd name="adj2" fmla="val -72829"/>
            </a:avLst>
          </a:prstGeom>
          <a:noFill/>
          <a:ln w="19050" algn="ctr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r>
              <a:rPr lang="en-NZ" sz="1600" dirty="0"/>
              <a:t>Dynamic </a:t>
            </a:r>
            <a:r>
              <a:rPr lang="en-NZ" sz="1600" dirty="0" smtClean="0"/>
              <a:t>type</a:t>
            </a:r>
            <a:endParaRPr lang="en-NZ" sz="1600" dirty="0"/>
          </a:p>
        </p:txBody>
      </p:sp>
      <p:sp>
        <p:nvSpPr>
          <p:cNvPr id="23564" name="Text Box 24"/>
          <p:cNvSpPr txBox="1">
            <a:spLocks noChangeArrowheads="1"/>
          </p:cNvSpPr>
          <p:nvPr/>
        </p:nvSpPr>
        <p:spPr bwMode="auto">
          <a:xfrm>
            <a:off x="5025008" y="5225778"/>
            <a:ext cx="1048685" cy="33855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b2.g();</a:t>
            </a:r>
          </a:p>
        </p:txBody>
      </p:sp>
      <p:sp>
        <p:nvSpPr>
          <p:cNvPr id="23567" name="AutoShape 33"/>
          <p:cNvSpPr>
            <a:spLocks noChangeArrowheads="1"/>
          </p:cNvSpPr>
          <p:nvPr/>
        </p:nvSpPr>
        <p:spPr bwMode="auto">
          <a:xfrm>
            <a:off x="6249144" y="4818638"/>
            <a:ext cx="3456384" cy="317070"/>
          </a:xfrm>
          <a:prstGeom prst="wedgeRectCallout">
            <a:avLst>
              <a:gd name="adj1" fmla="val -54236"/>
              <a:gd name="adj2" fmla="val -1719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 b="1" dirty="0" smtClean="0"/>
              <a:t>Inherited: invoke </a:t>
            </a:r>
            <a:r>
              <a:rPr lang="en-US" sz="1600" b="1" dirty="0"/>
              <a:t>f() in Base</a:t>
            </a:r>
          </a:p>
        </p:txBody>
      </p:sp>
      <p:sp>
        <p:nvSpPr>
          <p:cNvPr id="23568" name="AutoShape 33"/>
          <p:cNvSpPr>
            <a:spLocks noChangeArrowheads="1"/>
          </p:cNvSpPr>
          <p:nvPr/>
        </p:nvSpPr>
        <p:spPr bwMode="auto">
          <a:xfrm>
            <a:off x="6249144" y="5301208"/>
            <a:ext cx="3656856" cy="346770"/>
          </a:xfrm>
          <a:prstGeom prst="wedgeRectCallout">
            <a:avLst>
              <a:gd name="adj1" fmla="val -54236"/>
              <a:gd name="adj2" fmla="val -1719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 b="1" dirty="0" smtClean="0"/>
              <a:t>Overridden: invoke </a:t>
            </a:r>
            <a:r>
              <a:rPr lang="en-US" sz="1600" b="1" dirty="0"/>
              <a:t>g() in Derived</a:t>
            </a:r>
          </a:p>
        </p:txBody>
      </p:sp>
      <p:sp>
        <p:nvSpPr>
          <p:cNvPr id="23571" name="Text Box 24"/>
          <p:cNvSpPr txBox="1">
            <a:spLocks noChangeArrowheads="1"/>
          </p:cNvSpPr>
          <p:nvPr/>
        </p:nvSpPr>
        <p:spPr bwMode="auto">
          <a:xfrm>
            <a:off x="5025008" y="5661248"/>
            <a:ext cx="1048685" cy="33855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b2.h();</a:t>
            </a:r>
          </a:p>
        </p:txBody>
      </p:sp>
      <p:sp>
        <p:nvSpPr>
          <p:cNvPr id="23572" name="AutoShape 33"/>
          <p:cNvSpPr>
            <a:spLocks noChangeArrowheads="1"/>
          </p:cNvSpPr>
          <p:nvPr/>
        </p:nvSpPr>
        <p:spPr bwMode="auto">
          <a:xfrm>
            <a:off x="6249144" y="5733256"/>
            <a:ext cx="3656856" cy="369736"/>
          </a:xfrm>
          <a:prstGeom prst="wedgeRectCallout">
            <a:avLst>
              <a:gd name="adj1" fmla="val -54236"/>
              <a:gd name="adj2" fmla="val -1719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 b="1" dirty="0" smtClean="0"/>
              <a:t>Introduced: invoke </a:t>
            </a:r>
            <a:r>
              <a:rPr lang="en-US" sz="1600" b="1" dirty="0"/>
              <a:t>h() in Derived</a:t>
            </a:r>
          </a:p>
        </p:txBody>
      </p:sp>
    </p:spTree>
    <p:extLst>
      <p:ext uri="{BB962C8B-B14F-4D97-AF65-F5344CB8AC3E}">
        <p14:creationId xmlns:p14="http://schemas.microsoft.com/office/powerpoint/2010/main" xmlns="" val="343117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7" grpId="0" animBg="1"/>
      <p:bldP spid="23568" grpId="0" animBg="1"/>
      <p:bldP spid="235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pPr eaLnBrk="1" hangingPunct="1"/>
            <a:r>
              <a:rPr lang="en-US" smtClean="0"/>
              <a:t>Dynamic Binding </a:t>
            </a:r>
          </a:p>
        </p:txBody>
      </p:sp>
      <p:sp>
        <p:nvSpPr>
          <p:cNvPr id="2355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endParaRPr lang="en-NZ" sz="1600">
              <a:solidFill>
                <a:schemeClr val="tx2"/>
              </a:solidFill>
            </a:endParaRPr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394C1F7-C993-40B7-AAED-9D0C78C571A0}" type="slidenum">
              <a:rPr lang="en-NZ" sz="1400">
                <a:solidFill>
                  <a:schemeClr val="tx2"/>
                </a:solidFill>
              </a:rPr>
              <a:pPr eaLnBrk="1" hangingPunct="1"/>
              <a:t>12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8195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>
          <a:xfrm>
            <a:off x="194336" y="1198462"/>
            <a:ext cx="9511192" cy="251857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If a method is overridden, then the compiler may not be able to resolve a reference to that method.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The runtime search for an overridden method begins with the dynamic type.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If this type doesn’t implement the method (i.e. it neither introduces nor overrides the method), then the search progresses up the hierarchy, until the method is found.</a:t>
            </a:r>
          </a:p>
          <a:p>
            <a:pPr lvl="1">
              <a:lnSpc>
                <a:spcPct val="80000"/>
              </a:lnSpc>
            </a:pPr>
            <a:r>
              <a:rPr lang="en-NZ" sz="2100" dirty="0"/>
              <a:t>S</a:t>
            </a:r>
            <a:r>
              <a:rPr lang="en-NZ" sz="2100" dirty="0" smtClean="0"/>
              <a:t>tatic type-checking will ensure that an implementation will be found -- unless the class was changed, and re-compiled, after the type-check!</a:t>
            </a:r>
            <a:endParaRPr lang="en-US" sz="21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3715949" y="3643314"/>
            <a:ext cx="3517310" cy="584775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Derived b2 = new Derived();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Base b3 = new Derived();</a:t>
            </a:r>
          </a:p>
        </p:txBody>
      </p:sp>
      <p:sp>
        <p:nvSpPr>
          <p:cNvPr id="23560" name="Text Box 24"/>
          <p:cNvSpPr txBox="1">
            <a:spLocks noChangeArrowheads="1"/>
          </p:cNvSpPr>
          <p:nvPr/>
        </p:nvSpPr>
        <p:spPr bwMode="auto">
          <a:xfrm>
            <a:off x="5025008" y="4797153"/>
            <a:ext cx="1048685" cy="33855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 smtClean="0">
                <a:latin typeface="Courier New" pitchFamily="49" charset="0"/>
              </a:rPr>
              <a:t>b3.f</a:t>
            </a:r>
            <a:r>
              <a:rPr lang="en-NZ" sz="1600" b="1" dirty="0">
                <a:latin typeface="Courier New" pitchFamily="49" charset="0"/>
              </a:rPr>
              <a:t>();</a:t>
            </a:r>
          </a:p>
        </p:txBody>
      </p:sp>
      <p:sp>
        <p:nvSpPr>
          <p:cNvPr id="23561" name="Text Box 4"/>
          <p:cNvSpPr txBox="1">
            <a:spLocks noChangeArrowheads="1"/>
          </p:cNvSpPr>
          <p:nvPr/>
        </p:nvSpPr>
        <p:spPr bwMode="auto">
          <a:xfrm>
            <a:off x="160911" y="3791942"/>
            <a:ext cx="3270447" cy="1077218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class Base {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f() 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</a:t>
            </a:r>
            <a:r>
              <a:rPr lang="en-NZ" sz="1600" b="1" dirty="0" smtClean="0">
                <a:latin typeface="Courier New" pitchFamily="49" charset="0"/>
              </a:rPr>
              <a:t>g() </a:t>
            </a:r>
            <a:r>
              <a:rPr lang="en-NZ" sz="1600" b="1" dirty="0">
                <a:latin typeface="Courier New" pitchFamily="49" charset="0"/>
              </a:rPr>
              <a:t>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}</a:t>
            </a:r>
          </a:p>
        </p:txBody>
      </p:sp>
      <p:sp>
        <p:nvSpPr>
          <p:cNvPr id="23562" name="Text Box 5"/>
          <p:cNvSpPr txBox="1">
            <a:spLocks noChangeArrowheads="1"/>
          </p:cNvSpPr>
          <p:nvPr/>
        </p:nvSpPr>
        <p:spPr bwMode="auto">
          <a:xfrm>
            <a:off x="160911" y="5109369"/>
            <a:ext cx="4504759" cy="1077218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>
                <a:latin typeface="Courier New" pitchFamily="49" charset="0"/>
              </a:rPr>
              <a:t>public class Derived extends Base {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</a:t>
            </a:r>
            <a:r>
              <a:rPr lang="en-NZ" sz="1600" b="1" dirty="0" smtClean="0">
                <a:latin typeface="Courier New" pitchFamily="49" charset="0"/>
              </a:rPr>
              <a:t>g() </a:t>
            </a:r>
            <a:r>
              <a:rPr lang="en-NZ" sz="1600" b="1" dirty="0">
                <a:latin typeface="Courier New" pitchFamily="49" charset="0"/>
              </a:rPr>
              <a:t>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  public void h() { ... }</a:t>
            </a:r>
          </a:p>
          <a:p>
            <a:pPr algn="l" eaLnBrk="1" hangingPunct="1"/>
            <a:r>
              <a:rPr lang="en-NZ" sz="1600" b="1" dirty="0">
                <a:latin typeface="Courier New" pitchFamily="49" charset="0"/>
              </a:rPr>
              <a:t>}</a:t>
            </a:r>
          </a:p>
        </p:txBody>
      </p:sp>
      <p:sp>
        <p:nvSpPr>
          <p:cNvPr id="23563" name="Rectangular Callout 11"/>
          <p:cNvSpPr>
            <a:spLocks noChangeArrowheads="1"/>
          </p:cNvSpPr>
          <p:nvPr/>
        </p:nvSpPr>
        <p:spPr bwMode="auto">
          <a:xfrm>
            <a:off x="4876206" y="4287838"/>
            <a:ext cx="1625203" cy="357187"/>
          </a:xfrm>
          <a:prstGeom prst="wedgeRectCallout">
            <a:avLst>
              <a:gd name="adj1" fmla="val -19111"/>
              <a:gd name="adj2" fmla="val -72829"/>
            </a:avLst>
          </a:prstGeom>
          <a:noFill/>
          <a:ln w="19050" algn="ctr">
            <a:solidFill>
              <a:srgbClr val="8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r>
              <a:rPr lang="en-NZ" sz="1600" dirty="0"/>
              <a:t>Dynamic </a:t>
            </a:r>
            <a:r>
              <a:rPr lang="en-NZ" sz="1600" dirty="0" smtClean="0"/>
              <a:t>type</a:t>
            </a:r>
            <a:endParaRPr lang="en-NZ" sz="1600" dirty="0"/>
          </a:p>
        </p:txBody>
      </p:sp>
      <p:sp>
        <p:nvSpPr>
          <p:cNvPr id="23564" name="Text Box 24"/>
          <p:cNvSpPr txBox="1">
            <a:spLocks noChangeArrowheads="1"/>
          </p:cNvSpPr>
          <p:nvPr/>
        </p:nvSpPr>
        <p:spPr bwMode="auto">
          <a:xfrm>
            <a:off x="5025008" y="5225778"/>
            <a:ext cx="1048685" cy="33855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 smtClean="0">
                <a:latin typeface="Courier New" pitchFamily="49" charset="0"/>
              </a:rPr>
              <a:t>b3.g</a:t>
            </a:r>
            <a:r>
              <a:rPr lang="en-NZ" sz="1600" b="1" dirty="0">
                <a:latin typeface="Courier New" pitchFamily="49" charset="0"/>
              </a:rPr>
              <a:t>();</a:t>
            </a:r>
          </a:p>
        </p:txBody>
      </p:sp>
      <p:sp>
        <p:nvSpPr>
          <p:cNvPr id="23571" name="Text Box 24"/>
          <p:cNvSpPr txBox="1">
            <a:spLocks noChangeArrowheads="1"/>
          </p:cNvSpPr>
          <p:nvPr/>
        </p:nvSpPr>
        <p:spPr bwMode="auto">
          <a:xfrm>
            <a:off x="5025008" y="5661248"/>
            <a:ext cx="1048685" cy="338554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600" b="1" dirty="0" smtClean="0">
                <a:latin typeface="Courier New" pitchFamily="49" charset="0"/>
              </a:rPr>
              <a:t>b3.h</a:t>
            </a:r>
            <a:r>
              <a:rPr lang="en-NZ" sz="1600" b="1" dirty="0">
                <a:latin typeface="Courier New" pitchFamily="49" charset="0"/>
              </a:rPr>
              <a:t>();</a:t>
            </a:r>
          </a:p>
        </p:txBody>
      </p:sp>
      <p:sp>
        <p:nvSpPr>
          <p:cNvPr id="22" name="AutoShape 33"/>
          <p:cNvSpPr>
            <a:spLocks noChangeArrowheads="1"/>
          </p:cNvSpPr>
          <p:nvPr/>
        </p:nvSpPr>
        <p:spPr bwMode="auto">
          <a:xfrm>
            <a:off x="6249144" y="4818638"/>
            <a:ext cx="3456384" cy="317070"/>
          </a:xfrm>
          <a:prstGeom prst="wedgeRectCallout">
            <a:avLst>
              <a:gd name="adj1" fmla="val -54236"/>
              <a:gd name="adj2" fmla="val -1719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 b="1" dirty="0" smtClean="0"/>
              <a:t>Inherited: invoke </a:t>
            </a:r>
            <a:r>
              <a:rPr lang="en-US" sz="1600" b="1" dirty="0"/>
              <a:t>f() in Base</a:t>
            </a:r>
          </a:p>
        </p:txBody>
      </p:sp>
      <p:sp>
        <p:nvSpPr>
          <p:cNvPr id="23" name="AutoShape 33"/>
          <p:cNvSpPr>
            <a:spLocks noChangeArrowheads="1"/>
          </p:cNvSpPr>
          <p:nvPr/>
        </p:nvSpPr>
        <p:spPr bwMode="auto">
          <a:xfrm>
            <a:off x="6249144" y="5301208"/>
            <a:ext cx="3656856" cy="346770"/>
          </a:xfrm>
          <a:prstGeom prst="wedgeRectCallout">
            <a:avLst>
              <a:gd name="adj1" fmla="val -54236"/>
              <a:gd name="adj2" fmla="val -1719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 b="1" dirty="0" smtClean="0"/>
              <a:t>Overridden: invoke </a:t>
            </a:r>
            <a:r>
              <a:rPr lang="en-US" sz="1600" b="1" dirty="0"/>
              <a:t>g() in Derived</a:t>
            </a:r>
          </a:p>
        </p:txBody>
      </p:sp>
      <p:sp>
        <p:nvSpPr>
          <p:cNvPr id="24" name="AutoShape 33"/>
          <p:cNvSpPr>
            <a:spLocks noChangeArrowheads="1"/>
          </p:cNvSpPr>
          <p:nvPr/>
        </p:nvSpPr>
        <p:spPr bwMode="auto">
          <a:xfrm>
            <a:off x="6249144" y="5733256"/>
            <a:ext cx="3656856" cy="369736"/>
          </a:xfrm>
          <a:prstGeom prst="wedgeRectCallout">
            <a:avLst>
              <a:gd name="adj1" fmla="val -54236"/>
              <a:gd name="adj2" fmla="val -1719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600" b="1" dirty="0" smtClean="0"/>
              <a:t>Out of scope: compile-time error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375072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4"/>
          <p:cNvSpPr>
            <a:spLocks noGrp="1" noChangeArrowheads="1"/>
          </p:cNvSpPr>
          <p:nvPr>
            <p:ph type="title"/>
          </p:nvPr>
        </p:nvSpPr>
        <p:spPr>
          <a:xfrm>
            <a:off x="908050" y="152400"/>
            <a:ext cx="8729663" cy="990600"/>
          </a:xfrm>
          <a:noFill/>
        </p:spPr>
        <p:txBody>
          <a:bodyPr/>
          <a:lstStyle/>
          <a:p>
            <a:pPr eaLnBrk="1" hangingPunct="1"/>
            <a:r>
              <a:rPr lang="en-NZ" dirty="0" smtClean="0"/>
              <a:t>Conversions  of Primitive Types</a:t>
            </a:r>
          </a:p>
        </p:txBody>
      </p:sp>
      <p:sp>
        <p:nvSpPr>
          <p:cNvPr id="2765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2765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80821" y="1196752"/>
            <a:ext cx="7848872" cy="497550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Widening conversions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Wider assignment,  e.g. 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 = 2; float x = i;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Wider </a:t>
            </a:r>
            <a:r>
              <a:rPr lang="en-US" sz="2000" dirty="0"/>
              <a:t>c</a:t>
            </a:r>
            <a:r>
              <a:rPr lang="en-US" sz="2000" dirty="0" smtClean="0"/>
              <a:t>asting, e.g. 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i = 2; double d = (double) i;</a:t>
            </a:r>
            <a:endParaRPr lang="en-US" sz="2000" dirty="0" smtClean="0"/>
          </a:p>
          <a:p>
            <a:pPr lvl="2" eaLnBrk="1" hangingPunct="1">
              <a:lnSpc>
                <a:spcPct val="80000"/>
              </a:lnSpc>
            </a:pPr>
            <a:r>
              <a:rPr lang="en-US" dirty="0" smtClean="0"/>
              <a:t>Explicitly casting can make your code more readable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Narrowing conversions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Narrow  assignment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a compile-time error! </a:t>
            </a:r>
          </a:p>
          <a:p>
            <a:pPr marL="594360" lvl="2" indent="0">
              <a:lnSpc>
                <a:spcPct val="80000"/>
              </a:lnSpc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float f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2.0; </a:t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i = f;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Narrow  casting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a loss of information!</a:t>
            </a:r>
          </a:p>
          <a:p>
            <a:pPr marL="594360" lvl="2" indent="0">
              <a:lnSpc>
                <a:spcPct val="80000"/>
              </a:lnSpc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float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 = 2.0;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i =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f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;</a:t>
            </a:r>
            <a:endParaRPr lang="en-US" dirty="0" smtClean="0"/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2765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79FF0A6-237D-40C1-A059-1504EACBC3C9}" type="slidenum">
              <a:rPr lang="en-NZ" sz="1400">
                <a:solidFill>
                  <a:schemeClr val="tx2"/>
                </a:solidFill>
              </a:rPr>
              <a:pPr eaLnBrk="1" hangingPunct="1"/>
              <a:t>13</a:t>
            </a:fld>
            <a:endParaRPr lang="en-NZ" sz="1400">
              <a:solidFill>
                <a:schemeClr val="tx2"/>
              </a:solidFill>
            </a:endParaRPr>
          </a:p>
        </p:txBody>
      </p:sp>
      <p:grpSp>
        <p:nvGrpSpPr>
          <p:cNvPr id="27660" name="Group 29"/>
          <p:cNvGrpSpPr>
            <a:grpSpLocks/>
          </p:cNvGrpSpPr>
          <p:nvPr/>
        </p:nvGrpSpPr>
        <p:grpSpPr bwMode="auto">
          <a:xfrm>
            <a:off x="3960641" y="2779489"/>
            <a:ext cx="5409797" cy="3351860"/>
            <a:chOff x="2835" y="572"/>
            <a:chExt cx="2722" cy="1089"/>
          </a:xfrm>
        </p:grpSpPr>
        <p:pic>
          <p:nvPicPr>
            <p:cNvPr id="27668" name="Picture 30" descr="assignmen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709"/>
              <a:ext cx="2677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9" name="AutoShape 31"/>
            <p:cNvSpPr>
              <a:spLocks noChangeArrowheads="1"/>
            </p:cNvSpPr>
            <p:nvPr/>
          </p:nvSpPr>
          <p:spPr bwMode="auto">
            <a:xfrm>
              <a:off x="4876" y="572"/>
              <a:ext cx="681" cy="181"/>
            </a:xfrm>
            <a:prstGeom prst="wedgeRectCallout">
              <a:avLst>
                <a:gd name="adj1" fmla="val -12259"/>
                <a:gd name="adj2" fmla="val 119060"/>
              </a:avLst>
            </a:prstGeom>
            <a:solidFill>
              <a:schemeClr val="bg1"/>
            </a:solidFill>
            <a:ln w="12700" algn="ctr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/>
                <a:t>Wider type</a:t>
              </a:r>
            </a:p>
          </p:txBody>
        </p:sp>
        <p:sp>
          <p:nvSpPr>
            <p:cNvPr id="27670" name="Freeform 32"/>
            <p:cNvSpPr>
              <a:spLocks/>
            </p:cNvSpPr>
            <p:nvPr/>
          </p:nvSpPr>
          <p:spPr bwMode="auto">
            <a:xfrm>
              <a:off x="4059" y="799"/>
              <a:ext cx="1225" cy="227"/>
            </a:xfrm>
            <a:custGeom>
              <a:avLst/>
              <a:gdLst>
                <a:gd name="T0" fmla="*/ 0 w 816"/>
                <a:gd name="T1" fmla="*/ 19 h 324"/>
                <a:gd name="T2" fmla="*/ 9365 w 816"/>
                <a:gd name="T3" fmla="*/ 1 h 324"/>
                <a:gd name="T4" fmla="*/ 21053 w 816"/>
                <a:gd name="T5" fmla="*/ 16 h 324"/>
                <a:gd name="T6" fmla="*/ 0 60000 65536"/>
                <a:gd name="T7" fmla="*/ 0 60000 65536"/>
                <a:gd name="T8" fmla="*/ 0 60000 65536"/>
                <a:gd name="T9" fmla="*/ 0 w 816"/>
                <a:gd name="T10" fmla="*/ 0 h 324"/>
                <a:gd name="T11" fmla="*/ 816 w 816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324">
                  <a:moveTo>
                    <a:pt x="0" y="324"/>
                  </a:moveTo>
                  <a:cubicBezTo>
                    <a:pt x="113" y="169"/>
                    <a:pt x="227" y="14"/>
                    <a:pt x="363" y="7"/>
                  </a:cubicBezTo>
                  <a:cubicBezTo>
                    <a:pt x="499" y="0"/>
                    <a:pt x="657" y="139"/>
                    <a:pt x="816" y="279"/>
                  </a:cubicBezTo>
                </a:path>
              </a:pathLst>
            </a:cu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NZ"/>
            </a:p>
          </p:txBody>
        </p:sp>
        <p:sp>
          <p:nvSpPr>
            <p:cNvPr id="27671" name="Freeform 33"/>
            <p:cNvSpPr>
              <a:spLocks/>
            </p:cNvSpPr>
            <p:nvPr/>
          </p:nvSpPr>
          <p:spPr bwMode="auto">
            <a:xfrm flipH="1" flipV="1">
              <a:off x="4014" y="1253"/>
              <a:ext cx="1179" cy="181"/>
            </a:xfrm>
            <a:custGeom>
              <a:avLst/>
              <a:gdLst>
                <a:gd name="T0" fmla="*/ 0 w 816"/>
                <a:gd name="T1" fmla="*/ 3 h 324"/>
                <a:gd name="T2" fmla="*/ 6889 w 816"/>
                <a:gd name="T3" fmla="*/ 1 h 324"/>
                <a:gd name="T4" fmla="*/ 15499 w 816"/>
                <a:gd name="T5" fmla="*/ 2 h 324"/>
                <a:gd name="T6" fmla="*/ 0 60000 65536"/>
                <a:gd name="T7" fmla="*/ 0 60000 65536"/>
                <a:gd name="T8" fmla="*/ 0 60000 65536"/>
                <a:gd name="T9" fmla="*/ 0 w 816"/>
                <a:gd name="T10" fmla="*/ 0 h 324"/>
                <a:gd name="T11" fmla="*/ 816 w 816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324">
                  <a:moveTo>
                    <a:pt x="0" y="324"/>
                  </a:moveTo>
                  <a:cubicBezTo>
                    <a:pt x="113" y="169"/>
                    <a:pt x="227" y="14"/>
                    <a:pt x="363" y="7"/>
                  </a:cubicBezTo>
                  <a:cubicBezTo>
                    <a:pt x="499" y="0"/>
                    <a:pt x="657" y="139"/>
                    <a:pt x="816" y="279"/>
                  </a:cubicBezTo>
                </a:path>
              </a:pathLst>
            </a:cu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NZ"/>
            </a:p>
          </p:txBody>
        </p:sp>
        <p:sp>
          <p:nvSpPr>
            <p:cNvPr id="27672" name="AutoShape 34"/>
            <p:cNvSpPr>
              <a:spLocks noChangeArrowheads="1"/>
            </p:cNvSpPr>
            <p:nvPr/>
          </p:nvSpPr>
          <p:spPr bwMode="auto">
            <a:xfrm>
              <a:off x="4830" y="1389"/>
              <a:ext cx="590" cy="272"/>
            </a:xfrm>
            <a:prstGeom prst="wedgeRectCallout">
              <a:avLst>
                <a:gd name="adj1" fmla="val -51185"/>
                <a:gd name="adj2" fmla="val -81616"/>
              </a:avLst>
            </a:prstGeom>
            <a:solidFill>
              <a:schemeClr val="bg1"/>
            </a:solidFill>
            <a:ln w="12700" algn="ctr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/>
                <a:t>Casting needed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338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Object Type Conversions</a:t>
            </a:r>
          </a:p>
        </p:txBody>
      </p:sp>
      <p:sp>
        <p:nvSpPr>
          <p:cNvPr id="2867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2867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573ABAF-3C2A-4862-AF9F-5821BA1765FC}" type="slidenum">
              <a:rPr lang="en-NZ" sz="1400">
                <a:solidFill>
                  <a:schemeClr val="tx2"/>
                </a:solidFill>
              </a:rPr>
              <a:pPr eaLnBrk="1" hangingPunct="1"/>
              <a:t>14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28678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94337" y="1196975"/>
            <a:ext cx="9360826" cy="51847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Widening conversions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Wider object reference assignment conversion (allowed)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Wider object reference casting (optional: improves readability)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350837" y="2349501"/>
            <a:ext cx="4185761" cy="132343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2000" b="1" dirty="0">
                <a:latin typeface="Courier New" pitchFamily="49" charset="0"/>
              </a:rPr>
              <a:t>Base b = new Base();</a:t>
            </a:r>
          </a:p>
          <a:p>
            <a:pPr algn="l" eaLnBrk="1" hangingPunct="1"/>
            <a:r>
              <a:rPr lang="en-NZ" sz="2000" b="1" dirty="0">
                <a:latin typeface="Courier New" pitchFamily="49" charset="0"/>
              </a:rPr>
              <a:t>Derived d = new Derived();</a:t>
            </a:r>
          </a:p>
          <a:p>
            <a:pPr algn="l" eaLnBrk="1" hangingPunct="1"/>
            <a:r>
              <a:rPr lang="en-NZ" sz="2000" b="1" dirty="0">
                <a:latin typeface="Courier New" pitchFamily="49" charset="0"/>
              </a:rPr>
              <a:t>Base b1, b2;</a:t>
            </a:r>
          </a:p>
          <a:p>
            <a:pPr algn="l" eaLnBrk="1" hangingPunct="1"/>
            <a:r>
              <a:rPr lang="en-NZ" sz="2000" b="1" dirty="0" err="1">
                <a:latin typeface="Courier New" pitchFamily="49" charset="0"/>
              </a:rPr>
              <a:t>System.out.println</a:t>
            </a:r>
            <a:r>
              <a:rPr lang="en-NZ" sz="2000" b="1" dirty="0">
                <a:latin typeface="Courier New" pitchFamily="49" charset="0"/>
              </a:rPr>
              <a:t>(</a:t>
            </a:r>
            <a:r>
              <a:rPr lang="en-NZ" sz="2000" b="1" dirty="0" err="1">
                <a:latin typeface="Courier New" pitchFamily="49" charset="0"/>
              </a:rPr>
              <a:t>d.y</a:t>
            </a:r>
            <a:r>
              <a:rPr lang="en-NZ" sz="2000" b="1" dirty="0">
                <a:latin typeface="Courier New" pitchFamily="49" charset="0"/>
              </a:rPr>
              <a:t>);</a:t>
            </a:r>
          </a:p>
        </p:txBody>
      </p:sp>
      <p:sp>
        <p:nvSpPr>
          <p:cNvPr id="28680" name="Text Box 5"/>
          <p:cNvSpPr txBox="1">
            <a:spLocks noChangeArrowheads="1"/>
          </p:cNvSpPr>
          <p:nvPr/>
        </p:nvSpPr>
        <p:spPr bwMode="auto">
          <a:xfrm>
            <a:off x="350837" y="3938093"/>
            <a:ext cx="4493538" cy="707886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2000" b="1" dirty="0">
                <a:latin typeface="Courier New" pitchFamily="49" charset="0"/>
              </a:rPr>
              <a:t>b1 = d;</a:t>
            </a:r>
          </a:p>
          <a:p>
            <a:pPr algn="l" eaLnBrk="1" hangingPunct="1"/>
            <a:r>
              <a:rPr lang="en-NZ" sz="2000" b="1" dirty="0">
                <a:latin typeface="Courier New" pitchFamily="49" charset="0"/>
              </a:rPr>
              <a:t>//</a:t>
            </a:r>
            <a:r>
              <a:rPr lang="en-NZ" sz="2000" b="1" dirty="0" err="1">
                <a:latin typeface="Courier New" pitchFamily="49" charset="0"/>
              </a:rPr>
              <a:t>System.out.println</a:t>
            </a:r>
            <a:r>
              <a:rPr lang="en-NZ" sz="2000" b="1" dirty="0">
                <a:latin typeface="Courier New" pitchFamily="49" charset="0"/>
              </a:rPr>
              <a:t>(b1.y);</a:t>
            </a:r>
            <a:r>
              <a:rPr lang="en-NZ" sz="2000" dirty="0">
                <a:latin typeface="Courier New" pitchFamily="49" charset="0"/>
              </a:rPr>
              <a:t> </a:t>
            </a:r>
          </a:p>
        </p:txBody>
      </p:sp>
      <p:sp>
        <p:nvSpPr>
          <p:cNvPr id="28682" name="Rectangle 7"/>
          <p:cNvSpPr>
            <a:spLocks noChangeArrowheads="1"/>
          </p:cNvSpPr>
          <p:nvPr/>
        </p:nvSpPr>
        <p:spPr bwMode="auto">
          <a:xfrm>
            <a:off x="8337376" y="620688"/>
            <a:ext cx="937287" cy="288925"/>
          </a:xfrm>
          <a:prstGeom prst="rect">
            <a:avLst/>
          </a:prstGeom>
          <a:noFill/>
          <a:ln w="19050" algn="ctr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2000" dirty="0"/>
              <a:t>Base</a:t>
            </a:r>
          </a:p>
        </p:txBody>
      </p:sp>
      <p:sp>
        <p:nvSpPr>
          <p:cNvPr id="28683" name="Rectangle 8"/>
          <p:cNvSpPr>
            <a:spLocks noChangeArrowheads="1"/>
          </p:cNvSpPr>
          <p:nvPr/>
        </p:nvSpPr>
        <p:spPr bwMode="auto">
          <a:xfrm>
            <a:off x="8337378" y="1385705"/>
            <a:ext cx="937286" cy="288925"/>
          </a:xfrm>
          <a:prstGeom prst="rect">
            <a:avLst/>
          </a:prstGeom>
          <a:noFill/>
          <a:ln w="19050" algn="ctr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2000" dirty="0"/>
              <a:t>Derived</a:t>
            </a:r>
          </a:p>
        </p:txBody>
      </p:sp>
      <p:cxnSp>
        <p:nvCxnSpPr>
          <p:cNvPr id="28684" name="AutoShape 9"/>
          <p:cNvCxnSpPr>
            <a:cxnSpLocks noChangeShapeType="1"/>
            <a:stCxn id="28683" idx="0"/>
            <a:endCxn id="28682" idx="2"/>
          </p:cNvCxnSpPr>
          <p:nvPr/>
        </p:nvCxnSpPr>
        <p:spPr bwMode="auto">
          <a:xfrm rot="16200000" flipV="1">
            <a:off x="8567975" y="1147658"/>
            <a:ext cx="476092" cy="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80000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685" name="AutoShape 10"/>
          <p:cNvSpPr>
            <a:spLocks noChangeArrowheads="1"/>
          </p:cNvSpPr>
          <p:nvPr/>
        </p:nvSpPr>
        <p:spPr bwMode="auto">
          <a:xfrm>
            <a:off x="6919225" y="607142"/>
            <a:ext cx="1246848" cy="707152"/>
          </a:xfrm>
          <a:prstGeom prst="wedgeRectCallout">
            <a:avLst>
              <a:gd name="adj1" fmla="val 56759"/>
              <a:gd name="adj2" fmla="val -36190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 b="1" dirty="0"/>
              <a:t>Wider type</a:t>
            </a:r>
          </a:p>
        </p:txBody>
      </p:sp>
      <p:sp>
        <p:nvSpPr>
          <p:cNvPr id="28686" name="Text Box 11"/>
          <p:cNvSpPr txBox="1">
            <a:spLocks noChangeArrowheads="1"/>
          </p:cNvSpPr>
          <p:nvPr/>
        </p:nvSpPr>
        <p:spPr bwMode="auto">
          <a:xfrm>
            <a:off x="350837" y="4880433"/>
            <a:ext cx="4339650" cy="707886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2000" b="1" dirty="0">
                <a:latin typeface="Courier New" pitchFamily="49" charset="0"/>
              </a:rPr>
              <a:t>b2 = (Base) d;</a:t>
            </a:r>
          </a:p>
          <a:p>
            <a:pPr algn="l" eaLnBrk="1" hangingPunct="1"/>
            <a:r>
              <a:rPr lang="en-NZ" sz="2000" b="1" dirty="0">
                <a:latin typeface="Courier New" pitchFamily="49" charset="0"/>
              </a:rPr>
              <a:t>//</a:t>
            </a:r>
            <a:r>
              <a:rPr lang="en-NZ" sz="2000" b="1" dirty="0" err="1">
                <a:latin typeface="Courier New" pitchFamily="49" charset="0"/>
              </a:rPr>
              <a:t>System.out.println</a:t>
            </a:r>
            <a:r>
              <a:rPr lang="en-NZ" sz="2000" b="1" dirty="0">
                <a:latin typeface="Courier New" pitchFamily="49" charset="0"/>
              </a:rPr>
              <a:t>(b2.y);</a:t>
            </a:r>
          </a:p>
        </p:txBody>
      </p:sp>
      <p:sp>
        <p:nvSpPr>
          <p:cNvPr id="28687" name="Rectangle 1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194337" y="4652964"/>
            <a:ext cx="9360826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endParaRPr lang="en-US" sz="1600"/>
          </a:p>
        </p:txBody>
      </p:sp>
      <p:sp>
        <p:nvSpPr>
          <p:cNvPr id="28688" name="AutoShape 13"/>
          <p:cNvSpPr>
            <a:spLocks noChangeArrowheads="1"/>
          </p:cNvSpPr>
          <p:nvPr/>
        </p:nvSpPr>
        <p:spPr bwMode="auto">
          <a:xfrm>
            <a:off x="4735746" y="3404373"/>
            <a:ext cx="4597861" cy="744705"/>
          </a:xfrm>
          <a:prstGeom prst="wedgeRectCallout">
            <a:avLst>
              <a:gd name="adj1" fmla="val -56796"/>
              <a:gd name="adj2" fmla="val 5094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000" b="1" dirty="0"/>
              <a:t>Assignment conversion - OK</a:t>
            </a:r>
          </a:p>
          <a:p>
            <a:pPr algn="l"/>
            <a:r>
              <a:rPr lang="en-US" sz="2000" b="1" dirty="0" smtClean="0"/>
              <a:t>But no </a:t>
            </a:r>
            <a:r>
              <a:rPr lang="en-US" sz="2000" b="1" dirty="0"/>
              <a:t>access to fields in </a:t>
            </a:r>
            <a:r>
              <a:rPr lang="en-US" sz="2000" b="1" dirty="0" smtClean="0"/>
              <a:t>Derived!</a:t>
            </a:r>
            <a:endParaRPr lang="en-US" sz="2000" b="1" dirty="0"/>
          </a:p>
        </p:txBody>
      </p:sp>
      <p:sp>
        <p:nvSpPr>
          <p:cNvPr id="28689" name="AutoShape 14"/>
          <p:cNvSpPr>
            <a:spLocks noChangeArrowheads="1"/>
          </p:cNvSpPr>
          <p:nvPr/>
        </p:nvSpPr>
        <p:spPr bwMode="auto">
          <a:xfrm>
            <a:off x="4690487" y="4430377"/>
            <a:ext cx="4864676" cy="803999"/>
          </a:xfrm>
          <a:prstGeom prst="wedgeRectCallout">
            <a:avLst>
              <a:gd name="adj1" fmla="val -53194"/>
              <a:gd name="adj2" fmla="val 22241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000" b="1" dirty="0"/>
              <a:t>Widening </a:t>
            </a:r>
            <a:r>
              <a:rPr lang="en-US" sz="2000" b="1" dirty="0" smtClean="0"/>
              <a:t>with explicit cast </a:t>
            </a:r>
            <a:r>
              <a:rPr lang="en-US" sz="2000" b="1" dirty="0"/>
              <a:t>- </a:t>
            </a:r>
            <a:r>
              <a:rPr lang="en-US" sz="2000" b="1" dirty="0" smtClean="0"/>
              <a:t>Better</a:t>
            </a:r>
            <a:endParaRPr lang="en-US" sz="2000" b="1" dirty="0"/>
          </a:p>
          <a:p>
            <a:pPr algn="l"/>
            <a:r>
              <a:rPr lang="en-US" sz="2000" b="1" dirty="0" smtClean="0"/>
              <a:t>Still no </a:t>
            </a:r>
            <a:r>
              <a:rPr lang="en-US" sz="2000" b="1" dirty="0"/>
              <a:t>access to fields in </a:t>
            </a:r>
            <a:r>
              <a:rPr lang="en-US" sz="2000" b="1" dirty="0" smtClean="0"/>
              <a:t>Derived!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4841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8" grpId="0" animBg="1"/>
      <p:bldP spid="2868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pPr eaLnBrk="1" hangingPunct="1"/>
            <a:r>
              <a:rPr lang="en-US" smtClean="0"/>
              <a:t>Object Types</a:t>
            </a:r>
          </a:p>
        </p:txBody>
      </p:sp>
      <p:sp>
        <p:nvSpPr>
          <p:cNvPr id="2969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NZ" sz="1800">
              <a:solidFill>
                <a:schemeClr val="tx2"/>
              </a:solidFill>
            </a:endParaRPr>
          </a:p>
        </p:txBody>
      </p:sp>
      <p:sp>
        <p:nvSpPr>
          <p:cNvPr id="2970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A7CB217-3DD9-492E-8743-81DAC73E899C}" type="slidenum">
              <a:rPr lang="en-NZ" sz="1400">
                <a:solidFill>
                  <a:schemeClr val="tx2"/>
                </a:solidFill>
              </a:rPr>
              <a:pPr eaLnBrk="1" hangingPunct="1"/>
              <a:t>15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2970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89718" y="1208428"/>
            <a:ext cx="9465445" cy="172898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Narrowing conversions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Narrow object reference assignment – Compile-time error!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Narrow object reference casting – no </a:t>
            </a:r>
            <a:r>
              <a:rPr lang="en-US" sz="2200" dirty="0" err="1" smtClean="0"/>
              <a:t>compilatation</a:t>
            </a:r>
            <a:r>
              <a:rPr lang="en-US" sz="2200" dirty="0" smtClean="0"/>
              <a:t> error, but… 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The cast may throw an error at run-time, to avoid assigning an out-of-range value!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7851576" y="188776"/>
            <a:ext cx="1701652" cy="503782"/>
          </a:xfrm>
          <a:prstGeom prst="rect">
            <a:avLst/>
          </a:prstGeom>
          <a:noFill/>
          <a:ln w="19050" algn="ctr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normAutofit/>
          </a:bodyPr>
          <a:lstStyle/>
          <a:p>
            <a:r>
              <a:rPr lang="en-US" sz="2000" dirty="0" err="1" smtClean="0"/>
              <a:t>BasePerson</a:t>
            </a:r>
            <a:endParaRPr lang="en-US" sz="2000" dirty="0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7682871" y="1263164"/>
            <a:ext cx="2039063" cy="504330"/>
          </a:xfrm>
          <a:prstGeom prst="rect">
            <a:avLst/>
          </a:prstGeom>
          <a:noFill/>
          <a:ln w="19050" algn="ctr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en-US" sz="2000" dirty="0" err="1" smtClean="0"/>
              <a:t>DerivedStudent</a:t>
            </a:r>
            <a:endParaRPr lang="en-US" sz="2000" dirty="0"/>
          </a:p>
        </p:txBody>
      </p:sp>
      <p:cxnSp>
        <p:nvCxnSpPr>
          <p:cNvPr id="29705" name="AutoShape 9"/>
          <p:cNvCxnSpPr>
            <a:cxnSpLocks noChangeShapeType="1"/>
            <a:stCxn id="29704" idx="0"/>
            <a:endCxn id="29703" idx="2"/>
          </p:cNvCxnSpPr>
          <p:nvPr/>
        </p:nvCxnSpPr>
        <p:spPr bwMode="auto">
          <a:xfrm rot="16200000" flipV="1">
            <a:off x="8417100" y="977860"/>
            <a:ext cx="570606" cy="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80000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6321152" y="188776"/>
            <a:ext cx="1246848" cy="719806"/>
          </a:xfrm>
          <a:prstGeom prst="wedgeRectCallout">
            <a:avLst>
              <a:gd name="adj1" fmla="val 58690"/>
              <a:gd name="adj2" fmla="val -14088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000" b="1" dirty="0" smtClean="0"/>
              <a:t>Wider type</a:t>
            </a:r>
            <a:endParaRPr lang="en-US" sz="2000" b="1" dirty="0"/>
          </a:p>
        </p:txBody>
      </p:sp>
      <p:sp>
        <p:nvSpPr>
          <p:cNvPr id="29707" name="Text Box 16"/>
          <p:cNvSpPr txBox="1">
            <a:spLocks noChangeArrowheads="1"/>
          </p:cNvSpPr>
          <p:nvPr/>
        </p:nvSpPr>
        <p:spPr bwMode="auto">
          <a:xfrm>
            <a:off x="244640" y="2786044"/>
            <a:ext cx="3768980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Base b = new Base();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Derived d = new Derived();</a:t>
            </a:r>
          </a:p>
          <a:p>
            <a:pPr algn="l" eaLnBrk="1" hangingPunct="1"/>
            <a:endParaRPr lang="en-NZ" sz="1800" b="1" dirty="0">
              <a:latin typeface="Courier New" pitchFamily="49" charset="0"/>
            </a:endParaRP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Derived d1, d2, d3;</a:t>
            </a:r>
          </a:p>
        </p:txBody>
      </p:sp>
      <p:sp>
        <p:nvSpPr>
          <p:cNvPr id="29708" name="Text Box 17"/>
          <p:cNvSpPr txBox="1">
            <a:spLocks noChangeArrowheads="1"/>
          </p:cNvSpPr>
          <p:nvPr/>
        </p:nvSpPr>
        <p:spPr bwMode="auto">
          <a:xfrm>
            <a:off x="4749878" y="2787945"/>
            <a:ext cx="1149674" cy="369332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 smtClean="0">
                <a:latin typeface="Courier New" pitchFamily="49" charset="0"/>
              </a:rPr>
              <a:t>d1 </a:t>
            </a:r>
            <a:r>
              <a:rPr lang="en-NZ" sz="1800" b="1" dirty="0">
                <a:latin typeface="Courier New" pitchFamily="49" charset="0"/>
              </a:rPr>
              <a:t>= b;</a:t>
            </a:r>
          </a:p>
        </p:txBody>
      </p:sp>
      <p:sp>
        <p:nvSpPr>
          <p:cNvPr id="29709" name="Text Box 18"/>
          <p:cNvSpPr txBox="1">
            <a:spLocks noChangeArrowheads="1"/>
          </p:cNvSpPr>
          <p:nvPr/>
        </p:nvSpPr>
        <p:spPr bwMode="auto">
          <a:xfrm>
            <a:off x="309877" y="4221164"/>
            <a:ext cx="2528256" cy="369332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d2 = (Derived) b;</a:t>
            </a:r>
          </a:p>
        </p:txBody>
      </p:sp>
      <p:sp>
        <p:nvSpPr>
          <p:cNvPr id="29710" name="AutoShape 19"/>
          <p:cNvSpPr>
            <a:spLocks noChangeArrowheads="1"/>
          </p:cNvSpPr>
          <p:nvPr/>
        </p:nvSpPr>
        <p:spPr bwMode="auto">
          <a:xfrm>
            <a:off x="6298397" y="2751969"/>
            <a:ext cx="3256766" cy="340011"/>
          </a:xfrm>
          <a:prstGeom prst="wedgeRectCallout">
            <a:avLst>
              <a:gd name="adj1" fmla="val -58056"/>
              <a:gd name="adj2" fmla="val 39505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800" b="1" dirty="0" smtClean="0"/>
              <a:t>A compile-time </a:t>
            </a:r>
            <a:r>
              <a:rPr lang="en-US" sz="1800" b="1" dirty="0"/>
              <a:t>error</a:t>
            </a:r>
          </a:p>
        </p:txBody>
      </p:sp>
      <p:sp>
        <p:nvSpPr>
          <p:cNvPr id="29711" name="AutoShape 20"/>
          <p:cNvSpPr>
            <a:spLocks noChangeArrowheads="1"/>
          </p:cNvSpPr>
          <p:nvPr/>
        </p:nvSpPr>
        <p:spPr bwMode="auto">
          <a:xfrm>
            <a:off x="3393151" y="4038049"/>
            <a:ext cx="5066811" cy="615087"/>
          </a:xfrm>
          <a:prstGeom prst="wedgeRectCallout">
            <a:avLst>
              <a:gd name="adj1" fmla="val -56051"/>
              <a:gd name="adj2" fmla="val 5204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800" b="1" dirty="0"/>
              <a:t>Compile-time OK, Run-time ERROR</a:t>
            </a:r>
          </a:p>
          <a:p>
            <a:pPr algn="l"/>
            <a:r>
              <a:rPr lang="en-US" sz="1800" b="1" dirty="0"/>
              <a:t>b is an instance of class Base, not </a:t>
            </a:r>
            <a:r>
              <a:rPr lang="en-US" sz="1800" b="1" dirty="0" smtClean="0"/>
              <a:t>Derived! </a:t>
            </a:r>
            <a:endParaRPr lang="en-US" sz="1800" b="1" dirty="0"/>
          </a:p>
        </p:txBody>
      </p:sp>
      <p:sp>
        <p:nvSpPr>
          <p:cNvPr id="29712" name="Text Box 21"/>
          <p:cNvSpPr txBox="1">
            <a:spLocks noChangeArrowheads="1"/>
          </p:cNvSpPr>
          <p:nvPr/>
        </p:nvSpPr>
        <p:spPr bwMode="auto">
          <a:xfrm>
            <a:off x="3450257" y="4715852"/>
            <a:ext cx="5009705" cy="369332"/>
          </a:xfrm>
          <a:prstGeom prst="rect">
            <a:avLst/>
          </a:prstGeom>
          <a:solidFill>
            <a:srgbClr val="FF0000">
              <a:alpha val="34000"/>
            </a:srgb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dirty="0">
                <a:latin typeface="Courier New" pitchFamily="49" charset="0"/>
              </a:rPr>
              <a:t> </a:t>
            </a:r>
            <a:r>
              <a:rPr lang="en-NZ" sz="1800" b="1" dirty="0" err="1">
                <a:latin typeface="Courier New" pitchFamily="49" charset="0"/>
              </a:rPr>
              <a:t>java.lang.ClassCastException</a:t>
            </a:r>
            <a:r>
              <a:rPr lang="en-NZ" sz="1800" b="1" dirty="0">
                <a:latin typeface="Courier New" pitchFamily="49" charset="0"/>
              </a:rPr>
              <a:t>: Base</a:t>
            </a:r>
          </a:p>
        </p:txBody>
      </p:sp>
      <p:sp>
        <p:nvSpPr>
          <p:cNvPr id="29716" name="Text Box 25"/>
          <p:cNvSpPr txBox="1">
            <a:spLocks noChangeArrowheads="1"/>
          </p:cNvSpPr>
          <p:nvPr/>
        </p:nvSpPr>
        <p:spPr bwMode="auto">
          <a:xfrm>
            <a:off x="244640" y="5350283"/>
            <a:ext cx="4044697" cy="646331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NZ" sz="1800" b="1" dirty="0">
                <a:latin typeface="Courier New" pitchFamily="49" charset="0"/>
              </a:rPr>
              <a:t>Base </a:t>
            </a:r>
            <a:r>
              <a:rPr lang="en-NZ" sz="1800" b="1" dirty="0" err="1">
                <a:latin typeface="Courier New" pitchFamily="49" charset="0"/>
              </a:rPr>
              <a:t>d_as_b</a:t>
            </a:r>
            <a:r>
              <a:rPr lang="en-NZ" sz="1800" b="1" dirty="0">
                <a:latin typeface="Courier New" pitchFamily="49" charset="0"/>
              </a:rPr>
              <a:t> = new Derived</a:t>
            </a:r>
            <a:r>
              <a:rPr lang="en-NZ" sz="1800" b="1" dirty="0" smtClean="0">
                <a:latin typeface="Courier New" pitchFamily="49" charset="0"/>
              </a:rPr>
              <a:t>();</a:t>
            </a:r>
          </a:p>
          <a:p>
            <a:pPr algn="l" eaLnBrk="1" hangingPunct="1"/>
            <a:r>
              <a:rPr lang="en-NZ" sz="1800" b="1" dirty="0">
                <a:latin typeface="Courier New" pitchFamily="49" charset="0"/>
              </a:rPr>
              <a:t>d3 = (Derived) </a:t>
            </a:r>
            <a:r>
              <a:rPr lang="en-NZ" sz="1800" b="1" dirty="0" err="1">
                <a:latin typeface="Courier New" pitchFamily="49" charset="0"/>
              </a:rPr>
              <a:t>d_as_b</a:t>
            </a:r>
            <a:r>
              <a:rPr lang="en-NZ" sz="1800" b="1" dirty="0" smtClean="0">
                <a:latin typeface="Courier New" pitchFamily="49" charset="0"/>
              </a:rPr>
              <a:t>;</a:t>
            </a:r>
            <a:endParaRPr lang="en-NZ" sz="1800" b="1" dirty="0">
              <a:latin typeface="Courier New" pitchFamily="49" charset="0"/>
            </a:endParaRPr>
          </a:p>
        </p:txBody>
      </p:sp>
      <p:sp>
        <p:nvSpPr>
          <p:cNvPr id="29718" name="AutoShape 27"/>
          <p:cNvSpPr>
            <a:spLocks noChangeArrowheads="1"/>
          </p:cNvSpPr>
          <p:nvPr/>
        </p:nvSpPr>
        <p:spPr bwMode="auto">
          <a:xfrm>
            <a:off x="4548363" y="5279295"/>
            <a:ext cx="3911599" cy="597977"/>
          </a:xfrm>
          <a:prstGeom prst="wedgeRectCallout">
            <a:avLst>
              <a:gd name="adj1" fmla="val -57528"/>
              <a:gd name="adj2" fmla="val 5032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800" b="1" dirty="0"/>
              <a:t>Compile-time </a:t>
            </a:r>
            <a:r>
              <a:rPr lang="en-US" sz="1800" b="1" dirty="0" smtClean="0"/>
              <a:t>OK: Derived is a narrower (more refined) type</a:t>
            </a:r>
            <a:endParaRPr lang="en-US" sz="1800" b="1" dirty="0"/>
          </a:p>
        </p:txBody>
      </p:sp>
      <p:sp>
        <p:nvSpPr>
          <p:cNvPr id="29719" name="AutoShape 28"/>
          <p:cNvSpPr>
            <a:spLocks noChangeArrowheads="1"/>
          </p:cNvSpPr>
          <p:nvPr/>
        </p:nvSpPr>
        <p:spPr bwMode="auto">
          <a:xfrm>
            <a:off x="3344495" y="5996614"/>
            <a:ext cx="3960440" cy="609539"/>
          </a:xfrm>
          <a:prstGeom prst="wedgeRectCallout">
            <a:avLst>
              <a:gd name="adj1" fmla="val -55338"/>
              <a:gd name="adj2" fmla="val -50366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800" b="1" dirty="0"/>
              <a:t>Run-time </a:t>
            </a:r>
            <a:r>
              <a:rPr lang="en-US" sz="1800" b="1" dirty="0" smtClean="0"/>
              <a:t>OK:</a:t>
            </a:r>
            <a:endParaRPr lang="en-US" sz="1800" b="1" dirty="0"/>
          </a:p>
          <a:p>
            <a:pPr algn="l"/>
            <a:r>
              <a:rPr lang="en-US" sz="1800" b="1" dirty="0" err="1"/>
              <a:t>d_as_b</a:t>
            </a:r>
            <a:r>
              <a:rPr lang="en-US" sz="1800" b="1" dirty="0"/>
              <a:t> is an instance of Derived </a:t>
            </a:r>
          </a:p>
        </p:txBody>
      </p:sp>
    </p:spTree>
    <p:extLst>
      <p:ext uri="{BB962C8B-B14F-4D97-AF65-F5344CB8AC3E}">
        <p14:creationId xmlns:p14="http://schemas.microsoft.com/office/powerpoint/2010/main" xmlns="" val="315384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0" grpId="0" animBg="1"/>
      <p:bldP spid="29711" grpId="0" animBg="1"/>
      <p:bldP spid="29712" grpId="0" animBg="1"/>
      <p:bldP spid="29718" grpId="0" animBg="1"/>
      <p:bldP spid="297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Overriding, hiding, and overloading methods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16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NZ" dirty="0" smtClean="0"/>
              <a:t>“</a:t>
            </a:r>
            <a:r>
              <a:rPr lang="en-NZ" dirty="0"/>
              <a:t>An instance method in a subclass with the same signature (name, plus the number and the type of its parameters) and return type as an instance method in the superclass </a:t>
            </a:r>
            <a:r>
              <a:rPr lang="en-NZ" i="1" dirty="0">
                <a:solidFill>
                  <a:srgbClr val="FF0000"/>
                </a:solidFill>
              </a:rPr>
              <a:t>overrides</a:t>
            </a:r>
            <a:r>
              <a:rPr lang="en-NZ" dirty="0"/>
              <a:t> the superclass's method</a:t>
            </a:r>
            <a:r>
              <a:rPr lang="en-NZ" dirty="0" smtClean="0"/>
              <a:t>.”</a:t>
            </a:r>
          </a:p>
          <a:p>
            <a:r>
              <a:rPr lang="en-NZ" dirty="0" smtClean="0"/>
              <a:t>“</a:t>
            </a:r>
            <a:r>
              <a:rPr lang="en-NZ" dirty="0"/>
              <a:t>If a subclass defines a class method with the same signature as a class method in the superclass, the method in the subclass </a:t>
            </a:r>
            <a:r>
              <a:rPr lang="en-NZ" i="1" dirty="0">
                <a:solidFill>
                  <a:srgbClr val="FF0000"/>
                </a:solidFill>
              </a:rPr>
              <a:t>hides</a:t>
            </a:r>
            <a:r>
              <a:rPr lang="en-NZ" dirty="0"/>
              <a:t> the one in the superclass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“The </a:t>
            </a:r>
            <a:r>
              <a:rPr lang="en-NZ" dirty="0"/>
              <a:t>distinction between hiding and overriding has important </a:t>
            </a:r>
            <a:r>
              <a:rPr lang="en-NZ" dirty="0" smtClean="0"/>
              <a:t>implications.</a:t>
            </a:r>
          </a:p>
          <a:p>
            <a:pPr lvl="2"/>
            <a:r>
              <a:rPr lang="en-NZ" dirty="0" smtClean="0"/>
              <a:t>The </a:t>
            </a:r>
            <a:r>
              <a:rPr lang="en-NZ" dirty="0"/>
              <a:t>version of the overridden method that gets invoked is the one in the subclass. </a:t>
            </a:r>
            <a:endParaRPr lang="en-NZ" dirty="0" smtClean="0"/>
          </a:p>
          <a:p>
            <a:pPr lvl="2"/>
            <a:r>
              <a:rPr lang="en-NZ" dirty="0" smtClean="0"/>
              <a:t>The </a:t>
            </a:r>
            <a:r>
              <a:rPr lang="en-NZ" dirty="0"/>
              <a:t>version of the hidden method that gets invoked depends on whether it is invoked from the superclass or the subclass</a:t>
            </a:r>
            <a:r>
              <a:rPr lang="en-NZ" dirty="0" smtClean="0"/>
              <a:t>.” </a:t>
            </a:r>
          </a:p>
          <a:p>
            <a:r>
              <a:rPr lang="en-NZ" dirty="0" smtClean="0"/>
              <a:t>“</a:t>
            </a:r>
            <a:r>
              <a:rPr lang="en-NZ" dirty="0">
                <a:solidFill>
                  <a:srgbClr val="FF0000"/>
                </a:solidFill>
              </a:rPr>
              <a:t>Overloaded</a:t>
            </a:r>
            <a:r>
              <a:rPr lang="en-NZ" dirty="0"/>
              <a:t> methods are differentiated by the number and the type of the arguments passed into the method</a:t>
            </a:r>
            <a:r>
              <a:rPr lang="en-NZ" dirty="0" smtClean="0"/>
              <a:t>.”</a:t>
            </a:r>
          </a:p>
          <a:p>
            <a:pPr lvl="1"/>
            <a:r>
              <a:rPr lang="en-NZ" dirty="0" smtClean="0"/>
              <a:t>“The </a:t>
            </a:r>
            <a:r>
              <a:rPr lang="en-NZ" dirty="0"/>
              <a:t>compiler does not consider return type when differentiating methods, so you cannot declare two methods </a:t>
            </a:r>
            <a:r>
              <a:rPr lang="en-NZ" dirty="0" smtClean="0"/>
              <a:t>[in the same class] with </a:t>
            </a:r>
            <a:r>
              <a:rPr lang="en-NZ" dirty="0"/>
              <a:t>the same signature </a:t>
            </a:r>
            <a:r>
              <a:rPr lang="en-NZ" dirty="0" smtClean="0"/>
              <a:t>even </a:t>
            </a:r>
            <a:r>
              <a:rPr lang="en-NZ" dirty="0"/>
              <a:t>if they have a different return type</a:t>
            </a:r>
            <a:r>
              <a:rPr lang="en-NZ" dirty="0" smtClean="0"/>
              <a:t>.</a:t>
            </a:r>
          </a:p>
          <a:p>
            <a:pPr lvl="1"/>
            <a:r>
              <a:rPr lang="en-NZ" b="1" dirty="0" smtClean="0"/>
              <a:t>“Note</a:t>
            </a:r>
            <a:r>
              <a:rPr lang="en-NZ" b="1" dirty="0"/>
              <a:t>:</a:t>
            </a:r>
            <a:r>
              <a:rPr lang="en-NZ" dirty="0"/>
              <a:t> Overloaded methods should be used sparingly, as they can make code much less readable</a:t>
            </a:r>
            <a:r>
              <a:rPr lang="en-NZ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xmlns="" val="175015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NZ" dirty="0" smtClean="0"/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0653-8D52-4D10-9733-3B8E94EF6FF4}" type="slidenum">
              <a:rPr lang="en-NZ" smtClean="0"/>
              <a:pPr/>
              <a:t>17</a:t>
            </a:fld>
            <a:endParaRPr lang="en-NZ" dirty="0"/>
          </a:p>
        </p:txBody>
      </p:sp>
      <p:sp>
        <p:nvSpPr>
          <p:cNvPr id="2151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Topics:</a:t>
            </a:r>
          </a:p>
          <a:p>
            <a:pPr lvl="1"/>
            <a:r>
              <a:rPr lang="en-US" dirty="0" smtClean="0"/>
              <a:t>Four visibility keywords: </a:t>
            </a:r>
          </a:p>
          <a:p>
            <a:pPr lvl="2"/>
            <a:r>
              <a:rPr lang="en-US" dirty="0" smtClean="0"/>
              <a:t>How do they affect the scope of access to a field or method?</a:t>
            </a:r>
          </a:p>
          <a:p>
            <a:pPr lvl="1"/>
            <a:r>
              <a:rPr lang="en-US" dirty="0" smtClean="0"/>
              <a:t>Packages</a:t>
            </a:r>
            <a:r>
              <a:rPr lang="en-US" dirty="0"/>
              <a:t>: </a:t>
            </a:r>
            <a:endParaRPr lang="en-US" dirty="0" smtClean="0"/>
          </a:p>
          <a:p>
            <a:pPr lvl="2"/>
            <a:r>
              <a:rPr lang="en-US" dirty="0" smtClean="0"/>
              <a:t>Why </a:t>
            </a:r>
            <a:r>
              <a:rPr lang="en-US" dirty="0"/>
              <a:t>and how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What conventions should you follow?</a:t>
            </a:r>
            <a:endParaRPr lang="en-US" dirty="0"/>
          </a:p>
          <a:p>
            <a:pPr lvl="1"/>
            <a:r>
              <a:rPr lang="en-US" dirty="0"/>
              <a:t>Static and dynamic </a:t>
            </a:r>
            <a:r>
              <a:rPr lang="en-US" dirty="0" smtClean="0"/>
              <a:t>typing: </a:t>
            </a:r>
          </a:p>
          <a:p>
            <a:pPr lvl="2"/>
            <a:r>
              <a:rPr lang="en-US" dirty="0" smtClean="0"/>
              <a:t>When do they occur? </a:t>
            </a:r>
          </a:p>
          <a:p>
            <a:pPr lvl="2"/>
            <a:r>
              <a:rPr lang="en-US" dirty="0" smtClean="0"/>
              <a:t>What is “type-safety”?</a:t>
            </a:r>
            <a:endParaRPr lang="en-US" dirty="0"/>
          </a:p>
          <a:p>
            <a:pPr lvl="1"/>
            <a:r>
              <a:rPr lang="en-US" dirty="0"/>
              <a:t>Object conversion, </a:t>
            </a:r>
            <a:r>
              <a:rPr lang="en-US" dirty="0" smtClean="0"/>
              <a:t>casting: </a:t>
            </a:r>
          </a:p>
          <a:p>
            <a:pPr lvl="2"/>
            <a:r>
              <a:rPr lang="en-US" dirty="0" smtClean="0"/>
              <a:t>What is allowed at compile-time?  </a:t>
            </a:r>
          </a:p>
          <a:p>
            <a:pPr lvl="2"/>
            <a:r>
              <a:rPr lang="en-US" dirty="0" smtClean="0"/>
              <a:t>What might happen at run-time?  </a:t>
            </a:r>
          </a:p>
          <a:p>
            <a:pPr lvl="2"/>
            <a:r>
              <a:rPr lang="en-US" dirty="0" smtClean="0"/>
              <a:t>How do they affect readability?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142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4352</TotalTime>
  <Words>1822</Words>
  <Application>Microsoft Office PowerPoint</Application>
  <PresentationFormat>A4 Paper (210x297 mm)</PresentationFormat>
  <Paragraphs>275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Origin</vt:lpstr>
      <vt:lpstr>Slide 1</vt:lpstr>
      <vt:lpstr>Agenda</vt:lpstr>
      <vt:lpstr>Learning objectives for this week</vt:lpstr>
      <vt:lpstr>Keywords for Control of Inheritance</vt:lpstr>
      <vt:lpstr>Statically or Dynamically typed</vt:lpstr>
      <vt:lpstr>Java - a statically typed language</vt:lpstr>
      <vt:lpstr>Static Typing Restrictions</vt:lpstr>
      <vt:lpstr>Example: Static Binding of Instance Variables</vt:lpstr>
      <vt:lpstr>Static Binding – Hiding a Field</vt:lpstr>
      <vt:lpstr>Review: Fields &amp; Variables</vt:lpstr>
      <vt:lpstr>Dynamic Binding </vt:lpstr>
      <vt:lpstr>Dynamic Binding </vt:lpstr>
      <vt:lpstr>Conversions  of Primitive Types</vt:lpstr>
      <vt:lpstr>Object Type Conversions</vt:lpstr>
      <vt:lpstr>Object Types</vt:lpstr>
      <vt:lpstr>Overriding, hiding, and overloading methods</vt:lpstr>
      <vt:lpstr>Review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stdc_lp</cp:lastModifiedBy>
  <cp:revision>384</cp:revision>
  <cp:lastPrinted>2013-03-19T06:21:43Z</cp:lastPrinted>
  <dcterms:created xsi:type="dcterms:W3CDTF">2003-06-18T01:49:53Z</dcterms:created>
  <dcterms:modified xsi:type="dcterms:W3CDTF">2014-06-15T22:59:33Z</dcterms:modified>
</cp:coreProperties>
</file>