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65" r:id="rId2"/>
    <p:sldId id="26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6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CC3ECE-4899-4500-9808-446A41541260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7B03AF-93D8-434E-8262-C62F0BA7BE5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CA55C4-0597-4451-85E8-0BBE7FA57170}" type="slidenum">
              <a:rPr lang="en-NZ"/>
              <a:pPr/>
              <a:t>1</a:t>
            </a:fld>
            <a:endParaRPr lang="en-NZ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09510C-3AA4-46C2-A690-80E49FF0E87C}" type="slidenum">
              <a:rPr lang="en-NZ"/>
              <a:pPr/>
              <a:t>19</a:t>
            </a:fld>
            <a:endParaRPr lang="en-NZ" dirty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72175-CFB4-4ED0-8975-CDE3D22BF605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CDFE6-88D4-402E-9C1F-660A70EC24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72175-CFB4-4ED0-8975-CDE3D22BF605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CDFE6-88D4-402E-9C1F-660A70EC24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72175-CFB4-4ED0-8975-CDE3D22BF605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CDFE6-88D4-402E-9C1F-660A70EC24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72175-CFB4-4ED0-8975-CDE3D22BF605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CDFE6-88D4-402E-9C1F-660A70EC24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72175-CFB4-4ED0-8975-CDE3D22BF605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CDFE6-88D4-402E-9C1F-660A70EC24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72175-CFB4-4ED0-8975-CDE3D22BF605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CDFE6-88D4-402E-9C1F-660A70EC24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72175-CFB4-4ED0-8975-CDE3D22BF605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CDFE6-88D4-402E-9C1F-660A70EC24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72175-CFB4-4ED0-8975-CDE3D22BF605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CDFE6-88D4-402E-9C1F-660A70EC24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72175-CFB4-4ED0-8975-CDE3D22BF605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CDFE6-88D4-402E-9C1F-660A70EC24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72175-CFB4-4ED0-8975-CDE3D22BF605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CDFE6-88D4-402E-9C1F-660A70EC24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72175-CFB4-4ED0-8975-CDE3D22BF605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CDFE6-88D4-402E-9C1F-660A70EC24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24" y="0"/>
            <a:ext cx="7526364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79389" y="1196975"/>
            <a:ext cx="4243387" cy="5040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5176" y="1196975"/>
            <a:ext cx="4244975" cy="5040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6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NZ"/>
          </a:p>
        </p:txBody>
      </p:sp>
      <p:sp>
        <p:nvSpPr>
          <p:cNvPr id="7" name="Rectangle 6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NZ" smtClean="0"/>
              <a:t>Handout 02</a:t>
            </a:r>
            <a:endParaRPr lang="en-NZ"/>
          </a:p>
        </p:txBody>
      </p:sp>
      <p:sp>
        <p:nvSpPr>
          <p:cNvPr id="8" name="Rectangle 6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19D6DE-BFE3-4749-AB61-12ACC0F2EF7F}" type="slidenum">
              <a:rPr lang="en-NZ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="" xmlns:p14="http://schemas.microsoft.com/office/powerpoint/2010/main" val="3159532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72175-CFB4-4ED0-8975-CDE3D22BF605}" type="datetimeFigureOut">
              <a:rPr lang="en-US" smtClean="0"/>
              <a:pPr/>
              <a:t>6/13/2014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2CDFE6-88D4-402E-9C1F-660A70EC247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docs.oracle.com/javase/tutorial/java/concepts/interface.html" TargetMode="External"/><Relationship Id="rId7" Type="http://schemas.openxmlformats.org/officeDocument/2006/relationships/hyperlink" Target="http://docs.oracle.com/javase/tutorial/java/generics/index.html" TargetMode="External"/><Relationship Id="rId2" Type="http://schemas.openxmlformats.org/officeDocument/2006/relationships/hyperlink" Target="http://docs.oracle.com/javase/tutorial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docs.oracle.com/javase/tutorial/java/generics/why.html" TargetMode="External"/><Relationship Id="rId5" Type="http://schemas.openxmlformats.org/officeDocument/2006/relationships/hyperlink" Target="http://docs.oracle.com/javase/tutorial/java/IandI/index.html" TargetMode="External"/><Relationship Id="rId4" Type="http://schemas.openxmlformats.org/officeDocument/2006/relationships/hyperlink" Target="http://docs.oracle.com/javase/tutorial/java/concepts/index.html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docs.oracle.com/javase/tutorial/java/index.html" TargetMode="External"/><Relationship Id="rId2" Type="http://schemas.openxmlformats.org/officeDocument/2006/relationships/hyperlink" Target="http://docs.oracle.com/javase/tutorial/java/generics/index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docs.oracle.com/javase/tutorial/java/generics/why.html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docs.oracle.com/javase/tutorial/java/javaOO/accesscontrol.html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1303322" y="3861048"/>
            <a:ext cx="6858000" cy="108012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NZ" sz="2400" b="1" dirty="0" smtClean="0"/>
              <a:t>Java </a:t>
            </a:r>
            <a:r>
              <a:rPr lang="en-NZ" sz="2400" b="1" dirty="0" smtClean="0"/>
              <a:t>Implementation 2</a:t>
            </a:r>
            <a:endParaRPr lang="en-US" sz="2400" b="1" dirty="0" smtClean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236450" y="2636912"/>
            <a:ext cx="6858000" cy="990600"/>
          </a:xfrm>
          <a:prstGeom prst="rect">
            <a:avLst/>
          </a:prstGeom>
        </p:spPr>
        <p:txBody>
          <a:bodyPr vert="horz" anchor="t" anchorCtr="0">
            <a:noAutofit/>
          </a:bodyPr>
          <a:lstStyle/>
          <a:p>
            <a:pPr lvl="0" algn="ctr" fontAlgn="auto">
              <a:spcAft>
                <a:spcPts val="0"/>
              </a:spcAft>
              <a:defRPr/>
            </a:pPr>
            <a:r>
              <a:rPr lang="en-NZ" altLang="zh-TW" sz="3200" b="1" dirty="0" smtClean="0">
                <a:latin typeface="+mj-lt"/>
                <a:ea typeface="新細明體" pitchFamily="18" charset="-120"/>
                <a:cs typeface="+mj-cs"/>
              </a:rPr>
              <a:t>Software Construction</a:t>
            </a:r>
          </a:p>
          <a:p>
            <a:pPr lvl="0" algn="ctr" fontAlgn="auto">
              <a:spcAft>
                <a:spcPts val="0"/>
              </a:spcAft>
              <a:defRPr/>
            </a:pPr>
            <a:r>
              <a:rPr kumimoji="0" lang="en-NZ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新細明體" pitchFamily="18" charset="-120"/>
                <a:cs typeface="+mj-cs"/>
              </a:rPr>
              <a:t>Lecture </a:t>
            </a:r>
            <a:r>
              <a:rPr kumimoji="0" lang="en-NZ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新細明體" pitchFamily="18" charset="-120"/>
                <a:cs typeface="+mj-cs"/>
              </a:rPr>
              <a:t>7</a:t>
            </a:r>
            <a:endParaRPr kumimoji="0" lang="en-US" alt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</a:p>
        </p:txBody>
      </p:sp>
      <p:sp>
        <p:nvSpPr>
          <p:cNvPr id="410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D79F1-F677-4239-85B1-4DB8642444FA}" type="slidenum">
              <a:rPr lang="en-NZ" smtClean="0"/>
              <a:pPr/>
              <a:t>2</a:t>
            </a:fld>
            <a:endParaRPr lang="en-NZ" dirty="0"/>
          </a:p>
        </p:txBody>
      </p:sp>
      <p:sp>
        <p:nvSpPr>
          <p:cNvPr id="3" name="Content Placeholder 2" descr="Rectangle: Click to edit Master text styles&#10;Second level&#10;Third level&#10;Fourth level&#10;Fifth level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Topics:</a:t>
            </a:r>
          </a:p>
          <a:p>
            <a:pPr lvl="1"/>
            <a:r>
              <a:rPr lang="en-US" dirty="0" smtClean="0"/>
              <a:t>Interfaces in Java</a:t>
            </a:r>
          </a:p>
          <a:p>
            <a:pPr lvl="1"/>
            <a:r>
              <a:rPr lang="en-US" dirty="0" smtClean="0"/>
              <a:t>Reference data types</a:t>
            </a:r>
            <a:endParaRPr lang="en-US" dirty="0"/>
          </a:p>
          <a:p>
            <a:pPr lvl="1"/>
            <a:r>
              <a:rPr lang="en-US" dirty="0" smtClean="0"/>
              <a:t>Abstract classes in Java</a:t>
            </a:r>
          </a:p>
          <a:p>
            <a:pPr lvl="1"/>
            <a:r>
              <a:rPr lang="en-US" dirty="0" smtClean="0"/>
              <a:t>Overview of generics in Java</a:t>
            </a:r>
          </a:p>
          <a:p>
            <a:r>
              <a:rPr lang="en-US" dirty="0" smtClean="0"/>
              <a:t>Reading</a:t>
            </a:r>
          </a:p>
          <a:p>
            <a:pPr lvl="1"/>
            <a:r>
              <a:rPr lang="en-US" dirty="0" smtClean="0"/>
              <a:t>In </a:t>
            </a:r>
            <a:r>
              <a:rPr lang="en-US" dirty="0">
                <a:hlinkClick r:id="rId2"/>
              </a:rPr>
              <a:t>The Java </a:t>
            </a:r>
            <a:r>
              <a:rPr lang="en-US" dirty="0" smtClean="0">
                <a:hlinkClick r:id="rId2"/>
              </a:rPr>
              <a:t>Tutorials</a:t>
            </a:r>
            <a:r>
              <a:rPr lang="en-US" dirty="0" smtClean="0"/>
              <a:t>:</a:t>
            </a:r>
            <a:endParaRPr lang="en-US" dirty="0"/>
          </a:p>
          <a:p>
            <a:pPr lvl="2"/>
            <a:r>
              <a:rPr lang="en-US" dirty="0" smtClean="0">
                <a:hlinkClick r:id="rId3"/>
              </a:rPr>
              <a:t>What is an Interface?</a:t>
            </a:r>
            <a:r>
              <a:rPr lang="en-US" dirty="0" smtClean="0"/>
              <a:t>, in the </a:t>
            </a:r>
            <a:r>
              <a:rPr lang="en-US" dirty="0" smtClean="0">
                <a:hlinkClick r:id="rId4"/>
              </a:rPr>
              <a:t>Object-Oriented Programming Concepts</a:t>
            </a:r>
            <a:r>
              <a:rPr lang="en-US" dirty="0" smtClean="0"/>
              <a:t> Lesson</a:t>
            </a:r>
          </a:p>
          <a:p>
            <a:pPr lvl="2"/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 smtClean="0">
                <a:hlinkClick r:id="rId5"/>
              </a:rPr>
              <a:t>Interfaces and Inheritance</a:t>
            </a:r>
            <a:r>
              <a:rPr lang="en-US" dirty="0" smtClean="0"/>
              <a:t> Lesson </a:t>
            </a:r>
          </a:p>
          <a:p>
            <a:pPr lvl="2"/>
            <a:r>
              <a:rPr lang="en-US" dirty="0" smtClean="0">
                <a:hlinkClick r:id="rId6"/>
              </a:rPr>
              <a:t>Why Use Generics?</a:t>
            </a:r>
            <a:r>
              <a:rPr lang="en-US" dirty="0" smtClean="0"/>
              <a:t> in the </a:t>
            </a:r>
            <a:r>
              <a:rPr lang="en-US" dirty="0" smtClean="0">
                <a:hlinkClick r:id="rId7"/>
              </a:rPr>
              <a:t>Generics (Updated)</a:t>
            </a:r>
            <a:r>
              <a:rPr lang="en-US" dirty="0"/>
              <a:t> </a:t>
            </a:r>
            <a:r>
              <a:rPr lang="en-US" dirty="0" smtClean="0"/>
              <a:t>Lesson. 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Abstract Classes</a:t>
            </a:r>
            <a:endParaRPr lang="en-NZ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78E7-7AD6-4CE3-9CFE-8518B88CB2BD}" type="slidenum">
              <a:rPr lang="en-NZ" smtClean="0"/>
              <a:pPr/>
              <a:t>3</a:t>
            </a:fld>
            <a:endParaRPr lang="en-NZ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NZ" dirty="0" smtClean="0"/>
              <a:t>Sometimes, it’s appropriate to partly-implement a class or interface.</a:t>
            </a:r>
          </a:p>
          <a:p>
            <a:pPr lvl="1"/>
            <a:r>
              <a:rPr lang="en-NZ" dirty="0" smtClean="0">
                <a:solidFill>
                  <a:srgbClr val="FF0000"/>
                </a:solidFill>
              </a:rPr>
              <a:t>Abstract classes </a:t>
            </a:r>
            <a:r>
              <a:rPr lang="en-NZ" dirty="0" smtClean="0"/>
              <a:t>allow code to be reused in similar implementations.</a:t>
            </a:r>
          </a:p>
          <a:p>
            <a:r>
              <a:rPr lang="en-NZ" dirty="0"/>
              <a:t>A</a:t>
            </a:r>
            <a:r>
              <a:rPr lang="en-NZ" dirty="0" smtClean="0"/>
              <a:t>bstract classes may include some </a:t>
            </a:r>
            <a:r>
              <a:rPr lang="en-NZ" dirty="0" smtClean="0">
                <a:solidFill>
                  <a:srgbClr val="FF0000"/>
                </a:solidFill>
              </a:rPr>
              <a:t>abstract methods</a:t>
            </a:r>
            <a:r>
              <a:rPr lang="en-NZ" dirty="0" smtClean="0"/>
              <a:t>.</a:t>
            </a:r>
          </a:p>
          <a:p>
            <a:pPr lvl="1"/>
            <a:r>
              <a:rPr lang="en-NZ" dirty="0" smtClean="0"/>
              <a:t>If there are no abstract methods, then the class is usually (but not always) implemented fully enough to be used by an application.</a:t>
            </a:r>
          </a:p>
          <a:p>
            <a:pPr lvl="2"/>
            <a:r>
              <a:rPr lang="en-NZ" dirty="0" smtClean="0"/>
              <a:t>Sometimes it’s helpful to have multiple implementations that differ only in their type, but this is quite an advanced concept in design.</a:t>
            </a:r>
          </a:p>
          <a:p>
            <a:pPr marL="0" indent="0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public abstract class </a:t>
            </a:r>
            <a:r>
              <a:rPr lang="en-NZ" b="1" dirty="0" err="1" smtClean="0">
                <a:latin typeface="Courier New" pitchFamily="49" charset="0"/>
                <a:cs typeface="Courier New" pitchFamily="49" charset="0"/>
              </a:rPr>
              <a:t>MyGraphicObject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{ </a:t>
            </a:r>
            <a:endParaRPr lang="en-NZ" b="1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 // 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declare 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fields – these may be non-static </a:t>
            </a:r>
          </a:p>
          <a:p>
            <a:pPr marL="0" indent="0">
              <a:buNone/>
            </a:pP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  private </a:t>
            </a:r>
            <a:r>
              <a:rPr lang="en-NZ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 x, y;</a:t>
            </a:r>
          </a:p>
          <a:p>
            <a:pPr marL="0" indent="0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 // 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declare non-abstract 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methods</a:t>
            </a:r>
          </a:p>
          <a:p>
            <a:pPr marL="0" indent="0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   // (none)</a:t>
            </a:r>
          </a:p>
          <a:p>
            <a:pPr marL="0" indent="0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 // declare methods which must be implemented later  </a:t>
            </a:r>
          </a:p>
          <a:p>
            <a:pPr marL="0" indent="0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 abstract 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void draw(); </a:t>
            </a:r>
            <a:endParaRPr lang="en-NZ" b="1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="" xmlns:p14="http://schemas.microsoft.com/office/powerpoint/2010/main" val="2305042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4" y="0"/>
            <a:ext cx="7483475" cy="1143000"/>
          </a:xfrm>
        </p:spPr>
        <p:txBody>
          <a:bodyPr/>
          <a:lstStyle/>
          <a:p>
            <a:pPr eaLnBrk="1" hangingPunct="1"/>
            <a:endParaRPr lang="en-NZ" dirty="0" smtClean="0"/>
          </a:p>
        </p:txBody>
      </p:sp>
      <p:pic>
        <p:nvPicPr>
          <p:cNvPr id="16387" name="Picture 4" descr="shapes_refact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1052515"/>
            <a:ext cx="5113338" cy="3138487"/>
          </a:xfrm>
          <a:noFill/>
        </p:spPr>
      </p:pic>
      <p:sp>
        <p:nvSpPr>
          <p:cNvPr id="16388" name="Date Placeholder 4"/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eaLnBrk="1" hangingPunct="1"/>
            <a:endParaRPr lang="en-NZ">
              <a:solidFill>
                <a:schemeClr val="tx2"/>
              </a:solidFill>
            </a:endParaRPr>
          </a:p>
        </p:txBody>
      </p:sp>
      <p:sp>
        <p:nvSpPr>
          <p:cNvPr id="16390" name="Slide Number Placeholder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eaLnBrk="1" hangingPunct="1"/>
            <a:fld id="{4E64FF19-EF57-44A6-B4B2-E5DA2B81F79F}" type="slidenum">
              <a:rPr lang="en-NZ">
                <a:solidFill>
                  <a:schemeClr val="tx2"/>
                </a:solidFill>
              </a:rPr>
              <a:pPr eaLnBrk="1" hangingPunct="1"/>
              <a:t>4</a:t>
            </a:fld>
            <a:endParaRPr lang="en-NZ">
              <a:solidFill>
                <a:schemeClr val="tx2"/>
              </a:solidFill>
            </a:endParaRPr>
          </a:p>
        </p:txBody>
      </p:sp>
      <p:sp>
        <p:nvSpPr>
          <p:cNvPr id="16391" name="Rectangle 25"/>
          <p:cNvSpPr>
            <a:spLocks noChangeArrowheads="1"/>
          </p:cNvSpPr>
          <p:nvPr/>
        </p:nvSpPr>
        <p:spPr bwMode="auto">
          <a:xfrm>
            <a:off x="179389" y="4221164"/>
            <a:ext cx="3851275" cy="1200329"/>
          </a:xfrm>
          <a:prstGeom prst="rect">
            <a:avLst/>
          </a:prstGeom>
          <a:solidFill>
            <a:srgbClr val="C0C0C0">
              <a:alpha val="50195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/>
            <a:r>
              <a:rPr lang="en-NZ" sz="1200" b="1" dirty="0"/>
              <a:t>public class </a:t>
            </a:r>
            <a:r>
              <a:rPr lang="en-NZ" sz="1200" b="1" u="sng" dirty="0"/>
              <a:t>Rectangle</a:t>
            </a:r>
            <a:r>
              <a:rPr lang="en-NZ" sz="1200" b="1" dirty="0"/>
              <a:t> extends Shape {</a:t>
            </a:r>
          </a:p>
          <a:p>
            <a:pPr algn="l"/>
            <a:r>
              <a:rPr lang="en-NZ" sz="1200" b="1" dirty="0"/>
              <a:t>  private </a:t>
            </a:r>
            <a:r>
              <a:rPr lang="en-NZ" sz="1200" b="1" dirty="0" err="1"/>
              <a:t>int</a:t>
            </a:r>
            <a:r>
              <a:rPr lang="en-NZ" sz="1200" b="1" dirty="0"/>
              <a:t> width, height; </a:t>
            </a:r>
          </a:p>
          <a:p>
            <a:pPr algn="l"/>
            <a:r>
              <a:rPr lang="en-NZ" sz="1200" b="1" dirty="0"/>
              <a:t>   public </a:t>
            </a:r>
            <a:r>
              <a:rPr lang="en-NZ" sz="1200" b="1" dirty="0" err="1"/>
              <a:t>int</a:t>
            </a:r>
            <a:r>
              <a:rPr lang="en-NZ" sz="1200" b="1" dirty="0"/>
              <a:t> </a:t>
            </a:r>
            <a:r>
              <a:rPr lang="en-NZ" sz="1200" b="1" u="sng" dirty="0"/>
              <a:t>area</a:t>
            </a:r>
            <a:r>
              <a:rPr lang="en-NZ" sz="1200" b="1" dirty="0"/>
              <a:t>() {</a:t>
            </a:r>
          </a:p>
          <a:p>
            <a:pPr algn="l"/>
            <a:r>
              <a:rPr lang="en-NZ" sz="1200" b="1" dirty="0"/>
              <a:t>    return (width * height);</a:t>
            </a:r>
          </a:p>
          <a:p>
            <a:pPr algn="l"/>
            <a:r>
              <a:rPr lang="en-NZ" sz="1200" b="1" dirty="0"/>
              <a:t>  } </a:t>
            </a:r>
          </a:p>
          <a:p>
            <a:pPr algn="l"/>
            <a:r>
              <a:rPr lang="en-NZ" sz="1200" b="1" dirty="0"/>
              <a:t>  ...</a:t>
            </a:r>
          </a:p>
        </p:txBody>
      </p:sp>
      <p:sp>
        <p:nvSpPr>
          <p:cNvPr id="16392" name="Rectangle 10"/>
          <p:cNvSpPr>
            <a:spLocks noChangeArrowheads="1"/>
          </p:cNvSpPr>
          <p:nvPr/>
        </p:nvSpPr>
        <p:spPr bwMode="auto">
          <a:xfrm>
            <a:off x="4427539" y="188915"/>
            <a:ext cx="4392612" cy="1015663"/>
          </a:xfrm>
          <a:prstGeom prst="rect">
            <a:avLst/>
          </a:prstGeom>
          <a:solidFill>
            <a:srgbClr val="C0C0C0">
              <a:alpha val="50195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/>
            <a:r>
              <a:rPr lang="en-NZ" sz="1200" b="1" dirty="0"/>
              <a:t>public abstract class Shape {</a:t>
            </a:r>
          </a:p>
          <a:p>
            <a:pPr algn="l"/>
            <a:r>
              <a:rPr lang="en-NZ" sz="1200" b="1" dirty="0"/>
              <a:t>…</a:t>
            </a:r>
          </a:p>
          <a:p>
            <a:pPr algn="l"/>
            <a:r>
              <a:rPr lang="en-NZ" sz="1200" b="1" dirty="0"/>
              <a:t> public abstract void draw(Graphics g);</a:t>
            </a:r>
          </a:p>
          <a:p>
            <a:pPr algn="l"/>
            <a:r>
              <a:rPr lang="en-NZ" sz="1200" b="1" dirty="0"/>
              <a:t> public abstract </a:t>
            </a:r>
            <a:r>
              <a:rPr lang="en-NZ" sz="1200" b="1" dirty="0" err="1"/>
              <a:t>int</a:t>
            </a:r>
            <a:r>
              <a:rPr lang="en-NZ" sz="1200" b="1" dirty="0"/>
              <a:t> area();</a:t>
            </a:r>
          </a:p>
          <a:p>
            <a:pPr algn="l"/>
            <a:r>
              <a:rPr lang="en-NZ" sz="1200" b="1" dirty="0"/>
              <a:t>} </a:t>
            </a:r>
          </a:p>
        </p:txBody>
      </p:sp>
      <p:sp>
        <p:nvSpPr>
          <p:cNvPr id="16393" name="Rectangle 11"/>
          <p:cNvSpPr>
            <a:spLocks noChangeArrowheads="1"/>
          </p:cNvSpPr>
          <p:nvPr/>
        </p:nvSpPr>
        <p:spPr bwMode="auto">
          <a:xfrm>
            <a:off x="2303463" y="5421493"/>
            <a:ext cx="3600450" cy="1200329"/>
          </a:xfrm>
          <a:prstGeom prst="rect">
            <a:avLst/>
          </a:prstGeom>
          <a:solidFill>
            <a:srgbClr val="C0C0C0">
              <a:alpha val="50195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/>
            <a:r>
              <a:rPr lang="en-NZ" sz="1200" b="1" dirty="0"/>
              <a:t>public class Triangle extends Shape {</a:t>
            </a:r>
          </a:p>
          <a:p>
            <a:pPr algn="l"/>
            <a:r>
              <a:rPr lang="en-NZ" sz="1200" b="1" dirty="0"/>
              <a:t>  private </a:t>
            </a:r>
            <a:r>
              <a:rPr lang="en-NZ" sz="1200" b="1" dirty="0" err="1"/>
              <a:t>int</a:t>
            </a:r>
            <a:r>
              <a:rPr lang="en-NZ" sz="1200" b="1" dirty="0"/>
              <a:t> width, height; </a:t>
            </a:r>
          </a:p>
          <a:p>
            <a:pPr algn="l"/>
            <a:r>
              <a:rPr lang="en-NZ" sz="1200" b="1" dirty="0"/>
              <a:t>  public </a:t>
            </a:r>
            <a:r>
              <a:rPr lang="en-NZ" sz="1200" b="1" dirty="0" err="1"/>
              <a:t>int</a:t>
            </a:r>
            <a:r>
              <a:rPr lang="en-NZ" sz="1200" b="1" dirty="0"/>
              <a:t> area() {</a:t>
            </a:r>
          </a:p>
          <a:p>
            <a:pPr algn="l"/>
            <a:r>
              <a:rPr lang="en-NZ" sz="1200" b="1" dirty="0"/>
              <a:t>    return (width * height) / 2;</a:t>
            </a:r>
          </a:p>
          <a:p>
            <a:pPr algn="l"/>
            <a:r>
              <a:rPr lang="en-NZ" sz="1200" b="1" dirty="0"/>
              <a:t>  }</a:t>
            </a:r>
          </a:p>
          <a:p>
            <a:pPr algn="l"/>
            <a:r>
              <a:rPr lang="en-NZ" sz="1200" b="1" dirty="0"/>
              <a:t> ...</a:t>
            </a:r>
          </a:p>
        </p:txBody>
      </p:sp>
      <p:sp>
        <p:nvSpPr>
          <p:cNvPr id="16395" name="AutoShape 17"/>
          <p:cNvSpPr>
            <a:spLocks noChangeArrowheads="1"/>
          </p:cNvSpPr>
          <p:nvPr/>
        </p:nvSpPr>
        <p:spPr bwMode="auto">
          <a:xfrm>
            <a:off x="4638469" y="1124908"/>
            <a:ext cx="3313113" cy="504825"/>
          </a:xfrm>
          <a:prstGeom prst="wedgeRectCallout">
            <a:avLst>
              <a:gd name="adj1" fmla="val -26616"/>
              <a:gd name="adj2" fmla="val -70125"/>
            </a:avLst>
          </a:prstGeom>
          <a:solidFill>
            <a:schemeClr val="bg1"/>
          </a:solidFill>
          <a:ln w="12700" algn="ctr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NZ" sz="1200" b="1" dirty="0" smtClean="0"/>
              <a:t>The method signature is declared, but no implementation is provided.</a:t>
            </a:r>
            <a:endParaRPr lang="en-NZ" sz="1200" b="1" dirty="0">
              <a:latin typeface="Tahoma" pitchFamily="34" charset="0"/>
            </a:endParaRPr>
          </a:p>
        </p:txBody>
      </p:sp>
      <p:sp>
        <p:nvSpPr>
          <p:cNvPr id="16396" name="AutoShape 18"/>
          <p:cNvSpPr>
            <a:spLocks noChangeArrowheads="1"/>
          </p:cNvSpPr>
          <p:nvPr/>
        </p:nvSpPr>
        <p:spPr bwMode="auto">
          <a:xfrm>
            <a:off x="3492501" y="2205040"/>
            <a:ext cx="1655763" cy="288925"/>
          </a:xfrm>
          <a:prstGeom prst="wedgeRectCallout">
            <a:avLst>
              <a:gd name="adj1" fmla="val -64380"/>
              <a:gd name="adj2" fmla="val -18130"/>
            </a:avLst>
          </a:prstGeom>
          <a:solidFill>
            <a:schemeClr val="bg1"/>
          </a:solidFill>
          <a:ln w="12700" algn="ctr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NZ" sz="1200" b="1">
                <a:latin typeface="Tahoma" pitchFamily="34" charset="0"/>
              </a:rPr>
              <a:t>Abstract methods</a:t>
            </a:r>
          </a:p>
        </p:txBody>
      </p:sp>
      <p:sp>
        <p:nvSpPr>
          <p:cNvPr id="16397" name="Oval 20"/>
          <p:cNvSpPr>
            <a:spLocks noChangeArrowheads="1"/>
          </p:cNvSpPr>
          <p:nvPr/>
        </p:nvSpPr>
        <p:spPr bwMode="auto">
          <a:xfrm>
            <a:off x="1331913" y="2205040"/>
            <a:ext cx="1800225" cy="287337"/>
          </a:xfrm>
          <a:prstGeom prst="ellipse">
            <a:avLst/>
          </a:prstGeom>
          <a:noFill/>
          <a:ln w="19050" algn="ctr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98" name="Oval 21"/>
          <p:cNvSpPr>
            <a:spLocks noChangeArrowheads="1"/>
          </p:cNvSpPr>
          <p:nvPr/>
        </p:nvSpPr>
        <p:spPr bwMode="auto">
          <a:xfrm>
            <a:off x="179389" y="3429002"/>
            <a:ext cx="1368425" cy="358775"/>
          </a:xfrm>
          <a:prstGeom prst="ellipse">
            <a:avLst/>
          </a:prstGeom>
          <a:noFill/>
          <a:ln w="19050" algn="ctr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99" name="Oval 22"/>
          <p:cNvSpPr>
            <a:spLocks noChangeArrowheads="1"/>
          </p:cNvSpPr>
          <p:nvPr/>
        </p:nvSpPr>
        <p:spPr bwMode="auto">
          <a:xfrm>
            <a:off x="1619250" y="3789363"/>
            <a:ext cx="1368425" cy="360362"/>
          </a:xfrm>
          <a:prstGeom prst="ellipse">
            <a:avLst/>
          </a:prstGeom>
          <a:noFill/>
          <a:ln w="19050" algn="ctr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400" name="Oval 23"/>
          <p:cNvSpPr>
            <a:spLocks noChangeArrowheads="1"/>
          </p:cNvSpPr>
          <p:nvPr/>
        </p:nvSpPr>
        <p:spPr bwMode="auto">
          <a:xfrm>
            <a:off x="3419476" y="3716339"/>
            <a:ext cx="1439863" cy="358775"/>
          </a:xfrm>
          <a:prstGeom prst="ellipse">
            <a:avLst/>
          </a:prstGeom>
          <a:noFill/>
          <a:ln w="19050" algn="ctr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401" name="AutoShape 24"/>
          <p:cNvSpPr>
            <a:spLocks noChangeArrowheads="1"/>
          </p:cNvSpPr>
          <p:nvPr/>
        </p:nvSpPr>
        <p:spPr bwMode="auto">
          <a:xfrm>
            <a:off x="6084888" y="3644900"/>
            <a:ext cx="2089150" cy="431800"/>
          </a:xfrm>
          <a:prstGeom prst="wedgeRectCallout">
            <a:avLst>
              <a:gd name="adj1" fmla="val 7523"/>
              <a:gd name="adj2" fmla="val 73162"/>
            </a:avLst>
          </a:prstGeom>
          <a:solidFill>
            <a:schemeClr val="bg1"/>
          </a:solidFill>
          <a:ln w="12700" algn="ctr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NZ" sz="1200" b="1">
                <a:latin typeface="Tahoma" pitchFamily="34" charset="0"/>
              </a:rPr>
              <a:t>Provide implementation in subclasses</a:t>
            </a:r>
          </a:p>
        </p:txBody>
      </p:sp>
      <p:sp>
        <p:nvSpPr>
          <p:cNvPr id="16402" name="Rectangle 26"/>
          <p:cNvSpPr>
            <a:spLocks noChangeArrowheads="1"/>
          </p:cNvSpPr>
          <p:nvPr/>
        </p:nvSpPr>
        <p:spPr bwMode="auto">
          <a:xfrm>
            <a:off x="4356101" y="4221164"/>
            <a:ext cx="4535488" cy="1200329"/>
          </a:xfrm>
          <a:prstGeom prst="rect">
            <a:avLst/>
          </a:prstGeom>
          <a:solidFill>
            <a:srgbClr val="C0C0C0">
              <a:alpha val="50195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/>
            <a:r>
              <a:rPr lang="en-NZ" sz="1200" b="1" dirty="0"/>
              <a:t>public class Circle extends Shape {</a:t>
            </a:r>
          </a:p>
          <a:p>
            <a:pPr algn="l"/>
            <a:r>
              <a:rPr lang="en-NZ" sz="1200" b="1" dirty="0"/>
              <a:t>  private </a:t>
            </a:r>
            <a:r>
              <a:rPr lang="en-NZ" sz="1200" b="1" dirty="0" err="1"/>
              <a:t>int</a:t>
            </a:r>
            <a:r>
              <a:rPr lang="en-NZ" sz="1200" b="1" dirty="0"/>
              <a:t> radius;</a:t>
            </a:r>
          </a:p>
          <a:p>
            <a:pPr algn="l"/>
            <a:r>
              <a:rPr lang="en-NZ" sz="1200" b="1" dirty="0"/>
              <a:t>  public </a:t>
            </a:r>
            <a:r>
              <a:rPr lang="en-NZ" sz="1200" b="1" dirty="0" err="1"/>
              <a:t>int</a:t>
            </a:r>
            <a:r>
              <a:rPr lang="en-NZ" sz="1200" b="1" dirty="0"/>
              <a:t> area() {</a:t>
            </a:r>
          </a:p>
          <a:p>
            <a:pPr algn="l"/>
            <a:r>
              <a:rPr lang="en-NZ" sz="1200" b="1" dirty="0"/>
              <a:t>    return (</a:t>
            </a:r>
            <a:r>
              <a:rPr lang="en-NZ" sz="1200" b="1" dirty="0" err="1"/>
              <a:t>int</a:t>
            </a:r>
            <a:r>
              <a:rPr lang="en-NZ" sz="1200" b="1" dirty="0"/>
              <a:t>) (</a:t>
            </a:r>
            <a:r>
              <a:rPr lang="en-NZ" sz="1200" b="1" dirty="0" err="1"/>
              <a:t>Math.PI</a:t>
            </a:r>
            <a:r>
              <a:rPr lang="en-NZ" sz="1200" b="1" dirty="0"/>
              <a:t> * radius * radius);</a:t>
            </a:r>
          </a:p>
          <a:p>
            <a:pPr algn="l"/>
            <a:r>
              <a:rPr lang="en-NZ" sz="1200" b="1" dirty="0"/>
              <a:t>  } </a:t>
            </a:r>
          </a:p>
          <a:p>
            <a:pPr algn="l"/>
            <a:r>
              <a:rPr lang="en-NZ" sz="1200" b="1" dirty="0"/>
              <a:t>  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NZ" dirty="0" smtClean="0"/>
              <a:t>Final</a:t>
            </a:r>
          </a:p>
        </p:txBody>
      </p:sp>
      <p:sp>
        <p:nvSpPr>
          <p:cNvPr id="25603" name="Date Placeholder 3"/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eaLnBrk="1" hangingPunct="1"/>
            <a:endParaRPr lang="en-NZ">
              <a:solidFill>
                <a:schemeClr val="tx2"/>
              </a:solidFill>
              <a:latin typeface="Tahoma" pitchFamily="34" charset="0"/>
            </a:endParaRPr>
          </a:p>
        </p:txBody>
      </p:sp>
      <p:sp>
        <p:nvSpPr>
          <p:cNvPr id="25605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eaLnBrk="1" hangingPunct="1"/>
            <a:fld id="{0EF7C89D-9EB1-4150-8439-67CA5AC2F270}" type="slidenum">
              <a:rPr lang="en-NZ">
                <a:solidFill>
                  <a:schemeClr val="tx2"/>
                </a:solidFill>
                <a:latin typeface="Tahoma" pitchFamily="34" charset="0"/>
              </a:rPr>
              <a:pPr eaLnBrk="1" hangingPunct="1"/>
              <a:t>5</a:t>
            </a:fld>
            <a:endParaRPr lang="en-NZ">
              <a:solidFill>
                <a:schemeClr val="tx2"/>
              </a:solidFill>
              <a:latin typeface="Tahoma" pitchFamily="34" charset="0"/>
            </a:endParaRPr>
          </a:p>
        </p:txBody>
      </p:sp>
      <p:sp>
        <p:nvSpPr>
          <p:cNvPr id="25606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sz="quarter" idx="1"/>
          </p:nvPr>
        </p:nvSpPr>
        <p:spPr>
          <a:xfrm>
            <a:off x="179388" y="1196977"/>
            <a:ext cx="8640762" cy="3527425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NZ" sz="2800" dirty="0" smtClean="0"/>
              <a:t>The final keyword can be applied to prevent the extension (over-riding) of a field, argument, method, or class.</a:t>
            </a:r>
          </a:p>
          <a:p>
            <a:pPr lvl="1" eaLnBrk="1" hangingPunct="1"/>
            <a:r>
              <a:rPr lang="en-NZ" sz="2400" dirty="0" smtClean="0"/>
              <a:t>Final field: constant</a:t>
            </a:r>
          </a:p>
          <a:p>
            <a:pPr lvl="1" eaLnBrk="1" hangingPunct="1"/>
            <a:r>
              <a:rPr lang="en-NZ" sz="2400" dirty="0" smtClean="0"/>
              <a:t>Final argument: cannot change the data within the called method</a:t>
            </a:r>
          </a:p>
          <a:p>
            <a:pPr lvl="1" eaLnBrk="1" hangingPunct="1"/>
            <a:r>
              <a:rPr lang="en-NZ" sz="2400" dirty="0" smtClean="0"/>
              <a:t>Final method: cannot override method in subclasses</a:t>
            </a:r>
          </a:p>
          <a:p>
            <a:pPr lvl="1" eaLnBrk="1" hangingPunct="1"/>
            <a:r>
              <a:rPr lang="en-NZ" sz="2400" dirty="0" smtClean="0"/>
              <a:t>Final class: cannot be </a:t>
            </a:r>
            <a:r>
              <a:rPr lang="en-NZ" sz="2400" dirty="0" err="1" smtClean="0"/>
              <a:t>subclassed</a:t>
            </a:r>
            <a:r>
              <a:rPr lang="en-NZ" sz="2400" dirty="0" smtClean="0"/>
              <a:t> (all of its methods are implicitly final as well)</a:t>
            </a:r>
          </a:p>
        </p:txBody>
      </p:sp>
      <p:sp>
        <p:nvSpPr>
          <p:cNvPr id="25607" name="Rectangle 4"/>
          <p:cNvSpPr>
            <a:spLocks noChangeArrowheads="1"/>
          </p:cNvSpPr>
          <p:nvPr/>
        </p:nvSpPr>
        <p:spPr bwMode="auto">
          <a:xfrm>
            <a:off x="251520" y="4221089"/>
            <a:ext cx="8135937" cy="2031325"/>
          </a:xfrm>
          <a:prstGeom prst="rect">
            <a:avLst/>
          </a:prstGeom>
          <a:solidFill>
            <a:srgbClr val="C0C0C0">
              <a:alpha val="50195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/>
            <a:r>
              <a:rPr lang="en-NZ" sz="1800" dirty="0">
                <a:latin typeface="Courier New" pitchFamily="49" charset="0"/>
                <a:cs typeface="Courier New" pitchFamily="49" charset="0"/>
              </a:rPr>
              <a:t>class </a:t>
            </a:r>
            <a:r>
              <a:rPr lang="en-NZ" sz="1800" dirty="0" err="1">
                <a:latin typeface="Courier New" pitchFamily="49" charset="0"/>
                <a:cs typeface="Courier New" pitchFamily="49" charset="0"/>
              </a:rPr>
              <a:t>ChessAlgorithm</a:t>
            </a:r>
            <a:r>
              <a:rPr lang="en-NZ" sz="1800" dirty="0">
                <a:latin typeface="Courier New" pitchFamily="49" charset="0"/>
                <a:cs typeface="Courier New" pitchFamily="49" charset="0"/>
              </a:rPr>
              <a:t> { </a:t>
            </a:r>
          </a:p>
          <a:p>
            <a:pPr algn="l"/>
            <a:r>
              <a:rPr lang="en-NZ" sz="1800" dirty="0">
                <a:latin typeface="Courier New" pitchFamily="49" charset="0"/>
                <a:cs typeface="Courier New" pitchFamily="49" charset="0"/>
              </a:rPr>
              <a:t>. . . </a:t>
            </a:r>
          </a:p>
          <a:p>
            <a:pPr algn="l"/>
            <a:r>
              <a:rPr lang="en-NZ" sz="18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NZ" sz="1800" u="sng" dirty="0">
                <a:latin typeface="Courier New" pitchFamily="49" charset="0"/>
                <a:cs typeface="Courier New" pitchFamily="49" charset="0"/>
              </a:rPr>
              <a:t>final</a:t>
            </a:r>
            <a:r>
              <a:rPr lang="en-NZ" sz="1800" dirty="0">
                <a:latin typeface="Courier New" pitchFamily="49" charset="0"/>
                <a:cs typeface="Courier New" pitchFamily="49" charset="0"/>
              </a:rPr>
              <a:t> void </a:t>
            </a:r>
            <a:r>
              <a:rPr lang="en-NZ" sz="1800" dirty="0" err="1">
                <a:latin typeface="Courier New" pitchFamily="49" charset="0"/>
                <a:cs typeface="Courier New" pitchFamily="49" charset="0"/>
              </a:rPr>
              <a:t>nextMove</a:t>
            </a:r>
            <a:r>
              <a:rPr lang="en-NZ" sz="1800" dirty="0" smtClean="0">
                <a:latin typeface="Courier New" pitchFamily="49" charset="0"/>
                <a:cs typeface="Courier New" pitchFamily="49" charset="0"/>
              </a:rPr>
              <a:t>(</a:t>
            </a:r>
          </a:p>
          <a:p>
            <a:pPr algn="l"/>
            <a:r>
              <a:rPr lang="en-NZ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sz="1800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NZ" sz="1800" dirty="0" err="1" smtClean="0">
                <a:latin typeface="Courier New" pitchFamily="49" charset="0"/>
                <a:cs typeface="Courier New" pitchFamily="49" charset="0"/>
              </a:rPr>
              <a:t>ChessPiece</a:t>
            </a:r>
            <a:r>
              <a:rPr lang="en-NZ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sz="1800" dirty="0" err="1">
                <a:latin typeface="Courier New" pitchFamily="49" charset="0"/>
                <a:cs typeface="Courier New" pitchFamily="49" charset="0"/>
              </a:rPr>
              <a:t>pieceMoved</a:t>
            </a:r>
            <a:r>
              <a:rPr lang="en-NZ" sz="18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NZ" sz="1800" dirty="0" err="1">
                <a:latin typeface="Courier New" pitchFamily="49" charset="0"/>
                <a:cs typeface="Courier New" pitchFamily="49" charset="0"/>
              </a:rPr>
              <a:t>BoardLocation</a:t>
            </a:r>
            <a:r>
              <a:rPr lang="en-NZ" sz="18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sz="1800" dirty="0" err="1" smtClean="0">
                <a:latin typeface="Courier New" pitchFamily="49" charset="0"/>
                <a:cs typeface="Courier New" pitchFamily="49" charset="0"/>
              </a:rPr>
              <a:t>newLocation</a:t>
            </a:r>
            <a:r>
              <a:rPr lang="en-NZ" sz="1800" dirty="0" smtClean="0">
                <a:latin typeface="Courier New" pitchFamily="49" charset="0"/>
                <a:cs typeface="Courier New" pitchFamily="49" charset="0"/>
              </a:rPr>
              <a:t> ) </a:t>
            </a:r>
            <a:r>
              <a:rPr lang="en-NZ" sz="1800" dirty="0">
                <a:latin typeface="Courier New" pitchFamily="49" charset="0"/>
                <a:cs typeface="Courier New" pitchFamily="49" charset="0"/>
              </a:rPr>
              <a:t>{ </a:t>
            </a:r>
          </a:p>
          <a:p>
            <a:pPr algn="l"/>
            <a:r>
              <a:rPr lang="en-NZ" sz="180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NZ" sz="1800" dirty="0" smtClean="0">
                <a:latin typeface="Courier New" pitchFamily="49" charset="0"/>
                <a:cs typeface="Courier New" pitchFamily="49" charset="0"/>
              </a:rPr>
              <a:t>   \\ body of </a:t>
            </a:r>
            <a:r>
              <a:rPr lang="en-NZ" sz="1800" dirty="0" err="1" smtClean="0">
                <a:latin typeface="Courier New" pitchFamily="49" charset="0"/>
                <a:cs typeface="Courier New" pitchFamily="49" charset="0"/>
              </a:rPr>
              <a:t>nextMove</a:t>
            </a:r>
            <a:r>
              <a:rPr lang="en-NZ" sz="1800" dirty="0" smtClean="0">
                <a:latin typeface="Courier New" pitchFamily="49" charset="0"/>
                <a:cs typeface="Courier New" pitchFamily="49" charset="0"/>
              </a:rPr>
              <a:t> – can’t be </a:t>
            </a:r>
            <a:r>
              <a:rPr lang="en-NZ" sz="1800" dirty="0" err="1" smtClean="0">
                <a:latin typeface="Courier New" pitchFamily="49" charset="0"/>
                <a:cs typeface="Courier New" pitchFamily="49" charset="0"/>
              </a:rPr>
              <a:t>overriden</a:t>
            </a:r>
            <a:r>
              <a:rPr lang="en-NZ" sz="1800" dirty="0" smtClean="0">
                <a:latin typeface="Courier New" pitchFamily="49" charset="0"/>
                <a:cs typeface="Courier New" pitchFamily="49" charset="0"/>
              </a:rPr>
              <a:t> </a:t>
            </a:r>
            <a:endParaRPr lang="en-NZ" sz="1800" dirty="0">
              <a:latin typeface="Courier New" pitchFamily="49" charset="0"/>
              <a:cs typeface="Courier New" pitchFamily="49" charset="0"/>
            </a:endParaRPr>
          </a:p>
          <a:p>
            <a:pPr algn="l"/>
            <a:r>
              <a:rPr lang="en-NZ" sz="1800" dirty="0">
                <a:latin typeface="Courier New" pitchFamily="49" charset="0"/>
                <a:cs typeface="Courier New" pitchFamily="49" charset="0"/>
              </a:rPr>
              <a:t>  } </a:t>
            </a:r>
          </a:p>
          <a:p>
            <a:pPr algn="l"/>
            <a:r>
              <a:rPr lang="en-NZ" sz="1800" dirty="0">
                <a:latin typeface="Courier New" pitchFamily="49" charset="0"/>
                <a:cs typeface="Courier New" pitchFamily="49" charset="0"/>
              </a:rPr>
              <a:t>}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Super</a:t>
            </a:r>
            <a:endParaRPr lang="en-NZ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78E7-7AD6-4CE3-9CFE-8518B88CB2BD}" type="slidenum">
              <a:rPr lang="en-NZ" smtClean="0"/>
              <a:pPr/>
              <a:t>6</a:t>
            </a:fld>
            <a:endParaRPr lang="en-NZ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152400" y="1219200"/>
            <a:ext cx="8763000" cy="5162128"/>
          </a:xfrm>
        </p:spPr>
        <p:txBody>
          <a:bodyPr>
            <a:normAutofit fontScale="70000" lnSpcReduction="20000"/>
          </a:bodyPr>
          <a:lstStyle/>
          <a:p>
            <a:r>
              <a:rPr lang="en-NZ" dirty="0" smtClean="0"/>
              <a:t>If </a:t>
            </a:r>
            <a:r>
              <a:rPr lang="en-NZ" dirty="0"/>
              <a:t>your method overrides one of its superclass's methods, you can invoke the overridden method through the use of the keyword super. </a:t>
            </a:r>
            <a:endParaRPr lang="en-NZ" dirty="0" smtClean="0"/>
          </a:p>
          <a:p>
            <a:pPr lvl="1"/>
            <a:r>
              <a:rPr lang="en-NZ" dirty="0" smtClean="0"/>
              <a:t>You </a:t>
            </a:r>
            <a:r>
              <a:rPr lang="en-NZ" dirty="0"/>
              <a:t>can also use super to refer to a hidden field (although hiding fields is discouraged). </a:t>
            </a:r>
            <a:endParaRPr lang="en-NZ" dirty="0" smtClean="0"/>
          </a:p>
          <a:p>
            <a:r>
              <a:rPr lang="en-NZ" dirty="0" smtClean="0"/>
              <a:t>Example below.  (What is printed when main() is executed?)</a:t>
            </a:r>
          </a:p>
          <a:p>
            <a:pPr marL="0" indent="0">
              <a:buNone/>
            </a:pPr>
            <a:r>
              <a:rPr lang="en-NZ" sz="2300" b="1" dirty="0" smtClean="0"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NZ" sz="2300" b="1" dirty="0">
                <a:latin typeface="Courier New" pitchFamily="49" charset="0"/>
                <a:cs typeface="Courier New" pitchFamily="49" charset="0"/>
              </a:rPr>
              <a:t>class Superclass { </a:t>
            </a:r>
            <a:endParaRPr lang="en-NZ" sz="2300" b="1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NZ" sz="23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sz="2300" b="1" dirty="0" smtClean="0">
                <a:latin typeface="Courier New" pitchFamily="49" charset="0"/>
                <a:cs typeface="Courier New" pitchFamily="49" charset="0"/>
              </a:rPr>
              <a:t> public </a:t>
            </a:r>
            <a:r>
              <a:rPr lang="en-NZ" sz="2300" b="1" dirty="0">
                <a:latin typeface="Courier New" pitchFamily="49" charset="0"/>
                <a:cs typeface="Courier New" pitchFamily="49" charset="0"/>
              </a:rPr>
              <a:t>void </a:t>
            </a:r>
            <a:r>
              <a:rPr lang="en-NZ" sz="2300" b="1" dirty="0" err="1">
                <a:latin typeface="Courier New" pitchFamily="49" charset="0"/>
                <a:cs typeface="Courier New" pitchFamily="49" charset="0"/>
              </a:rPr>
              <a:t>printMethod</a:t>
            </a:r>
            <a:r>
              <a:rPr lang="en-NZ" sz="2300" b="1" dirty="0">
                <a:latin typeface="Courier New" pitchFamily="49" charset="0"/>
                <a:cs typeface="Courier New" pitchFamily="49" charset="0"/>
              </a:rPr>
              <a:t>() { </a:t>
            </a:r>
            <a:endParaRPr lang="en-NZ" sz="2300" b="1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NZ" sz="23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sz="2300" b="1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NZ" sz="2300" b="1" dirty="0" err="1" smtClean="0">
                <a:latin typeface="Courier New" pitchFamily="49" charset="0"/>
                <a:cs typeface="Courier New" pitchFamily="49" charset="0"/>
              </a:rPr>
              <a:t>System.out.println</a:t>
            </a:r>
            <a:r>
              <a:rPr lang="en-NZ" sz="2300" b="1" dirty="0">
                <a:latin typeface="Courier New" pitchFamily="49" charset="0"/>
                <a:cs typeface="Courier New" pitchFamily="49" charset="0"/>
              </a:rPr>
              <a:t>("Printed in Superclass</a:t>
            </a:r>
            <a:r>
              <a:rPr lang="en-NZ" sz="2300" b="1" dirty="0" smtClean="0">
                <a:latin typeface="Courier New" pitchFamily="49" charset="0"/>
                <a:cs typeface="Courier New" pitchFamily="49" charset="0"/>
              </a:rPr>
              <a:t>.");</a:t>
            </a:r>
          </a:p>
          <a:p>
            <a:pPr marL="0" indent="0">
              <a:buNone/>
            </a:pPr>
            <a:r>
              <a:rPr lang="en-NZ" sz="2300" b="1" dirty="0" smtClean="0">
                <a:latin typeface="Courier New" pitchFamily="49" charset="0"/>
                <a:cs typeface="Courier New" pitchFamily="49" charset="0"/>
              </a:rPr>
              <a:t>} } </a:t>
            </a:r>
            <a:endParaRPr lang="en-NZ" sz="2300" b="1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NZ" sz="2300" b="1" dirty="0" smtClean="0"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NZ" sz="2300" b="1" dirty="0">
                <a:latin typeface="Courier New" pitchFamily="49" charset="0"/>
                <a:cs typeface="Courier New" pitchFamily="49" charset="0"/>
              </a:rPr>
              <a:t>class Subclass extends Superclass { </a:t>
            </a:r>
            <a:endParaRPr lang="en-NZ" sz="2300" b="1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NZ" sz="2300" b="1" dirty="0" smtClean="0">
                <a:latin typeface="Courier New" pitchFamily="49" charset="0"/>
                <a:cs typeface="Courier New" pitchFamily="49" charset="0"/>
              </a:rPr>
              <a:t>  public </a:t>
            </a:r>
            <a:r>
              <a:rPr lang="en-NZ" sz="2300" b="1" dirty="0">
                <a:latin typeface="Courier New" pitchFamily="49" charset="0"/>
                <a:cs typeface="Courier New" pitchFamily="49" charset="0"/>
              </a:rPr>
              <a:t>void </a:t>
            </a:r>
            <a:r>
              <a:rPr lang="en-NZ" sz="2300" b="1" dirty="0" err="1">
                <a:latin typeface="Courier New" pitchFamily="49" charset="0"/>
                <a:cs typeface="Courier New" pitchFamily="49" charset="0"/>
              </a:rPr>
              <a:t>printMethod</a:t>
            </a:r>
            <a:r>
              <a:rPr lang="en-NZ" sz="2300" b="1" dirty="0">
                <a:latin typeface="Courier New" pitchFamily="49" charset="0"/>
                <a:cs typeface="Courier New" pitchFamily="49" charset="0"/>
              </a:rPr>
              <a:t>() { </a:t>
            </a:r>
            <a:endParaRPr lang="en-NZ" sz="2300" b="1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NZ" sz="23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sz="2300" b="1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NZ" sz="2300" b="1" dirty="0" err="1" smtClean="0">
                <a:latin typeface="Courier New" pitchFamily="49" charset="0"/>
                <a:cs typeface="Courier New" pitchFamily="49" charset="0"/>
              </a:rPr>
              <a:t>super.printMethod</a:t>
            </a:r>
            <a:r>
              <a:rPr lang="en-NZ" sz="2300" b="1" dirty="0">
                <a:latin typeface="Courier New" pitchFamily="49" charset="0"/>
                <a:cs typeface="Courier New" pitchFamily="49" charset="0"/>
              </a:rPr>
              <a:t>(); </a:t>
            </a:r>
            <a:endParaRPr lang="en-NZ" sz="2300" b="1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NZ" sz="23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sz="2300" b="1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NZ" sz="2300" b="1" dirty="0" err="1" smtClean="0">
                <a:latin typeface="Courier New" pitchFamily="49" charset="0"/>
                <a:cs typeface="Courier New" pitchFamily="49" charset="0"/>
              </a:rPr>
              <a:t>System.out.println</a:t>
            </a:r>
            <a:r>
              <a:rPr lang="en-NZ" sz="2300" b="1" dirty="0">
                <a:latin typeface="Courier New" pitchFamily="49" charset="0"/>
                <a:cs typeface="Courier New" pitchFamily="49" charset="0"/>
              </a:rPr>
              <a:t>("Printed in Subclass</a:t>
            </a:r>
            <a:r>
              <a:rPr lang="en-NZ" sz="2300" b="1" dirty="0" smtClean="0">
                <a:latin typeface="Courier New" pitchFamily="49" charset="0"/>
                <a:cs typeface="Courier New" pitchFamily="49" charset="0"/>
              </a:rPr>
              <a:t>");</a:t>
            </a:r>
          </a:p>
          <a:p>
            <a:pPr marL="0" indent="0">
              <a:buNone/>
            </a:pPr>
            <a:r>
              <a:rPr lang="en-NZ" sz="2300" b="1" dirty="0" smtClean="0">
                <a:latin typeface="Courier New" pitchFamily="49" charset="0"/>
                <a:cs typeface="Courier New" pitchFamily="49" charset="0"/>
              </a:rPr>
              <a:t>}</a:t>
            </a:r>
            <a:r>
              <a:rPr lang="en-NZ" sz="23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sz="2300" b="1" dirty="0" smtClean="0">
                <a:latin typeface="Courier New" pitchFamily="49" charset="0"/>
                <a:cs typeface="Courier New" pitchFamily="49" charset="0"/>
              </a:rPr>
              <a:t>} </a:t>
            </a:r>
          </a:p>
          <a:p>
            <a:pPr marL="0" indent="0">
              <a:buNone/>
            </a:pPr>
            <a:r>
              <a:rPr lang="en-NZ" sz="2300" b="1" dirty="0" smtClean="0"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NZ" sz="2300" b="1" dirty="0">
                <a:latin typeface="Courier New" pitchFamily="49" charset="0"/>
                <a:cs typeface="Courier New" pitchFamily="49" charset="0"/>
              </a:rPr>
              <a:t>static void main(String[] </a:t>
            </a:r>
            <a:r>
              <a:rPr lang="en-NZ" sz="2300" b="1" dirty="0" err="1">
                <a:latin typeface="Courier New" pitchFamily="49" charset="0"/>
                <a:cs typeface="Courier New" pitchFamily="49" charset="0"/>
              </a:rPr>
              <a:t>args</a:t>
            </a:r>
            <a:r>
              <a:rPr lang="en-NZ" sz="2300" b="1" dirty="0">
                <a:latin typeface="Courier New" pitchFamily="49" charset="0"/>
                <a:cs typeface="Courier New" pitchFamily="49" charset="0"/>
              </a:rPr>
              <a:t>) { </a:t>
            </a:r>
            <a:endParaRPr lang="en-NZ" sz="2300" b="1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NZ" sz="23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sz="2300" b="1" dirty="0" smtClean="0">
                <a:latin typeface="Courier New" pitchFamily="49" charset="0"/>
                <a:cs typeface="Courier New" pitchFamily="49" charset="0"/>
              </a:rPr>
              <a:t> Subclass </a:t>
            </a:r>
            <a:r>
              <a:rPr lang="en-NZ" sz="2300" b="1" dirty="0">
                <a:latin typeface="Courier New" pitchFamily="49" charset="0"/>
                <a:cs typeface="Courier New" pitchFamily="49" charset="0"/>
              </a:rPr>
              <a:t>s = new Subclass(); </a:t>
            </a:r>
            <a:endParaRPr lang="en-NZ" sz="2300" b="1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NZ" sz="23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sz="23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sz="2300" b="1" dirty="0" err="1" smtClean="0">
                <a:latin typeface="Courier New" pitchFamily="49" charset="0"/>
                <a:cs typeface="Courier New" pitchFamily="49" charset="0"/>
              </a:rPr>
              <a:t>s.printMethod</a:t>
            </a:r>
            <a:r>
              <a:rPr lang="en-NZ" sz="2300" b="1" dirty="0" smtClean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marL="0" indent="0">
              <a:buNone/>
            </a:pPr>
            <a:r>
              <a:rPr lang="en-NZ" sz="2300" b="1" dirty="0" smtClean="0">
                <a:latin typeface="Courier New" pitchFamily="49" charset="0"/>
                <a:cs typeface="Courier New" pitchFamily="49" charset="0"/>
              </a:rPr>
              <a:t>} }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37876" y="5517233"/>
            <a:ext cx="3355406" cy="646331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pPr marL="0" indent="0" algn="l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Printed in Superclass. </a:t>
            </a:r>
          </a:p>
          <a:p>
            <a:pPr marL="0" indent="0" algn="l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Printed in Subclass </a:t>
            </a:r>
          </a:p>
        </p:txBody>
      </p:sp>
    </p:spTree>
    <p:extLst>
      <p:ext uri="{BB962C8B-B14F-4D97-AF65-F5344CB8AC3E}">
        <p14:creationId xmlns="" xmlns:p14="http://schemas.microsoft.com/office/powerpoint/2010/main" val="3430827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Generics</a:t>
            </a:r>
            <a:endParaRPr lang="en-NZ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78E7-7AD6-4CE3-9CFE-8518B88CB2BD}" type="slidenum">
              <a:rPr lang="en-NZ" smtClean="0"/>
              <a:pPr/>
              <a:t>7</a:t>
            </a:fld>
            <a:endParaRPr lang="en-NZ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NZ" dirty="0" smtClean="0"/>
              <a:t>“</a:t>
            </a:r>
            <a:r>
              <a:rPr lang="en-NZ" b="1" dirty="0">
                <a:hlinkClick r:id="rId2"/>
              </a:rPr>
              <a:t>Generics</a:t>
            </a:r>
            <a:r>
              <a:rPr lang="en-NZ" dirty="0"/>
              <a:t> are a powerful feature of the Java programming language. </a:t>
            </a:r>
            <a:r>
              <a:rPr lang="en-NZ" dirty="0" smtClean="0"/>
              <a:t> </a:t>
            </a:r>
          </a:p>
          <a:p>
            <a:pPr lvl="1"/>
            <a:r>
              <a:rPr lang="en-NZ" dirty="0" smtClean="0"/>
              <a:t>They </a:t>
            </a:r>
            <a:r>
              <a:rPr lang="en-NZ" dirty="0"/>
              <a:t>improve the type safety of your code, making more of your bugs detectable at compile time.” </a:t>
            </a:r>
            <a:r>
              <a:rPr lang="en-NZ" dirty="0" smtClean="0"/>
              <a:t>[</a:t>
            </a:r>
            <a:r>
              <a:rPr lang="en-NZ" sz="1500" dirty="0" smtClean="0">
                <a:hlinkClick r:id="rId3"/>
              </a:rPr>
              <a:t>http</a:t>
            </a:r>
            <a:r>
              <a:rPr lang="en-NZ" sz="1500" dirty="0">
                <a:hlinkClick r:id="rId3"/>
              </a:rPr>
              <a:t>://</a:t>
            </a:r>
            <a:r>
              <a:rPr lang="en-NZ" sz="1500" dirty="0" smtClean="0">
                <a:hlinkClick r:id="rId3"/>
              </a:rPr>
              <a:t>docs.oracle.com/javase/tutorial/java/index.html</a:t>
            </a:r>
            <a:r>
              <a:rPr lang="en-NZ" dirty="0" smtClean="0"/>
              <a:t>]   </a:t>
            </a:r>
          </a:p>
          <a:p>
            <a:r>
              <a:rPr lang="en-NZ" dirty="0" smtClean="0"/>
              <a:t>“</a:t>
            </a:r>
            <a:r>
              <a:rPr lang="en-NZ" dirty="0"/>
              <a:t>In a nutshell, generics enable </a:t>
            </a:r>
            <a:r>
              <a:rPr lang="en-NZ" i="1" dirty="0"/>
              <a:t>types</a:t>
            </a:r>
            <a:r>
              <a:rPr lang="en-NZ" dirty="0"/>
              <a:t> (classes and interfaces) to be parameters when defining classes, interfaces and methods. </a:t>
            </a:r>
            <a:endParaRPr lang="en-NZ" dirty="0" smtClean="0"/>
          </a:p>
          <a:p>
            <a:pPr lvl="1"/>
            <a:r>
              <a:rPr lang="en-NZ" dirty="0" smtClean="0"/>
              <a:t>Much </a:t>
            </a:r>
            <a:r>
              <a:rPr lang="en-NZ" dirty="0"/>
              <a:t>like the more familiar </a:t>
            </a:r>
            <a:r>
              <a:rPr lang="en-NZ" i="1" dirty="0"/>
              <a:t>formal parameters</a:t>
            </a:r>
            <a:r>
              <a:rPr lang="en-NZ" dirty="0"/>
              <a:t> used in method declarations, </a:t>
            </a:r>
            <a:endParaRPr lang="en-NZ" dirty="0" smtClean="0"/>
          </a:p>
          <a:p>
            <a:pPr lvl="2"/>
            <a:r>
              <a:rPr lang="en-NZ" dirty="0" smtClean="0">
                <a:solidFill>
                  <a:srgbClr val="FF0000"/>
                </a:solidFill>
              </a:rPr>
              <a:t>type </a:t>
            </a:r>
            <a:r>
              <a:rPr lang="en-NZ" dirty="0">
                <a:solidFill>
                  <a:srgbClr val="FF0000"/>
                </a:solidFill>
              </a:rPr>
              <a:t>parameters</a:t>
            </a:r>
            <a:r>
              <a:rPr lang="en-NZ" dirty="0"/>
              <a:t> provide a way for you to re-use the same code with different inputs. </a:t>
            </a:r>
            <a:endParaRPr lang="en-NZ" dirty="0" smtClean="0"/>
          </a:p>
          <a:p>
            <a:pPr lvl="1"/>
            <a:r>
              <a:rPr lang="en-NZ" dirty="0" smtClean="0"/>
              <a:t>The </a:t>
            </a:r>
            <a:r>
              <a:rPr lang="en-NZ" dirty="0"/>
              <a:t>difference is that the inputs to formal parameters are values, </a:t>
            </a:r>
            <a:endParaRPr lang="en-NZ" dirty="0" smtClean="0"/>
          </a:p>
          <a:p>
            <a:pPr lvl="2"/>
            <a:r>
              <a:rPr lang="en-NZ" dirty="0" smtClean="0"/>
              <a:t>while </a:t>
            </a:r>
            <a:r>
              <a:rPr lang="en-NZ" dirty="0"/>
              <a:t>the inputs to type parameters are types</a:t>
            </a:r>
            <a:r>
              <a:rPr lang="en-NZ" dirty="0" smtClean="0"/>
              <a:t>.” [</a:t>
            </a:r>
            <a:r>
              <a:rPr lang="en-NZ" sz="1800" dirty="0" smtClean="0">
                <a:hlinkClick r:id="rId4"/>
              </a:rPr>
              <a:t>http</a:t>
            </a:r>
            <a:r>
              <a:rPr lang="en-NZ" sz="1800" dirty="0">
                <a:hlinkClick r:id="rId4"/>
              </a:rPr>
              <a:t>://</a:t>
            </a:r>
            <a:r>
              <a:rPr lang="en-NZ" sz="1800" dirty="0" smtClean="0">
                <a:hlinkClick r:id="rId4"/>
              </a:rPr>
              <a:t>docs.oracle.com/javase/tutorial/java/generics/why.html</a:t>
            </a:r>
            <a:r>
              <a:rPr lang="en-NZ" sz="1800" dirty="0" smtClean="0"/>
              <a:t>] </a:t>
            </a:r>
            <a:endParaRPr lang="en-NZ" sz="1800" dirty="0"/>
          </a:p>
        </p:txBody>
      </p:sp>
    </p:spTree>
    <p:extLst>
      <p:ext uri="{BB962C8B-B14F-4D97-AF65-F5344CB8AC3E}">
        <p14:creationId xmlns="" xmlns:p14="http://schemas.microsoft.com/office/powerpoint/2010/main" val="312686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Collection (without using generics)</a:t>
            </a:r>
          </a:p>
        </p:txBody>
      </p:sp>
      <p:sp>
        <p:nvSpPr>
          <p:cNvPr id="22532" name="Date Placeholder 3"/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eaLnBrk="1" hangingPunct="1"/>
            <a:endParaRPr lang="en-NZ">
              <a:solidFill>
                <a:schemeClr val="tx2"/>
              </a:solidFill>
              <a:latin typeface="Tahoma" pitchFamily="34" charset="0"/>
            </a:endParaRPr>
          </a:p>
        </p:txBody>
      </p:sp>
      <p:sp>
        <p:nvSpPr>
          <p:cNvPr id="2253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Courier New" pitchFamily="49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urier New" pitchFamily="49" charset="0"/>
              </a:defRPr>
            </a:lvl9pPr>
          </a:lstStyle>
          <a:p>
            <a:pPr eaLnBrk="1" hangingPunct="1"/>
            <a:fld id="{3BD3120B-5718-49C4-BA3B-8DDA50291246}" type="slidenum">
              <a:rPr lang="en-NZ">
                <a:solidFill>
                  <a:schemeClr val="tx2"/>
                </a:solidFill>
                <a:latin typeface="Tahoma" pitchFamily="34" charset="0"/>
              </a:rPr>
              <a:pPr eaLnBrk="1" hangingPunct="1"/>
              <a:t>8</a:t>
            </a:fld>
            <a:endParaRPr lang="en-NZ">
              <a:solidFill>
                <a:schemeClr val="tx2"/>
              </a:solidFill>
              <a:latin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219202"/>
            <a:ext cx="8763000" cy="3146425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NZ" sz="1800" dirty="0" smtClean="0"/>
              <a:t>Collection Interface</a:t>
            </a:r>
          </a:p>
          <a:p>
            <a:pPr lvl="1">
              <a:lnSpc>
                <a:spcPct val="80000"/>
              </a:lnSpc>
            </a:pPr>
            <a:r>
              <a:rPr lang="en-NZ" sz="1600" dirty="0" smtClean="0"/>
              <a:t>A collection represents a group of objects, known as its elements</a:t>
            </a:r>
          </a:p>
          <a:p>
            <a:pPr>
              <a:lnSpc>
                <a:spcPct val="80000"/>
              </a:lnSpc>
            </a:pPr>
            <a:r>
              <a:rPr lang="en-NZ" sz="1800" dirty="0" smtClean="0"/>
              <a:t>List Interface</a:t>
            </a:r>
          </a:p>
          <a:p>
            <a:pPr lvl="1">
              <a:lnSpc>
                <a:spcPct val="80000"/>
              </a:lnSpc>
            </a:pPr>
            <a:r>
              <a:rPr lang="en-NZ" sz="1600" dirty="0" smtClean="0"/>
              <a:t>An ordered collection. The user can access elements by their integer index (position in the list), and search for elements in the list.</a:t>
            </a:r>
          </a:p>
          <a:p>
            <a:pPr>
              <a:lnSpc>
                <a:spcPct val="80000"/>
              </a:lnSpc>
            </a:pPr>
            <a:r>
              <a:rPr lang="en-NZ" sz="1800" dirty="0" err="1" smtClean="0"/>
              <a:t>ArrayList</a:t>
            </a:r>
            <a:endParaRPr lang="en-NZ" sz="1800" dirty="0" smtClean="0"/>
          </a:p>
          <a:p>
            <a:pPr lvl="1">
              <a:lnSpc>
                <a:spcPct val="80000"/>
              </a:lnSpc>
            </a:pPr>
            <a:r>
              <a:rPr lang="en-NZ" sz="1600" dirty="0" smtClean="0"/>
              <a:t>Resizable-array implementation of the List interface</a:t>
            </a:r>
          </a:p>
          <a:p>
            <a:pPr lvl="1">
              <a:lnSpc>
                <a:spcPct val="80000"/>
              </a:lnSpc>
            </a:pPr>
            <a:r>
              <a:rPr lang="en-NZ" sz="1600" dirty="0" smtClean="0"/>
              <a:t>Implements the size, </a:t>
            </a:r>
            <a:r>
              <a:rPr lang="en-NZ" sz="1600" dirty="0" err="1" smtClean="0"/>
              <a:t>isEmpty</a:t>
            </a:r>
            <a:r>
              <a:rPr lang="en-NZ" sz="1600" dirty="0" smtClean="0"/>
              <a:t>, get, set, iterator, and </a:t>
            </a:r>
            <a:r>
              <a:rPr lang="en-NZ" sz="1600" dirty="0" err="1" smtClean="0"/>
              <a:t>listIterator</a:t>
            </a:r>
            <a:r>
              <a:rPr lang="en-NZ" sz="1600" dirty="0" smtClean="0"/>
              <a:t> methods </a:t>
            </a:r>
          </a:p>
          <a:p>
            <a:pPr>
              <a:lnSpc>
                <a:spcPct val="80000"/>
              </a:lnSpc>
            </a:pPr>
            <a:r>
              <a:rPr lang="en-NZ" sz="1800" dirty="0" err="1" smtClean="0"/>
              <a:t>LinkedList</a:t>
            </a:r>
            <a:endParaRPr lang="en-NZ" sz="1800" dirty="0" smtClean="0"/>
          </a:p>
          <a:p>
            <a:pPr lvl="1">
              <a:lnSpc>
                <a:spcPct val="80000"/>
              </a:lnSpc>
            </a:pPr>
            <a:r>
              <a:rPr lang="en-NZ" sz="1600" dirty="0" smtClean="0"/>
              <a:t>Doubly-linked list implementation of the List interface</a:t>
            </a:r>
          </a:p>
          <a:p>
            <a:pPr lvl="1">
              <a:lnSpc>
                <a:spcPct val="80000"/>
              </a:lnSpc>
            </a:pPr>
            <a:r>
              <a:rPr lang="en-NZ" sz="1600" dirty="0" smtClean="0"/>
              <a:t>Implements the size, </a:t>
            </a:r>
            <a:r>
              <a:rPr lang="en-NZ" sz="1600" dirty="0" err="1" smtClean="0"/>
              <a:t>isEmpty</a:t>
            </a:r>
            <a:r>
              <a:rPr lang="en-NZ" sz="1600" dirty="0" smtClean="0"/>
              <a:t>, get, set, iterator, and </a:t>
            </a:r>
            <a:r>
              <a:rPr lang="en-NZ" sz="1600" dirty="0" err="1" smtClean="0"/>
              <a:t>listIterator</a:t>
            </a:r>
            <a:r>
              <a:rPr lang="en-NZ" sz="1600" dirty="0" smtClean="0"/>
              <a:t> methods </a:t>
            </a:r>
          </a:p>
          <a:p>
            <a:pPr lvl="1">
              <a:lnSpc>
                <a:spcPct val="80000"/>
              </a:lnSpc>
            </a:pPr>
            <a:endParaRPr lang="en-NZ" sz="1600" dirty="0" smtClean="0"/>
          </a:p>
          <a:p>
            <a:pPr lvl="1">
              <a:lnSpc>
                <a:spcPct val="80000"/>
              </a:lnSpc>
            </a:pPr>
            <a:endParaRPr lang="en-NZ" sz="1600" dirty="0" smtClean="0"/>
          </a:p>
        </p:txBody>
      </p:sp>
      <p:pic>
        <p:nvPicPr>
          <p:cNvPr id="2253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8292" t="28293" r="39050" b="34830"/>
          <a:stretch>
            <a:fillRect/>
          </a:stretch>
        </p:blipFill>
        <p:spPr bwMode="auto">
          <a:xfrm>
            <a:off x="3563938" y="4149725"/>
            <a:ext cx="5256212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List</a:t>
            </a:r>
            <a:r>
              <a:rPr lang="en-NZ" dirty="0" smtClean="0"/>
              <a:t> versus 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List&lt;T&gt;</a:t>
            </a:r>
            <a:endParaRPr lang="en-NZ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78E7-7AD6-4CE3-9CFE-8518B88CB2BD}" type="slidenum">
              <a:rPr lang="en-NZ" smtClean="0"/>
              <a:pPr/>
              <a:t>9</a:t>
            </a:fld>
            <a:endParaRPr lang="en-NZ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152400" y="1196752"/>
            <a:ext cx="8763000" cy="5105400"/>
          </a:xfrm>
        </p:spPr>
        <p:txBody>
          <a:bodyPr>
            <a:normAutofit fontScale="77500" lnSpcReduction="20000"/>
          </a:bodyPr>
          <a:lstStyle/>
          <a:p>
            <a:r>
              <a:rPr lang="en-NZ" dirty="0" smtClean="0">
                <a:cs typeface="Courier New" pitchFamily="49" charset="0"/>
              </a:rPr>
              <a:t>Nice:</a:t>
            </a:r>
          </a:p>
          <a:p>
            <a:endParaRPr lang="en-NZ" dirty="0">
              <a:cs typeface="Courier New" pitchFamily="49" charset="0"/>
            </a:endParaRPr>
          </a:p>
          <a:p>
            <a:endParaRPr lang="en-NZ" dirty="0" smtClean="0">
              <a:cs typeface="Courier New" pitchFamily="49" charset="0"/>
            </a:endParaRPr>
          </a:p>
          <a:p>
            <a:endParaRPr lang="en-NZ" dirty="0">
              <a:cs typeface="Courier New" pitchFamily="49" charset="0"/>
            </a:endParaRPr>
          </a:p>
          <a:p>
            <a:r>
              <a:rPr lang="en-NZ" dirty="0" smtClean="0">
                <a:cs typeface="Courier New" pitchFamily="49" charset="0"/>
              </a:rPr>
              <a:t>Nicer (because no typecasts, and better type-checking):</a:t>
            </a:r>
          </a:p>
          <a:p>
            <a:endParaRPr lang="en-NZ" dirty="0">
              <a:cs typeface="Courier New" pitchFamily="49" charset="0"/>
            </a:endParaRPr>
          </a:p>
          <a:p>
            <a:endParaRPr lang="en-NZ" dirty="0" smtClean="0">
              <a:cs typeface="Courier New" pitchFamily="49" charset="0"/>
            </a:endParaRPr>
          </a:p>
          <a:p>
            <a:endParaRPr lang="en-NZ" dirty="0" smtClean="0">
              <a:cs typeface="Courier New" pitchFamily="49" charset="0"/>
            </a:endParaRPr>
          </a:p>
          <a:p>
            <a:endParaRPr lang="en-NZ" dirty="0">
              <a:cs typeface="Courier New" pitchFamily="49" charset="0"/>
            </a:endParaRPr>
          </a:p>
          <a:p>
            <a:r>
              <a:rPr lang="en-NZ" dirty="0" smtClean="0">
                <a:cs typeface="Courier New" pitchFamily="49" charset="0"/>
              </a:rPr>
              <a:t>What will happen if you put different classes of objects in a List, then invoke </a:t>
            </a:r>
            <a:r>
              <a:rPr lang="en-NZ" sz="2800" b="1" dirty="0" err="1" smtClean="0">
                <a:latin typeface="Courier New" pitchFamily="49" charset="0"/>
                <a:cs typeface="Courier New" pitchFamily="49" charset="0"/>
              </a:rPr>
              <a:t>findMax</a:t>
            </a:r>
            <a:r>
              <a:rPr lang="en-NZ" sz="2800" b="1" dirty="0" smtClean="0">
                <a:latin typeface="Courier New" pitchFamily="49" charset="0"/>
                <a:cs typeface="Courier New" pitchFamily="49" charset="0"/>
              </a:rPr>
              <a:t>()</a:t>
            </a:r>
            <a:r>
              <a:rPr lang="en-NZ" dirty="0">
                <a:cs typeface="Courier New" pitchFamily="49" charset="0"/>
              </a:rPr>
              <a:t> </a:t>
            </a:r>
            <a:r>
              <a:rPr lang="en-NZ" dirty="0" smtClean="0">
                <a:cs typeface="Courier New" pitchFamily="49" charset="0"/>
              </a:rPr>
              <a:t>on the objects in that list?</a:t>
            </a:r>
          </a:p>
          <a:p>
            <a:pPr lvl="1"/>
            <a:r>
              <a:rPr lang="en-NZ" dirty="0" smtClean="0">
                <a:cs typeface="Courier New" pitchFamily="49" charset="0"/>
              </a:rPr>
              <a:t>  You would get a runtime error if the </a:t>
            </a:r>
            <a:r>
              <a:rPr lang="en-NZ" b="1" dirty="0" err="1" smtClean="0">
                <a:latin typeface="Courier New" pitchFamily="49" charset="0"/>
                <a:cs typeface="Courier New" pitchFamily="49" charset="0"/>
              </a:rPr>
              <a:t>isLargerThan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() </a:t>
            </a:r>
            <a:r>
              <a:rPr lang="en-NZ" dirty="0" smtClean="0">
                <a:cs typeface="Courier New" pitchFamily="49" charset="0"/>
              </a:rPr>
              <a:t>method for one class doesn’t accept objects in the other class as a parameter. </a:t>
            </a:r>
            <a:endParaRPr lang="en-NZ" dirty="0">
              <a:cs typeface="Courier New" pitchFamily="49" charset="0"/>
            </a:endParaRPr>
          </a:p>
          <a:p>
            <a:endParaRPr lang="en-NZ" dirty="0">
              <a:cs typeface="Courier New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3271" y="1628801"/>
            <a:ext cx="5982203" cy="923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274320" lvl="1" indent="0" algn="l">
              <a:buNone/>
            </a:pP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List </a:t>
            </a:r>
            <a:r>
              <a:rPr lang="en-NZ" b="1" dirty="0" err="1" smtClean="0">
                <a:latin typeface="Courier New" pitchFamily="49" charset="0"/>
                <a:cs typeface="Courier New" pitchFamily="49" charset="0"/>
              </a:rPr>
              <a:t>list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 = new </a:t>
            </a:r>
            <a:r>
              <a:rPr lang="en-NZ" b="1" dirty="0" err="1" smtClean="0">
                <a:latin typeface="Courier New" pitchFamily="49" charset="0"/>
                <a:cs typeface="Courier New" pitchFamily="49" charset="0"/>
              </a:rPr>
              <a:t>ArrayList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marL="274320" lvl="1" indent="0" algn="l">
              <a:buNone/>
            </a:pPr>
            <a:r>
              <a:rPr lang="en-NZ" b="1" dirty="0" err="1" smtClean="0">
                <a:latin typeface="Courier New" pitchFamily="49" charset="0"/>
                <a:cs typeface="Courier New" pitchFamily="49" charset="0"/>
              </a:rPr>
              <a:t>list.add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("hello");</a:t>
            </a:r>
          </a:p>
          <a:p>
            <a:pPr marL="274320" lvl="1" indent="0" algn="l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String s = (String) </a:t>
            </a:r>
            <a:r>
              <a:rPr lang="en-NZ" b="1" dirty="0" err="1">
                <a:latin typeface="Courier New" pitchFamily="49" charset="0"/>
                <a:cs typeface="Courier New" pitchFamily="49" charset="0"/>
              </a:rPr>
              <a:t>list.get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(0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);</a:t>
            </a:r>
            <a:endParaRPr lang="en-NZ" dirty="0"/>
          </a:p>
        </p:txBody>
      </p:sp>
      <p:sp>
        <p:nvSpPr>
          <p:cNvPr id="7" name="TextBox 6"/>
          <p:cNvSpPr txBox="1"/>
          <p:nvPr/>
        </p:nvSpPr>
        <p:spPr>
          <a:xfrm>
            <a:off x="780413" y="3478561"/>
            <a:ext cx="8175678" cy="923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274320" lvl="1" indent="0" algn="l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List&lt;String&gt; list = new </a:t>
            </a:r>
            <a:r>
              <a:rPr lang="en-NZ" b="1" dirty="0" err="1">
                <a:latin typeface="Courier New" pitchFamily="49" charset="0"/>
                <a:cs typeface="Courier New" pitchFamily="49" charset="0"/>
              </a:rPr>
              <a:t>ArrayList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&lt;String&gt;();</a:t>
            </a:r>
          </a:p>
          <a:p>
            <a:pPr marL="274320" lvl="1" indent="0" algn="l">
              <a:buNone/>
            </a:pPr>
            <a:r>
              <a:rPr lang="en-NZ" b="1" dirty="0" err="1">
                <a:latin typeface="Courier New" pitchFamily="49" charset="0"/>
                <a:cs typeface="Courier New" pitchFamily="49" charset="0"/>
              </a:rPr>
              <a:t>list.add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("hello");</a:t>
            </a:r>
          </a:p>
          <a:p>
            <a:pPr marL="274320" lvl="1" indent="0" algn="l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String s = </a:t>
            </a:r>
            <a:r>
              <a:rPr lang="en-NZ" b="1" dirty="0" err="1">
                <a:latin typeface="Courier New" pitchFamily="49" charset="0"/>
                <a:cs typeface="Courier New" pitchFamily="49" charset="0"/>
              </a:rPr>
              <a:t>list.get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(0);   // no cast</a:t>
            </a:r>
          </a:p>
        </p:txBody>
      </p:sp>
    </p:spTree>
    <p:extLst>
      <p:ext uri="{BB962C8B-B14F-4D97-AF65-F5344CB8AC3E}">
        <p14:creationId xmlns="" xmlns:p14="http://schemas.microsoft.com/office/powerpoint/2010/main" val="1135083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NZ" dirty="0" smtClean="0"/>
              <a:t>Visibility Rules, from The Java Tutorial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78E7-7AD6-4CE3-9CFE-8518B88CB2BD}" type="slidenum">
              <a:rPr lang="en-NZ" smtClean="0"/>
              <a:pPr/>
              <a:t>10</a:t>
            </a:fld>
            <a:endParaRPr lang="en-NZ" dirty="0"/>
          </a:p>
        </p:txBody>
      </p:sp>
      <p:graphicFrame>
        <p:nvGraphicFramePr>
          <p:cNvPr id="6" name="Content Placeholder 6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3832023719"/>
              </p:ext>
            </p:extLst>
          </p:nvPr>
        </p:nvGraphicFramePr>
        <p:xfrm>
          <a:off x="910610" y="1268761"/>
          <a:ext cx="7184245" cy="2829756"/>
        </p:xfrm>
        <a:graphic>
          <a:graphicData uri="http://schemas.openxmlformats.org/drawingml/2006/table">
            <a:tbl>
              <a:tblPr bandRow="1">
                <a:tableStyleId>{3C2FFA5D-87B4-456A-9821-1D502468CF0F}</a:tableStyleId>
              </a:tblPr>
              <a:tblGrid>
                <a:gridCol w="1436849"/>
                <a:gridCol w="1436849"/>
                <a:gridCol w="1436849"/>
                <a:gridCol w="1436849"/>
                <a:gridCol w="1436849"/>
              </a:tblGrid>
              <a:tr h="366616">
                <a:tc gridSpan="5">
                  <a:txBody>
                    <a:bodyPr/>
                    <a:lstStyle/>
                    <a:p>
                      <a:r>
                        <a:rPr lang="en-NZ" sz="2400" dirty="0"/>
                        <a:t>Access Levels</a:t>
                      </a:r>
                    </a:p>
                  </a:txBody>
                  <a:tcPr marL="41452" marR="41452" marT="22453" marB="22453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</a:tr>
              <a:tr h="397900">
                <a:tc>
                  <a:txBody>
                    <a:bodyPr/>
                    <a:lstStyle/>
                    <a:p>
                      <a:r>
                        <a:rPr lang="en-NZ" sz="2400" dirty="0"/>
                        <a:t>Modifier</a:t>
                      </a:r>
                    </a:p>
                  </a:txBody>
                  <a:tcPr marL="41452" marR="41452" marT="22453" marB="22453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NZ" sz="2400" dirty="0"/>
                        <a:t>Class</a:t>
                      </a:r>
                    </a:p>
                  </a:txBody>
                  <a:tcPr marL="41452" marR="41452" marT="22453" marB="22453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NZ" sz="2400" dirty="0"/>
                        <a:t>Package</a:t>
                      </a:r>
                    </a:p>
                  </a:txBody>
                  <a:tcPr marL="41452" marR="41452" marT="22453" marB="22453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NZ" sz="2400" dirty="0"/>
                        <a:t>Subclass</a:t>
                      </a:r>
                    </a:p>
                  </a:txBody>
                  <a:tcPr marL="41452" marR="41452" marT="22453" marB="22453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39963" indent="-2239963"/>
                      <a:r>
                        <a:rPr lang="en-NZ" sz="2400" dirty="0"/>
                        <a:t>World</a:t>
                      </a:r>
                    </a:p>
                  </a:txBody>
                  <a:tcPr marL="41452" marR="41452" marT="22453" marB="22453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6616">
                <a:tc>
                  <a:txBody>
                    <a:bodyPr/>
                    <a:lstStyle/>
                    <a:p>
                      <a:r>
                        <a:rPr lang="en-NZ" sz="2400" dirty="0"/>
                        <a:t>public</a:t>
                      </a:r>
                    </a:p>
                  </a:txBody>
                  <a:tcPr marL="41452" marR="41452" marT="22453" marB="22453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NZ" sz="2400"/>
                        <a:t>Y</a:t>
                      </a:r>
                    </a:p>
                  </a:txBody>
                  <a:tcPr marL="41452" marR="41452" marT="22453" marB="22453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NZ" sz="2400" dirty="0"/>
                        <a:t>Y</a:t>
                      </a:r>
                    </a:p>
                  </a:txBody>
                  <a:tcPr marL="41452" marR="41452" marT="22453" marB="22453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NZ" sz="2400"/>
                        <a:t>Y</a:t>
                      </a:r>
                    </a:p>
                  </a:txBody>
                  <a:tcPr marL="41452" marR="41452" marT="22453" marB="22453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NZ" sz="2400"/>
                        <a:t>Y</a:t>
                      </a:r>
                    </a:p>
                  </a:txBody>
                  <a:tcPr marL="41452" marR="41452" marT="22453" marB="22453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6616">
                <a:tc>
                  <a:txBody>
                    <a:bodyPr/>
                    <a:lstStyle/>
                    <a:p>
                      <a:r>
                        <a:rPr lang="en-NZ" sz="2400"/>
                        <a:t>protected</a:t>
                      </a:r>
                    </a:p>
                  </a:txBody>
                  <a:tcPr marL="41452" marR="41452" marT="22453" marB="22453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NZ" sz="2400"/>
                        <a:t>Y</a:t>
                      </a:r>
                    </a:p>
                  </a:txBody>
                  <a:tcPr marL="41452" marR="41452" marT="22453" marB="22453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NZ" sz="2400"/>
                        <a:t>Y</a:t>
                      </a:r>
                    </a:p>
                  </a:txBody>
                  <a:tcPr marL="41452" marR="41452" marT="22453" marB="22453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NZ" sz="2400" dirty="0"/>
                        <a:t>Y</a:t>
                      </a:r>
                    </a:p>
                  </a:txBody>
                  <a:tcPr marL="41452" marR="41452" marT="22453" marB="22453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NZ" sz="2400" dirty="0"/>
                        <a:t>N</a:t>
                      </a:r>
                    </a:p>
                  </a:txBody>
                  <a:tcPr marL="41452" marR="41452" marT="22453" marB="22453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511899">
                <a:tc>
                  <a:txBody>
                    <a:bodyPr/>
                    <a:lstStyle/>
                    <a:p>
                      <a:r>
                        <a:rPr lang="en-NZ" sz="2400" i="1" dirty="0">
                          <a:effectLst/>
                        </a:rPr>
                        <a:t>no modifier</a:t>
                      </a:r>
                    </a:p>
                  </a:txBody>
                  <a:tcPr marL="41452" marR="41452" marT="22453" marB="22453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NZ" sz="2400"/>
                        <a:t>Y</a:t>
                      </a:r>
                    </a:p>
                  </a:txBody>
                  <a:tcPr marL="41452" marR="41452" marT="22453" marB="22453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NZ" sz="2400"/>
                        <a:t>Y</a:t>
                      </a:r>
                    </a:p>
                  </a:txBody>
                  <a:tcPr marL="41452" marR="41452" marT="22453" marB="22453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NZ" sz="2400"/>
                        <a:t>N</a:t>
                      </a:r>
                    </a:p>
                  </a:txBody>
                  <a:tcPr marL="41452" marR="41452" marT="22453" marB="22453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NZ" sz="2400" dirty="0"/>
                        <a:t>N</a:t>
                      </a:r>
                    </a:p>
                  </a:txBody>
                  <a:tcPr marL="41452" marR="41452" marT="22453" marB="22453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66616">
                <a:tc>
                  <a:txBody>
                    <a:bodyPr/>
                    <a:lstStyle/>
                    <a:p>
                      <a:r>
                        <a:rPr lang="en-NZ" sz="2400"/>
                        <a:t>private</a:t>
                      </a:r>
                    </a:p>
                  </a:txBody>
                  <a:tcPr marL="41452" marR="41452" marT="22453" marB="22453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NZ" sz="2400"/>
                        <a:t>Y</a:t>
                      </a:r>
                    </a:p>
                  </a:txBody>
                  <a:tcPr marL="41452" marR="41452" marT="22453" marB="22453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NZ" sz="2400"/>
                        <a:t>N</a:t>
                      </a:r>
                    </a:p>
                  </a:txBody>
                  <a:tcPr marL="41452" marR="41452" marT="22453" marB="22453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NZ" sz="2400"/>
                        <a:t>N</a:t>
                      </a:r>
                    </a:p>
                  </a:txBody>
                  <a:tcPr marL="41452" marR="41452" marT="22453" marB="22453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NZ" sz="2400" dirty="0"/>
                        <a:t>N</a:t>
                      </a:r>
                    </a:p>
                  </a:txBody>
                  <a:tcPr marL="41452" marR="41452" marT="22453" marB="22453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Content Placeholder 4"/>
          <p:cNvSpPr txBox="1">
            <a:spLocks/>
          </p:cNvSpPr>
          <p:nvPr/>
        </p:nvSpPr>
        <p:spPr>
          <a:xfrm>
            <a:off x="517396" y="3964712"/>
            <a:ext cx="8441553" cy="2704648"/>
          </a:xfrm>
          <a:prstGeom prst="rect">
            <a:avLst/>
          </a:prstGeom>
        </p:spPr>
        <p:txBody>
          <a:bodyPr vert="horz">
            <a:normAutofit fontScale="77500" lnSpcReduction="2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NZ" dirty="0" smtClean="0"/>
              <a:t>“The first data column indicates whether the class itself has access to the member defined by the access level. </a:t>
            </a:r>
          </a:p>
          <a:p>
            <a:pPr fontAlgn="auto">
              <a:spcAft>
                <a:spcPts val="0"/>
              </a:spcAft>
            </a:pPr>
            <a:r>
              <a:rPr lang="en-NZ" dirty="0" smtClean="0"/>
              <a:t>“The second column indicates whether </a:t>
            </a:r>
            <a:r>
              <a:rPr lang="en-NZ" dirty="0" smtClean="0">
                <a:solidFill>
                  <a:srgbClr val="FF0000"/>
                </a:solidFill>
              </a:rPr>
              <a:t>[other] classes in the same package </a:t>
            </a:r>
            <a:r>
              <a:rPr lang="en-NZ" dirty="0" smtClean="0"/>
              <a:t>as the class (regardless of their parentage) have access to the member. </a:t>
            </a:r>
          </a:p>
          <a:p>
            <a:pPr fontAlgn="auto">
              <a:spcAft>
                <a:spcPts val="0"/>
              </a:spcAft>
            </a:pPr>
            <a:r>
              <a:rPr lang="en-NZ" dirty="0" smtClean="0"/>
              <a:t>“The third column indicates whether subclasses of the class declared </a:t>
            </a:r>
            <a:r>
              <a:rPr lang="en-NZ" dirty="0" smtClean="0">
                <a:solidFill>
                  <a:srgbClr val="FF0000"/>
                </a:solidFill>
              </a:rPr>
              <a:t>outside this package</a:t>
            </a:r>
            <a:r>
              <a:rPr lang="en-NZ" dirty="0" smtClean="0"/>
              <a:t> have access to the member. </a:t>
            </a:r>
          </a:p>
          <a:p>
            <a:pPr fontAlgn="auto">
              <a:spcAft>
                <a:spcPts val="0"/>
              </a:spcAft>
            </a:pPr>
            <a:r>
              <a:rPr lang="en-NZ" dirty="0" smtClean="0"/>
              <a:t>“The fourth column indicates whether all classes have access to the member.”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xmlns="" val="139602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Tips on Choosing an Access </a:t>
            </a:r>
            <a:r>
              <a:rPr lang="en-NZ" dirty="0" smtClean="0"/>
              <a:t>Level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78E7-7AD6-4CE3-9CFE-8518B88CB2BD}" type="slidenum">
              <a:rPr lang="en-NZ" smtClean="0"/>
              <a:pPr/>
              <a:t>11</a:t>
            </a:fld>
            <a:endParaRPr lang="en-NZ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NZ" dirty="0" smtClean="0"/>
              <a:t>“If </a:t>
            </a:r>
            <a:r>
              <a:rPr lang="en-NZ" dirty="0"/>
              <a:t>other programmers use your class, you want to ensure that errors from misuse cannot happen. </a:t>
            </a:r>
            <a:endParaRPr lang="en-NZ" dirty="0" smtClean="0"/>
          </a:p>
          <a:p>
            <a:pPr lvl="1"/>
            <a:r>
              <a:rPr lang="en-NZ" dirty="0" smtClean="0"/>
              <a:t>Access </a:t>
            </a:r>
            <a:r>
              <a:rPr lang="en-NZ" dirty="0"/>
              <a:t>levels can help you do this.</a:t>
            </a:r>
          </a:p>
          <a:p>
            <a:r>
              <a:rPr lang="en-NZ" dirty="0" smtClean="0"/>
              <a:t>“Use </a:t>
            </a:r>
            <a:r>
              <a:rPr lang="en-NZ" dirty="0"/>
              <a:t>the most restrictive access level that makes sense for a particular member. </a:t>
            </a:r>
            <a:endParaRPr lang="en-NZ" dirty="0" smtClean="0"/>
          </a:p>
          <a:p>
            <a:r>
              <a:rPr lang="en-NZ" dirty="0" smtClean="0"/>
              <a:t>“</a:t>
            </a:r>
            <a:r>
              <a:rPr lang="en-NZ" dirty="0" smtClean="0">
                <a:solidFill>
                  <a:srgbClr val="FF0000"/>
                </a:solidFill>
              </a:rPr>
              <a:t>Use</a:t>
            </a:r>
            <a:r>
              <a:rPr lang="en-NZ" dirty="0">
                <a:solidFill>
                  <a:srgbClr val="FF0000"/>
                </a:solidFill>
              </a:rPr>
              <a:t> private unless you have a good reason not to.</a:t>
            </a:r>
          </a:p>
          <a:p>
            <a:r>
              <a:rPr lang="en-NZ" dirty="0" smtClean="0"/>
              <a:t>“Avoid</a:t>
            </a:r>
            <a:r>
              <a:rPr lang="en-NZ" dirty="0"/>
              <a:t> public fields except for constants. </a:t>
            </a:r>
            <a:endParaRPr lang="en-NZ" dirty="0" smtClean="0"/>
          </a:p>
          <a:p>
            <a:pPr lvl="1"/>
            <a:r>
              <a:rPr lang="en-NZ" dirty="0" smtClean="0"/>
              <a:t>(</a:t>
            </a:r>
            <a:r>
              <a:rPr lang="en-NZ" dirty="0"/>
              <a:t>Many of the examples in the tutorial use public fields. This may help to illustrate some points concisely, but is not recommended for production code.) </a:t>
            </a:r>
            <a:endParaRPr lang="en-NZ" dirty="0" smtClean="0"/>
          </a:p>
          <a:p>
            <a:pPr lvl="1"/>
            <a:r>
              <a:rPr lang="en-NZ" dirty="0" smtClean="0"/>
              <a:t>Public </a:t>
            </a:r>
            <a:r>
              <a:rPr lang="en-NZ" dirty="0"/>
              <a:t>fields tend to link you to a particular implementation and limit your flexibility in changing your code</a:t>
            </a:r>
            <a:r>
              <a:rPr lang="en-NZ" dirty="0" smtClean="0"/>
              <a:t>.”</a:t>
            </a:r>
          </a:p>
          <a:p>
            <a:pPr marL="274320" lvl="1" indent="0">
              <a:buNone/>
            </a:pPr>
            <a:r>
              <a:rPr lang="en-NZ" dirty="0" smtClean="0"/>
              <a:t>[The Java Tutorials</a:t>
            </a:r>
            <a:r>
              <a:rPr lang="en-NZ" dirty="0"/>
              <a:t>, </a:t>
            </a:r>
            <a:r>
              <a:rPr lang="en-NZ" dirty="0" smtClean="0">
                <a:hlinkClick r:id="rId2"/>
              </a:rPr>
              <a:t>Controlling Access to a Member or Class</a:t>
            </a:r>
            <a:r>
              <a:rPr lang="en-NZ" dirty="0" smtClean="0"/>
              <a:t>]</a:t>
            </a:r>
            <a:endParaRPr lang="en-NZ" dirty="0"/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xmlns="" val="643602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Packages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78E7-7AD6-4CE3-9CFE-8518B88CB2BD}" type="slidenum">
              <a:rPr lang="en-NZ" smtClean="0"/>
              <a:pPr/>
              <a:t>12</a:t>
            </a:fld>
            <a:endParaRPr lang="en-NZ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NZ" b="1" dirty="0" smtClean="0"/>
              <a:t>“Definition</a:t>
            </a:r>
            <a:r>
              <a:rPr lang="en-NZ" b="1" dirty="0"/>
              <a:t>:</a:t>
            </a:r>
            <a:r>
              <a:rPr lang="en-NZ" dirty="0"/>
              <a:t> </a:t>
            </a:r>
            <a:r>
              <a:rPr lang="en-NZ" dirty="0" smtClean="0"/>
              <a:t>A</a:t>
            </a:r>
            <a:r>
              <a:rPr lang="en-NZ" dirty="0"/>
              <a:t> </a:t>
            </a:r>
            <a:r>
              <a:rPr lang="en-NZ" i="1" dirty="0">
                <a:solidFill>
                  <a:srgbClr val="FF0000"/>
                </a:solidFill>
              </a:rPr>
              <a:t>package</a:t>
            </a:r>
            <a:r>
              <a:rPr lang="en-NZ" dirty="0"/>
              <a:t> is a grouping of related types providing access protection and name space management. </a:t>
            </a:r>
            <a:endParaRPr lang="en-NZ" dirty="0" smtClean="0"/>
          </a:p>
          <a:p>
            <a:r>
              <a:rPr lang="en-NZ" dirty="0" smtClean="0"/>
              <a:t>“Note that</a:t>
            </a:r>
            <a:r>
              <a:rPr lang="en-NZ" dirty="0"/>
              <a:t> </a:t>
            </a:r>
            <a:r>
              <a:rPr lang="en-NZ" i="1" dirty="0">
                <a:solidFill>
                  <a:srgbClr val="FF0000"/>
                </a:solidFill>
              </a:rPr>
              <a:t>types</a:t>
            </a:r>
            <a:r>
              <a:rPr lang="en-NZ" dirty="0"/>
              <a:t> refers to classes, interfaces, enumerations, and annotation types. </a:t>
            </a:r>
            <a:endParaRPr lang="en-NZ" dirty="0" smtClean="0"/>
          </a:p>
          <a:p>
            <a:pPr lvl="1"/>
            <a:r>
              <a:rPr lang="en-NZ" dirty="0" smtClean="0"/>
              <a:t>Enumerations </a:t>
            </a:r>
            <a:r>
              <a:rPr lang="en-NZ" dirty="0"/>
              <a:t>and annotation types are special kinds of classes and interfaces, respectively, so </a:t>
            </a:r>
            <a:r>
              <a:rPr lang="en-NZ" i="1" dirty="0"/>
              <a:t>types</a:t>
            </a:r>
            <a:r>
              <a:rPr lang="en-NZ" dirty="0"/>
              <a:t> are often referred to in this lesson simply as </a:t>
            </a:r>
            <a:r>
              <a:rPr lang="en-NZ" i="1" dirty="0"/>
              <a:t>classes and interfaces</a:t>
            </a:r>
            <a:r>
              <a:rPr lang="en-NZ" dirty="0" smtClean="0"/>
              <a:t>.”</a:t>
            </a:r>
          </a:p>
          <a:p>
            <a:r>
              <a:rPr lang="en-NZ" b="1" dirty="0"/>
              <a:t>Purpose: </a:t>
            </a:r>
            <a:r>
              <a:rPr lang="en-NZ" dirty="0"/>
              <a:t>“To make types easier to find and use, to avoid naming conflicts, and to control access, programmers bundle groups of related types into packages</a:t>
            </a:r>
            <a:r>
              <a:rPr lang="en-NZ" dirty="0" smtClean="0"/>
              <a:t>.”</a:t>
            </a:r>
          </a:p>
          <a:p>
            <a:pPr lvl="1"/>
            <a:endParaRPr lang="en-NZ" dirty="0"/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xmlns="" val="392298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Creating a Package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78E7-7AD6-4CE3-9CFE-8518B88CB2BD}" type="slidenum">
              <a:rPr lang="en-NZ" smtClean="0"/>
              <a:pPr/>
              <a:t>13</a:t>
            </a:fld>
            <a:endParaRPr lang="en-NZ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NZ" dirty="0" smtClean="0"/>
              <a:t>“To </a:t>
            </a:r>
            <a:r>
              <a:rPr lang="en-NZ" dirty="0"/>
              <a:t>create a package, you </a:t>
            </a:r>
            <a:endParaRPr lang="en-NZ" dirty="0" smtClean="0"/>
          </a:p>
          <a:p>
            <a:pPr lvl="1"/>
            <a:r>
              <a:rPr lang="en-NZ" dirty="0" smtClean="0"/>
              <a:t>choose </a:t>
            </a:r>
            <a:r>
              <a:rPr lang="en-NZ" dirty="0"/>
              <a:t>a name for the package (naming conventions are discussed in the next section) and </a:t>
            </a:r>
            <a:endParaRPr lang="en-NZ" dirty="0" smtClean="0"/>
          </a:p>
          <a:p>
            <a:pPr lvl="1"/>
            <a:r>
              <a:rPr lang="en-NZ" dirty="0" smtClean="0"/>
              <a:t>put </a:t>
            </a:r>
            <a:r>
              <a:rPr lang="en-NZ" dirty="0"/>
              <a:t>a package statement with that name at the top </a:t>
            </a:r>
            <a:r>
              <a:rPr lang="en-NZ" dirty="0" smtClean="0"/>
              <a:t>of </a:t>
            </a:r>
            <a:r>
              <a:rPr lang="en-NZ" i="1" dirty="0" smtClean="0"/>
              <a:t>every </a:t>
            </a:r>
            <a:r>
              <a:rPr lang="en-NZ" i="1" dirty="0"/>
              <a:t>source file</a:t>
            </a:r>
            <a:r>
              <a:rPr lang="en-NZ" dirty="0"/>
              <a:t> that contains the types (classes, interfaces, enumerations, and annotation types) that you want to include in the package.</a:t>
            </a:r>
          </a:p>
          <a:p>
            <a:r>
              <a:rPr lang="en-NZ" dirty="0" smtClean="0"/>
              <a:t>“The </a:t>
            </a:r>
            <a:r>
              <a:rPr lang="en-NZ" dirty="0"/>
              <a:t>package statement (for example, 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package graphics;</a:t>
            </a:r>
            <a:r>
              <a:rPr lang="en-NZ" dirty="0"/>
              <a:t>) must be the first line in the source file. </a:t>
            </a:r>
            <a:endParaRPr lang="en-NZ" dirty="0" smtClean="0"/>
          </a:p>
          <a:p>
            <a:pPr lvl="1"/>
            <a:r>
              <a:rPr lang="en-NZ" dirty="0" smtClean="0"/>
              <a:t>There </a:t>
            </a:r>
            <a:r>
              <a:rPr lang="en-NZ" dirty="0"/>
              <a:t>can be only one package statement in each source file, and it applies to all types in the file</a:t>
            </a:r>
            <a:r>
              <a:rPr lang="en-NZ" dirty="0" smtClean="0"/>
              <a:t>.”</a:t>
            </a:r>
            <a:endParaRPr lang="en-NZ" dirty="0"/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xmlns="" val="415562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One public type per file!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78E7-7AD6-4CE3-9CFE-8518B88CB2BD}" type="slidenum">
              <a:rPr lang="en-NZ" smtClean="0"/>
              <a:pPr/>
              <a:t>14</a:t>
            </a:fld>
            <a:endParaRPr lang="en-NZ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NZ" dirty="0" smtClean="0"/>
              <a:t>“If </a:t>
            </a:r>
            <a:r>
              <a:rPr lang="en-NZ" dirty="0"/>
              <a:t>you put multiple types in a single source file, only one can be public, and it must have the same name as the source file. </a:t>
            </a:r>
            <a:endParaRPr lang="en-NZ" dirty="0" smtClean="0"/>
          </a:p>
          <a:p>
            <a:pPr lvl="1"/>
            <a:r>
              <a:rPr lang="en-NZ" dirty="0" smtClean="0"/>
              <a:t>For </a:t>
            </a:r>
            <a:r>
              <a:rPr lang="en-NZ" dirty="0"/>
              <a:t>example, you </a:t>
            </a:r>
            <a:r>
              <a:rPr lang="en-NZ" dirty="0" smtClean="0"/>
              <a:t>can</a:t>
            </a:r>
          </a:p>
          <a:p>
            <a:pPr lvl="2"/>
            <a:r>
              <a:rPr lang="en-NZ" dirty="0" smtClean="0"/>
              <a:t>define 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class Circle</a:t>
            </a:r>
            <a:r>
              <a:rPr lang="en-NZ" dirty="0"/>
              <a:t> in the file 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Circle.java</a:t>
            </a:r>
            <a:r>
              <a:rPr lang="en-NZ" dirty="0"/>
              <a:t>, </a:t>
            </a:r>
            <a:endParaRPr lang="en-NZ" dirty="0" smtClean="0"/>
          </a:p>
          <a:p>
            <a:pPr lvl="2"/>
            <a:r>
              <a:rPr lang="en-NZ" dirty="0" smtClean="0"/>
              <a:t>define</a:t>
            </a:r>
            <a:r>
              <a:rPr lang="en-NZ" dirty="0"/>
              <a:t> 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public interface </a:t>
            </a:r>
            <a:r>
              <a:rPr lang="en-NZ" b="1" dirty="0" err="1">
                <a:latin typeface="Courier New" pitchFamily="49" charset="0"/>
                <a:cs typeface="Courier New" pitchFamily="49" charset="0"/>
              </a:rPr>
              <a:t>Draggable</a:t>
            </a:r>
            <a:r>
              <a:rPr lang="en-NZ" dirty="0"/>
              <a:t> in the file 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Draggable.java</a:t>
            </a:r>
            <a:r>
              <a:rPr lang="en-NZ" dirty="0"/>
              <a:t>, </a:t>
            </a:r>
          </a:p>
          <a:p>
            <a:pPr lvl="2"/>
            <a:r>
              <a:rPr lang="en-NZ" dirty="0" smtClean="0"/>
              <a:t>define 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public </a:t>
            </a:r>
            <a:r>
              <a:rPr lang="en-NZ" b="1" dirty="0" err="1" smtClean="0">
                <a:latin typeface="Courier New" pitchFamily="49" charset="0"/>
                <a:cs typeface="Courier New" pitchFamily="49" charset="0"/>
              </a:rPr>
              <a:t>enum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 Day</a:t>
            </a:r>
            <a:r>
              <a:rPr lang="en-NZ" dirty="0" smtClean="0"/>
              <a:t> in the file 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Day.java</a:t>
            </a:r>
            <a:r>
              <a:rPr lang="en-NZ" dirty="0" smtClean="0"/>
              <a:t>, and so forth.</a:t>
            </a:r>
          </a:p>
          <a:p>
            <a:r>
              <a:rPr lang="en-NZ" dirty="0" smtClean="0"/>
              <a:t>“You can include non-public types in the same file as a public type</a:t>
            </a:r>
          </a:p>
          <a:p>
            <a:pPr lvl="1"/>
            <a:r>
              <a:rPr lang="en-NZ" dirty="0" smtClean="0"/>
              <a:t>(this is </a:t>
            </a:r>
            <a:r>
              <a:rPr lang="en-NZ" dirty="0" smtClean="0">
                <a:solidFill>
                  <a:srgbClr val="FF0000"/>
                </a:solidFill>
              </a:rPr>
              <a:t>strongly discouraged</a:t>
            </a:r>
            <a:r>
              <a:rPr lang="en-NZ" dirty="0" smtClean="0"/>
              <a:t>, unless the non-public types are small and closely related to the public type), </a:t>
            </a:r>
          </a:p>
          <a:p>
            <a:pPr lvl="1"/>
            <a:r>
              <a:rPr lang="en-NZ" dirty="0" smtClean="0"/>
              <a:t>but only the public type will be accessible from outside of the package. </a:t>
            </a:r>
          </a:p>
          <a:p>
            <a:pPr lvl="1"/>
            <a:r>
              <a:rPr lang="en-NZ" dirty="0" smtClean="0"/>
              <a:t>All the top-level, non-public types will be </a:t>
            </a:r>
            <a:r>
              <a:rPr lang="en-NZ" i="1" dirty="0" smtClean="0"/>
              <a:t>package private.”</a:t>
            </a:r>
          </a:p>
          <a:p>
            <a:r>
              <a:rPr lang="en-NZ" dirty="0" smtClean="0"/>
              <a:t>This rule makes it easy for the class loader, and the human programmer, to find the definition for a public type.</a:t>
            </a:r>
          </a:p>
          <a:p>
            <a:pPr lvl="1"/>
            <a:r>
              <a:rPr lang="en-NZ" dirty="0" smtClean="0"/>
              <a:t>The name of a package determines the directory in which the files of this package </a:t>
            </a:r>
            <a:r>
              <a:rPr lang="en-NZ" i="1" dirty="0" smtClean="0"/>
              <a:t>should</a:t>
            </a:r>
            <a:r>
              <a:rPr lang="en-NZ" dirty="0" smtClean="0"/>
              <a:t> be stored.</a:t>
            </a:r>
          </a:p>
          <a:p>
            <a:pPr lvl="1"/>
            <a:r>
              <a:rPr lang="en-NZ" dirty="0" smtClean="0"/>
              <a:t>The name of a public type determines the name of the file in which the type’s definition </a:t>
            </a:r>
            <a:r>
              <a:rPr lang="en-NZ" i="1" dirty="0" smtClean="0"/>
              <a:t>must</a:t>
            </a:r>
            <a:r>
              <a:rPr lang="en-NZ" dirty="0" smtClean="0"/>
              <a:t> be found.  </a:t>
            </a:r>
          </a:p>
        </p:txBody>
      </p:sp>
    </p:spTree>
    <p:extLst>
      <p:ext uri="{BB962C8B-B14F-4D97-AF65-F5344CB8AC3E}">
        <p14:creationId xmlns:p14="http://schemas.microsoft.com/office/powerpoint/2010/main" xmlns="" val="3613129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The default package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78E7-7AD6-4CE3-9CFE-8518B88CB2BD}" type="slidenum">
              <a:rPr lang="en-NZ" smtClean="0"/>
              <a:pPr/>
              <a:t>15</a:t>
            </a:fld>
            <a:endParaRPr lang="en-NZ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NZ" dirty="0" smtClean="0"/>
              <a:t>“If </a:t>
            </a:r>
            <a:r>
              <a:rPr lang="en-NZ" dirty="0"/>
              <a:t>you do not use a package statement, your type ends up in an unnamed package. </a:t>
            </a:r>
            <a:endParaRPr lang="en-NZ" dirty="0" smtClean="0"/>
          </a:p>
          <a:p>
            <a:pPr lvl="1"/>
            <a:r>
              <a:rPr lang="en-NZ" dirty="0" smtClean="0"/>
              <a:t>Generally </a:t>
            </a:r>
            <a:r>
              <a:rPr lang="en-NZ" dirty="0"/>
              <a:t>speaking, an unnamed package is only for small or temporary applications or when you are just beginning the development process. </a:t>
            </a:r>
            <a:endParaRPr lang="en-NZ" dirty="0" smtClean="0"/>
          </a:p>
          <a:p>
            <a:pPr lvl="1"/>
            <a:r>
              <a:rPr lang="en-NZ" dirty="0" smtClean="0"/>
              <a:t>Otherwise</a:t>
            </a:r>
            <a:r>
              <a:rPr lang="en-NZ" dirty="0"/>
              <a:t>, classes and interfaces belong in named packages</a:t>
            </a:r>
            <a:r>
              <a:rPr lang="en-NZ" dirty="0" smtClean="0"/>
              <a:t>.”</a:t>
            </a:r>
            <a:endParaRPr lang="en-NZ" dirty="0"/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xmlns="" val="1436587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Package naming conventions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78E7-7AD6-4CE3-9CFE-8518B88CB2BD}" type="slidenum">
              <a:rPr lang="en-NZ" smtClean="0"/>
              <a:pPr/>
              <a:t>16</a:t>
            </a:fld>
            <a:endParaRPr lang="en-NZ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233225" y="1219200"/>
            <a:ext cx="8725724" cy="5162128"/>
          </a:xfrm>
        </p:spPr>
        <p:txBody>
          <a:bodyPr>
            <a:normAutofit fontScale="62500" lnSpcReduction="20000"/>
          </a:bodyPr>
          <a:lstStyle/>
          <a:p>
            <a:r>
              <a:rPr lang="en-NZ" dirty="0" smtClean="0"/>
              <a:t>“With </a:t>
            </a:r>
            <a:r>
              <a:rPr lang="en-NZ" dirty="0"/>
              <a:t>programmers worldwide writing classes and interfaces using the Java programming language, </a:t>
            </a:r>
            <a:endParaRPr lang="en-NZ" dirty="0" smtClean="0"/>
          </a:p>
          <a:p>
            <a:pPr lvl="1"/>
            <a:r>
              <a:rPr lang="en-NZ" dirty="0" smtClean="0"/>
              <a:t>it </a:t>
            </a:r>
            <a:r>
              <a:rPr lang="en-NZ" dirty="0"/>
              <a:t>is likely that many programmers will use the same name for different types</a:t>
            </a:r>
            <a:r>
              <a:rPr lang="en-NZ" dirty="0" smtClean="0"/>
              <a:t>.</a:t>
            </a:r>
            <a:endParaRPr lang="en-NZ" dirty="0"/>
          </a:p>
          <a:p>
            <a:pPr lvl="1"/>
            <a:r>
              <a:rPr lang="en-NZ" dirty="0" smtClean="0"/>
              <a:t>[</a:t>
            </a:r>
            <a:r>
              <a:rPr lang="en-NZ" dirty="0"/>
              <a:t>B</a:t>
            </a:r>
            <a:r>
              <a:rPr lang="en-NZ" dirty="0" smtClean="0"/>
              <a:t>ecause the fully-qualified name of each class includes the package name,  e.g. </a:t>
            </a:r>
            <a:r>
              <a:rPr lang="en-NZ" b="1" dirty="0" err="1" smtClean="0">
                <a:latin typeface="Courier New" pitchFamily="49" charset="0"/>
                <a:cs typeface="Courier New" pitchFamily="49" charset="0"/>
              </a:rPr>
              <a:t>java.awt.Rectangle</a:t>
            </a:r>
            <a:r>
              <a:rPr lang="en-NZ" dirty="0" smtClean="0"/>
              <a:t>,  </a:t>
            </a:r>
          </a:p>
          <a:p>
            <a:pPr lvl="1"/>
            <a:r>
              <a:rPr lang="en-NZ" dirty="0" smtClean="0"/>
              <a:t>there is no naming conflict] unless </a:t>
            </a:r>
            <a:r>
              <a:rPr lang="en-NZ" dirty="0"/>
              <a:t>two independent programmers use the same name for their packages. </a:t>
            </a:r>
            <a:endParaRPr lang="en-NZ" dirty="0" smtClean="0"/>
          </a:p>
          <a:p>
            <a:pPr lvl="1"/>
            <a:r>
              <a:rPr lang="en-NZ" dirty="0" smtClean="0"/>
              <a:t>What </a:t>
            </a:r>
            <a:r>
              <a:rPr lang="en-NZ" dirty="0"/>
              <a:t>prevents this </a:t>
            </a:r>
            <a:r>
              <a:rPr lang="en-NZ" dirty="0" smtClean="0"/>
              <a:t>problem [of name conflict]? </a:t>
            </a:r>
            <a:r>
              <a:rPr lang="en-NZ" dirty="0" smtClean="0">
                <a:solidFill>
                  <a:srgbClr val="FF0000"/>
                </a:solidFill>
              </a:rPr>
              <a:t>Convention</a:t>
            </a:r>
            <a:r>
              <a:rPr lang="en-NZ" dirty="0">
                <a:solidFill>
                  <a:srgbClr val="FF0000"/>
                </a:solidFill>
              </a:rPr>
              <a:t>.</a:t>
            </a:r>
          </a:p>
          <a:p>
            <a:r>
              <a:rPr lang="en-NZ" b="1" dirty="0" smtClean="0"/>
              <a:t>“Naming </a:t>
            </a:r>
            <a:r>
              <a:rPr lang="en-NZ" b="1" dirty="0"/>
              <a:t>Conventions</a:t>
            </a:r>
          </a:p>
          <a:p>
            <a:pPr lvl="1"/>
            <a:r>
              <a:rPr lang="en-NZ" dirty="0"/>
              <a:t>Package names are written in all lower case to avoid conflict with the names of classes or interfaces.</a:t>
            </a:r>
          </a:p>
          <a:p>
            <a:pPr lvl="1"/>
            <a:r>
              <a:rPr lang="en-NZ" dirty="0"/>
              <a:t>Companies use their reversed Internet domain name to begin their package </a:t>
            </a:r>
            <a:r>
              <a:rPr lang="en-NZ" dirty="0" smtClean="0"/>
              <a:t>names</a:t>
            </a:r>
          </a:p>
          <a:p>
            <a:pPr lvl="2"/>
            <a:r>
              <a:rPr lang="en-NZ" dirty="0" smtClean="0"/>
              <a:t>for </a:t>
            </a:r>
            <a:r>
              <a:rPr lang="en-NZ" dirty="0"/>
              <a:t>example, </a:t>
            </a:r>
            <a:r>
              <a:rPr lang="en-NZ" b="1" dirty="0" err="1">
                <a:latin typeface="Courier New" pitchFamily="49" charset="0"/>
                <a:cs typeface="Courier New" pitchFamily="49" charset="0"/>
              </a:rPr>
              <a:t>com.example.mypackage</a:t>
            </a:r>
            <a:r>
              <a:rPr lang="en-NZ" dirty="0"/>
              <a:t> for a package named </a:t>
            </a:r>
            <a:r>
              <a:rPr lang="en-NZ" b="1" dirty="0" err="1">
                <a:latin typeface="Courier New" pitchFamily="49" charset="0"/>
                <a:cs typeface="Courier New" pitchFamily="49" charset="0"/>
              </a:rPr>
              <a:t>mypackage</a:t>
            </a:r>
            <a:r>
              <a:rPr lang="en-NZ" dirty="0"/>
              <a:t> created by a programmer at example.com.</a:t>
            </a:r>
          </a:p>
          <a:p>
            <a:pPr lvl="1"/>
            <a:r>
              <a:rPr lang="en-NZ" dirty="0"/>
              <a:t>Name collisions that occur within a single company need to be handled by convention within that company, </a:t>
            </a:r>
            <a:endParaRPr lang="en-NZ" dirty="0" smtClean="0"/>
          </a:p>
          <a:p>
            <a:pPr lvl="1"/>
            <a:r>
              <a:rPr lang="en-NZ" dirty="0" smtClean="0"/>
              <a:t>Packages </a:t>
            </a:r>
            <a:r>
              <a:rPr lang="en-NZ" dirty="0"/>
              <a:t>in the Java language itself begin with 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java.</a:t>
            </a:r>
            <a:r>
              <a:rPr lang="en-NZ" dirty="0"/>
              <a:t> or </a:t>
            </a:r>
            <a:r>
              <a:rPr lang="en-NZ" b="1" dirty="0" err="1">
                <a:latin typeface="Courier New" pitchFamily="49" charset="0"/>
                <a:cs typeface="Courier New" pitchFamily="49" charset="0"/>
              </a:rPr>
              <a:t>javax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.</a:t>
            </a:r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xmlns="" val="2053309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External references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78E7-7AD6-4CE3-9CFE-8518B88CB2BD}" type="slidenum">
              <a:rPr lang="en-NZ" smtClean="0"/>
              <a:pPr/>
              <a:t>17</a:t>
            </a:fld>
            <a:endParaRPr lang="en-NZ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152400" y="1124744"/>
            <a:ext cx="8763000" cy="5450160"/>
          </a:xfrm>
        </p:spPr>
        <p:txBody>
          <a:bodyPr>
            <a:normAutofit fontScale="77500" lnSpcReduction="20000"/>
          </a:bodyPr>
          <a:lstStyle/>
          <a:p>
            <a:r>
              <a:rPr lang="en-NZ" dirty="0" smtClean="0"/>
              <a:t>“To </a:t>
            </a:r>
            <a:r>
              <a:rPr lang="en-NZ" dirty="0"/>
              <a:t>use a public package member from outside its package, you must do one of the following:</a:t>
            </a:r>
          </a:p>
          <a:p>
            <a:pPr marL="514350" indent="-514350">
              <a:buFont typeface="+mj-lt"/>
              <a:buAutoNum type="arabicPeriod"/>
            </a:pPr>
            <a:r>
              <a:rPr lang="en-NZ" dirty="0"/>
              <a:t>Refer to the member by its fully qualified </a:t>
            </a:r>
            <a:r>
              <a:rPr lang="en-NZ" dirty="0" smtClean="0"/>
              <a:t>name,</a:t>
            </a:r>
          </a:p>
          <a:p>
            <a:pPr marL="514350" indent="-514350">
              <a:buFont typeface="+mj-lt"/>
              <a:buAutoNum type="arabicPeriod"/>
            </a:pPr>
            <a:r>
              <a:rPr lang="en-NZ" dirty="0" smtClean="0"/>
              <a:t>Import </a:t>
            </a:r>
            <a:r>
              <a:rPr lang="en-NZ" dirty="0"/>
              <a:t>the package </a:t>
            </a:r>
            <a:r>
              <a:rPr lang="en-NZ" dirty="0" smtClean="0"/>
              <a:t>member, [or]</a:t>
            </a:r>
          </a:p>
          <a:p>
            <a:pPr marL="514350" indent="-514350">
              <a:buFont typeface="+mj-lt"/>
              <a:buAutoNum type="arabicPeriod"/>
            </a:pPr>
            <a:r>
              <a:rPr lang="en-NZ" dirty="0" smtClean="0"/>
              <a:t>Import </a:t>
            </a:r>
            <a:r>
              <a:rPr lang="en-NZ" dirty="0"/>
              <a:t>the </a:t>
            </a:r>
            <a:r>
              <a:rPr lang="en-NZ" dirty="0" smtClean="0"/>
              <a:t>member’s </a:t>
            </a:r>
            <a:r>
              <a:rPr lang="en-NZ" dirty="0"/>
              <a:t>entire </a:t>
            </a:r>
            <a:r>
              <a:rPr lang="en-NZ" dirty="0" smtClean="0"/>
              <a:t>package.”</a:t>
            </a:r>
          </a:p>
          <a:p>
            <a:r>
              <a:rPr lang="en-NZ" dirty="0" smtClean="0"/>
              <a:t>The fully qualified name for class 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C</a:t>
            </a:r>
            <a:r>
              <a:rPr lang="en-NZ" dirty="0" smtClean="0"/>
              <a:t> in package 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p</a:t>
            </a:r>
            <a:r>
              <a:rPr lang="en-NZ" dirty="0" smtClean="0"/>
              <a:t> is </a:t>
            </a:r>
            <a:r>
              <a:rPr lang="en-NZ" b="1" dirty="0" err="1" smtClean="0">
                <a:latin typeface="Courier New" pitchFamily="49" charset="0"/>
                <a:cs typeface="Courier New" pitchFamily="49" charset="0"/>
              </a:rPr>
              <a:t>p.C</a:t>
            </a:r>
            <a:endParaRPr lang="en-NZ" b="1" dirty="0">
              <a:latin typeface="Courier New" pitchFamily="49" charset="0"/>
              <a:cs typeface="Courier New" pitchFamily="49" charset="0"/>
            </a:endParaRPr>
          </a:p>
          <a:p>
            <a:r>
              <a:rPr lang="en-NZ" dirty="0" smtClean="0"/>
              <a:t>To import class 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C</a:t>
            </a:r>
            <a:r>
              <a:rPr lang="en-NZ" dirty="0"/>
              <a:t> </a:t>
            </a:r>
            <a:r>
              <a:rPr lang="en-NZ" dirty="0" smtClean="0"/>
              <a:t>from </a:t>
            </a:r>
            <a:r>
              <a:rPr lang="en-NZ" dirty="0"/>
              <a:t>package 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p</a:t>
            </a:r>
            <a:r>
              <a:rPr lang="en-NZ" dirty="0" smtClean="0"/>
              <a:t>, you write 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import </a:t>
            </a:r>
            <a:r>
              <a:rPr lang="en-NZ" b="1" dirty="0" err="1" smtClean="0">
                <a:latin typeface="Courier New" pitchFamily="49" charset="0"/>
                <a:cs typeface="Courier New" pitchFamily="49" charset="0"/>
              </a:rPr>
              <a:t>p.C</a:t>
            </a:r>
            <a:endParaRPr lang="en-NZ" b="1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NZ" dirty="0" smtClean="0"/>
              <a:t>To import an entire package 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p</a:t>
            </a:r>
            <a:r>
              <a:rPr lang="en-NZ" dirty="0"/>
              <a:t>, </a:t>
            </a:r>
            <a:r>
              <a:rPr lang="en-NZ" dirty="0" smtClean="0"/>
              <a:t>you write 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import p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.*</a:t>
            </a:r>
          </a:p>
          <a:p>
            <a:endParaRPr lang="en-NZ" b="1" dirty="0">
              <a:latin typeface="Courier New" pitchFamily="49" charset="0"/>
              <a:cs typeface="Courier New" pitchFamily="49" charset="0"/>
            </a:endParaRPr>
          </a:p>
          <a:p>
            <a:r>
              <a:rPr lang="en-NZ" dirty="0" smtClean="0"/>
              <a:t>Java gives you a great deal of control over the “name space” of your program:</a:t>
            </a:r>
          </a:p>
          <a:p>
            <a:pPr lvl="1"/>
            <a:r>
              <a:rPr lang="en-NZ" dirty="0">
                <a:cs typeface="Courier New" pitchFamily="49" charset="0"/>
              </a:rPr>
              <a:t>You control the import of external names (by your 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import</a:t>
            </a:r>
            <a:r>
              <a:rPr lang="en-NZ" dirty="0">
                <a:cs typeface="Courier New" pitchFamily="49" charset="0"/>
              </a:rPr>
              <a:t> statements) </a:t>
            </a:r>
          </a:p>
          <a:p>
            <a:pPr lvl="1"/>
            <a:r>
              <a:rPr lang="en-NZ" dirty="0" smtClean="0">
                <a:cs typeface="Courier New" pitchFamily="49" charset="0"/>
              </a:rPr>
              <a:t>You control the export of your names (by restricting visibility, in packages and in inheritances).</a:t>
            </a:r>
          </a:p>
        </p:txBody>
      </p:sp>
    </p:spTree>
    <p:extLst>
      <p:ext uri="{BB962C8B-B14F-4D97-AF65-F5344CB8AC3E}">
        <p14:creationId xmlns:p14="http://schemas.microsoft.com/office/powerpoint/2010/main" xmlns="" val="1524982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1" y="152400"/>
            <a:ext cx="8058150" cy="990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NZ" dirty="0" smtClean="0"/>
              <a:t>Keywords for Control of Inheritance</a:t>
            </a:r>
          </a:p>
        </p:txBody>
      </p:sp>
      <p:sp>
        <p:nvSpPr>
          <p:cNvPr id="14341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1A5FFACD-E1D0-48D0-8F52-3840A056358A}" type="slidenum">
              <a:rPr lang="en-NZ" sz="1400">
                <a:solidFill>
                  <a:schemeClr val="tx2"/>
                </a:solidFill>
              </a:rPr>
              <a:pPr eaLnBrk="1" hangingPunct="1"/>
              <a:t>18</a:t>
            </a:fld>
            <a:endParaRPr lang="en-NZ" sz="1400">
              <a:solidFill>
                <a:schemeClr val="tx2"/>
              </a:solidFill>
            </a:endParaRPr>
          </a:p>
        </p:txBody>
      </p:sp>
      <p:sp>
        <p:nvSpPr>
          <p:cNvPr id="14342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sz="quarter" idx="1"/>
          </p:nvPr>
        </p:nvSpPr>
        <p:spPr>
          <a:xfrm>
            <a:off x="351807" y="1196752"/>
            <a:ext cx="8607142" cy="5162128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NZ" sz="2400" dirty="0" smtClean="0"/>
              <a:t>Every subclass will</a:t>
            </a:r>
            <a:endParaRPr lang="en-NZ" sz="2400" dirty="0"/>
          </a:p>
          <a:p>
            <a:pPr lvl="1">
              <a:lnSpc>
                <a:spcPct val="80000"/>
              </a:lnSpc>
            </a:pPr>
            <a:r>
              <a:rPr lang="en-NZ" sz="2100" dirty="0" smtClean="0"/>
              <a:t>inherit all superclass members that are declared as </a:t>
            </a:r>
            <a:r>
              <a:rPr lang="en-NZ" sz="2100" b="1" dirty="0" smtClean="0">
                <a:latin typeface="Courier New" pitchFamily="49" charset="0"/>
                <a:cs typeface="Courier New" pitchFamily="49" charset="0"/>
              </a:rPr>
              <a:t>public</a:t>
            </a:r>
            <a:r>
              <a:rPr lang="en-NZ" sz="2100" b="1" dirty="0" smtClean="0"/>
              <a:t> </a:t>
            </a:r>
            <a:r>
              <a:rPr lang="en-NZ" sz="2100" dirty="0" smtClean="0"/>
              <a:t>or </a:t>
            </a:r>
            <a:r>
              <a:rPr lang="en-NZ" sz="2100" b="1" dirty="0" smtClean="0">
                <a:latin typeface="Courier New" pitchFamily="49" charset="0"/>
                <a:cs typeface="Courier New" pitchFamily="49" charset="0"/>
              </a:rPr>
              <a:t>protected</a:t>
            </a:r>
            <a:r>
              <a:rPr lang="en-NZ" sz="2100" dirty="0"/>
              <a:t> </a:t>
            </a:r>
            <a:r>
              <a:rPr lang="en-NZ" sz="2100" dirty="0" smtClean="0"/>
              <a:t>.</a:t>
            </a:r>
          </a:p>
          <a:p>
            <a:pPr>
              <a:lnSpc>
                <a:spcPct val="80000"/>
              </a:lnSpc>
            </a:pPr>
            <a:r>
              <a:rPr lang="en-NZ" sz="2400" dirty="0" smtClean="0">
                <a:cs typeface="Courier New" pitchFamily="49" charset="0"/>
              </a:rPr>
              <a:t>By contrast,</a:t>
            </a:r>
          </a:p>
          <a:p>
            <a:pPr lvl="1">
              <a:lnSpc>
                <a:spcPct val="80000"/>
              </a:lnSpc>
            </a:pPr>
            <a:r>
              <a:rPr lang="en-NZ" sz="2100" b="1" dirty="0" smtClean="0">
                <a:latin typeface="Courier New" pitchFamily="49" charset="0"/>
                <a:cs typeface="Courier New" pitchFamily="49" charset="0"/>
              </a:rPr>
              <a:t>private</a:t>
            </a:r>
            <a:r>
              <a:rPr lang="en-NZ" sz="2100" dirty="0" smtClean="0"/>
              <a:t> members are not inherited (but may be accessible through </a:t>
            </a:r>
            <a:r>
              <a:rPr lang="en-NZ" sz="2100" b="1" dirty="0" smtClean="0">
                <a:latin typeface="Courier New" pitchFamily="49" charset="0"/>
                <a:cs typeface="Courier New" pitchFamily="49" charset="0"/>
              </a:rPr>
              <a:t>super</a:t>
            </a:r>
            <a:r>
              <a:rPr lang="en-NZ" sz="2100" dirty="0"/>
              <a:t>.) </a:t>
            </a:r>
            <a:endParaRPr lang="en-NZ" sz="2100" b="1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lnSpc>
                <a:spcPct val="80000"/>
              </a:lnSpc>
            </a:pPr>
            <a:r>
              <a:rPr lang="en-NZ" sz="2100" dirty="0" smtClean="0"/>
              <a:t>The default visibility is “package-private” –  inherited by subclasses within the same package, but not inherited by subclasses that are declared outside the package. </a:t>
            </a:r>
          </a:p>
          <a:p>
            <a:pPr>
              <a:lnSpc>
                <a:spcPct val="80000"/>
              </a:lnSpc>
            </a:pPr>
            <a:r>
              <a:rPr lang="en-NZ" sz="2400" dirty="0" smtClean="0"/>
              <a:t>No subclass can</a:t>
            </a:r>
          </a:p>
          <a:p>
            <a:pPr lvl="1">
              <a:lnSpc>
                <a:spcPct val="80000"/>
              </a:lnSpc>
            </a:pPr>
            <a:r>
              <a:rPr lang="en-NZ" sz="2100" dirty="0"/>
              <a:t>o</a:t>
            </a:r>
            <a:r>
              <a:rPr lang="en-NZ" sz="2100" dirty="0" smtClean="0"/>
              <a:t>verride </a:t>
            </a:r>
            <a:r>
              <a:rPr lang="en-NZ" sz="2100" b="1" dirty="0" smtClean="0">
                <a:latin typeface="Courier New" pitchFamily="49" charset="0"/>
                <a:cs typeface="Courier New" pitchFamily="49" charset="0"/>
              </a:rPr>
              <a:t>static</a:t>
            </a:r>
            <a:r>
              <a:rPr lang="en-NZ" sz="2100" dirty="0" smtClean="0"/>
              <a:t> methods, or</a:t>
            </a:r>
          </a:p>
          <a:p>
            <a:pPr lvl="1">
              <a:lnSpc>
                <a:spcPct val="80000"/>
              </a:lnSpc>
            </a:pPr>
            <a:r>
              <a:rPr lang="en-NZ" sz="2100" dirty="0"/>
              <a:t>o</a:t>
            </a:r>
            <a:r>
              <a:rPr lang="en-NZ" sz="2100" dirty="0" smtClean="0"/>
              <a:t>verride </a:t>
            </a:r>
            <a:r>
              <a:rPr lang="en-NZ" sz="2100" b="1" dirty="0" smtClean="0">
                <a:latin typeface="Courier New" pitchFamily="49" charset="0"/>
                <a:cs typeface="Courier New" pitchFamily="49" charset="0"/>
              </a:rPr>
              <a:t>final</a:t>
            </a:r>
            <a:r>
              <a:rPr lang="en-NZ" sz="2100" dirty="0" smtClean="0"/>
              <a:t> methods.</a:t>
            </a:r>
          </a:p>
          <a:p>
            <a:pPr>
              <a:lnSpc>
                <a:spcPct val="80000"/>
              </a:lnSpc>
            </a:pPr>
            <a:r>
              <a:rPr lang="en-NZ" sz="2400" dirty="0" smtClean="0"/>
              <a:t>Any subclass may</a:t>
            </a:r>
          </a:p>
          <a:p>
            <a:pPr lvl="1">
              <a:lnSpc>
                <a:spcPct val="80000"/>
              </a:lnSpc>
            </a:pPr>
            <a:r>
              <a:rPr lang="en-NZ" sz="2100" dirty="0" smtClean="0"/>
              <a:t>add new members (= fields or methods), or</a:t>
            </a:r>
          </a:p>
          <a:p>
            <a:pPr lvl="1">
              <a:lnSpc>
                <a:spcPct val="80000"/>
              </a:lnSpc>
            </a:pPr>
            <a:r>
              <a:rPr lang="en-NZ" sz="2100" dirty="0">
                <a:solidFill>
                  <a:srgbClr val="FF0000"/>
                </a:solidFill>
              </a:rPr>
              <a:t>o</a:t>
            </a:r>
            <a:r>
              <a:rPr lang="en-NZ" sz="2100" dirty="0" smtClean="0">
                <a:solidFill>
                  <a:srgbClr val="FF0000"/>
                </a:solidFill>
              </a:rPr>
              <a:t>verride</a:t>
            </a:r>
            <a:r>
              <a:rPr lang="en-NZ" sz="2100" dirty="0" smtClean="0"/>
              <a:t> any non-</a:t>
            </a:r>
            <a:r>
              <a:rPr lang="en-NZ" sz="2100" b="1" dirty="0" smtClean="0">
                <a:latin typeface="Courier New" pitchFamily="49" charset="0"/>
                <a:cs typeface="Courier New" pitchFamily="49" charset="0"/>
              </a:rPr>
              <a:t>static</a:t>
            </a:r>
            <a:r>
              <a:rPr lang="en-NZ" sz="2100" dirty="0" smtClean="0"/>
              <a:t>, non-</a:t>
            </a:r>
            <a:r>
              <a:rPr lang="en-NZ" sz="2100" b="1" dirty="0" smtClean="0">
                <a:latin typeface="Courier New" pitchFamily="49" charset="0"/>
                <a:cs typeface="Courier New" pitchFamily="49" charset="0"/>
              </a:rPr>
              <a:t>final</a:t>
            </a:r>
            <a:r>
              <a:rPr lang="en-NZ" sz="2100" dirty="0" smtClean="0"/>
              <a:t> method in the superclass. </a:t>
            </a:r>
          </a:p>
          <a:p>
            <a:pPr>
              <a:lnSpc>
                <a:spcPct val="80000"/>
              </a:lnSpc>
            </a:pPr>
            <a:r>
              <a:rPr lang="en-NZ" sz="2400" dirty="0" smtClean="0"/>
              <a:t>We say a method is overridden in a subclass, if any of its </a:t>
            </a:r>
            <a:r>
              <a:rPr lang="en-NZ" sz="2400" dirty="0" err="1" smtClean="0"/>
              <a:t>superclasses</a:t>
            </a:r>
            <a:r>
              <a:rPr lang="en-NZ" sz="2400" dirty="0" smtClean="0"/>
              <a:t> has a method of the same signature (= name, plus the number and types of parameters) and return type.</a:t>
            </a:r>
          </a:p>
          <a:p>
            <a:pPr lvl="1">
              <a:lnSpc>
                <a:spcPct val="80000"/>
              </a:lnSpc>
            </a:pPr>
            <a:r>
              <a:rPr lang="en-NZ" sz="2100" dirty="0" smtClean="0"/>
              <a:t>Note that overriding does not absolutely prevent access.   A </a:t>
            </a:r>
            <a:r>
              <a:rPr lang="en-NZ" sz="2100" dirty="0"/>
              <a:t>r</a:t>
            </a:r>
            <a:r>
              <a:rPr lang="en-NZ" sz="2100" dirty="0" smtClean="0"/>
              <a:t>eference to the superclass member is still possible (e.g. with </a:t>
            </a:r>
            <a:r>
              <a:rPr lang="en-NZ" sz="2100" b="1" dirty="0" smtClean="0">
                <a:latin typeface="Courier New" pitchFamily="49" charset="0"/>
                <a:cs typeface="Courier New" pitchFamily="49" charset="0"/>
              </a:rPr>
              <a:t>super</a:t>
            </a:r>
            <a:r>
              <a:rPr lang="en-NZ" sz="2100" dirty="0" smtClean="0"/>
              <a:t>) if this member is visible.</a:t>
            </a:r>
          </a:p>
          <a:p>
            <a:pPr lvl="1">
              <a:lnSpc>
                <a:spcPct val="80000"/>
              </a:lnSpc>
            </a:pPr>
            <a:endParaRPr lang="en-NZ" sz="2100" b="1" dirty="0" smtClean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NZ" dirty="0" smtClean="0"/>
          </a:p>
        </p:txBody>
      </p:sp>
      <p:sp>
        <p:nvSpPr>
          <p:cNvPr id="2150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2150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E30653-8D52-4D10-9733-3B8E94EF6FF4}" type="slidenum">
              <a:rPr lang="en-NZ" smtClean="0"/>
              <a:pPr/>
              <a:t>19</a:t>
            </a:fld>
            <a:endParaRPr lang="en-NZ" dirty="0"/>
          </a:p>
        </p:txBody>
      </p:sp>
      <p:sp>
        <p:nvSpPr>
          <p:cNvPr id="21510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Interfaces in Java</a:t>
            </a:r>
          </a:p>
          <a:p>
            <a:r>
              <a:rPr lang="en-US" dirty="0"/>
              <a:t>Types in Java</a:t>
            </a:r>
          </a:p>
          <a:p>
            <a:r>
              <a:rPr lang="en-US" dirty="0"/>
              <a:t>Abstract classes in Java</a:t>
            </a:r>
          </a:p>
          <a:p>
            <a:r>
              <a:rPr lang="en-US" dirty="0"/>
              <a:t>Overview of generics in </a:t>
            </a:r>
            <a:r>
              <a:rPr lang="en-US" dirty="0" smtClean="0"/>
              <a:t>Java</a:t>
            </a:r>
            <a:endParaRPr lang="en-US" dirty="0"/>
          </a:p>
          <a:p>
            <a:r>
              <a:rPr lang="en-US" dirty="0" smtClean="0"/>
              <a:t>Packages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1206</Words>
  <Application>Microsoft Office PowerPoint</Application>
  <PresentationFormat>On-screen Show (4:3)</PresentationFormat>
  <Paragraphs>255</Paragraphs>
  <Slides>19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Agenda</vt:lpstr>
      <vt:lpstr>Abstract Classes</vt:lpstr>
      <vt:lpstr>Slide 4</vt:lpstr>
      <vt:lpstr>Final</vt:lpstr>
      <vt:lpstr>Super</vt:lpstr>
      <vt:lpstr>Generics</vt:lpstr>
      <vt:lpstr>Collection (without using generics)</vt:lpstr>
      <vt:lpstr>List versus List&lt;T&gt;</vt:lpstr>
      <vt:lpstr>Visibility Rules, from The Java Tutorial</vt:lpstr>
      <vt:lpstr>Tips on Choosing an Access Level</vt:lpstr>
      <vt:lpstr>Packages</vt:lpstr>
      <vt:lpstr>Creating a Package</vt:lpstr>
      <vt:lpstr>One public type per file!</vt:lpstr>
      <vt:lpstr>The default package</vt:lpstr>
      <vt:lpstr>Package naming conventions</vt:lpstr>
      <vt:lpstr>External references</vt:lpstr>
      <vt:lpstr>Keywords for Control of Inheritance</vt:lpstr>
      <vt:lpstr>Review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6</cp:revision>
  <dcterms:created xsi:type="dcterms:W3CDTF">2014-06-13T13:26:50Z</dcterms:created>
  <dcterms:modified xsi:type="dcterms:W3CDTF">2014-06-13T14:59:27Z</dcterms:modified>
</cp:coreProperties>
</file>