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2" r:id="rId3"/>
    <p:sldId id="349" r:id="rId4"/>
    <p:sldId id="334" r:id="rId5"/>
    <p:sldId id="338" r:id="rId6"/>
    <p:sldId id="303" r:id="rId7"/>
    <p:sldId id="335" r:id="rId8"/>
    <p:sldId id="336" r:id="rId9"/>
    <p:sldId id="339" r:id="rId10"/>
    <p:sldId id="337" r:id="rId11"/>
    <p:sldId id="340" r:id="rId12"/>
    <p:sldId id="341" r:id="rId13"/>
    <p:sldId id="342" r:id="rId14"/>
    <p:sldId id="344" r:id="rId15"/>
    <p:sldId id="311" r:id="rId16"/>
    <p:sldId id="312" r:id="rId17"/>
  </p:sldIdLst>
  <p:sldSz cx="9906000" cy="6858000" type="A4"/>
  <p:notesSz cx="7099300" cy="10234613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8043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58" autoAdjust="0"/>
    <p:restoredTop sz="94737" autoAdjust="0"/>
  </p:normalViewPr>
  <p:slideViewPr>
    <p:cSldViewPr>
      <p:cViewPr>
        <p:scale>
          <a:sx n="62" d="100"/>
          <a:sy n="62" d="100"/>
        </p:scale>
        <p:origin x="-1440" y="-15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6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6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fld id="{E167212A-14EC-40D4-88E4-618B1918B453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769016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8350"/>
            <a:ext cx="5546725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1760"/>
            <a:ext cx="5207000" cy="460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 smtClean="0"/>
              <a:t>Click to edit Master text styles</a:t>
            </a:r>
          </a:p>
          <a:p>
            <a:pPr lvl="1"/>
            <a:r>
              <a:rPr lang="en-NZ" noProof="0" smtClean="0"/>
              <a:t>Second level</a:t>
            </a:r>
          </a:p>
          <a:p>
            <a:pPr lvl="2"/>
            <a:r>
              <a:rPr lang="en-NZ" noProof="0" smtClean="0"/>
              <a:t>Third level</a:t>
            </a:r>
          </a:p>
          <a:p>
            <a:pPr lvl="3"/>
            <a:r>
              <a:rPr lang="en-NZ" noProof="0" smtClean="0"/>
              <a:t>Fourth level</a:t>
            </a:r>
          </a:p>
          <a:p>
            <a:pPr lvl="4"/>
            <a:r>
              <a:rPr lang="en-NZ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fld id="{D89CE8FB-603F-47E9-8523-E6A2764F3B89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313050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A55C4-0597-4451-85E8-0BBE7FA57170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1pPr>
            <a:lvl2pPr marL="769919" indent="-296123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2pPr>
            <a:lvl3pPr marL="1184491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3pPr>
            <a:lvl4pPr marL="1658287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4pPr>
            <a:lvl5pPr marL="2132084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5pPr>
            <a:lvl6pPr marL="2605880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6pPr>
            <a:lvl7pPr marL="3079676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7pPr>
            <a:lvl8pPr marL="3553473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8pPr>
            <a:lvl9pPr marL="4027269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46E86D4F-96E9-41B2-8DE0-06CAE1786501}" type="slidenum">
              <a:rPr lang="en-NZ" sz="1300">
                <a:latin typeface="Times New Roman" pitchFamily="18" charset="0"/>
              </a:rPr>
              <a:pPr eaLnBrk="1" hangingPunct="1"/>
              <a:t>5</a:t>
            </a:fld>
            <a:endParaRPr lang="en-NZ" sz="13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1pPr>
            <a:lvl2pPr marL="769919" indent="-296123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2pPr>
            <a:lvl3pPr marL="1184491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3pPr>
            <a:lvl4pPr marL="1658287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4pPr>
            <a:lvl5pPr marL="2132084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5pPr>
            <a:lvl6pPr marL="2605880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6pPr>
            <a:lvl7pPr marL="3079676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7pPr>
            <a:lvl8pPr marL="3553473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8pPr>
            <a:lvl9pPr marL="4027269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46E86D4F-96E9-41B2-8DE0-06CAE1786501}" type="slidenum">
              <a:rPr lang="en-NZ" sz="1300">
                <a:latin typeface="Times New Roman" pitchFamily="18" charset="0"/>
              </a:rPr>
              <a:pPr eaLnBrk="1" hangingPunct="1"/>
              <a:t>6</a:t>
            </a:fld>
            <a:endParaRPr lang="en-NZ" sz="13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1pPr>
            <a:lvl2pPr marL="769919" indent="-296123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2pPr>
            <a:lvl3pPr marL="1184491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3pPr>
            <a:lvl4pPr marL="1658287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4pPr>
            <a:lvl5pPr marL="2132084" indent="-236898" defTabSz="954173" eaLnBrk="0" hangingPunct="0">
              <a:defRPr sz="1500">
                <a:solidFill>
                  <a:schemeClr val="tx1"/>
                </a:solidFill>
                <a:latin typeface="Courier New" pitchFamily="49" charset="0"/>
              </a:defRPr>
            </a:lvl5pPr>
            <a:lvl6pPr marL="2605880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6pPr>
            <a:lvl7pPr marL="3079676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7pPr>
            <a:lvl8pPr marL="3553473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8pPr>
            <a:lvl9pPr marL="4027269" indent="-236898" defTabSz="95417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B93F31BA-6194-45A7-9016-760CE87C12C9}" type="slidenum">
              <a:rPr lang="en-NZ" sz="1300">
                <a:latin typeface="Times New Roman" pitchFamily="18" charset="0"/>
              </a:rPr>
              <a:pPr eaLnBrk="1" hangingPunct="1"/>
              <a:t>15</a:t>
            </a:fld>
            <a:endParaRPr lang="en-NZ" sz="13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B50DB01F-54BB-4C95-99EA-E46547BEE03A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0606-573D-4CD4-BDDF-C4997264EBF0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CE49-37E2-434A-8845-8D31492FD5BC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3016-E8A0-4208-9704-6A88CCFBA9A8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4B0FA-A61E-4972-9E27-B6E0197E83D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E19C-612B-4A77-9032-13D89960CF81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EA15E-8400-42F0-BA18-FBF7EE6B80DB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5D2B1-14CC-4BFC-BAAA-DD04B8EE678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tutorial/java/concepts/interface.html" TargetMode="External"/><Relationship Id="rId7" Type="http://schemas.openxmlformats.org/officeDocument/2006/relationships/hyperlink" Target="http://docs.oracle.com/javase/tutorial/java/generics/index.html" TargetMode="External"/><Relationship Id="rId2" Type="http://schemas.openxmlformats.org/officeDocument/2006/relationships/hyperlink" Target="http://docs.oracle.com/javase/tutori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tutorial/java/generics/why.html" TargetMode="External"/><Relationship Id="rId5" Type="http://schemas.openxmlformats.org/officeDocument/2006/relationships/hyperlink" Target="http://docs.oracle.com/javase/tutorial/java/IandI/index.html" TargetMode="External"/><Relationship Id="rId4" Type="http://schemas.openxmlformats.org/officeDocument/2006/relationships/hyperlink" Target="http://docs.oracle.com/javase/tutorial/java/concepts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6/docs/api/java/util/EventListener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x/swing/plaf/basic/BasicComboPopup.ListMouseHandler.html" TargetMode="External"/><Relationship Id="rId3" Type="http://schemas.openxmlformats.org/officeDocument/2006/relationships/hyperlink" Target="http://docs.oracle.com/javase/7/docs/api/java/util/EventListener.html" TargetMode="External"/><Relationship Id="rId7" Type="http://schemas.openxmlformats.org/officeDocument/2006/relationships/hyperlink" Target="http://docs.oracle.com/javase/7/docs/api/javax/swing/plaf/basic/BasicComboPopup.InvocationMouseHandler.html" TargetMode="External"/><Relationship Id="rId2" Type="http://schemas.openxmlformats.org/officeDocument/2006/relationships/hyperlink" Target="http://docs.oracle.com/javase/7/docs/api/java/awt/event/MouseListener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x/swing/plaf/basic/BasicButtonListener.html" TargetMode="External"/><Relationship Id="rId5" Type="http://schemas.openxmlformats.org/officeDocument/2006/relationships/hyperlink" Target="http://docs.oracle.com/javase/7/docs/api/java/awt/AWTEventMulticaster.html" TargetMode="External"/><Relationship Id="rId4" Type="http://schemas.openxmlformats.org/officeDocument/2006/relationships/hyperlink" Target="http://docs.oracle.com/javase/7/docs/api/javax/swing/event/MouseInputListener.html" TargetMode="External"/><Relationship Id="rId9" Type="http://schemas.openxmlformats.org/officeDocument/2006/relationships/hyperlink" Target="http://docs.oracle.com/javase/7/docs/api/javax/swing/plaf/basic/BasicDesktopIconUI.MouseInputHandler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tutorial/java/IandI/interfaceAsType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1.4.2/docs/guide/lang/assert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411932" y="3861048"/>
            <a:ext cx="7429500" cy="108012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NZ" sz="2400" b="1" dirty="0" smtClean="0"/>
              <a:t>Java Implementation</a:t>
            </a:r>
            <a:endParaRPr lang="en-US" sz="2400" b="1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39488" y="2636912"/>
            <a:ext cx="7429500" cy="9906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NZ" altLang="zh-TW" sz="3200" b="1" dirty="0" smtClean="0">
                <a:latin typeface="+mj-lt"/>
                <a:ea typeface="新細明體" pitchFamily="18" charset="-120"/>
                <a:cs typeface="+mj-cs"/>
              </a:rPr>
              <a:t>Software Construction</a:t>
            </a:r>
          </a:p>
          <a:p>
            <a:pPr lvl="0" fontAlgn="auto">
              <a:spcAft>
                <a:spcPts val="0"/>
              </a:spcAft>
              <a:defRPr/>
            </a:pPr>
            <a:r>
              <a:rPr kumimoji="0" lang="en-NZ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Lecture 6</a:t>
            </a:r>
            <a:endParaRPr kumimoji="0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/>
              <a:t>Interfaces in Java</a:t>
            </a:r>
          </a:p>
          <a:p>
            <a:pPr lvl="1"/>
            <a:r>
              <a:rPr lang="en-US" dirty="0" smtClean="0"/>
              <a:t>Reference data types</a:t>
            </a:r>
            <a:endParaRPr lang="en-US" dirty="0"/>
          </a:p>
          <a:p>
            <a:pPr lvl="1"/>
            <a:r>
              <a:rPr lang="en-US" dirty="0" smtClean="0"/>
              <a:t>Abstract classes in Java</a:t>
            </a:r>
          </a:p>
          <a:p>
            <a:pPr lvl="1"/>
            <a:r>
              <a:rPr lang="en-US" dirty="0" smtClean="0"/>
              <a:t>Overview of generics in Java</a:t>
            </a:r>
          </a:p>
          <a:p>
            <a:r>
              <a:rPr lang="en-US" dirty="0" smtClean="0"/>
              <a:t>Reading</a:t>
            </a:r>
          </a:p>
          <a:p>
            <a:pPr lvl="1"/>
            <a:r>
              <a:rPr lang="en-US" dirty="0" smtClean="0"/>
              <a:t>In </a:t>
            </a:r>
            <a:r>
              <a:rPr lang="en-US" dirty="0">
                <a:hlinkClick r:id="rId2"/>
              </a:rPr>
              <a:t>The Java </a:t>
            </a:r>
            <a:r>
              <a:rPr lang="en-US" dirty="0" smtClean="0">
                <a:hlinkClick r:id="rId2"/>
              </a:rPr>
              <a:t>Tutorials</a:t>
            </a:r>
            <a:r>
              <a:rPr lang="en-US" dirty="0" smtClean="0"/>
              <a:t>:</a:t>
            </a:r>
            <a:endParaRPr lang="en-US" dirty="0"/>
          </a:p>
          <a:p>
            <a:pPr lvl="2"/>
            <a:r>
              <a:rPr lang="en-US" dirty="0" smtClean="0">
                <a:hlinkClick r:id="rId3"/>
              </a:rPr>
              <a:t>What is an Interface?</a:t>
            </a:r>
            <a:r>
              <a:rPr lang="en-US" dirty="0" smtClean="0"/>
              <a:t>, in the </a:t>
            </a:r>
            <a:r>
              <a:rPr lang="en-US" dirty="0" smtClean="0">
                <a:hlinkClick r:id="rId4"/>
              </a:rPr>
              <a:t>Object-Oriented Programming Concepts</a:t>
            </a:r>
            <a:r>
              <a:rPr lang="en-US" dirty="0" smtClean="0"/>
              <a:t> Lesson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smtClean="0">
                <a:hlinkClick r:id="rId5"/>
              </a:rPr>
              <a:t>Interfaces and Inheritance</a:t>
            </a:r>
            <a:r>
              <a:rPr lang="en-US" dirty="0" smtClean="0"/>
              <a:t> Lesson </a:t>
            </a:r>
          </a:p>
          <a:p>
            <a:pPr lvl="2"/>
            <a:r>
              <a:rPr lang="en-US" dirty="0" smtClean="0">
                <a:hlinkClick r:id="rId6"/>
              </a:rPr>
              <a:t>Why Use Generics?</a:t>
            </a:r>
            <a:r>
              <a:rPr lang="en-US" dirty="0" smtClean="0"/>
              <a:t> in the </a:t>
            </a:r>
            <a:r>
              <a:rPr lang="en-US" dirty="0" smtClean="0">
                <a:hlinkClick r:id="rId7"/>
              </a:rPr>
              <a:t>Generics (Updated)</a:t>
            </a:r>
            <a:r>
              <a:rPr lang="en-US" dirty="0"/>
              <a:t> </a:t>
            </a:r>
            <a:r>
              <a:rPr lang="en-US" dirty="0" smtClean="0"/>
              <a:t>Lesson.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objectives for this week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will be competent at implementing OO designs in Java</a:t>
            </a:r>
          </a:p>
          <a:p>
            <a:pPr lvl="1"/>
            <a:r>
              <a:rPr lang="en-US" dirty="0" smtClean="0"/>
              <a:t>Interfaces</a:t>
            </a:r>
            <a:r>
              <a:rPr lang="en-US" dirty="0" smtClean="0"/>
              <a:t>, reference data types, abstract classes, intro to generics</a:t>
            </a:r>
          </a:p>
          <a:p>
            <a:endParaRPr lang="en-US" dirty="0" smtClean="0"/>
          </a:p>
          <a:p>
            <a:r>
              <a:rPr lang="en-US" dirty="0" smtClean="0"/>
              <a:t>The lectures will give you the basic “theory”, but they won’t give you a “working understanding” – you have to do the hard-yards of putting these ideas into practice.</a:t>
            </a:r>
          </a:p>
          <a:p>
            <a:pPr lvl="1"/>
            <a:r>
              <a:rPr lang="en-US" dirty="0" smtClean="0"/>
              <a:t>You won’t even understand the theory, if you listen passively to lectures.  I’ll try to help you “learn how to learn” from the Java tutorials.</a:t>
            </a:r>
          </a:p>
          <a:p>
            <a:pPr lvl="1"/>
            <a:r>
              <a:rPr lang="en-US" dirty="0" smtClean="0"/>
              <a:t>You’ll get many chances to develop your understanding in your lab assignments for this course.</a:t>
            </a:r>
          </a:p>
          <a:p>
            <a:endParaRPr lang="en-US" dirty="0"/>
          </a:p>
          <a:p>
            <a:endParaRPr lang="en-NZ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372297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Interfaces, in UML (review)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4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5940028" cy="5378152"/>
          </a:xfrm>
        </p:spPr>
        <p:txBody>
          <a:bodyPr>
            <a:normAutofit/>
          </a:bodyPr>
          <a:lstStyle/>
          <a:p>
            <a:r>
              <a:rPr lang="en-GB" sz="2800" dirty="0"/>
              <a:t>Interfaces </a:t>
            </a:r>
            <a:r>
              <a:rPr lang="en-GB" sz="2800" dirty="0" smtClean="0"/>
              <a:t>specify </a:t>
            </a:r>
            <a:r>
              <a:rPr lang="en-GB" sz="2800" dirty="0"/>
              <a:t>behaviour (a public contract</a:t>
            </a:r>
            <a:r>
              <a:rPr lang="en-GB" sz="2800" dirty="0" smtClean="0"/>
              <a:t>), </a:t>
            </a:r>
            <a:r>
              <a:rPr lang="en-GB" sz="2800" dirty="0"/>
              <a:t>without data or implementation.</a:t>
            </a:r>
          </a:p>
          <a:p>
            <a:r>
              <a:rPr lang="en-GB" sz="2800" dirty="0"/>
              <a:t>Interfaces </a:t>
            </a:r>
            <a:r>
              <a:rPr lang="en-GB" sz="2800" dirty="0" smtClean="0"/>
              <a:t>are drawn like classes, but without attributes, and with the keyword </a:t>
            </a:r>
            <a:r>
              <a:rPr lang="en-GB" sz="2800" dirty="0">
                <a:latin typeface="Courier New" pitchFamily="49" charset="0"/>
              </a:rPr>
              <a:t>&lt;&lt;Interface&gt;&gt;</a:t>
            </a:r>
          </a:p>
          <a:p>
            <a:r>
              <a:rPr lang="en-GB" sz="2800" dirty="0"/>
              <a:t>A dotted </a:t>
            </a:r>
            <a:r>
              <a:rPr lang="en-GB" sz="2800" dirty="0" smtClean="0"/>
              <a:t>open-triangle arrow, </a:t>
            </a:r>
            <a:r>
              <a:rPr lang="en-GB" sz="2800" dirty="0"/>
              <a:t>from a class to an </a:t>
            </a:r>
            <a:r>
              <a:rPr lang="en-GB" sz="2800" dirty="0" smtClean="0"/>
              <a:t>interface, means that “the </a:t>
            </a:r>
            <a:r>
              <a:rPr lang="en-GB" sz="2800" dirty="0"/>
              <a:t>class </a:t>
            </a:r>
            <a:r>
              <a:rPr lang="en-GB" sz="2800" dirty="0" smtClean="0"/>
              <a:t>implements this interface”.</a:t>
            </a:r>
          </a:p>
          <a:p>
            <a:pPr lvl="1"/>
            <a:r>
              <a:rPr lang="en-GB" sz="2500" dirty="0" smtClean="0"/>
              <a:t>We also say that “the class fulfils </a:t>
            </a:r>
            <a:r>
              <a:rPr lang="en-GB" sz="2500" dirty="0"/>
              <a:t>the contract specified by </a:t>
            </a:r>
            <a:r>
              <a:rPr lang="en-GB" sz="2500" dirty="0" smtClean="0"/>
              <a:t>this interface</a:t>
            </a:r>
            <a:r>
              <a:rPr lang="en-NZ" dirty="0" smtClean="0"/>
              <a:t>”, or that it “realizes the interface.”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1072" y="908720"/>
            <a:ext cx="3514725" cy="3333750"/>
          </a:xfrm>
          <a:prstGeom prst="rect">
            <a:avLst/>
          </a:prstGeom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6291982" y="4250070"/>
            <a:ext cx="3413546" cy="205925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2800" dirty="0" smtClean="0"/>
              <a:t>Note that interfaces define methods but not attributes.</a:t>
            </a:r>
          </a:p>
          <a:p>
            <a:pPr lvl="1" fontAlgn="auto">
              <a:spcAft>
                <a:spcPts val="0"/>
              </a:spcAft>
            </a:pPr>
            <a:r>
              <a:rPr lang="en-GB" sz="2500" dirty="0" smtClean="0"/>
              <a:t>A password allows a </a:t>
            </a:r>
            <a:r>
              <a:rPr lang="en-GB" sz="2500" dirty="0" err="1" smtClean="0"/>
              <a:t>secureLogin</a:t>
            </a:r>
            <a:r>
              <a:rPr lang="en-GB" sz="2500" dirty="0" smtClean="0"/>
              <a:t>().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70267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Interfaces in Java</a:t>
            </a:r>
          </a:p>
        </p:txBody>
      </p:sp>
      <p:sp>
        <p:nvSpPr>
          <p:cNvPr id="1434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CAC8BB7D-3F16-4991-985E-BEB3594DA0D6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5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143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65100" y="1219200"/>
            <a:ext cx="9493250" cy="5378152"/>
          </a:xfrm>
        </p:spPr>
        <p:txBody>
          <a:bodyPr>
            <a:normAutofit/>
          </a:bodyPr>
          <a:lstStyle/>
          <a:p>
            <a:r>
              <a:rPr lang="en-NZ" dirty="0" smtClean="0"/>
              <a:t>An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NZ" dirty="0" smtClean="0"/>
              <a:t> is like a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en-NZ" dirty="0" smtClean="0"/>
              <a:t>, with no bodies in the methods.  It may define constants (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public static final</a:t>
            </a:r>
            <a:r>
              <a:rPr lang="en-NZ" dirty="0" smtClean="0"/>
              <a:t>) but no runtime variables. </a:t>
            </a:r>
          </a:p>
          <a:p>
            <a:pPr lvl="1"/>
            <a:r>
              <a:rPr lang="en-NZ" dirty="0" smtClean="0"/>
              <a:t>Usually, an </a:t>
            </a:r>
            <a:r>
              <a:rPr lang="en-NZ" sz="2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NZ" dirty="0" smtClean="0"/>
              <a:t> is </a:t>
            </a:r>
            <a:r>
              <a:rPr lang="en-NZ" sz="2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An interface provides a standard way to access a class which could be implemented in many different ways. </a:t>
            </a:r>
          </a:p>
          <a:p>
            <a:r>
              <a:rPr lang="en-NZ" i="1" dirty="0" smtClean="0"/>
              <a:t>The Java Tutorials</a:t>
            </a:r>
            <a:r>
              <a:rPr lang="en-NZ" dirty="0" smtClean="0"/>
              <a:t>:</a:t>
            </a:r>
          </a:p>
          <a:p>
            <a:pPr lvl="1"/>
            <a:r>
              <a:rPr lang="en-NZ" dirty="0" smtClean="0"/>
              <a:t>“There </a:t>
            </a:r>
            <a:r>
              <a:rPr lang="en-NZ" dirty="0"/>
              <a:t>are a number of situations in software engineering when it is important for disparate groups of programmers to agree to a </a:t>
            </a:r>
            <a:r>
              <a:rPr lang="en-NZ" dirty="0" smtClean="0"/>
              <a:t>‘</a:t>
            </a:r>
            <a:r>
              <a:rPr lang="en-NZ" dirty="0" smtClean="0">
                <a:solidFill>
                  <a:srgbClr val="FF0000"/>
                </a:solidFill>
              </a:rPr>
              <a:t>contract</a:t>
            </a:r>
            <a:r>
              <a:rPr lang="en-NZ" dirty="0" smtClean="0"/>
              <a:t>’ </a:t>
            </a:r>
            <a:r>
              <a:rPr lang="en-NZ" dirty="0"/>
              <a:t>that spells out how their software interacts</a:t>
            </a:r>
            <a:r>
              <a:rPr lang="en-NZ" dirty="0" smtClean="0"/>
              <a:t>.” </a:t>
            </a:r>
          </a:p>
          <a:p>
            <a:pPr lvl="1"/>
            <a:r>
              <a:rPr lang="en-NZ" dirty="0" smtClean="0"/>
              <a:t>“Each </a:t>
            </a:r>
            <a:r>
              <a:rPr lang="en-NZ" dirty="0"/>
              <a:t>group should be able to write their code without any knowledge of how the other group's code is </a:t>
            </a:r>
            <a:r>
              <a:rPr lang="en-NZ" dirty="0" smtClean="0"/>
              <a:t>written.”</a:t>
            </a:r>
          </a:p>
          <a:p>
            <a:pPr lvl="1"/>
            <a:r>
              <a:rPr lang="en-NZ" dirty="0" smtClean="0"/>
              <a:t>“Generally </a:t>
            </a:r>
            <a:r>
              <a:rPr lang="en-NZ" dirty="0"/>
              <a:t>speaking, </a:t>
            </a:r>
            <a:r>
              <a:rPr lang="en-NZ" i="1" dirty="0"/>
              <a:t>interfaces</a:t>
            </a:r>
            <a:r>
              <a:rPr lang="en-NZ" dirty="0"/>
              <a:t> are such contracts</a:t>
            </a:r>
            <a:r>
              <a:rPr lang="en-NZ" dirty="0" smtClean="0"/>
              <a:t>.”</a:t>
            </a:r>
          </a:p>
          <a:p>
            <a:endParaRPr lang="en-NZ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06854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Implementations, in Java</a:t>
            </a:r>
          </a:p>
        </p:txBody>
      </p:sp>
      <p:sp>
        <p:nvSpPr>
          <p:cNvPr id="1434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CAC8BB7D-3F16-4991-985E-BEB3594DA0D6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6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143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65100" y="1075184"/>
            <a:ext cx="9493250" cy="5378152"/>
          </a:xfrm>
        </p:spPr>
        <p:txBody>
          <a:bodyPr>
            <a:normAutofit/>
          </a:bodyPr>
          <a:lstStyle/>
          <a:p>
            <a:r>
              <a:rPr lang="en-NZ" dirty="0" smtClean="0"/>
              <a:t>In Java, a class which implements an interface must provide an implementation of </a:t>
            </a:r>
            <a:r>
              <a:rPr lang="en-NZ" b="1" dirty="0" smtClean="0">
                <a:solidFill>
                  <a:srgbClr val="FF0000"/>
                </a:solidFill>
              </a:rPr>
              <a:t>every method </a:t>
            </a:r>
            <a:r>
              <a:rPr lang="en-NZ" dirty="0" smtClean="0"/>
              <a:t>defined within the interface</a:t>
            </a:r>
          </a:p>
          <a:p>
            <a:pPr lvl="1"/>
            <a:r>
              <a:rPr lang="en-NZ" dirty="0" smtClean="0"/>
              <a:t>A </a:t>
            </a:r>
            <a:r>
              <a:rPr lang="en-NZ" dirty="0"/>
              <a:t>class </a:t>
            </a:r>
            <a:r>
              <a:rPr lang="en-NZ" dirty="0" smtClean="0"/>
              <a:t>may implement some additional methods (but these extra methods aren’t accessible through this interface)</a:t>
            </a:r>
          </a:p>
          <a:p>
            <a:pPr lvl="1"/>
            <a:r>
              <a:rPr lang="en-NZ" dirty="0" smtClean="0"/>
              <a:t>Beware: adding another method to an existing Interface will “break” every current implementation of this Interface!</a:t>
            </a:r>
          </a:p>
          <a:p>
            <a:r>
              <a:rPr lang="en-NZ" dirty="0"/>
              <a:t>A class can implement many interfaces</a:t>
            </a:r>
            <a:r>
              <a:rPr lang="en-NZ" dirty="0" smtClean="0"/>
              <a:t>.</a:t>
            </a:r>
          </a:p>
          <a:p>
            <a:r>
              <a:rPr lang="en-NZ" dirty="0" smtClean="0"/>
              <a:t>An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NZ" dirty="0" smtClean="0"/>
              <a:t> can extend other Interfaces. </a:t>
            </a:r>
          </a:p>
          <a:p>
            <a:pPr lvl="1"/>
            <a:r>
              <a:rPr lang="en-NZ" dirty="0" smtClean="0"/>
              <a:t>Extension </a:t>
            </a:r>
            <a:r>
              <a:rPr lang="en-NZ" dirty="0"/>
              <a:t>is the preferred way to add new methods to an </a:t>
            </a:r>
            <a:r>
              <a:rPr lang="en-NZ" dirty="0" smtClean="0"/>
              <a:t>Interface.  </a:t>
            </a:r>
          </a:p>
          <a:p>
            <a:pPr lvl="2"/>
            <a:r>
              <a:rPr lang="en-NZ" dirty="0" smtClean="0"/>
              <a:t>(Do you understand why?)</a:t>
            </a:r>
          </a:p>
          <a:p>
            <a:pPr lvl="1"/>
            <a:r>
              <a:rPr lang="en-NZ" dirty="0" smtClean="0"/>
              <a:t>In Java, classes are less extendible than interfaces, because a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Class</a:t>
            </a:r>
            <a:r>
              <a:rPr lang="en-NZ" dirty="0" smtClean="0"/>
              <a:t> </a:t>
            </a:r>
            <a:r>
              <a:rPr lang="en-NZ" dirty="0"/>
              <a:t>can extend at most one other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Class</a:t>
            </a:r>
            <a:r>
              <a:rPr lang="en-NZ" dirty="0" smtClean="0"/>
              <a:t> (“single inheritance”). </a:t>
            </a:r>
          </a:p>
          <a:p>
            <a:pPr marL="594360" lvl="2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MountainBike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extends Bicycle { … }</a:t>
            </a:r>
            <a:r>
              <a:rPr lang="en-NZ" dirty="0" smtClean="0"/>
              <a:t> </a:t>
            </a:r>
          </a:p>
          <a:p>
            <a:endParaRPr lang="en-NZ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 1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704528" y="1147192"/>
            <a:ext cx="7128792" cy="55221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ublic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Bicycle {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changeCadence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);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changeGear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);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speedUp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increment);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applyBrakes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decrement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ACMEBicycle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implements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Bicycle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cadence = 0;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changeCadence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) {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cadence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marL="0" indent="0">
              <a:buNone/>
            </a:pP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\\ 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an implementation may be incorrect!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changeGear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newValue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) {}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speedUp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increment) {}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applyBrakes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decrement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) {}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3424416" y="3645024"/>
            <a:ext cx="642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\\ an implementation usually has </a:t>
            </a:r>
            <a:r>
              <a:rPr lang="en-NZ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variables</a:t>
            </a:r>
            <a:endParaRPr lang="en-NZ" sz="18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62555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 2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8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60512" y="1268760"/>
            <a:ext cx="8460308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GroupedInterface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extends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Interface1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Interface2, Interface3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{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constant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declarations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//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base of natural logarithms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double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E = 2.718282;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method signatures </a:t>
            </a:r>
            <a:endParaRPr lang="en-NZ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doSomething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, double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x ); 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doSomethingElse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 String s ); </a:t>
            </a:r>
          </a:p>
          <a:p>
            <a:pPr marL="0" indent="0">
              <a:buNone/>
            </a:pP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81833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 3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EventListener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{ 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// No constants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// No method signatures!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NZ" dirty="0" smtClean="0"/>
              <a:t>“A </a:t>
            </a:r>
            <a:r>
              <a:rPr lang="en-NZ" dirty="0"/>
              <a:t>tagging interface that all event listener interfaces must extend</a:t>
            </a:r>
            <a:r>
              <a:rPr lang="en-NZ" dirty="0" smtClean="0"/>
              <a:t>.” </a:t>
            </a:r>
            <a:r>
              <a:rPr lang="en-NZ" sz="2400" dirty="0" smtClean="0"/>
              <a:t>[</a:t>
            </a:r>
            <a:r>
              <a:rPr lang="en-NZ" sz="2400" dirty="0">
                <a:hlinkClick r:id="rId2"/>
              </a:rPr>
              <a:t>http://</a:t>
            </a:r>
            <a:r>
              <a:rPr lang="en-NZ" sz="2400" dirty="0" smtClean="0">
                <a:hlinkClick r:id="rId2"/>
              </a:rPr>
              <a:t>docs.oracle.com/javase/6/docs/api/java/util/EventListener.html</a:t>
            </a:r>
            <a:r>
              <a:rPr lang="en-NZ" sz="2400" dirty="0" smtClean="0"/>
              <a:t>]</a:t>
            </a:r>
          </a:p>
          <a:p>
            <a:r>
              <a:rPr lang="en-NZ" sz="2400" dirty="0" smtClean="0"/>
              <a:t>Why?  </a:t>
            </a:r>
          </a:p>
          <a:p>
            <a:pPr lvl="1"/>
            <a:r>
              <a:rPr lang="en-NZ" sz="2100" dirty="0" smtClean="0"/>
              <a:t>At first glance, this is worse than useless! One more name for the Java programmer to remember…</a:t>
            </a:r>
          </a:p>
          <a:p>
            <a:r>
              <a:rPr lang="en-NZ" sz="2400" dirty="0" smtClean="0"/>
              <a:t>This interface allows programmers, and the Java compiler, to distinguish event-listeners from all other types of classes and interfaces.</a:t>
            </a:r>
          </a:p>
          <a:p>
            <a:pPr lvl="1"/>
            <a:r>
              <a:rPr lang="en-NZ" dirty="0" smtClean="0"/>
              <a:t>Event-listeners are important, and they behave quite differently to a regular class.  (Later, you’ll learn about inversion of control…)</a:t>
            </a:r>
          </a:p>
          <a:p>
            <a:pPr marL="0" indent="0">
              <a:buNone/>
            </a:pPr>
            <a:endParaRPr lang="en-NZ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338753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err="1" smtClean="0"/>
              <a:t>MouseListener</a:t>
            </a:r>
            <a:r>
              <a:rPr lang="en-NZ" dirty="0" smtClean="0"/>
              <a:t> in </a:t>
            </a:r>
            <a:r>
              <a:rPr lang="en-NZ" dirty="0" err="1" smtClean="0"/>
              <a:t>java.awt.event</a:t>
            </a:r>
            <a:endParaRPr lang="en-NZ" dirty="0" smtClean="0"/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B7ADF5F5-D527-462B-B9BD-B4A7E23F39EF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10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8464" y="1268760"/>
            <a:ext cx="9649072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b="1" dirty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NZ" sz="2000" b="1" dirty="0" err="1">
                <a:latin typeface="Courier New" pitchFamily="49" charset="0"/>
                <a:cs typeface="Courier New" pitchFamily="49" charset="0"/>
                <a:hlinkClick r:id="rId2"/>
              </a:rPr>
              <a:t>MouseListener</a:t>
            </a:r>
            <a:r>
              <a:rPr lang="en-NZ" sz="2000" b="1" dirty="0">
                <a:latin typeface="Courier New" pitchFamily="49" charset="0"/>
                <a:cs typeface="Courier New" pitchFamily="49" charset="0"/>
              </a:rPr>
              <a:t> extends </a:t>
            </a:r>
            <a:r>
              <a:rPr lang="en-NZ" sz="2000" b="1" dirty="0" err="1" smtClean="0">
                <a:latin typeface="Courier New" pitchFamily="49" charset="0"/>
                <a:cs typeface="Courier New" pitchFamily="49" charset="0"/>
                <a:hlinkClick r:id="rId3"/>
              </a:rPr>
              <a:t>EventListener</a:t>
            </a:r>
            <a:endParaRPr lang="en-NZ" sz="2000" b="1" dirty="0" smtClean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NZ" sz="2100" dirty="0" smtClean="0"/>
              <a:t>The </a:t>
            </a:r>
            <a:r>
              <a:rPr lang="en-NZ" sz="2100" dirty="0"/>
              <a:t>listener interface for receiving </a:t>
            </a:r>
            <a:r>
              <a:rPr lang="en-NZ" sz="2100" dirty="0" smtClean="0"/>
              <a:t>“interesting” </a:t>
            </a:r>
            <a:r>
              <a:rPr lang="en-NZ" sz="2100" dirty="0"/>
              <a:t>mouse events (press, release, click, enter, and exit) on a component. </a:t>
            </a:r>
            <a:r>
              <a:rPr lang="en-NZ" sz="2100" dirty="0" smtClean="0"/>
              <a:t> (</a:t>
            </a:r>
            <a:r>
              <a:rPr lang="en-NZ" sz="2100" dirty="0"/>
              <a:t>To track mouse moves and mouse drags, use the </a:t>
            </a:r>
            <a:r>
              <a:rPr lang="en-NZ" sz="2100" dirty="0" err="1" smtClean="0">
                <a:solidFill>
                  <a:srgbClr val="0070C0"/>
                </a:solidFill>
              </a:rPr>
              <a:t>MouseMotionListener</a:t>
            </a:r>
            <a:r>
              <a:rPr lang="en-NZ" sz="2100" dirty="0" smtClean="0"/>
              <a:t>.)</a:t>
            </a:r>
          </a:p>
          <a:p>
            <a:pPr marL="0" indent="0">
              <a:buNone/>
            </a:pPr>
            <a:r>
              <a:rPr lang="en-NZ" sz="2400" dirty="0"/>
              <a:t>All Known </a:t>
            </a:r>
            <a:r>
              <a:rPr lang="en-NZ" sz="2400" dirty="0" err="1">
                <a:solidFill>
                  <a:srgbClr val="FF0000"/>
                </a:solidFill>
              </a:rPr>
              <a:t>Subinterfaces</a:t>
            </a:r>
            <a:r>
              <a:rPr lang="en-NZ" sz="2400" dirty="0" smtClean="0"/>
              <a:t>: </a:t>
            </a:r>
          </a:p>
          <a:p>
            <a:pPr marL="274320" lvl="1" indent="0">
              <a:buNone/>
            </a:pPr>
            <a:r>
              <a:rPr lang="en-NZ" sz="2000" dirty="0" err="1" smtClean="0">
                <a:hlinkClick r:id="rId4" tooltip="interface in javax.swing.event"/>
              </a:rPr>
              <a:t>MouseInputListener</a:t>
            </a:r>
            <a:endParaRPr lang="en-NZ" sz="2000" dirty="0" smtClean="0"/>
          </a:p>
          <a:p>
            <a:pPr marL="0" indent="0">
              <a:buNone/>
            </a:pPr>
            <a:r>
              <a:rPr lang="en-NZ" sz="2400" dirty="0" smtClean="0"/>
              <a:t>All </a:t>
            </a:r>
            <a:r>
              <a:rPr lang="en-NZ" sz="2400" dirty="0"/>
              <a:t>Known </a:t>
            </a:r>
            <a:r>
              <a:rPr lang="en-NZ" sz="2400" dirty="0" smtClean="0"/>
              <a:t>Implementing Classes:</a:t>
            </a:r>
          </a:p>
          <a:p>
            <a:pPr marL="274320" lvl="1" indent="0">
              <a:buNone/>
            </a:pPr>
            <a:r>
              <a:rPr lang="en-NZ" sz="2000" dirty="0" err="1" smtClean="0">
                <a:hlinkClick r:id="rId5" tooltip="class in java.awt"/>
              </a:rPr>
              <a:t>AWTEventMulticaster</a:t>
            </a:r>
            <a:r>
              <a:rPr lang="en-NZ" sz="2000" dirty="0"/>
              <a:t>, </a:t>
            </a:r>
            <a:r>
              <a:rPr lang="en-NZ" sz="2000" dirty="0" err="1">
                <a:hlinkClick r:id="rId6" tooltip="class in javax.swing.plaf.basic"/>
              </a:rPr>
              <a:t>BasicButtonListener</a:t>
            </a:r>
            <a:r>
              <a:rPr lang="en-NZ" sz="2000" dirty="0"/>
              <a:t>, </a:t>
            </a:r>
            <a:r>
              <a:rPr lang="en-NZ" sz="2000" dirty="0" err="1" smtClean="0">
                <a:hlinkClick r:id="rId7" tooltip="class in javax.swing.plaf.basic"/>
              </a:rPr>
              <a:t>BasicComboPopup.InvocationMouseHandler</a:t>
            </a:r>
            <a:r>
              <a:rPr lang="en-NZ" sz="2000" dirty="0"/>
              <a:t>, </a:t>
            </a:r>
            <a:r>
              <a:rPr lang="en-NZ" sz="2000" dirty="0" err="1" smtClean="0">
                <a:hlinkClick r:id="rId8" tooltip="class in javax.swing.plaf.basic"/>
              </a:rPr>
              <a:t>BasicComboPopup.ListMouseHandler</a:t>
            </a:r>
            <a:r>
              <a:rPr lang="en-NZ" sz="2000" dirty="0"/>
              <a:t>, </a:t>
            </a:r>
            <a:r>
              <a:rPr lang="en-NZ" sz="2000" dirty="0" err="1">
                <a:hlinkClick r:id="rId9" tooltip="class in javax.swing.plaf.basic"/>
              </a:rPr>
              <a:t>BasicDesktopIconUI.MouseInputHandler</a:t>
            </a:r>
            <a:r>
              <a:rPr lang="en-NZ" sz="2000" dirty="0" smtClean="0"/>
              <a:t>, …</a:t>
            </a:r>
            <a:endParaRPr lang="en-NZ" sz="2000" dirty="0"/>
          </a:p>
        </p:txBody>
      </p:sp>
      <p:sp>
        <p:nvSpPr>
          <p:cNvPr id="20488" name="Text Box 28"/>
          <p:cNvSpPr txBox="1">
            <a:spLocks noChangeArrowheads="1"/>
          </p:cNvSpPr>
          <p:nvPr/>
        </p:nvSpPr>
        <p:spPr bwMode="auto">
          <a:xfrm>
            <a:off x="4953000" y="2276872"/>
            <a:ext cx="4220107" cy="1815882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l" eaLnBrk="1" hangingPunct="1"/>
            <a:r>
              <a:rPr lang="en-NZ" b="1" dirty="0"/>
              <a:t>public interface </a:t>
            </a:r>
            <a:r>
              <a:rPr lang="en-NZ" b="1" dirty="0" err="1"/>
              <a:t>MouseListener</a:t>
            </a:r>
            <a:r>
              <a:rPr lang="en-NZ" b="1" dirty="0"/>
              <a:t> </a:t>
            </a:r>
          </a:p>
          <a:p>
            <a:pPr algn="l" eaLnBrk="1" hangingPunct="1"/>
            <a:r>
              <a:rPr lang="en-NZ" b="1" dirty="0" smtClean="0"/>
              <a:t>  extends </a:t>
            </a:r>
            <a:r>
              <a:rPr lang="en-NZ" b="1" dirty="0" err="1" smtClean="0"/>
              <a:t>EventListener</a:t>
            </a:r>
            <a:r>
              <a:rPr lang="en-NZ" b="1" dirty="0" smtClean="0"/>
              <a:t> </a:t>
            </a:r>
            <a:r>
              <a:rPr lang="en-NZ" b="1" dirty="0"/>
              <a:t>{</a:t>
            </a:r>
          </a:p>
          <a:p>
            <a:pPr algn="l" eaLnBrk="1" hangingPunct="1"/>
            <a:r>
              <a:rPr lang="en-NZ" b="1" dirty="0"/>
              <a:t> </a:t>
            </a:r>
            <a:r>
              <a:rPr lang="en-NZ" b="1" dirty="0" smtClean="0"/>
              <a:t>   </a:t>
            </a:r>
            <a:r>
              <a:rPr lang="en-NZ" b="1" dirty="0" err="1" smtClean="0"/>
              <a:t>mouseClicked</a:t>
            </a:r>
            <a:r>
              <a:rPr lang="en-NZ" b="1" dirty="0" smtClean="0"/>
              <a:t>( </a:t>
            </a:r>
            <a:r>
              <a:rPr lang="en-NZ" b="1" dirty="0" err="1" smtClean="0"/>
              <a:t>MouseEvent</a:t>
            </a:r>
            <a:r>
              <a:rPr lang="en-NZ" b="1" dirty="0" smtClean="0"/>
              <a:t> e ); </a:t>
            </a:r>
            <a:endParaRPr lang="en-NZ" b="1" dirty="0"/>
          </a:p>
          <a:p>
            <a:pPr algn="l" eaLnBrk="1" hangingPunct="1"/>
            <a:r>
              <a:rPr lang="en-NZ" b="1" dirty="0"/>
              <a:t> </a:t>
            </a:r>
            <a:r>
              <a:rPr lang="en-NZ" b="1" dirty="0" smtClean="0"/>
              <a:t>   </a:t>
            </a:r>
            <a:r>
              <a:rPr lang="en-NZ" b="1" dirty="0" err="1" smtClean="0"/>
              <a:t>mouseEntered</a:t>
            </a:r>
            <a:r>
              <a:rPr lang="en-NZ" b="1" dirty="0" smtClean="0"/>
              <a:t>( </a:t>
            </a:r>
            <a:r>
              <a:rPr lang="en-NZ" b="1" dirty="0" err="1" smtClean="0"/>
              <a:t>MouseEvent</a:t>
            </a:r>
            <a:r>
              <a:rPr lang="en-NZ" b="1" dirty="0" smtClean="0"/>
              <a:t> e ); </a:t>
            </a:r>
            <a:endParaRPr lang="en-NZ" b="1" dirty="0"/>
          </a:p>
          <a:p>
            <a:pPr algn="l" eaLnBrk="1" hangingPunct="1"/>
            <a:r>
              <a:rPr lang="en-NZ" b="1" dirty="0"/>
              <a:t> </a:t>
            </a:r>
            <a:r>
              <a:rPr lang="en-NZ" b="1" dirty="0" smtClean="0"/>
              <a:t>   </a:t>
            </a:r>
            <a:r>
              <a:rPr lang="en-NZ" b="1" dirty="0" err="1" smtClean="0"/>
              <a:t>mouseExited</a:t>
            </a:r>
            <a:r>
              <a:rPr lang="en-NZ" b="1" dirty="0" smtClean="0"/>
              <a:t>( </a:t>
            </a:r>
            <a:r>
              <a:rPr lang="en-NZ" b="1" dirty="0" err="1" smtClean="0"/>
              <a:t>MouseEvent</a:t>
            </a:r>
            <a:r>
              <a:rPr lang="en-NZ" b="1" dirty="0" smtClean="0"/>
              <a:t> e ); </a:t>
            </a:r>
            <a:endParaRPr lang="en-NZ" b="1" dirty="0"/>
          </a:p>
          <a:p>
            <a:pPr algn="l" eaLnBrk="1" hangingPunct="1"/>
            <a:r>
              <a:rPr lang="en-NZ" b="1" dirty="0"/>
              <a:t> </a:t>
            </a:r>
            <a:r>
              <a:rPr lang="en-NZ" b="1" dirty="0" smtClean="0"/>
              <a:t>   </a:t>
            </a:r>
            <a:r>
              <a:rPr lang="en-NZ" b="1" dirty="0" err="1" smtClean="0"/>
              <a:t>mousePressed</a:t>
            </a:r>
            <a:r>
              <a:rPr lang="en-NZ" b="1" dirty="0" smtClean="0"/>
              <a:t>( </a:t>
            </a:r>
            <a:r>
              <a:rPr lang="en-NZ" b="1" dirty="0" err="1" smtClean="0"/>
              <a:t>MouseEvent</a:t>
            </a:r>
            <a:r>
              <a:rPr lang="en-NZ" b="1" dirty="0" smtClean="0"/>
              <a:t> e ); </a:t>
            </a:r>
            <a:endParaRPr lang="en-NZ" b="1" dirty="0"/>
          </a:p>
          <a:p>
            <a:pPr algn="l" eaLnBrk="1" hangingPunct="1"/>
            <a:r>
              <a:rPr lang="en-NZ" b="1" dirty="0"/>
              <a:t> </a:t>
            </a:r>
            <a:r>
              <a:rPr lang="en-NZ" b="1" dirty="0" smtClean="0"/>
              <a:t>   </a:t>
            </a:r>
            <a:r>
              <a:rPr lang="en-NZ" b="1" dirty="0" err="1" smtClean="0"/>
              <a:t>mouseReleased</a:t>
            </a:r>
            <a:r>
              <a:rPr lang="en-NZ" b="1" dirty="0" smtClean="0"/>
              <a:t>( </a:t>
            </a:r>
            <a:r>
              <a:rPr lang="en-NZ" b="1" dirty="0" err="1" smtClean="0"/>
              <a:t>MouseEvent</a:t>
            </a:r>
            <a:r>
              <a:rPr lang="en-NZ" b="1" dirty="0" smtClean="0"/>
              <a:t> e );</a:t>
            </a:r>
            <a:endParaRPr lang="en-NZ" b="1" dirty="0"/>
          </a:p>
          <a:p>
            <a:pPr algn="l" eaLnBrk="1" hangingPunct="1"/>
            <a:r>
              <a:rPr lang="en-NZ" b="1" dirty="0"/>
              <a:t>}</a:t>
            </a:r>
          </a:p>
        </p:txBody>
      </p:sp>
      <p:sp>
        <p:nvSpPr>
          <p:cNvPr id="20489" name="Text Box 28"/>
          <p:cNvSpPr txBox="1">
            <a:spLocks noChangeArrowheads="1"/>
          </p:cNvSpPr>
          <p:nvPr/>
        </p:nvSpPr>
        <p:spPr bwMode="auto">
          <a:xfrm>
            <a:off x="495792" y="4581128"/>
            <a:ext cx="7590539" cy="1077218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l" eaLnBrk="1" hangingPunct="1"/>
            <a:r>
              <a:rPr lang="en-NZ" sz="1600" b="1" dirty="0">
                <a:solidFill>
                  <a:srgbClr val="0070C0"/>
                </a:solidFill>
              </a:rPr>
              <a:t>public interface </a:t>
            </a:r>
            <a:r>
              <a:rPr lang="en-NZ" sz="1600" b="1" dirty="0" err="1">
                <a:solidFill>
                  <a:srgbClr val="0070C0"/>
                </a:solidFill>
              </a:rPr>
              <a:t>MouseMotionListener</a:t>
            </a:r>
            <a:r>
              <a:rPr lang="en-NZ" sz="1600" b="1" dirty="0">
                <a:solidFill>
                  <a:srgbClr val="0070C0"/>
                </a:solidFill>
              </a:rPr>
              <a:t> </a:t>
            </a:r>
            <a:r>
              <a:rPr lang="en-NZ" sz="1600" b="1" dirty="0" smtClean="0">
                <a:solidFill>
                  <a:srgbClr val="0070C0"/>
                </a:solidFill>
              </a:rPr>
              <a:t>extends </a:t>
            </a:r>
            <a:r>
              <a:rPr lang="en-NZ" sz="1600" b="1" dirty="0" err="1" smtClean="0">
                <a:solidFill>
                  <a:srgbClr val="0070C0"/>
                </a:solidFill>
              </a:rPr>
              <a:t>EventListener</a:t>
            </a:r>
            <a:r>
              <a:rPr lang="en-NZ" sz="1600" b="1" dirty="0" smtClean="0">
                <a:solidFill>
                  <a:srgbClr val="0070C0"/>
                </a:solidFill>
              </a:rPr>
              <a:t> </a:t>
            </a:r>
            <a:r>
              <a:rPr lang="en-NZ" sz="1600" b="1" dirty="0">
                <a:solidFill>
                  <a:srgbClr val="0070C0"/>
                </a:solidFill>
              </a:rPr>
              <a:t>{</a:t>
            </a:r>
          </a:p>
          <a:p>
            <a:pPr algn="l" eaLnBrk="1" hangingPunct="1"/>
            <a:r>
              <a:rPr lang="en-NZ" sz="1600" b="1" dirty="0">
                <a:solidFill>
                  <a:srgbClr val="0070C0"/>
                </a:solidFill>
              </a:rPr>
              <a:t> </a:t>
            </a:r>
            <a:r>
              <a:rPr lang="en-NZ" sz="1600" b="1" dirty="0" smtClean="0">
                <a:solidFill>
                  <a:srgbClr val="0070C0"/>
                </a:solidFill>
              </a:rPr>
              <a:t> </a:t>
            </a:r>
            <a:r>
              <a:rPr lang="en-NZ" sz="1600" b="1" dirty="0" err="1" smtClean="0">
                <a:solidFill>
                  <a:srgbClr val="0070C0"/>
                </a:solidFill>
              </a:rPr>
              <a:t>mouseDragged</a:t>
            </a:r>
            <a:r>
              <a:rPr lang="en-NZ" sz="1600" b="1" dirty="0" smtClean="0">
                <a:solidFill>
                  <a:srgbClr val="0070C0"/>
                </a:solidFill>
              </a:rPr>
              <a:t>( </a:t>
            </a:r>
            <a:r>
              <a:rPr lang="en-NZ" sz="1600" b="1" dirty="0" err="1" smtClean="0">
                <a:solidFill>
                  <a:srgbClr val="0070C0"/>
                </a:solidFill>
              </a:rPr>
              <a:t>MouseEvent</a:t>
            </a:r>
            <a:r>
              <a:rPr lang="en-NZ" sz="1600" b="1" dirty="0" smtClean="0">
                <a:solidFill>
                  <a:srgbClr val="0070C0"/>
                </a:solidFill>
              </a:rPr>
              <a:t> e ); </a:t>
            </a:r>
            <a:endParaRPr lang="en-NZ" sz="1600" b="1" dirty="0">
              <a:solidFill>
                <a:srgbClr val="0070C0"/>
              </a:solidFill>
            </a:endParaRPr>
          </a:p>
          <a:p>
            <a:pPr algn="l" eaLnBrk="1" hangingPunct="1"/>
            <a:r>
              <a:rPr lang="en-NZ" sz="1600" b="1" dirty="0">
                <a:solidFill>
                  <a:srgbClr val="0070C0"/>
                </a:solidFill>
              </a:rPr>
              <a:t> </a:t>
            </a:r>
            <a:r>
              <a:rPr lang="en-NZ" sz="1600" b="1" dirty="0" smtClean="0">
                <a:solidFill>
                  <a:srgbClr val="0070C0"/>
                </a:solidFill>
              </a:rPr>
              <a:t> </a:t>
            </a:r>
            <a:r>
              <a:rPr lang="en-NZ" sz="1600" b="1" dirty="0" err="1" smtClean="0">
                <a:solidFill>
                  <a:srgbClr val="0070C0"/>
                </a:solidFill>
              </a:rPr>
              <a:t>mouseMoved</a:t>
            </a:r>
            <a:r>
              <a:rPr lang="en-NZ" sz="1600" b="1" dirty="0" smtClean="0">
                <a:solidFill>
                  <a:srgbClr val="0070C0"/>
                </a:solidFill>
              </a:rPr>
              <a:t>( </a:t>
            </a:r>
            <a:r>
              <a:rPr lang="en-NZ" sz="1600" b="1" dirty="0" err="1" smtClean="0">
                <a:solidFill>
                  <a:srgbClr val="0070C0"/>
                </a:solidFill>
              </a:rPr>
              <a:t>MouseEvent</a:t>
            </a:r>
            <a:r>
              <a:rPr lang="en-NZ" sz="1600" b="1" dirty="0" smtClean="0">
                <a:solidFill>
                  <a:srgbClr val="0070C0"/>
                </a:solidFill>
              </a:rPr>
              <a:t> e );</a:t>
            </a:r>
            <a:endParaRPr lang="en-NZ" sz="1600" b="1" dirty="0">
              <a:solidFill>
                <a:srgbClr val="0070C0"/>
              </a:solidFill>
            </a:endParaRPr>
          </a:p>
          <a:p>
            <a:pPr algn="l" eaLnBrk="1" hangingPunct="1"/>
            <a:r>
              <a:rPr lang="en-NZ" sz="1600" b="1" dirty="0">
                <a:solidFill>
                  <a:srgbClr val="0070C0"/>
                </a:solidFill>
              </a:rPr>
              <a:t>}</a:t>
            </a: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488504" y="5661248"/>
            <a:ext cx="8084264" cy="1077218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algn="l" eaLnBrk="1" hangingPunct="1"/>
            <a:r>
              <a:rPr lang="en-NZ" sz="1600" b="1" dirty="0">
                <a:solidFill>
                  <a:srgbClr val="FF0000"/>
                </a:solidFill>
              </a:rPr>
              <a:t>public interface </a:t>
            </a:r>
            <a:r>
              <a:rPr lang="en-NZ" sz="1600" b="1" dirty="0" err="1" smtClean="0">
                <a:solidFill>
                  <a:srgbClr val="FF0000"/>
                </a:solidFill>
              </a:rPr>
              <a:t>MouseInputListener</a:t>
            </a:r>
            <a:r>
              <a:rPr lang="en-NZ" sz="1600" b="1" dirty="0" smtClean="0">
                <a:solidFill>
                  <a:srgbClr val="FF0000"/>
                </a:solidFill>
              </a:rPr>
              <a:t> </a:t>
            </a:r>
          </a:p>
          <a:p>
            <a:pPr algn="l" eaLnBrk="1" hangingPunct="1"/>
            <a:r>
              <a:rPr lang="en-NZ" sz="1600" b="1" dirty="0">
                <a:solidFill>
                  <a:srgbClr val="FF0000"/>
                </a:solidFill>
              </a:rPr>
              <a:t> </a:t>
            </a:r>
            <a:r>
              <a:rPr lang="en-NZ" sz="1600" b="1" dirty="0" smtClean="0">
                <a:solidFill>
                  <a:srgbClr val="FF0000"/>
                </a:solidFill>
              </a:rPr>
              <a:t> extends </a:t>
            </a:r>
            <a:r>
              <a:rPr lang="en-NZ" sz="1600" b="1" dirty="0" err="1" smtClean="0">
                <a:solidFill>
                  <a:srgbClr val="FF0000"/>
                </a:solidFill>
              </a:rPr>
              <a:t>MouseListener</a:t>
            </a:r>
            <a:r>
              <a:rPr lang="en-NZ" sz="1600" b="1" dirty="0" smtClean="0">
                <a:solidFill>
                  <a:srgbClr val="FF0000"/>
                </a:solidFill>
              </a:rPr>
              <a:t>, </a:t>
            </a:r>
            <a:r>
              <a:rPr lang="en-NZ" sz="1600" b="1" dirty="0" err="1" smtClean="0">
                <a:solidFill>
                  <a:srgbClr val="FF0000"/>
                </a:solidFill>
              </a:rPr>
              <a:t>MouseMotionListener</a:t>
            </a:r>
            <a:r>
              <a:rPr lang="en-NZ" sz="1600" b="1" dirty="0" smtClean="0">
                <a:solidFill>
                  <a:srgbClr val="FF0000"/>
                </a:solidFill>
              </a:rPr>
              <a:t> </a:t>
            </a:r>
            <a:r>
              <a:rPr lang="en-NZ" sz="1600" b="1" dirty="0">
                <a:solidFill>
                  <a:srgbClr val="FF0000"/>
                </a:solidFill>
              </a:rPr>
              <a:t>{</a:t>
            </a:r>
          </a:p>
          <a:p>
            <a:pPr algn="l" eaLnBrk="1" hangingPunct="1"/>
            <a:r>
              <a:rPr lang="en-NZ" sz="1600" b="1" dirty="0">
                <a:solidFill>
                  <a:srgbClr val="FF0000"/>
                </a:solidFill>
              </a:rPr>
              <a:t> </a:t>
            </a:r>
            <a:r>
              <a:rPr lang="en-NZ" sz="1600" b="1" dirty="0" smtClean="0">
                <a:solidFill>
                  <a:srgbClr val="FF0000"/>
                </a:solidFill>
              </a:rPr>
              <a:t> // this interface has 7 method signatures, can you list them?</a:t>
            </a:r>
            <a:endParaRPr lang="en-NZ" sz="1600" b="1" dirty="0">
              <a:solidFill>
                <a:srgbClr val="FF0000"/>
              </a:solidFill>
            </a:endParaRPr>
          </a:p>
          <a:p>
            <a:pPr algn="l" eaLnBrk="1" hangingPunct="1"/>
            <a:r>
              <a:rPr lang="en-NZ" sz="1600" b="1" dirty="0">
                <a:solidFill>
                  <a:srgbClr val="FF0000"/>
                </a:solidFill>
              </a:rPr>
              <a:t>}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415799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/>
      <p:bldP spid="20489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UML: Review of Interfaces.  </a:t>
            </a:r>
            <a:r>
              <a:rPr lang="en-NZ" dirty="0" smtClean="0">
                <a:solidFill>
                  <a:srgbClr val="FF0000"/>
                </a:solidFill>
              </a:rPr>
              <a:t>Packages.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11</a:t>
            </a:fld>
            <a:endParaRPr lang="en-NZ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50" y="1487487"/>
            <a:ext cx="8191500" cy="4400550"/>
          </a:xfr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94788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Using an Interface as a </a:t>
            </a:r>
            <a:r>
              <a:rPr lang="en-NZ" dirty="0" smtClean="0"/>
              <a:t>Type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12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 smtClean="0"/>
              <a:t>“When </a:t>
            </a:r>
            <a:r>
              <a:rPr lang="en-NZ" dirty="0"/>
              <a:t>you define a new interface, you are defining a new </a:t>
            </a:r>
            <a:r>
              <a:rPr lang="en-NZ" dirty="0">
                <a:solidFill>
                  <a:srgbClr val="FF0000"/>
                </a:solidFill>
              </a:rPr>
              <a:t>reference data type</a:t>
            </a:r>
            <a:r>
              <a:rPr lang="en-NZ" dirty="0"/>
              <a:t>. </a:t>
            </a:r>
            <a:endParaRPr lang="en-NZ" dirty="0" smtClean="0"/>
          </a:p>
          <a:p>
            <a:pPr lvl="1"/>
            <a:r>
              <a:rPr lang="en-NZ" dirty="0" smtClean="0"/>
              <a:t>“You </a:t>
            </a:r>
            <a:r>
              <a:rPr lang="en-NZ" dirty="0"/>
              <a:t>can use interface names anywhere you can use any other data type name. </a:t>
            </a:r>
            <a:endParaRPr lang="en-NZ" dirty="0" smtClean="0"/>
          </a:p>
          <a:p>
            <a:pPr lvl="1"/>
            <a:r>
              <a:rPr lang="en-NZ" dirty="0" smtClean="0"/>
              <a:t>“If </a:t>
            </a:r>
            <a:r>
              <a:rPr lang="en-NZ" dirty="0"/>
              <a:t>you define a reference variable whose type is an interface, any object you assign to it </a:t>
            </a:r>
            <a:r>
              <a:rPr lang="en-NZ" i="1" dirty="0"/>
              <a:t>must</a:t>
            </a:r>
            <a:r>
              <a:rPr lang="en-NZ" dirty="0"/>
              <a:t> be an instance of a class that implements the interface</a:t>
            </a:r>
            <a:r>
              <a:rPr lang="en-NZ" dirty="0" smtClean="0"/>
              <a:t>.” [</a:t>
            </a:r>
            <a:r>
              <a:rPr lang="en-NZ" dirty="0" smtClean="0">
                <a:hlinkClick r:id="rId2"/>
              </a:rPr>
              <a:t>http</a:t>
            </a:r>
            <a:r>
              <a:rPr lang="en-NZ" dirty="0">
                <a:hlinkClick r:id="rId2"/>
              </a:rPr>
              <a:t>://</a:t>
            </a:r>
            <a:r>
              <a:rPr lang="en-NZ" dirty="0" smtClean="0">
                <a:hlinkClick r:id="rId2"/>
              </a:rPr>
              <a:t>docs.oracle.com/javase/tutorial/java/IandI/interfaceAsType.html</a:t>
            </a:r>
            <a:r>
              <a:rPr lang="en-NZ" dirty="0" smtClean="0"/>
              <a:t>]</a:t>
            </a:r>
          </a:p>
          <a:p>
            <a:r>
              <a:rPr lang="en-NZ" dirty="0" smtClean="0"/>
              <a:t>Example on the next slide: </a:t>
            </a:r>
          </a:p>
          <a:p>
            <a:pPr lvl="1"/>
            <a:r>
              <a:rPr lang="en-NZ" dirty="0" smtClean="0"/>
              <a:t>A method </a:t>
            </a:r>
            <a:r>
              <a:rPr lang="en-NZ" dirty="0"/>
              <a:t>for finding the largest object in a pair of objects, for </a:t>
            </a:r>
            <a:r>
              <a:rPr lang="en-NZ" i="1" dirty="0"/>
              <a:t>any</a:t>
            </a:r>
            <a:r>
              <a:rPr lang="en-NZ" dirty="0"/>
              <a:t> objects that are instantiated from a class that implements 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Relatable</a:t>
            </a:r>
            <a:r>
              <a:rPr lang="en-NZ" dirty="0" smtClean="0"/>
              <a:t>.</a:t>
            </a:r>
            <a:endParaRPr lang="en-NZ" dirty="0"/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public interface Relatable {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public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isLargerThan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 Relatable other ); 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82290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Using an Interface as a </a:t>
            </a:r>
            <a:r>
              <a:rPr lang="en-NZ" dirty="0" smtClean="0"/>
              <a:t>Type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0" y="1075184"/>
            <a:ext cx="9612436" cy="530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 </a:t>
            </a:r>
            <a:r>
              <a:rPr lang="en-NZ" sz="2200" b="1" dirty="0" err="1" smtClean="0">
                <a:latin typeface="Courier New" pitchFamily="49" charset="0"/>
                <a:cs typeface="Courier New" pitchFamily="49" charset="0"/>
              </a:rPr>
              <a:t>findMax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(Object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object1, Object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object2) { </a:t>
            </a: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Relatable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obj1 = (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Relatable)object1;</a:t>
            </a: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Relatable obj2 = (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Relatable)object2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;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if( (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obj1).</a:t>
            </a:r>
            <a:r>
              <a:rPr lang="en-NZ" sz="2200" b="1" dirty="0" err="1">
                <a:latin typeface="Courier New" pitchFamily="49" charset="0"/>
                <a:cs typeface="Courier New" pitchFamily="49" charset="0"/>
              </a:rPr>
              <a:t>isLargerThan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(obj2) &gt;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0 ) </a:t>
            </a: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  return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object1;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else </a:t>
            </a:r>
          </a:p>
          <a:p>
            <a:pPr marL="0" indent="0">
              <a:buNone/>
            </a:pPr>
            <a:r>
              <a:rPr lang="en-NZ" sz="22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 return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object2;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} </a:t>
            </a:r>
          </a:p>
          <a:p>
            <a:r>
              <a:rPr lang="en-NZ" dirty="0" smtClean="0"/>
              <a:t>If comparisons are important in your application, </a:t>
            </a:r>
            <a:r>
              <a:rPr lang="en-NZ" dirty="0"/>
              <a:t>then you’ll be able to write very elegant code</a:t>
            </a:r>
            <a:r>
              <a:rPr lang="en-NZ" dirty="0" smtClean="0"/>
              <a:t>!</a:t>
            </a:r>
          </a:p>
          <a:p>
            <a:pPr lvl="1"/>
            <a:r>
              <a:rPr lang="en-NZ" sz="2100" dirty="0" smtClean="0"/>
              <a:t>You can write  </a:t>
            </a:r>
            <a:r>
              <a:rPr lang="en-NZ" sz="2100" b="1" dirty="0" err="1" smtClean="0">
                <a:latin typeface="Courier New" pitchFamily="49" charset="0"/>
                <a:cs typeface="Courier New" pitchFamily="49" charset="0"/>
              </a:rPr>
              <a:t>z.findMax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(x, y)</a:t>
            </a:r>
            <a:r>
              <a:rPr lang="en-NZ" sz="2100" dirty="0" smtClean="0"/>
              <a:t>,  if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NZ" sz="2100" dirty="0" smtClean="0"/>
              <a:t> and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y</a:t>
            </a:r>
            <a:r>
              <a:rPr lang="en-NZ" sz="2100" dirty="0" smtClean="0"/>
              <a:t> are instances of any class  which e</a:t>
            </a:r>
            <a:r>
              <a:rPr lang="en-NZ" dirty="0" smtClean="0"/>
              <a:t>xtends </a:t>
            </a:r>
            <a:r>
              <a:rPr lang="en-NZ" sz="2100" b="1" dirty="0">
                <a:latin typeface="Courier New" pitchFamily="49" charset="0"/>
                <a:cs typeface="Courier New" pitchFamily="49" charset="0"/>
              </a:rPr>
              <a:t>Relatable</a:t>
            </a:r>
            <a:r>
              <a:rPr lang="en-NZ" dirty="0" smtClean="0"/>
              <a:t>.</a:t>
            </a:r>
            <a:endParaRPr lang="en-NZ" sz="2400" dirty="0"/>
          </a:p>
          <a:p>
            <a:endParaRPr lang="en-NZ" sz="2400" dirty="0" smtClean="0"/>
          </a:p>
          <a:p>
            <a:endParaRPr lang="en-NZ" sz="24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53726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/>
              <a:t>Using an Interface as a </a:t>
            </a:r>
            <a:r>
              <a:rPr lang="en-NZ" dirty="0" smtClean="0"/>
              <a:t>Type: Dangers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14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493250" cy="53061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 </a:t>
            </a:r>
            <a:r>
              <a:rPr lang="en-NZ" sz="2200" b="1" dirty="0" err="1" smtClean="0">
                <a:latin typeface="Courier New" pitchFamily="49" charset="0"/>
                <a:cs typeface="Courier New" pitchFamily="49" charset="0"/>
              </a:rPr>
              <a:t>findMax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( Object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object1, Object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object2 )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{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Relatable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obj1 = (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Relatable)object1;</a:t>
            </a: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Relatable obj2 = (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Relatable)object2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;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if( (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obj1).</a:t>
            </a:r>
            <a:r>
              <a:rPr lang="en-NZ" sz="2200" b="1" dirty="0" err="1">
                <a:latin typeface="Courier New" pitchFamily="49" charset="0"/>
                <a:cs typeface="Courier New" pitchFamily="49" charset="0"/>
              </a:rPr>
              <a:t>isLargerThan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(obj2) &gt;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0 ) </a:t>
            </a: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    return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object1;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   else return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object2; </a:t>
            </a:r>
            <a:endParaRPr lang="en-NZ" sz="22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} </a:t>
            </a:r>
          </a:p>
          <a:p>
            <a:r>
              <a:rPr lang="en-NZ" dirty="0" smtClean="0"/>
              <a:t>Watch out for type mismatches!!  We’d get a compile-time error if </a:t>
            </a:r>
          </a:p>
          <a:p>
            <a:pPr lvl="1"/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(object1).</a:t>
            </a:r>
            <a:r>
              <a:rPr lang="en-NZ" sz="2200" b="1" dirty="0" err="1" smtClean="0">
                <a:latin typeface="Courier New" pitchFamily="49" charset="0"/>
                <a:cs typeface="Courier New" pitchFamily="49" charset="0"/>
              </a:rPr>
              <a:t>isLargerThan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(object2)</a:t>
            </a:r>
            <a:r>
              <a:rPr lang="en-NZ" sz="2200" dirty="0" smtClean="0"/>
              <a:t> were in the body of this method,</a:t>
            </a:r>
          </a:p>
          <a:p>
            <a:pPr lvl="1"/>
            <a:r>
              <a:rPr lang="en-NZ" sz="2200" dirty="0"/>
              <a:t>w</a:t>
            </a:r>
            <a:r>
              <a:rPr lang="en-NZ" sz="2200" dirty="0" smtClean="0"/>
              <a:t>e invoked it as </a:t>
            </a:r>
            <a:r>
              <a:rPr lang="en-NZ" sz="2200" b="1" dirty="0" err="1" smtClean="0">
                <a:latin typeface="Courier New" pitchFamily="49" charset="0"/>
                <a:cs typeface="Courier New" pitchFamily="49" charset="0"/>
              </a:rPr>
              <a:t>z.findMax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sz="2200" b="1" dirty="0" err="1" smtClean="0">
                <a:latin typeface="Courier New" pitchFamily="49" charset="0"/>
                <a:cs typeface="Courier New" pitchFamily="49" charset="0"/>
              </a:rPr>
              <a:t>x,y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)</a:t>
            </a:r>
            <a:r>
              <a:rPr lang="en-NZ" sz="2200" dirty="0" smtClean="0"/>
              <a:t>,  for any instance 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NZ" sz="2200" dirty="0" smtClean="0"/>
              <a:t> of a class that doesn’t extend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Relatable</a:t>
            </a:r>
            <a:r>
              <a:rPr lang="en-NZ" sz="2200" dirty="0" smtClean="0"/>
              <a:t>, or if</a:t>
            </a:r>
          </a:p>
          <a:p>
            <a:pPr lvl="1"/>
            <a:r>
              <a:rPr lang="en-NZ" sz="2200" dirty="0"/>
              <a:t>w</a:t>
            </a:r>
            <a:r>
              <a:rPr lang="en-NZ" sz="2200" dirty="0" smtClean="0"/>
              <a:t>e invoked it as </a:t>
            </a:r>
            <a:r>
              <a:rPr lang="en-NZ" sz="2200" b="1" dirty="0" err="1">
                <a:latin typeface="Courier New" pitchFamily="49" charset="0"/>
                <a:cs typeface="Courier New" pitchFamily="49" charset="0"/>
              </a:rPr>
              <a:t>x.findLargest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NZ" sz="2200" b="1" dirty="0" err="1">
                <a:latin typeface="Courier New" pitchFamily="49" charset="0"/>
                <a:cs typeface="Courier New" pitchFamily="49" charset="0"/>
              </a:rPr>
              <a:t>y,z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)</a:t>
            </a:r>
            <a:r>
              <a:rPr lang="en-NZ" sz="2200" dirty="0" smtClean="0"/>
              <a:t>,  if </a:t>
            </a:r>
            <a:r>
              <a:rPr lang="en-NZ" sz="2200" b="1" dirty="0" err="1">
                <a:latin typeface="Courier New" pitchFamily="49" charset="0"/>
                <a:cs typeface="Courier New" pitchFamily="49" charset="0"/>
              </a:rPr>
              <a:t>y.isLargerThan</a:t>
            </a:r>
            <a:r>
              <a:rPr lang="en-NZ" sz="22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sz="2200" dirty="0" smtClean="0"/>
              <a:t> does not accept </a:t>
            </a:r>
            <a:r>
              <a:rPr lang="en-NZ" sz="2200" b="1" dirty="0">
                <a:latin typeface="Courier New" pitchFamily="49" charset="0"/>
                <a:cs typeface="Courier New" pitchFamily="49" charset="0"/>
              </a:rPr>
              <a:t>z</a:t>
            </a:r>
            <a:r>
              <a:rPr lang="en-NZ" sz="2200" dirty="0" smtClean="0"/>
              <a:t> as a parameter.</a:t>
            </a:r>
          </a:p>
          <a:p>
            <a:r>
              <a:rPr lang="en-NZ" sz="2700" dirty="0" smtClean="0"/>
              <a:t>If it’s easy for a programmer (and a compiler) to determine the class of all arguments in every method-call, then you’ll avoid these dangers.</a:t>
            </a:r>
          </a:p>
          <a:p>
            <a:pPr marL="0" indent="0">
              <a:buNone/>
            </a:pPr>
            <a:endParaRPr lang="en-NZ" sz="2400" dirty="0"/>
          </a:p>
          <a:p>
            <a:endParaRPr lang="en-NZ" sz="2400" dirty="0" smtClean="0"/>
          </a:p>
          <a:p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xmlns="" val="380614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Typing Rules</a:t>
            </a:r>
          </a:p>
        </p:txBody>
      </p:sp>
      <p:sp>
        <p:nvSpPr>
          <p:cNvPr id="22532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endParaRPr lang="en-NZ" dirty="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25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2F8A7226-4ED3-4AF2-99CD-8417C95F7F26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15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25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NZ" dirty="0" smtClean="0"/>
              <a:t>The typing rules for interfaces are similar to those for classes. </a:t>
            </a:r>
          </a:p>
          <a:p>
            <a:pPr lvl="1"/>
            <a:r>
              <a:rPr lang="en-NZ" dirty="0" smtClean="0"/>
              <a:t>A reference variable of interface type T can refer to an instance of any class that implements interface T or a sub-interface of  T.</a:t>
            </a:r>
          </a:p>
          <a:p>
            <a:pPr lvl="1"/>
            <a:r>
              <a:rPr lang="en-NZ" dirty="0" smtClean="0"/>
              <a:t>Through a reference variable of interface type T, methods defined by T and its super interfaces can be called.</a:t>
            </a:r>
          </a:p>
        </p:txBody>
      </p:sp>
      <p:sp>
        <p:nvSpPr>
          <p:cNvPr id="22535" name="Rectangle 4"/>
          <p:cNvSpPr>
            <a:spLocks noChangeArrowheads="1"/>
          </p:cNvSpPr>
          <p:nvPr/>
        </p:nvSpPr>
        <p:spPr bwMode="auto">
          <a:xfrm>
            <a:off x="7056462" y="2886035"/>
            <a:ext cx="1712962" cy="830997"/>
          </a:xfrm>
          <a:prstGeom prst="rect">
            <a:avLst/>
          </a:prstGeom>
          <a:solidFill>
            <a:srgbClr val="C0C0C0">
              <a:alpha val="50195"/>
            </a:srgbClr>
          </a:solidFill>
          <a:ln w="1905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/>
          <a:p>
            <a:pPr algn="l"/>
            <a:r>
              <a:rPr lang="en-NZ" sz="1200" b="1" dirty="0"/>
              <a:t>interface I1 {</a:t>
            </a:r>
          </a:p>
          <a:p>
            <a:pPr algn="l"/>
            <a:r>
              <a:rPr lang="en-NZ" sz="1200" b="1" dirty="0"/>
              <a:t>  public void m1();</a:t>
            </a:r>
          </a:p>
          <a:p>
            <a:pPr algn="l"/>
            <a:r>
              <a:rPr lang="en-NZ" sz="1200" b="1" dirty="0"/>
              <a:t>  public void m2();</a:t>
            </a:r>
          </a:p>
          <a:p>
            <a:pPr algn="l"/>
            <a:r>
              <a:rPr lang="en-NZ" sz="1200" b="1" dirty="0"/>
              <a:t>}</a:t>
            </a:r>
          </a:p>
        </p:txBody>
      </p:sp>
      <p:sp>
        <p:nvSpPr>
          <p:cNvPr id="22536" name="Rectangle 5"/>
          <p:cNvSpPr>
            <a:spLocks noChangeArrowheads="1"/>
          </p:cNvSpPr>
          <p:nvPr/>
        </p:nvSpPr>
        <p:spPr bwMode="auto">
          <a:xfrm>
            <a:off x="2925366" y="3534107"/>
            <a:ext cx="2729309" cy="830997"/>
          </a:xfrm>
          <a:prstGeom prst="rect">
            <a:avLst/>
          </a:prstGeom>
          <a:solidFill>
            <a:srgbClr val="C0C0C0">
              <a:alpha val="50195"/>
            </a:srgbClr>
          </a:solidFill>
          <a:ln w="1905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/>
          <a:p>
            <a:pPr algn="l"/>
            <a:r>
              <a:rPr lang="en-NZ" sz="1200" b="1" dirty="0"/>
              <a:t>class c1 implements I1 {</a:t>
            </a:r>
          </a:p>
          <a:p>
            <a:pPr algn="l"/>
            <a:r>
              <a:rPr lang="en-NZ" sz="1200" b="1" dirty="0"/>
              <a:t>  public void m1() {}</a:t>
            </a:r>
          </a:p>
          <a:p>
            <a:pPr algn="l"/>
            <a:r>
              <a:rPr lang="en-NZ" sz="1200" b="1" dirty="0"/>
              <a:t>  public void m2() {}</a:t>
            </a:r>
          </a:p>
          <a:p>
            <a:pPr algn="l"/>
            <a:r>
              <a:rPr lang="en-NZ" sz="1200" b="1" dirty="0"/>
              <a:t>}</a:t>
            </a:r>
          </a:p>
        </p:txBody>
      </p:sp>
      <p:sp>
        <p:nvSpPr>
          <p:cNvPr id="22537" name="Rectangle 6"/>
          <p:cNvSpPr>
            <a:spLocks noChangeArrowheads="1"/>
          </p:cNvSpPr>
          <p:nvPr/>
        </p:nvSpPr>
        <p:spPr bwMode="auto">
          <a:xfrm>
            <a:off x="6116322" y="4149080"/>
            <a:ext cx="3589206" cy="646113"/>
          </a:xfrm>
          <a:prstGeom prst="rect">
            <a:avLst/>
          </a:prstGeom>
          <a:solidFill>
            <a:srgbClr val="C0C0C0">
              <a:alpha val="50195"/>
            </a:srgbClr>
          </a:solidFill>
          <a:ln w="1905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/>
          <a:p>
            <a:pPr algn="l"/>
            <a:r>
              <a:rPr lang="en-NZ" sz="1200" b="1" dirty="0"/>
              <a:t>interface I2 extends I1 {</a:t>
            </a:r>
          </a:p>
          <a:p>
            <a:pPr algn="l"/>
            <a:r>
              <a:rPr lang="en-NZ" sz="1200" b="1" dirty="0"/>
              <a:t>  public void m3();</a:t>
            </a:r>
          </a:p>
          <a:p>
            <a:pPr algn="l"/>
            <a:r>
              <a:rPr lang="en-NZ" sz="1200" b="1" dirty="0"/>
              <a:t>}</a:t>
            </a:r>
          </a:p>
        </p:txBody>
      </p:sp>
      <p:sp>
        <p:nvSpPr>
          <p:cNvPr id="22538" name="Rectangle 7"/>
          <p:cNvSpPr>
            <a:spLocks noChangeArrowheads="1"/>
          </p:cNvSpPr>
          <p:nvPr/>
        </p:nvSpPr>
        <p:spPr bwMode="auto">
          <a:xfrm>
            <a:off x="6393160" y="5293320"/>
            <a:ext cx="3042311" cy="1016000"/>
          </a:xfrm>
          <a:prstGeom prst="rect">
            <a:avLst/>
          </a:prstGeom>
          <a:solidFill>
            <a:srgbClr val="C0C0C0">
              <a:alpha val="50195"/>
            </a:srgbClr>
          </a:solidFill>
          <a:ln w="1905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/>
          <a:p>
            <a:pPr algn="l"/>
            <a:r>
              <a:rPr lang="en-NZ" sz="1200" b="1" dirty="0"/>
              <a:t>class c2 implements I2 {</a:t>
            </a:r>
          </a:p>
          <a:p>
            <a:pPr algn="l"/>
            <a:r>
              <a:rPr lang="en-NZ" sz="1200" b="1" dirty="0"/>
              <a:t>  public void m1() {}</a:t>
            </a:r>
          </a:p>
          <a:p>
            <a:pPr algn="l"/>
            <a:r>
              <a:rPr lang="en-NZ" sz="1200" b="1" dirty="0"/>
              <a:t>  public void m2() {}</a:t>
            </a:r>
          </a:p>
          <a:p>
            <a:pPr algn="l"/>
            <a:r>
              <a:rPr lang="en-NZ" sz="1200" b="1" dirty="0"/>
              <a:t>  public void m3() {}</a:t>
            </a:r>
          </a:p>
          <a:p>
            <a:pPr algn="l"/>
            <a:r>
              <a:rPr lang="en-NZ" sz="1200" b="1" dirty="0"/>
              <a:t>}</a:t>
            </a:r>
          </a:p>
        </p:txBody>
      </p:sp>
      <p:cxnSp>
        <p:nvCxnSpPr>
          <p:cNvPr id="22539" name="AutoShape 8"/>
          <p:cNvCxnSpPr>
            <a:cxnSpLocks noChangeShapeType="1"/>
            <a:stCxn id="22536" idx="0"/>
          </p:cNvCxnSpPr>
          <p:nvPr/>
        </p:nvCxnSpPr>
        <p:spPr bwMode="auto">
          <a:xfrm flipV="1">
            <a:off x="4290021" y="3253748"/>
            <a:ext cx="2766441" cy="280359"/>
          </a:xfrm>
          <a:prstGeom prst="straightConnector1">
            <a:avLst/>
          </a:prstGeom>
          <a:noFill/>
          <a:ln w="19050">
            <a:solidFill>
              <a:srgbClr val="8000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0" name="AutoShape 9"/>
          <p:cNvCxnSpPr>
            <a:cxnSpLocks noChangeShapeType="1"/>
            <a:stCxn id="22537" idx="0"/>
            <a:endCxn id="22535" idx="2"/>
          </p:cNvCxnSpPr>
          <p:nvPr/>
        </p:nvCxnSpPr>
        <p:spPr bwMode="auto">
          <a:xfrm flipV="1">
            <a:off x="7910925" y="3717032"/>
            <a:ext cx="2018" cy="432048"/>
          </a:xfrm>
          <a:prstGeom prst="straightConnector1">
            <a:avLst/>
          </a:prstGeom>
          <a:noFill/>
          <a:ln w="19050">
            <a:solidFill>
              <a:srgbClr val="8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1" name="AutoShape 10"/>
          <p:cNvCxnSpPr>
            <a:cxnSpLocks noChangeShapeType="1"/>
            <a:stCxn id="22538" idx="0"/>
            <a:endCxn id="22537" idx="2"/>
          </p:cNvCxnSpPr>
          <p:nvPr/>
        </p:nvCxnSpPr>
        <p:spPr bwMode="auto">
          <a:xfrm flipH="1" flipV="1">
            <a:off x="7910925" y="4795193"/>
            <a:ext cx="3391" cy="498127"/>
          </a:xfrm>
          <a:prstGeom prst="straightConnector1">
            <a:avLst/>
          </a:prstGeom>
          <a:noFill/>
          <a:ln w="19050">
            <a:solidFill>
              <a:srgbClr val="8000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42" name="Rectangle 5"/>
          <p:cNvSpPr>
            <a:spLocks noChangeArrowheads="1"/>
          </p:cNvSpPr>
          <p:nvPr/>
        </p:nvSpPr>
        <p:spPr bwMode="auto">
          <a:xfrm>
            <a:off x="975122" y="4508500"/>
            <a:ext cx="4841973" cy="175432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l"/>
            <a:r>
              <a:rPr lang="en-NZ" sz="1200" b="1" dirty="0"/>
              <a:t>C1 a = new C1</a:t>
            </a:r>
            <a:r>
              <a:rPr lang="en-NZ" sz="1200" b="1" dirty="0" smtClean="0"/>
              <a:t>();  \\ a is a reference variable of type C1</a:t>
            </a:r>
            <a:endParaRPr lang="en-NZ" sz="1200" b="1" dirty="0"/>
          </a:p>
          <a:p>
            <a:pPr algn="l"/>
            <a:r>
              <a:rPr lang="en-NZ" sz="1200" b="1" dirty="0"/>
              <a:t>C1 b = new C1</a:t>
            </a:r>
            <a:r>
              <a:rPr lang="en-NZ" sz="1200" b="1" dirty="0" smtClean="0"/>
              <a:t>(); </a:t>
            </a:r>
            <a:endParaRPr lang="en-NZ" sz="1200" b="1" dirty="0"/>
          </a:p>
          <a:p>
            <a:pPr algn="l"/>
            <a:r>
              <a:rPr lang="en-NZ" sz="1200" b="1" dirty="0"/>
              <a:t>I1 p = a</a:t>
            </a:r>
            <a:r>
              <a:rPr lang="en-NZ" sz="1200" b="1" dirty="0" smtClean="0"/>
              <a:t>; \\ p is a  reference variable of type I1</a:t>
            </a:r>
            <a:endParaRPr lang="en-NZ" sz="1200" b="1" dirty="0"/>
          </a:p>
          <a:p>
            <a:pPr algn="l"/>
            <a:r>
              <a:rPr lang="en-NZ" sz="1200" b="1" dirty="0"/>
              <a:t>p.m1();</a:t>
            </a:r>
          </a:p>
          <a:p>
            <a:pPr algn="l"/>
            <a:endParaRPr lang="en-NZ" sz="1200" b="1" dirty="0"/>
          </a:p>
          <a:p>
            <a:pPr algn="l"/>
            <a:r>
              <a:rPr lang="en-NZ" sz="1200" b="1" dirty="0"/>
              <a:t>C2 c = new C2();</a:t>
            </a:r>
          </a:p>
          <a:p>
            <a:pPr algn="l"/>
            <a:r>
              <a:rPr lang="en-NZ" sz="1200" b="1" dirty="0"/>
              <a:t>I2 q = c</a:t>
            </a:r>
            <a:r>
              <a:rPr lang="en-NZ" sz="1200" b="1" dirty="0" smtClean="0"/>
              <a:t>;  \\ q is a reference variable of type I2</a:t>
            </a:r>
            <a:endParaRPr lang="en-NZ" sz="1200" b="1" dirty="0"/>
          </a:p>
          <a:p>
            <a:pPr algn="l"/>
            <a:r>
              <a:rPr lang="en-NZ" sz="1200" b="1" dirty="0"/>
              <a:t>q.m1();</a:t>
            </a:r>
          </a:p>
          <a:p>
            <a:pPr algn="l"/>
            <a:r>
              <a:rPr lang="en-NZ" sz="1200" b="1" dirty="0"/>
              <a:t>q.m2</a:t>
            </a:r>
            <a:r>
              <a:rPr lang="en-NZ" sz="1200" b="1" dirty="0" smtClean="0"/>
              <a:t>();</a:t>
            </a:r>
            <a:endParaRPr lang="en-NZ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905328" y="4859868"/>
            <a:ext cx="128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800" b="1" dirty="0" smtClean="0"/>
              <a:t>«realize»</a:t>
            </a:r>
            <a:endParaRPr lang="en-NZ" sz="1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400071" y="2987660"/>
            <a:ext cx="128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800" b="1" dirty="0" smtClean="0"/>
              <a:t>«realize»</a:t>
            </a:r>
            <a:endParaRPr lang="en-NZ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instanceof</a:t>
            </a:r>
            <a:endParaRPr lang="en-US" smtClean="0"/>
          </a:p>
        </p:txBody>
      </p:sp>
      <p:sp>
        <p:nvSpPr>
          <p:cNvPr id="23555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54FA7B69-D69A-4371-B177-DA5C2952476C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16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3558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94337" y="1196976"/>
            <a:ext cx="9360826" cy="216001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NZ" sz="2800" dirty="0" smtClean="0"/>
              <a:t>You can use the </a:t>
            </a:r>
            <a:r>
              <a:rPr lang="en-NZ" sz="2800" dirty="0" err="1" smtClean="0"/>
              <a:t>instanceof</a:t>
            </a:r>
            <a:r>
              <a:rPr lang="en-NZ" sz="2800" dirty="0" smtClean="0"/>
              <a:t> operator to test an object to see if it implements an interface, </a:t>
            </a:r>
            <a:r>
              <a:rPr lang="en-NZ" sz="2800" b="1" dirty="0" smtClean="0"/>
              <a:t>before</a:t>
            </a:r>
            <a:r>
              <a:rPr lang="en-NZ" sz="2800" b="1" i="1" dirty="0" smtClean="0"/>
              <a:t> </a:t>
            </a:r>
            <a:r>
              <a:rPr lang="en-NZ" sz="2800" dirty="0" smtClean="0"/>
              <a:t>you invoke a method in this interface.</a:t>
            </a:r>
          </a:p>
          <a:p>
            <a:pPr lvl="1" eaLnBrk="1" hangingPunct="1">
              <a:lnSpc>
                <a:spcPct val="80000"/>
              </a:lnSpc>
            </a:pPr>
            <a:r>
              <a:rPr lang="en-NZ" sz="2400" dirty="0" smtClean="0"/>
              <a:t>This </a:t>
            </a:r>
            <a:r>
              <a:rPr lang="en-NZ" sz="2400" i="1" dirty="0" smtClean="0"/>
              <a:t>might</a:t>
            </a:r>
            <a:r>
              <a:rPr lang="en-NZ" sz="2400" dirty="0" smtClean="0"/>
              <a:t> improve readability and correctness.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This </a:t>
            </a:r>
            <a:r>
              <a:rPr lang="en-US" sz="2400" i="1" dirty="0" smtClean="0"/>
              <a:t>might </a:t>
            </a:r>
            <a:r>
              <a:rPr lang="en-US" sz="2400" dirty="0" smtClean="0"/>
              <a:t>be a hack.   </a:t>
            </a:r>
          </a:p>
          <a:p>
            <a:pPr lvl="2">
              <a:lnSpc>
                <a:spcPct val="80000"/>
              </a:lnSpc>
            </a:pPr>
            <a:r>
              <a:rPr lang="en-US" sz="2100" dirty="0" smtClean="0"/>
              <a:t>Where possible, you should extend classes and interfaces to obtain polymorphic </a:t>
            </a:r>
            <a:r>
              <a:rPr lang="en-US" sz="2100" dirty="0" err="1" smtClean="0"/>
              <a:t>behaviour</a:t>
            </a:r>
            <a:r>
              <a:rPr lang="en-US" sz="2100" dirty="0" smtClean="0"/>
              <a:t>, rather than making a runtime check.</a:t>
            </a:r>
          </a:p>
        </p:txBody>
      </p:sp>
      <p:sp>
        <p:nvSpPr>
          <p:cNvPr id="23559" name="Rectangle 4"/>
          <p:cNvSpPr>
            <a:spLocks noChangeArrowheads="1"/>
          </p:cNvSpPr>
          <p:nvPr/>
        </p:nvSpPr>
        <p:spPr bwMode="auto">
          <a:xfrm>
            <a:off x="531520" y="3356992"/>
            <a:ext cx="8928992" cy="283154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if( </a:t>
            </a:r>
            <a:r>
              <a:rPr lang="en-NZ" sz="1800" b="1" dirty="0">
                <a:latin typeface="Courier New" pitchFamily="49" charset="0"/>
                <a:cs typeface="Courier New" pitchFamily="49" charset="0"/>
              </a:rPr>
              <a:t>b </a:t>
            </a:r>
            <a:r>
              <a:rPr lang="en-NZ" sz="1800" b="1" dirty="0" err="1">
                <a:latin typeface="Courier New" pitchFamily="49" charset="0"/>
                <a:cs typeface="Courier New" pitchFamily="49" charset="0"/>
              </a:rPr>
              <a:t>instanceof</a:t>
            </a:r>
            <a:r>
              <a:rPr lang="en-NZ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1800" b="1" dirty="0" err="1" smtClean="0">
                <a:latin typeface="Courier New" pitchFamily="49" charset="0"/>
                <a:cs typeface="Courier New" pitchFamily="49" charset="0"/>
              </a:rPr>
              <a:t>Bounceable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 ) {</a:t>
            </a:r>
            <a:endParaRPr lang="en-NZ" sz="18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NZ" sz="18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sz="1800" b="1" dirty="0" err="1" smtClean="0">
                <a:latin typeface="Courier New" pitchFamily="49" charset="0"/>
                <a:cs typeface="Courier New" pitchFamily="49" charset="0"/>
              </a:rPr>
              <a:t>b.hitWall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( "</a:t>
            </a:r>
            <a:r>
              <a:rPr lang="en-NZ" sz="1800" b="1" dirty="0">
                <a:latin typeface="Courier New" pitchFamily="49" charset="0"/>
                <a:cs typeface="Courier New" pitchFamily="49" charset="0"/>
              </a:rPr>
              <a:t>Wall 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A" );</a:t>
            </a:r>
          </a:p>
          <a:p>
            <a:pPr algn="l"/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} else { \\ abort, with an error message to the console</a:t>
            </a:r>
          </a:p>
          <a:p>
            <a:pPr algn="l"/>
            <a:r>
              <a:rPr lang="en-NZ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 throw new </a:t>
            </a:r>
            <a:r>
              <a:rPr lang="en-NZ" sz="1800" b="1" dirty="0" err="1" smtClean="0">
                <a:latin typeface="Courier New" pitchFamily="49" charset="0"/>
                <a:cs typeface="Courier New" pitchFamily="49" charset="0"/>
              </a:rPr>
              <a:t>AssertionError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( b ); </a:t>
            </a:r>
          </a:p>
          <a:p>
            <a:pPr algn="l"/>
            <a:r>
              <a:rPr lang="en-NZ" sz="1800" b="1" dirty="0">
                <a:latin typeface="Courier New" pitchFamily="49" charset="0"/>
                <a:cs typeface="Courier New" pitchFamily="49" charset="0"/>
              </a:rPr>
              <a:t>}</a:t>
            </a:r>
            <a:endParaRPr lang="en-NZ" sz="18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endParaRPr lang="en-NZ" sz="1800" b="1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NZ" sz="1800" b="1" dirty="0">
                <a:latin typeface="Courier New" pitchFamily="49" charset="0"/>
                <a:cs typeface="Courier New" pitchFamily="49" charset="0"/>
              </a:rPr>
              <a:t>Date </a:t>
            </a:r>
            <a:r>
              <a:rPr lang="en-NZ" sz="1800" b="1" dirty="0" err="1" smtClean="0">
                <a:latin typeface="Courier New" pitchFamily="49" charset="0"/>
                <a:cs typeface="Courier New" pitchFamily="49" charset="0"/>
              </a:rPr>
              <a:t>somedate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NZ" sz="1800" b="1" dirty="0">
                <a:latin typeface="Courier New" pitchFamily="49" charset="0"/>
                <a:cs typeface="Courier New" pitchFamily="49" charset="0"/>
              </a:rPr>
              <a:t>Date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/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\\ throw an exception if </a:t>
            </a:r>
            <a:r>
              <a:rPr lang="en-NZ" sz="1800" b="1" dirty="0" err="1" smtClean="0">
                <a:latin typeface="Courier New" pitchFamily="49" charset="0"/>
                <a:cs typeface="Courier New" pitchFamily="49" charset="0"/>
              </a:rPr>
              <a:t>somedate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 is not Relatable.</a:t>
            </a:r>
            <a:br>
              <a:rPr lang="en-NZ" sz="18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assert( Date </a:t>
            </a:r>
            <a:r>
              <a:rPr lang="en-NZ" sz="1800" b="1" dirty="0" err="1">
                <a:latin typeface="Courier New" pitchFamily="49" charset="0"/>
                <a:cs typeface="Courier New" pitchFamily="49" charset="0"/>
              </a:rPr>
              <a:t>instanceof</a:t>
            </a:r>
            <a:r>
              <a:rPr lang="en-NZ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1800" b="1" dirty="0" smtClean="0">
                <a:latin typeface="Courier New" pitchFamily="49" charset="0"/>
                <a:cs typeface="Courier New" pitchFamily="49" charset="0"/>
              </a:rPr>
              <a:t>Relatable );</a:t>
            </a:r>
          </a:p>
          <a:p>
            <a:pPr marL="0" lvl="2" algn="l"/>
            <a:r>
              <a:rPr lang="en-NZ" sz="1600" b="1" dirty="0" smtClean="0">
                <a:latin typeface="Courier New" pitchFamily="49" charset="0"/>
                <a:cs typeface="Courier New" pitchFamily="49" charset="0"/>
              </a:rPr>
              <a:t>\\ See </a:t>
            </a:r>
            <a:r>
              <a:rPr lang="en-US" sz="1600" b="1" dirty="0">
                <a:latin typeface="Courier New" pitchFamily="49" charset="0"/>
                <a:cs typeface="Courier New" pitchFamily="49" charset="0"/>
                <a:hlinkClick r:id="rId2"/>
              </a:rPr>
              <a:t>http://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  <a:hlinkClick r:id="rId2"/>
              </a:rPr>
              <a:t>docs.oracle.com/javase/1.4.2/docs/guide/lang/assert.html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en-NZ" sz="16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3668</TotalTime>
  <Words>1498</Words>
  <Application>Microsoft Office PowerPoint</Application>
  <PresentationFormat>A4 Paper (210x297 mm)</PresentationFormat>
  <Paragraphs>210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Origin</vt:lpstr>
      <vt:lpstr>Slide 1</vt:lpstr>
      <vt:lpstr>Agenda</vt:lpstr>
      <vt:lpstr>Learning objectives for this week</vt:lpstr>
      <vt:lpstr>Interfaces, in UML (review)</vt:lpstr>
      <vt:lpstr>Interfaces in Java</vt:lpstr>
      <vt:lpstr>Implementations, in Java</vt:lpstr>
      <vt:lpstr>Example 1</vt:lpstr>
      <vt:lpstr>Example 2</vt:lpstr>
      <vt:lpstr>Example 3</vt:lpstr>
      <vt:lpstr>MouseListener in java.awt.event</vt:lpstr>
      <vt:lpstr>UML: Review of Interfaces.  Packages.</vt:lpstr>
      <vt:lpstr>Using an Interface as a Type</vt:lpstr>
      <vt:lpstr>Using an Interface as a Type</vt:lpstr>
      <vt:lpstr>Using an Interface as a Type: Dangers</vt:lpstr>
      <vt:lpstr>Typing Rules</vt:lpstr>
      <vt:lpstr>instanceof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NTS</cp:lastModifiedBy>
  <cp:revision>282</cp:revision>
  <cp:lastPrinted>2013-03-10T08:13:21Z</cp:lastPrinted>
  <dcterms:created xsi:type="dcterms:W3CDTF">2003-06-18T01:49:53Z</dcterms:created>
  <dcterms:modified xsi:type="dcterms:W3CDTF">2014-06-13T13:27:41Z</dcterms:modified>
</cp:coreProperties>
</file>