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9" r:id="rId1"/>
  </p:sldMasterIdLst>
  <p:notesMasterIdLst>
    <p:notesMasterId r:id="rId27"/>
  </p:notesMasterIdLst>
  <p:handoutMasterIdLst>
    <p:handoutMasterId r:id="rId28"/>
  </p:handoutMasterIdLst>
  <p:sldIdLst>
    <p:sldId id="256" r:id="rId2"/>
    <p:sldId id="302" r:id="rId3"/>
    <p:sldId id="312" r:id="rId4"/>
    <p:sldId id="303" r:id="rId5"/>
    <p:sldId id="304" r:id="rId6"/>
    <p:sldId id="306" r:id="rId7"/>
    <p:sldId id="317" r:id="rId8"/>
    <p:sldId id="307" r:id="rId9"/>
    <p:sldId id="310" r:id="rId10"/>
    <p:sldId id="318" r:id="rId11"/>
    <p:sldId id="319" r:id="rId12"/>
    <p:sldId id="309" r:id="rId13"/>
    <p:sldId id="320" r:id="rId14"/>
    <p:sldId id="321" r:id="rId15"/>
    <p:sldId id="322" r:id="rId16"/>
    <p:sldId id="323" r:id="rId17"/>
    <p:sldId id="324" r:id="rId18"/>
    <p:sldId id="325" r:id="rId19"/>
    <p:sldId id="326" r:id="rId20"/>
    <p:sldId id="327" r:id="rId21"/>
    <p:sldId id="328" r:id="rId22"/>
    <p:sldId id="329" r:id="rId23"/>
    <p:sldId id="311" r:id="rId24"/>
    <p:sldId id="314" r:id="rId25"/>
    <p:sldId id="316" r:id="rId26"/>
  </p:sldIdLst>
  <p:sldSz cx="9906000" cy="6858000" type="A4"/>
  <p:notesSz cx="7099300" cy="10234613"/>
  <p:defaultTextStyle>
    <a:defPPr>
      <a:defRPr lang="en-NZ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80437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58" autoAdjust="0"/>
    <p:restoredTop sz="94737" autoAdjust="0"/>
  </p:normalViewPr>
  <p:slideViewPr>
    <p:cSldViewPr>
      <p:cViewPr>
        <p:scale>
          <a:sx n="62" d="100"/>
          <a:sy n="62" d="100"/>
        </p:scale>
        <p:origin x="-1440" y="-15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09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1" tIns="47809" rIns="95621" bIns="47809" numCol="1" anchor="t" anchorCtr="0" compatLnSpc="1">
            <a:prstTxWarp prst="textNoShape">
              <a:avLst/>
            </a:prstTxWarp>
          </a:bodyPr>
          <a:lstStyle>
            <a:lvl1pPr algn="l" defTabSz="955675">
              <a:spcBef>
                <a:spcPct val="20000"/>
              </a:spcBef>
              <a:buFontTx/>
              <a:buChar char="•"/>
              <a:defRPr sz="1300" b="1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6" y="0"/>
            <a:ext cx="3076575" cy="509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1" tIns="47809" rIns="95621" bIns="47809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20000"/>
              </a:spcBef>
              <a:buFontTx/>
              <a:buChar char="•"/>
              <a:defRPr sz="1300" b="1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5106"/>
            <a:ext cx="3076575" cy="509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1" tIns="47809" rIns="95621" bIns="47809" numCol="1" anchor="b" anchorCtr="0" compatLnSpc="1">
            <a:prstTxWarp prst="textNoShape">
              <a:avLst/>
            </a:prstTxWarp>
          </a:bodyPr>
          <a:lstStyle>
            <a:lvl1pPr algn="l" defTabSz="955675">
              <a:spcBef>
                <a:spcPct val="20000"/>
              </a:spcBef>
              <a:buFontTx/>
              <a:buChar char="•"/>
              <a:defRPr sz="1300" b="1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6" y="9725106"/>
            <a:ext cx="3076575" cy="509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1" tIns="47809" rIns="95621" bIns="47809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20000"/>
              </a:spcBef>
              <a:buFontTx/>
              <a:buChar char="•"/>
              <a:defRPr sz="1300" b="1">
                <a:latin typeface="Times New Roman" pitchFamily="18" charset="0"/>
              </a:defRPr>
            </a:lvl1pPr>
          </a:lstStyle>
          <a:p>
            <a:fld id="{E167212A-14EC-40D4-88E4-618B1918B453}" type="slidenum">
              <a:rPr lang="en-NZ"/>
              <a:pPr/>
              <a:t>‹#›</a:t>
            </a:fld>
            <a:endParaRPr lang="en-NZ" dirty="0"/>
          </a:p>
        </p:txBody>
      </p:sp>
    </p:spTree>
    <p:extLst>
      <p:ext uri="{BB962C8B-B14F-4D97-AF65-F5344CB8AC3E}">
        <p14:creationId xmlns="" xmlns:p14="http://schemas.microsoft.com/office/powerpoint/2010/main" val="27690168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09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1" tIns="47809" rIns="95621" bIns="47809" numCol="1" anchor="t" anchorCtr="0" compatLnSpc="1">
            <a:prstTxWarp prst="textNoShape">
              <a:avLst/>
            </a:prstTxWarp>
          </a:bodyPr>
          <a:lstStyle>
            <a:lvl1pPr algn="l" defTabSz="955675">
              <a:defRPr sz="130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6" y="0"/>
            <a:ext cx="3076575" cy="509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1" tIns="47809" rIns="95621" bIns="47809" numCol="1" anchor="t" anchorCtr="0" compatLnSpc="1">
            <a:prstTxWarp prst="textNoShape">
              <a:avLst/>
            </a:prstTxWarp>
          </a:bodyPr>
          <a:lstStyle>
            <a:lvl1pPr algn="r" defTabSz="955675">
              <a:defRPr sz="130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76288" y="768350"/>
            <a:ext cx="5546725" cy="38401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1760"/>
            <a:ext cx="5207000" cy="4604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1" tIns="47809" rIns="95621" bIns="478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NZ" noProof="0" smtClean="0"/>
              <a:t>Click to edit Master text styles</a:t>
            </a:r>
          </a:p>
          <a:p>
            <a:pPr lvl="1"/>
            <a:r>
              <a:rPr lang="en-NZ" noProof="0" smtClean="0"/>
              <a:t>Second level</a:t>
            </a:r>
          </a:p>
          <a:p>
            <a:pPr lvl="2"/>
            <a:r>
              <a:rPr lang="en-NZ" noProof="0" smtClean="0"/>
              <a:t>Third level</a:t>
            </a:r>
          </a:p>
          <a:p>
            <a:pPr lvl="3"/>
            <a:r>
              <a:rPr lang="en-NZ" noProof="0" smtClean="0"/>
              <a:t>Fourth level</a:t>
            </a:r>
          </a:p>
          <a:p>
            <a:pPr lvl="4"/>
            <a:r>
              <a:rPr lang="en-NZ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5106"/>
            <a:ext cx="3076575" cy="509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1" tIns="47809" rIns="95621" bIns="47809" numCol="1" anchor="b" anchorCtr="0" compatLnSpc="1">
            <a:prstTxWarp prst="textNoShape">
              <a:avLst/>
            </a:prstTxWarp>
          </a:bodyPr>
          <a:lstStyle>
            <a:lvl1pPr algn="l" defTabSz="955675">
              <a:defRPr sz="130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6" y="9725106"/>
            <a:ext cx="3076575" cy="509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1" tIns="47809" rIns="95621" bIns="47809" numCol="1" anchor="b" anchorCtr="0" compatLnSpc="1">
            <a:prstTxWarp prst="textNoShape">
              <a:avLst/>
            </a:prstTxWarp>
          </a:bodyPr>
          <a:lstStyle>
            <a:lvl1pPr algn="r" defTabSz="955675">
              <a:defRPr sz="1300">
                <a:latin typeface="Times New Roman" pitchFamily="18" charset="0"/>
              </a:defRPr>
            </a:lvl1pPr>
          </a:lstStyle>
          <a:p>
            <a:fld id="{D89CE8FB-603F-47E9-8523-E6A2764F3B89}" type="slidenum">
              <a:rPr lang="en-NZ"/>
              <a:pPr/>
              <a:t>‹#›</a:t>
            </a:fld>
            <a:endParaRPr lang="en-NZ" dirty="0"/>
          </a:p>
        </p:txBody>
      </p:sp>
    </p:spTree>
    <p:extLst>
      <p:ext uri="{BB962C8B-B14F-4D97-AF65-F5344CB8AC3E}">
        <p14:creationId xmlns="" xmlns:p14="http://schemas.microsoft.com/office/powerpoint/2010/main" val="13130500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CA55C4-0597-4451-85E8-0BBE7FA57170}" type="slidenum">
              <a:rPr lang="en-NZ"/>
              <a:pPr/>
              <a:t>1</a:t>
            </a:fld>
            <a:endParaRPr lang="en-NZ" dirty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76288" y="768350"/>
            <a:ext cx="5546725" cy="3840163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320800" y="3886200"/>
            <a:ext cx="74295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20800" y="5124450"/>
            <a:ext cx="74295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934200" y="6355080"/>
            <a:ext cx="2476500" cy="365760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r>
              <a:rPr lang="en-US" smtClean="0"/>
              <a:t>COMPSCI 230: S4</a:t>
            </a:r>
            <a:endParaRPr lang="en-NZ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3140202" y="6355080"/>
            <a:ext cx="3764280" cy="365760"/>
          </a:xfrm>
        </p:spPr>
        <p:txBody>
          <a:bodyPr/>
          <a:lstStyle/>
          <a:p>
            <a:pPr>
              <a:defRPr/>
            </a:pPr>
            <a:r>
              <a:rPr lang="en-NZ" smtClean="0"/>
              <a:t>Handout 02</a:t>
            </a:r>
            <a:endParaRPr lang="en-NZ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317498" y="6355080"/>
            <a:ext cx="1320800" cy="365760"/>
          </a:xfrm>
        </p:spPr>
        <p:txBody>
          <a:bodyPr/>
          <a:lstStyle/>
          <a:p>
            <a:fld id="{B50DB01F-54BB-4C95-99EA-E46547BEE03A}" type="slidenum">
              <a:rPr lang="en-NZ" smtClean="0"/>
              <a:pPr/>
              <a:t>‹#›</a:t>
            </a:fld>
            <a:endParaRPr lang="en-NZ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COMPSCI 230: S4</a:t>
            </a:r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Handout 02</a:t>
            </a:r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78E7-7AD6-4CE3-9CFE-8518B88CB2BD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89154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2971800"/>
            <a:ext cx="74295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3350" y="4267200"/>
            <a:ext cx="734695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4200" y="6355080"/>
            <a:ext cx="2476500" cy="365760"/>
          </a:xfrm>
        </p:spPr>
        <p:txBody>
          <a:bodyPr/>
          <a:lstStyle/>
          <a:p>
            <a:pPr>
              <a:defRPr/>
            </a:pPr>
            <a:r>
              <a:rPr lang="en-US" smtClean="0"/>
              <a:t>COMPSCI 230: S4</a:t>
            </a:r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40202" y="6355080"/>
            <a:ext cx="3764280" cy="365760"/>
          </a:xfrm>
        </p:spPr>
        <p:txBody>
          <a:bodyPr/>
          <a:lstStyle/>
          <a:p>
            <a:pPr>
              <a:defRPr/>
            </a:pPr>
            <a:r>
              <a:rPr lang="en-NZ" smtClean="0"/>
              <a:t>Handout 02</a:t>
            </a:r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9002" y="6355080"/>
            <a:ext cx="1647698" cy="365760"/>
          </a:xfrm>
        </p:spPr>
        <p:txBody>
          <a:bodyPr/>
          <a:lstStyle/>
          <a:p>
            <a:fld id="{67EF2ECB-0BCA-4E6F-90CF-E56091D8C7EA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7" name="Rectangle 6"/>
          <p:cNvSpPr/>
          <p:nvPr/>
        </p:nvSpPr>
        <p:spPr>
          <a:xfrm>
            <a:off x="990600" y="2819400"/>
            <a:ext cx="79248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90600" y="2819400"/>
            <a:ext cx="24765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COMPSCI 230: S4</a:t>
            </a:r>
            <a:endParaRPr lang="en-N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Handout 02</a:t>
            </a:r>
            <a:endParaRPr lang="en-N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F2ECB-0BCA-4E6F-90CF-E56091D8C7EA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4378452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5018215" y="1216152"/>
            <a:ext cx="4378452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285875"/>
            <a:ext cx="4376870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035550" y="1295400"/>
            <a:ext cx="4378590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COMPSCI 230: S4</a:t>
            </a:r>
            <a:endParaRPr lang="en-NZ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Handout 02</a:t>
            </a:r>
            <a:endParaRPr lang="en-N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90606-573D-4CD4-BDDF-C4997264EBF0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5300" y="2133600"/>
            <a:ext cx="437515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5035550" y="2133600"/>
            <a:ext cx="437515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COMPSCI 230: S4</a:t>
            </a:r>
            <a:endParaRPr lang="en-N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Handout 02</a:t>
            </a:r>
            <a:endParaRPr lang="en-N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6CE49-37E2-434A-8845-8D31492FD5BC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COMPSCI 230: S4</a:t>
            </a:r>
            <a:endParaRPr lang="en-NZ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Handout 02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73016-E8A0-4208-9704-6A88CCFBA9A8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1650" y="304800"/>
            <a:ext cx="272415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1650" y="1219201"/>
            <a:ext cx="272415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COMPSCI 230: S4</a:t>
            </a:r>
            <a:endParaRPr lang="en-N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Handout 02</a:t>
            </a:r>
            <a:endParaRPr lang="en-N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4B0FA-A61E-4972-9E27-B6E0197E83DD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675492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30200" y="304800"/>
            <a:ext cx="619125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500856"/>
            <a:ext cx="89154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95300" y="1905000"/>
            <a:ext cx="89154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219200"/>
            <a:ext cx="89154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COMPSCI 230: S4</a:t>
            </a:r>
            <a:endParaRPr lang="en-N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Handout 02</a:t>
            </a:r>
            <a:endParaRPr lang="en-N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EE19C-612B-4A77-9032-13D89960CF81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95300" y="500856"/>
            <a:ext cx="19812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COMPSCI 230: S4</a:t>
            </a:r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Handout 02</a:t>
            </a:r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EA15E-8400-42F0-BA18-FBF7EE6B80DB}" type="slidenum">
              <a:rPr lang="en-NZ" smtClean="0"/>
              <a:pPr/>
              <a:t>‹#›</a:t>
            </a:fld>
            <a:endParaRPr lang="en-NZ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COMPSCI 230: S4</a:t>
            </a:r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Handout 02</a:t>
            </a:r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5D2B1-14CC-4BFC-BAAA-DD04B8EE6787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4175914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381000"/>
            <a:ext cx="850265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2950" y="1066800"/>
            <a:ext cx="4168775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6825" y="1066800"/>
            <a:ext cx="4168775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559050" y="6400800"/>
            <a:ext cx="437515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Software Design (UML)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Title, Ch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50" y="381000"/>
            <a:ext cx="850265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sz="half" idx="1"/>
          </p:nvPr>
        </p:nvSpPr>
        <p:spPr>
          <a:xfrm>
            <a:off x="742950" y="1066800"/>
            <a:ext cx="4168775" cy="4876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6825" y="1066800"/>
            <a:ext cx="4168775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559050" y="6400800"/>
            <a:ext cx="437515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Software Design (UML)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95300" y="1219200"/>
            <a:ext cx="89154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934200" y="6356350"/>
            <a:ext cx="2479802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COMPSCI 230: S4</a:t>
            </a:r>
            <a:endParaRPr lang="en-NZ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40202" y="6356350"/>
            <a:ext cx="37973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NZ" smtClean="0"/>
              <a:t>Handout 02</a:t>
            </a:r>
            <a:endParaRPr lang="en-NZ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63702" y="6356350"/>
            <a:ext cx="21463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7EF2ECB-0BCA-4E6F-90CF-E56091D8C7EA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95300" y="1143000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hyperlink" Target="http://www.ldodds.com/lectures/intro2java/Lesson1.ppt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dodds.com/lectures/intro2java/Lesson1.ppt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msdn.microsoft.com/en-us/library/dd323861.aspx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dodds.com/lectures/intro2java/Lesson1.ppt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commons.wikimedia.org/wiki/File:UML_diagram_of_composition_over_inheritance.svg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320800" y="2348880"/>
            <a:ext cx="7429500" cy="990600"/>
          </a:xfrm>
          <a:prstGeom prst="rect">
            <a:avLst/>
          </a:prstGeom>
        </p:spPr>
        <p:txBody>
          <a:bodyPr vert="horz" anchor="t" anchorCtr="0">
            <a:no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NZ" altLang="zh-TW" sz="3200" b="1" dirty="0" smtClean="0">
                <a:latin typeface="+mj-lt"/>
                <a:ea typeface="新細明體" pitchFamily="18" charset="-120"/>
                <a:cs typeface="+mj-cs"/>
              </a:rPr>
              <a:t>Software Construction</a:t>
            </a:r>
          </a:p>
          <a:p>
            <a:pPr lvl="0" fontAlgn="auto">
              <a:spcAft>
                <a:spcPts val="0"/>
              </a:spcAft>
              <a:defRPr/>
            </a:pPr>
            <a:r>
              <a:rPr kumimoji="0" lang="en-NZ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新細明體" pitchFamily="18" charset="-120"/>
                <a:cs typeface="+mj-cs"/>
              </a:rPr>
              <a:t>Lecture 5</a:t>
            </a:r>
          </a:p>
          <a:p>
            <a:pPr lvl="0" fontAlgn="auto">
              <a:spcAft>
                <a:spcPts val="0"/>
              </a:spcAft>
              <a:defRPr/>
            </a:pPr>
            <a:r>
              <a:rPr lang="en-NZ" altLang="en-US" sz="3200" b="1" dirty="0" smtClean="0">
                <a:latin typeface="+mj-lt"/>
                <a:ea typeface="新細明體" pitchFamily="18" charset="-120"/>
                <a:cs typeface="+mj-cs"/>
              </a:rPr>
              <a:t>Class Diagrams</a:t>
            </a:r>
            <a:endParaRPr kumimoji="0" lang="en-US" alt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</a:p>
        </p:txBody>
      </p:sp>
      <p:sp>
        <p:nvSpPr>
          <p:cNvPr id="410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D79F1-F677-4239-85B1-4DB8642444FA}" type="slidenum">
              <a:rPr lang="en-NZ" smtClean="0"/>
              <a:pPr/>
              <a:t>2</a:t>
            </a:fld>
            <a:endParaRPr lang="en-NZ" dirty="0"/>
          </a:p>
        </p:txBody>
      </p:sp>
      <p:sp>
        <p:nvSpPr>
          <p:cNvPr id="3" name="Content Placeholder 2" descr="Rectangle: Click to edit Master text styles&#10;Second level&#10;Third level&#10;Fourth level&#10;Fifth level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Topics:</a:t>
            </a:r>
          </a:p>
          <a:p>
            <a:pPr lvl="1"/>
            <a:r>
              <a:rPr lang="en-US" dirty="0"/>
              <a:t>Examples of class diagrams</a:t>
            </a:r>
          </a:p>
          <a:p>
            <a:pPr lvl="1"/>
            <a:r>
              <a:rPr lang="en-US" dirty="0" smtClean="0"/>
              <a:t>Navigation, visibility, named associations, and multiplicity in UML</a:t>
            </a:r>
          </a:p>
          <a:p>
            <a:pPr lvl="1"/>
            <a:r>
              <a:rPr lang="en-US" dirty="0" smtClean="0"/>
              <a:t>Interfaces and implementation, in UML</a:t>
            </a:r>
          </a:p>
          <a:p>
            <a:r>
              <a:rPr lang="en-US" dirty="0" smtClean="0"/>
              <a:t>If you actually want to learn this material…</a:t>
            </a:r>
            <a:endParaRPr lang="en-US" dirty="0"/>
          </a:p>
          <a:p>
            <a:pPr lvl="1"/>
            <a:r>
              <a:rPr lang="en-US" dirty="0" smtClean="0"/>
              <a:t>Find your own examples of class diagrams on the web.  Try to interpret them.  Look for patterns.</a:t>
            </a:r>
          </a:p>
          <a:p>
            <a:pPr lvl="1"/>
            <a:r>
              <a:rPr lang="en-US" dirty="0" smtClean="0"/>
              <a:t>Talk about it within your study group.</a:t>
            </a:r>
          </a:p>
          <a:p>
            <a:pPr marL="0" indent="0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Learning Objectives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78E7-7AD6-4CE3-9CFE-8518B88CB2BD}" type="slidenum">
              <a:rPr lang="en-NZ" smtClean="0"/>
              <a:pPr/>
              <a:t>3</a:t>
            </a:fld>
            <a:endParaRPr lang="en-NZ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Students will have a strong conceptual foundation for their future uses of the OO features of Java</a:t>
            </a:r>
          </a:p>
          <a:p>
            <a:pPr lvl="1"/>
            <a:r>
              <a:rPr lang="en-US" dirty="0" smtClean="0"/>
              <a:t>Interfaces</a:t>
            </a:r>
            <a:endParaRPr lang="en-US" dirty="0"/>
          </a:p>
          <a:p>
            <a:r>
              <a:rPr lang="en-US" dirty="0"/>
              <a:t>Students will </a:t>
            </a:r>
            <a:r>
              <a:rPr lang="en-US" dirty="0" smtClean="0"/>
              <a:t>be able to interpret a class diagram</a:t>
            </a:r>
          </a:p>
          <a:p>
            <a:pPr lvl="1"/>
            <a:r>
              <a:rPr lang="en-US" dirty="0" smtClean="0"/>
              <a:t>Worked examples in this lecture</a:t>
            </a:r>
          </a:p>
          <a:p>
            <a:r>
              <a:rPr lang="en-US" dirty="0" smtClean="0"/>
              <a:t>Students will be competent at the basic OO design patterns</a:t>
            </a:r>
          </a:p>
          <a:p>
            <a:pPr lvl="1"/>
            <a:r>
              <a:rPr lang="en-US" dirty="0" smtClean="0"/>
              <a:t>Implementing interfaces, composing classes, extending classes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2896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Example of Inheritance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78E7-7AD6-4CE3-9CFE-8518B88CB2BD}" type="slidenum">
              <a:rPr lang="en-NZ" smtClean="0"/>
              <a:pPr/>
              <a:t>4</a:t>
            </a:fld>
            <a:endParaRPr lang="en-NZ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1539" y="1219200"/>
            <a:ext cx="4822921" cy="4937125"/>
          </a:xfrm>
        </p:spPr>
      </p:pic>
      <p:sp>
        <p:nvSpPr>
          <p:cNvPr id="7" name="TextBox 6"/>
          <p:cNvSpPr txBox="1"/>
          <p:nvPr/>
        </p:nvSpPr>
        <p:spPr>
          <a:xfrm>
            <a:off x="1640633" y="6389171"/>
            <a:ext cx="60640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1600" dirty="0"/>
              <a:t>Source: </a:t>
            </a:r>
            <a:r>
              <a:rPr lang="en-NZ" sz="1600" dirty="0">
                <a:hlinkClick r:id="rId4"/>
              </a:rPr>
              <a:t>http://</a:t>
            </a:r>
            <a:r>
              <a:rPr lang="en-NZ" sz="1600" dirty="0" smtClean="0">
                <a:hlinkClick r:id="rId4"/>
              </a:rPr>
              <a:t>www.ldodds.com/lectures/intro2java/Lesson1.ppt</a:t>
            </a:r>
            <a:r>
              <a:rPr lang="en-NZ" sz="1600" dirty="0" smtClean="0"/>
              <a:t> </a:t>
            </a:r>
            <a:endParaRPr lang="en-NZ" sz="1600" dirty="0"/>
          </a:p>
        </p:txBody>
      </p:sp>
    </p:spTree>
    <p:extLst>
      <p:ext uri="{BB962C8B-B14F-4D97-AF65-F5344CB8AC3E}">
        <p14:creationId xmlns="" xmlns:p14="http://schemas.microsoft.com/office/powerpoint/2010/main" val="1800682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Too much detail?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78E7-7AD6-4CE3-9CFE-8518B88CB2BD}" type="slidenum">
              <a:rPr lang="en-NZ" smtClean="0"/>
              <a:pPr/>
              <a:t>5</a:t>
            </a:fld>
            <a:endParaRPr lang="en-NZ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587" y="1444625"/>
            <a:ext cx="5838825" cy="4486275"/>
          </a:xfrm>
        </p:spPr>
      </p:pic>
      <p:sp>
        <p:nvSpPr>
          <p:cNvPr id="7" name="TextBox 6"/>
          <p:cNvSpPr txBox="1"/>
          <p:nvPr/>
        </p:nvSpPr>
        <p:spPr>
          <a:xfrm>
            <a:off x="1640633" y="6389171"/>
            <a:ext cx="60640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1600" dirty="0"/>
              <a:t>Source: </a:t>
            </a:r>
            <a:r>
              <a:rPr lang="en-NZ" sz="1600" dirty="0">
                <a:hlinkClick r:id="rId3"/>
              </a:rPr>
              <a:t>http://</a:t>
            </a:r>
            <a:r>
              <a:rPr lang="en-NZ" sz="1600" dirty="0" smtClean="0">
                <a:hlinkClick r:id="rId3"/>
              </a:rPr>
              <a:t>www.ldodds.com/lectures/intro2java/Lesson1.ppt</a:t>
            </a:r>
            <a:r>
              <a:rPr lang="en-NZ" sz="1600" dirty="0" smtClean="0"/>
              <a:t> </a:t>
            </a:r>
            <a:endParaRPr lang="en-NZ" sz="1600" dirty="0"/>
          </a:p>
        </p:txBody>
      </p:sp>
    </p:spTree>
    <p:extLst>
      <p:ext uri="{BB962C8B-B14F-4D97-AF65-F5344CB8AC3E}">
        <p14:creationId xmlns="" xmlns:p14="http://schemas.microsoft.com/office/powerpoint/2010/main" val="293664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Simplify! (with a little more notation)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F2ECB-0BCA-4E6F-90CF-E56091D8C7EA}" type="slidenum">
              <a:rPr lang="en-NZ" smtClean="0"/>
              <a:pPr/>
              <a:t>6</a:t>
            </a:fld>
            <a:endParaRPr lang="en-NZ" dirty="0"/>
          </a:p>
        </p:txBody>
      </p:sp>
      <p:pic>
        <p:nvPicPr>
          <p:cNvPr id="7" name="Content Placeholder 5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340770"/>
            <a:ext cx="3971925" cy="4676775"/>
          </a:xfrm>
        </p:spPr>
      </p:pic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>
          <a:xfrm>
            <a:off x="3944889" y="1216152"/>
            <a:ext cx="5451779" cy="5237184"/>
          </a:xfrm>
        </p:spPr>
        <p:txBody>
          <a:bodyPr>
            <a:normAutofit lnSpcReduction="10000"/>
          </a:bodyPr>
          <a:lstStyle/>
          <a:p>
            <a:r>
              <a:rPr lang="en-NZ" dirty="0" smtClean="0"/>
              <a:t>Multiplicity:</a:t>
            </a:r>
          </a:p>
          <a:p>
            <a:pPr lvl="1"/>
            <a:r>
              <a:rPr lang="en-NZ" dirty="0" smtClean="0"/>
              <a:t>There is exactly one teacher per course, as indicated by the 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1</a:t>
            </a:r>
            <a:r>
              <a:rPr lang="en-NZ" dirty="0" smtClean="0"/>
              <a:t>.</a:t>
            </a:r>
          </a:p>
          <a:p>
            <a:pPr lvl="1"/>
            <a:r>
              <a:rPr lang="en-NZ" dirty="0"/>
              <a:t>A lecturer can teach any number of </a:t>
            </a:r>
            <a:r>
              <a:rPr lang="en-NZ" dirty="0" smtClean="0"/>
              <a:t>courses, as indicated by 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0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..*</a:t>
            </a:r>
            <a:r>
              <a:rPr lang="en-NZ" dirty="0" smtClean="0"/>
              <a:t>.</a:t>
            </a:r>
          </a:p>
          <a:p>
            <a:pPr lvl="1"/>
            <a:r>
              <a:rPr lang="en-NZ" dirty="0" smtClean="0"/>
              <a:t>We can also write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1..*</a:t>
            </a:r>
            <a:r>
              <a:rPr lang="en-NZ" dirty="0"/>
              <a:t> </a:t>
            </a:r>
            <a:r>
              <a:rPr lang="en-NZ" dirty="0" smtClean="0"/>
              <a:t>in a UML diagram.</a:t>
            </a:r>
          </a:p>
          <a:p>
            <a:r>
              <a:rPr lang="en-NZ" dirty="0" smtClean="0"/>
              <a:t>The arrowheads indicate that the </a:t>
            </a:r>
            <a:r>
              <a:rPr lang="en-NZ" sz="2300" b="1" dirty="0" err="1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taughtBy</a:t>
            </a:r>
            <a:r>
              <a:rPr lang="en-NZ" dirty="0" smtClean="0"/>
              <a:t> association is navigable in both directions, telling us that</a:t>
            </a:r>
          </a:p>
          <a:p>
            <a:pPr lvl="1"/>
            <a:r>
              <a:rPr lang="en-NZ" dirty="0" smtClean="0"/>
              <a:t>Course has an instance variable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teacher</a:t>
            </a:r>
            <a:r>
              <a:rPr lang="en-NZ" dirty="0" smtClean="0"/>
              <a:t>, of type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Lecturer</a:t>
            </a:r>
            <a:r>
              <a:rPr lang="en-NZ" dirty="0" smtClean="0"/>
              <a:t>, and</a:t>
            </a:r>
          </a:p>
          <a:p>
            <a:pPr lvl="1"/>
            <a:r>
              <a:rPr lang="en-NZ" dirty="0" smtClean="0"/>
              <a:t>Lecturer has the instance variable </a:t>
            </a:r>
            <a:r>
              <a:rPr lang="en-NZ" b="1" dirty="0" smtClean="0">
                <a:latin typeface="Courier New" pitchFamily="49" charset="0"/>
                <a:cs typeface="Courier New" pitchFamily="49" charset="0"/>
              </a:rPr>
              <a:t>Vector&lt;Course</a:t>
            </a:r>
            <a:r>
              <a:rPr lang="en-NZ" b="1" dirty="0">
                <a:latin typeface="Courier New" pitchFamily="49" charset="0"/>
                <a:cs typeface="Courier New" pitchFamily="49" charset="0"/>
              </a:rPr>
              <a:t>&gt; course</a:t>
            </a:r>
            <a:r>
              <a:rPr lang="en-NZ" dirty="0" smtClean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2972436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Simplify even more, with defaults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78E7-7AD6-4CE3-9CFE-8518B88CB2BD}" type="slidenum">
              <a:rPr lang="en-NZ" smtClean="0"/>
              <a:pPr/>
              <a:t>7</a:t>
            </a:fld>
            <a:endParaRPr lang="en-NZ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165102" y="1219200"/>
            <a:ext cx="5940425" cy="5234136"/>
          </a:xfrm>
        </p:spPr>
        <p:txBody>
          <a:bodyPr>
            <a:normAutofit fontScale="92500" lnSpcReduction="10000"/>
          </a:bodyPr>
          <a:lstStyle/>
          <a:p>
            <a:r>
              <a:rPr lang="en-NZ" dirty="0" smtClean="0"/>
              <a:t>Associations have default multiplicity 1</a:t>
            </a:r>
          </a:p>
          <a:p>
            <a:r>
              <a:rPr lang="en-NZ" dirty="0" smtClean="0"/>
              <a:t>Association endpoints have a default name.</a:t>
            </a:r>
          </a:p>
          <a:p>
            <a:pPr lvl="1"/>
            <a:r>
              <a:rPr lang="en-NZ" dirty="0" smtClean="0"/>
              <a:t>Course has an instance variable </a:t>
            </a:r>
            <a:r>
              <a:rPr lang="en-NZ" dirty="0" err="1" smtClean="0"/>
              <a:t>myLecturer</a:t>
            </a:r>
            <a:r>
              <a:rPr lang="en-NZ" dirty="0" smtClean="0"/>
              <a:t> of type Lecturer</a:t>
            </a:r>
          </a:p>
          <a:p>
            <a:pPr lvl="1"/>
            <a:r>
              <a:rPr lang="en-NZ" dirty="0" smtClean="0"/>
              <a:t>Lecturer has an instance variable </a:t>
            </a:r>
            <a:r>
              <a:rPr lang="en-NZ" dirty="0" err="1" smtClean="0"/>
              <a:t>myCourse</a:t>
            </a:r>
            <a:r>
              <a:rPr lang="en-NZ" dirty="0" smtClean="0"/>
              <a:t> of type Vector&lt;Course&gt;</a:t>
            </a:r>
          </a:p>
          <a:p>
            <a:r>
              <a:rPr lang="en-NZ" dirty="0" smtClean="0"/>
              <a:t>Getters, setters may be implied.</a:t>
            </a:r>
          </a:p>
          <a:p>
            <a:pPr lvl="1"/>
            <a:r>
              <a:rPr lang="en-NZ" dirty="0" smtClean="0"/>
              <a:t>Unimportant members might not be shown.</a:t>
            </a:r>
          </a:p>
          <a:p>
            <a:r>
              <a:rPr lang="en-NZ" dirty="0"/>
              <a:t>D</a:t>
            </a:r>
            <a:r>
              <a:rPr lang="en-NZ" dirty="0" smtClean="0"/>
              <a:t>efaults may be well-defined by an organisation’s </a:t>
            </a:r>
            <a:r>
              <a:rPr lang="en-NZ" dirty="0" err="1" smtClean="0"/>
              <a:t>stylesheet</a:t>
            </a:r>
            <a:r>
              <a:rPr lang="en-NZ" dirty="0" smtClean="0"/>
              <a:t>, or (more commonly) by their UML-drawing software package. </a:t>
            </a:r>
          </a:p>
          <a:p>
            <a:pPr lvl="1"/>
            <a:r>
              <a:rPr lang="en-NZ" dirty="0" smtClean="0"/>
              <a:t>See </a:t>
            </a:r>
            <a:r>
              <a:rPr lang="en-NZ" dirty="0"/>
              <a:t>e.g. </a:t>
            </a:r>
            <a:r>
              <a:rPr lang="en-NZ" dirty="0">
                <a:hlinkClick r:id="rId3"/>
              </a:rPr>
              <a:t>http://</a:t>
            </a:r>
            <a:r>
              <a:rPr lang="en-NZ" dirty="0" smtClean="0">
                <a:hlinkClick r:id="rId3"/>
              </a:rPr>
              <a:t>msdn.microsoft.com/en-us/library/dd323861.aspx</a:t>
            </a:r>
            <a:r>
              <a:rPr lang="en-NZ" dirty="0" smtClean="0"/>
              <a:t>: “Properties of Attributes in UML Diagrams” for VS 2013.</a:t>
            </a:r>
            <a:endParaRPr lang="en-NZ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143" y="1412778"/>
            <a:ext cx="4176465" cy="486678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9123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One-way Navigation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78E7-7AD6-4CE3-9CFE-8518B88CB2BD}" type="slidenum">
              <a:rPr lang="en-NZ" smtClean="0"/>
              <a:pPr/>
              <a:t>8</a:t>
            </a:fld>
            <a:endParaRPr lang="en-NZ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endParaRPr lang="en-NZ" dirty="0" smtClean="0"/>
          </a:p>
          <a:p>
            <a:endParaRPr lang="en-NZ" dirty="0"/>
          </a:p>
          <a:p>
            <a:endParaRPr lang="en-NZ" dirty="0" smtClean="0"/>
          </a:p>
          <a:p>
            <a:endParaRPr lang="en-NZ" dirty="0"/>
          </a:p>
          <a:p>
            <a:endParaRPr lang="en-NZ" dirty="0" smtClean="0"/>
          </a:p>
          <a:p>
            <a:endParaRPr lang="en-NZ" dirty="0"/>
          </a:p>
          <a:p>
            <a:r>
              <a:rPr lang="en-NZ" dirty="0" smtClean="0"/>
              <a:t>These courses have a Vector of their Lecturers and Students.</a:t>
            </a:r>
          </a:p>
          <a:p>
            <a:pPr lvl="1"/>
            <a:r>
              <a:rPr lang="en-NZ" dirty="0" smtClean="0"/>
              <a:t>(They might have a List; they might have an array; these are implementation decisions.)</a:t>
            </a:r>
          </a:p>
          <a:p>
            <a:r>
              <a:rPr lang="en-NZ" dirty="0"/>
              <a:t>These lecturers don’t know what they are teaching!</a:t>
            </a:r>
          </a:p>
          <a:p>
            <a:r>
              <a:rPr lang="en-NZ" dirty="0" smtClean="0"/>
              <a:t>These students have no idea of what course they are taking!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066" y="1124744"/>
            <a:ext cx="3133725" cy="28765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60196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Creating new classes by generalising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F2ECB-0BCA-4E6F-90CF-E56091D8C7EA}" type="slidenum">
              <a:rPr lang="en-NZ" smtClean="0"/>
              <a:pPr/>
              <a:t>9</a:t>
            </a:fld>
            <a:endParaRPr lang="en-NZ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19" y="1556792"/>
            <a:ext cx="2647951" cy="3009900"/>
          </a:xfrm>
        </p:spPr>
      </p:pic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>
          <a:xfrm>
            <a:off x="3152800" y="1216152"/>
            <a:ext cx="6243868" cy="4937760"/>
          </a:xfrm>
        </p:spPr>
        <p:txBody>
          <a:bodyPr>
            <a:normAutofit/>
          </a:bodyPr>
          <a:lstStyle/>
          <a:p>
            <a:r>
              <a:rPr lang="en-NZ" dirty="0"/>
              <a:t>L</a:t>
            </a:r>
            <a:r>
              <a:rPr lang="en-NZ" dirty="0" smtClean="0"/>
              <a:t>ecturers and students have some attributes in common.</a:t>
            </a:r>
          </a:p>
          <a:p>
            <a:pPr lvl="1"/>
            <a:r>
              <a:rPr lang="en-NZ" dirty="0" smtClean="0"/>
              <a:t>A public name</a:t>
            </a:r>
          </a:p>
          <a:p>
            <a:pPr lvl="1"/>
            <a:r>
              <a:rPr lang="en-NZ" dirty="0" smtClean="0"/>
              <a:t>An email address that is revealed to everyone in our University</a:t>
            </a:r>
          </a:p>
          <a:p>
            <a:pPr lvl="1"/>
            <a:r>
              <a:rPr lang="en-NZ" dirty="0" smtClean="0"/>
              <a:t>A secret password</a:t>
            </a:r>
          </a:p>
          <a:p>
            <a:r>
              <a:rPr lang="en-NZ" dirty="0" smtClean="0"/>
              <a:t>We write these methods once for the Person class, and we can reuse them in the Lecturer and Student class.</a:t>
            </a:r>
          </a:p>
          <a:p>
            <a:pPr lvl="1"/>
            <a:r>
              <a:rPr lang="en-NZ" dirty="0" smtClean="0"/>
              <a:t>But we have complicated our design by adding another class.</a:t>
            </a:r>
          </a:p>
          <a:p>
            <a:pPr lvl="1"/>
            <a:r>
              <a:rPr lang="en-NZ" dirty="0" smtClean="0"/>
              <a:t>Do we really need so many classes?</a:t>
            </a:r>
            <a:endParaRPr lang="en-NZ" dirty="0"/>
          </a:p>
        </p:txBody>
      </p:sp>
    </p:spTree>
    <p:extLst>
      <p:ext uri="{BB962C8B-B14F-4D97-AF65-F5344CB8AC3E}">
        <p14:creationId xmlns="" xmlns:p14="http://schemas.microsoft.com/office/powerpoint/2010/main" val="3001518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60400" y="381000"/>
            <a:ext cx="8750300" cy="533400"/>
          </a:xfrm>
        </p:spPr>
        <p:txBody>
          <a:bodyPr>
            <a:normAutofit fontScale="90000"/>
          </a:bodyPr>
          <a:lstStyle/>
          <a:p>
            <a:r>
              <a:rPr lang="en-US"/>
              <a:t>Association Relationships (Cont’d)</a:t>
            </a:r>
          </a:p>
        </p:txBody>
      </p:sp>
      <p:sp>
        <p:nvSpPr>
          <p:cNvPr id="181251" name="Text Box 3"/>
          <p:cNvSpPr txBox="1">
            <a:spLocks noChangeArrowheads="1"/>
          </p:cNvSpPr>
          <p:nvPr/>
        </p:nvSpPr>
        <p:spPr bwMode="auto">
          <a:xfrm>
            <a:off x="660400" y="1219200"/>
            <a:ext cx="850265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We can model objects that contain other objects by way of special associations called </a:t>
            </a:r>
            <a:r>
              <a:rPr lang="en-US" i="1"/>
              <a:t>aggregations</a:t>
            </a:r>
            <a:r>
              <a:rPr lang="en-US"/>
              <a:t> and </a:t>
            </a:r>
            <a:r>
              <a:rPr lang="en-US" i="1"/>
              <a:t>compositions.</a:t>
            </a:r>
          </a:p>
          <a:p>
            <a:endParaRPr lang="en-US"/>
          </a:p>
          <a:p>
            <a:r>
              <a:rPr lang="en-US"/>
              <a:t>An </a:t>
            </a:r>
            <a:r>
              <a:rPr lang="en-US" i="1"/>
              <a:t>aggregation</a:t>
            </a:r>
            <a:r>
              <a:rPr lang="en-US"/>
              <a:t> specifies a whole-part relationship between an aggregate (a whole) and a constituent part, where the part can exist independently from the aggregate. Aggregations are denoted by a hollow-diamond adornment on the association.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90600" y="4267200"/>
            <a:ext cx="7677150" cy="1447800"/>
            <a:chOff x="576" y="2496"/>
            <a:chExt cx="4464" cy="912"/>
          </a:xfrm>
        </p:grpSpPr>
        <p:sp>
          <p:nvSpPr>
            <p:cNvPr id="181253" name="Rectangle 5"/>
            <p:cNvSpPr>
              <a:spLocks noChangeArrowheads="1"/>
            </p:cNvSpPr>
            <p:nvPr/>
          </p:nvSpPr>
          <p:spPr bwMode="auto">
            <a:xfrm>
              <a:off x="576" y="2496"/>
              <a:ext cx="1344" cy="91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Car</a:t>
              </a:r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920" y="2544"/>
              <a:ext cx="3120" cy="336"/>
              <a:chOff x="1920" y="2544"/>
              <a:chExt cx="3120" cy="336"/>
            </a:xfrm>
          </p:grpSpPr>
          <p:sp>
            <p:nvSpPr>
              <p:cNvPr id="181255" name="Rectangle 7"/>
              <p:cNvSpPr>
                <a:spLocks noChangeArrowheads="1"/>
              </p:cNvSpPr>
              <p:nvPr/>
            </p:nvSpPr>
            <p:spPr bwMode="auto">
              <a:xfrm>
                <a:off x="3504" y="2544"/>
                <a:ext cx="1536" cy="33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dirty="0"/>
                  <a:t>Engine</a:t>
                </a:r>
              </a:p>
            </p:txBody>
          </p:sp>
          <p:grpSp>
            <p:nvGrpSpPr>
              <p:cNvPr id="4" name="Group 8"/>
              <p:cNvGrpSpPr>
                <a:grpSpLocks/>
              </p:cNvGrpSpPr>
              <p:nvPr/>
            </p:nvGrpSpPr>
            <p:grpSpPr bwMode="auto">
              <a:xfrm>
                <a:off x="1920" y="2736"/>
                <a:ext cx="1584" cy="96"/>
                <a:chOff x="2016" y="2640"/>
                <a:chExt cx="1584" cy="96"/>
              </a:xfrm>
            </p:grpSpPr>
            <p:sp>
              <p:nvSpPr>
                <p:cNvPr id="181257" name="Line 9"/>
                <p:cNvSpPr>
                  <a:spLocks noChangeShapeType="1"/>
                </p:cNvSpPr>
                <p:nvPr/>
              </p:nvSpPr>
              <p:spPr bwMode="auto">
                <a:xfrm flipV="1">
                  <a:off x="2208" y="2688"/>
                  <a:ext cx="139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 type="none" w="lg" len="lg"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1258" name="Freeform 10"/>
                <p:cNvSpPr>
                  <a:spLocks/>
                </p:cNvSpPr>
                <p:nvPr/>
              </p:nvSpPr>
              <p:spPr bwMode="auto">
                <a:xfrm>
                  <a:off x="2016" y="2640"/>
                  <a:ext cx="192" cy="96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96" y="0"/>
                    </a:cxn>
                    <a:cxn ang="0">
                      <a:pos x="192" y="48"/>
                    </a:cxn>
                    <a:cxn ang="0">
                      <a:pos x="96" y="96"/>
                    </a:cxn>
                    <a:cxn ang="0">
                      <a:pos x="0" y="48"/>
                    </a:cxn>
                  </a:cxnLst>
                  <a:rect l="0" t="0" r="r" b="b"/>
                  <a:pathLst>
                    <a:path w="192" h="96">
                      <a:moveTo>
                        <a:pt x="0" y="48"/>
                      </a:moveTo>
                      <a:lnTo>
                        <a:pt x="96" y="0"/>
                      </a:lnTo>
                      <a:lnTo>
                        <a:pt x="192" y="48"/>
                      </a:lnTo>
                      <a:lnTo>
                        <a:pt x="96" y="96"/>
                      </a:lnTo>
                      <a:lnTo>
                        <a:pt x="0" y="4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5" name="Group 11"/>
            <p:cNvGrpSpPr>
              <a:grpSpLocks/>
            </p:cNvGrpSpPr>
            <p:nvPr/>
          </p:nvGrpSpPr>
          <p:grpSpPr bwMode="auto">
            <a:xfrm>
              <a:off x="1920" y="2976"/>
              <a:ext cx="3120" cy="336"/>
              <a:chOff x="1920" y="2976"/>
              <a:chExt cx="3120" cy="336"/>
            </a:xfrm>
          </p:grpSpPr>
          <p:sp>
            <p:nvSpPr>
              <p:cNvPr id="181260" name="Line 12"/>
              <p:cNvSpPr>
                <a:spLocks noChangeShapeType="1"/>
              </p:cNvSpPr>
              <p:nvPr/>
            </p:nvSpPr>
            <p:spPr bwMode="auto">
              <a:xfrm flipV="1">
                <a:off x="2112" y="3120"/>
                <a:ext cx="139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lg" len="lg"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1261" name="Freeform 13"/>
              <p:cNvSpPr>
                <a:spLocks/>
              </p:cNvSpPr>
              <p:nvPr/>
            </p:nvSpPr>
            <p:spPr bwMode="auto">
              <a:xfrm>
                <a:off x="1920" y="3072"/>
                <a:ext cx="192" cy="96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96" y="0"/>
                  </a:cxn>
                  <a:cxn ang="0">
                    <a:pos x="192" y="48"/>
                  </a:cxn>
                  <a:cxn ang="0">
                    <a:pos x="96" y="96"/>
                  </a:cxn>
                  <a:cxn ang="0">
                    <a:pos x="0" y="48"/>
                  </a:cxn>
                </a:cxnLst>
                <a:rect l="0" t="0" r="r" b="b"/>
                <a:pathLst>
                  <a:path w="192" h="96">
                    <a:moveTo>
                      <a:pt x="0" y="48"/>
                    </a:moveTo>
                    <a:lnTo>
                      <a:pt x="96" y="0"/>
                    </a:lnTo>
                    <a:lnTo>
                      <a:pt x="192" y="48"/>
                    </a:lnTo>
                    <a:lnTo>
                      <a:pt x="96" y="96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1262" name="Rectangle 14"/>
              <p:cNvSpPr>
                <a:spLocks noChangeArrowheads="1"/>
              </p:cNvSpPr>
              <p:nvPr/>
            </p:nvSpPr>
            <p:spPr bwMode="auto">
              <a:xfrm>
                <a:off x="3504" y="2976"/>
                <a:ext cx="1536" cy="33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/>
                  <a:t>Transmission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60400" y="381000"/>
            <a:ext cx="8750300" cy="533400"/>
          </a:xfrm>
        </p:spPr>
        <p:txBody>
          <a:bodyPr>
            <a:normAutofit fontScale="90000"/>
          </a:bodyPr>
          <a:lstStyle/>
          <a:p>
            <a:r>
              <a:rPr lang="en-US"/>
              <a:t>Association Relationships (Cont’d)</a:t>
            </a:r>
          </a:p>
        </p:txBody>
      </p:sp>
      <p:sp>
        <p:nvSpPr>
          <p:cNvPr id="182275" name="Text Box 3"/>
          <p:cNvSpPr txBox="1">
            <a:spLocks noChangeArrowheads="1"/>
          </p:cNvSpPr>
          <p:nvPr/>
        </p:nvSpPr>
        <p:spPr bwMode="auto">
          <a:xfrm>
            <a:off x="660400" y="1219201"/>
            <a:ext cx="850265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A </a:t>
            </a:r>
            <a:r>
              <a:rPr lang="en-US" i="1"/>
              <a:t>composition </a:t>
            </a:r>
            <a:r>
              <a:rPr lang="en-US"/>
              <a:t>indicates a strong ownership and coincident lifetime of parts by the whole (</a:t>
            </a:r>
            <a:r>
              <a:rPr lang="en-US" i="1"/>
              <a:t>i.e.,</a:t>
            </a:r>
            <a:r>
              <a:rPr lang="en-US"/>
              <a:t> they live and die as a whole). Compositions are denoted by a filled-diamond adornment on the association.</a:t>
            </a:r>
          </a:p>
        </p:txBody>
      </p:sp>
      <p:sp>
        <p:nvSpPr>
          <p:cNvPr id="182276" name="Rectangle 4"/>
          <p:cNvSpPr>
            <a:spLocks noChangeArrowheads="1"/>
          </p:cNvSpPr>
          <p:nvPr/>
        </p:nvSpPr>
        <p:spPr bwMode="auto">
          <a:xfrm>
            <a:off x="825500" y="3352800"/>
            <a:ext cx="2311400" cy="2362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Window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136900" y="3352800"/>
            <a:ext cx="6026150" cy="685800"/>
            <a:chOff x="1824" y="2760"/>
            <a:chExt cx="3504" cy="432"/>
          </a:xfrm>
        </p:grpSpPr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824" y="2930"/>
              <a:ext cx="1755" cy="110"/>
              <a:chOff x="1920" y="2736"/>
              <a:chExt cx="1584" cy="96"/>
            </a:xfrm>
          </p:grpSpPr>
          <p:sp>
            <p:nvSpPr>
              <p:cNvPr id="182279" name="Line 7"/>
              <p:cNvSpPr>
                <a:spLocks noChangeShapeType="1"/>
              </p:cNvSpPr>
              <p:nvPr/>
            </p:nvSpPr>
            <p:spPr bwMode="auto">
              <a:xfrm flipV="1">
                <a:off x="2112" y="2784"/>
                <a:ext cx="139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lg" len="lg"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2280" name="Freeform 8"/>
              <p:cNvSpPr>
                <a:spLocks/>
              </p:cNvSpPr>
              <p:nvPr/>
            </p:nvSpPr>
            <p:spPr bwMode="auto">
              <a:xfrm>
                <a:off x="1920" y="2736"/>
                <a:ext cx="192" cy="96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96" y="0"/>
                  </a:cxn>
                  <a:cxn ang="0">
                    <a:pos x="192" y="48"/>
                  </a:cxn>
                  <a:cxn ang="0">
                    <a:pos x="96" y="96"/>
                  </a:cxn>
                  <a:cxn ang="0">
                    <a:pos x="0" y="48"/>
                  </a:cxn>
                </a:cxnLst>
                <a:rect l="0" t="0" r="r" b="b"/>
                <a:pathLst>
                  <a:path w="192" h="96">
                    <a:moveTo>
                      <a:pt x="0" y="48"/>
                    </a:moveTo>
                    <a:lnTo>
                      <a:pt x="96" y="0"/>
                    </a:lnTo>
                    <a:lnTo>
                      <a:pt x="192" y="48"/>
                    </a:lnTo>
                    <a:lnTo>
                      <a:pt x="96" y="96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12700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82281" name="Rectangle 9"/>
            <p:cNvSpPr>
              <a:spLocks noChangeArrowheads="1"/>
            </p:cNvSpPr>
            <p:nvPr/>
          </p:nvSpPr>
          <p:spPr bwMode="auto">
            <a:xfrm>
              <a:off x="3552" y="2760"/>
              <a:ext cx="1776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Scrollbar</a:t>
              </a: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3136900" y="4191000"/>
            <a:ext cx="6026150" cy="685800"/>
            <a:chOff x="1824" y="2760"/>
            <a:chExt cx="3504" cy="432"/>
          </a:xfrm>
        </p:grpSpPr>
        <p:grpSp>
          <p:nvGrpSpPr>
            <p:cNvPr id="5" name="Group 11"/>
            <p:cNvGrpSpPr>
              <a:grpSpLocks/>
            </p:cNvGrpSpPr>
            <p:nvPr/>
          </p:nvGrpSpPr>
          <p:grpSpPr bwMode="auto">
            <a:xfrm>
              <a:off x="1824" y="2930"/>
              <a:ext cx="1755" cy="110"/>
              <a:chOff x="1920" y="2736"/>
              <a:chExt cx="1584" cy="96"/>
            </a:xfrm>
          </p:grpSpPr>
          <p:sp>
            <p:nvSpPr>
              <p:cNvPr id="182284" name="Line 12"/>
              <p:cNvSpPr>
                <a:spLocks noChangeShapeType="1"/>
              </p:cNvSpPr>
              <p:nvPr/>
            </p:nvSpPr>
            <p:spPr bwMode="auto">
              <a:xfrm flipV="1">
                <a:off x="2112" y="2784"/>
                <a:ext cx="139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lg" len="lg"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2285" name="Freeform 13"/>
              <p:cNvSpPr>
                <a:spLocks/>
              </p:cNvSpPr>
              <p:nvPr/>
            </p:nvSpPr>
            <p:spPr bwMode="auto">
              <a:xfrm>
                <a:off x="1920" y="2736"/>
                <a:ext cx="192" cy="96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96" y="0"/>
                  </a:cxn>
                  <a:cxn ang="0">
                    <a:pos x="192" y="48"/>
                  </a:cxn>
                  <a:cxn ang="0">
                    <a:pos x="96" y="96"/>
                  </a:cxn>
                  <a:cxn ang="0">
                    <a:pos x="0" y="48"/>
                  </a:cxn>
                </a:cxnLst>
                <a:rect l="0" t="0" r="r" b="b"/>
                <a:pathLst>
                  <a:path w="192" h="96">
                    <a:moveTo>
                      <a:pt x="0" y="48"/>
                    </a:moveTo>
                    <a:lnTo>
                      <a:pt x="96" y="0"/>
                    </a:lnTo>
                    <a:lnTo>
                      <a:pt x="192" y="48"/>
                    </a:lnTo>
                    <a:lnTo>
                      <a:pt x="96" y="96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12700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82286" name="Rectangle 14"/>
            <p:cNvSpPr>
              <a:spLocks noChangeArrowheads="1"/>
            </p:cNvSpPr>
            <p:nvPr/>
          </p:nvSpPr>
          <p:spPr bwMode="auto">
            <a:xfrm>
              <a:off x="3552" y="2760"/>
              <a:ext cx="1776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Titlebar</a:t>
              </a:r>
            </a:p>
          </p:txBody>
        </p:sp>
      </p:grpSp>
      <p:grpSp>
        <p:nvGrpSpPr>
          <p:cNvPr id="6" name="Group 15"/>
          <p:cNvGrpSpPr>
            <a:grpSpLocks/>
          </p:cNvGrpSpPr>
          <p:nvPr/>
        </p:nvGrpSpPr>
        <p:grpSpPr bwMode="auto">
          <a:xfrm>
            <a:off x="3136900" y="5029200"/>
            <a:ext cx="6026150" cy="685800"/>
            <a:chOff x="1824" y="2760"/>
            <a:chExt cx="3504" cy="432"/>
          </a:xfrm>
        </p:grpSpPr>
        <p:grpSp>
          <p:nvGrpSpPr>
            <p:cNvPr id="7" name="Group 16"/>
            <p:cNvGrpSpPr>
              <a:grpSpLocks/>
            </p:cNvGrpSpPr>
            <p:nvPr/>
          </p:nvGrpSpPr>
          <p:grpSpPr bwMode="auto">
            <a:xfrm>
              <a:off x="1824" y="2930"/>
              <a:ext cx="1755" cy="110"/>
              <a:chOff x="1920" y="2736"/>
              <a:chExt cx="1584" cy="96"/>
            </a:xfrm>
          </p:grpSpPr>
          <p:sp>
            <p:nvSpPr>
              <p:cNvPr id="182289" name="Line 17"/>
              <p:cNvSpPr>
                <a:spLocks noChangeShapeType="1"/>
              </p:cNvSpPr>
              <p:nvPr/>
            </p:nvSpPr>
            <p:spPr bwMode="auto">
              <a:xfrm flipV="1">
                <a:off x="2112" y="2784"/>
                <a:ext cx="139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none" w="lg" len="lg"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2290" name="Freeform 18"/>
              <p:cNvSpPr>
                <a:spLocks/>
              </p:cNvSpPr>
              <p:nvPr/>
            </p:nvSpPr>
            <p:spPr bwMode="auto">
              <a:xfrm>
                <a:off x="1920" y="2736"/>
                <a:ext cx="192" cy="96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96" y="0"/>
                  </a:cxn>
                  <a:cxn ang="0">
                    <a:pos x="192" y="48"/>
                  </a:cxn>
                  <a:cxn ang="0">
                    <a:pos x="96" y="96"/>
                  </a:cxn>
                  <a:cxn ang="0">
                    <a:pos x="0" y="48"/>
                  </a:cxn>
                </a:cxnLst>
                <a:rect l="0" t="0" r="r" b="b"/>
                <a:pathLst>
                  <a:path w="192" h="96">
                    <a:moveTo>
                      <a:pt x="0" y="48"/>
                    </a:moveTo>
                    <a:lnTo>
                      <a:pt x="96" y="0"/>
                    </a:lnTo>
                    <a:lnTo>
                      <a:pt x="192" y="48"/>
                    </a:lnTo>
                    <a:lnTo>
                      <a:pt x="96" y="96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chemeClr val="tx1"/>
              </a:solidFill>
              <a:ln w="12700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82291" name="Rectangle 19"/>
            <p:cNvSpPr>
              <a:spLocks noChangeArrowheads="1"/>
            </p:cNvSpPr>
            <p:nvPr/>
          </p:nvSpPr>
          <p:spPr bwMode="auto">
            <a:xfrm>
              <a:off x="3552" y="2760"/>
              <a:ext cx="1776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/>
                <a:t>Menu</a:t>
              </a:r>
            </a:p>
          </p:txBody>
        </p:sp>
      </p:grpSp>
      <p:sp>
        <p:nvSpPr>
          <p:cNvPr id="182292" name="Text Box 20"/>
          <p:cNvSpPr txBox="1">
            <a:spLocks noChangeArrowheads="1"/>
          </p:cNvSpPr>
          <p:nvPr/>
        </p:nvSpPr>
        <p:spPr bwMode="auto">
          <a:xfrm>
            <a:off x="3467100" y="3733800"/>
            <a:ext cx="33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1</a:t>
            </a:r>
            <a:endParaRPr lang="en-US"/>
          </a:p>
        </p:txBody>
      </p:sp>
      <p:sp>
        <p:nvSpPr>
          <p:cNvPr id="182293" name="Text Box 21"/>
          <p:cNvSpPr txBox="1">
            <a:spLocks noChangeArrowheads="1"/>
          </p:cNvSpPr>
          <p:nvPr/>
        </p:nvSpPr>
        <p:spPr bwMode="auto">
          <a:xfrm>
            <a:off x="3467100" y="4572001"/>
            <a:ext cx="33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1</a:t>
            </a:r>
            <a:endParaRPr lang="en-US"/>
          </a:p>
        </p:txBody>
      </p:sp>
      <p:sp>
        <p:nvSpPr>
          <p:cNvPr id="182294" name="Text Box 22"/>
          <p:cNvSpPr txBox="1">
            <a:spLocks noChangeArrowheads="1"/>
          </p:cNvSpPr>
          <p:nvPr/>
        </p:nvSpPr>
        <p:spPr bwMode="auto">
          <a:xfrm>
            <a:off x="3467100" y="5410201"/>
            <a:ext cx="577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1</a:t>
            </a:r>
            <a:endParaRPr lang="en-US"/>
          </a:p>
        </p:txBody>
      </p:sp>
      <p:sp>
        <p:nvSpPr>
          <p:cNvPr id="182295" name="Text Box 23"/>
          <p:cNvSpPr txBox="1">
            <a:spLocks noChangeArrowheads="1"/>
          </p:cNvSpPr>
          <p:nvPr/>
        </p:nvSpPr>
        <p:spPr bwMode="auto">
          <a:xfrm>
            <a:off x="5778500" y="3733800"/>
            <a:ext cx="33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1</a:t>
            </a:r>
            <a:endParaRPr lang="en-US"/>
          </a:p>
        </p:txBody>
      </p:sp>
      <p:sp>
        <p:nvSpPr>
          <p:cNvPr id="182296" name="Text Box 24"/>
          <p:cNvSpPr txBox="1">
            <a:spLocks noChangeArrowheads="1"/>
          </p:cNvSpPr>
          <p:nvPr/>
        </p:nvSpPr>
        <p:spPr bwMode="auto">
          <a:xfrm>
            <a:off x="5778500" y="4572001"/>
            <a:ext cx="33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1</a:t>
            </a:r>
            <a:endParaRPr lang="en-US"/>
          </a:p>
        </p:txBody>
      </p:sp>
      <p:sp>
        <p:nvSpPr>
          <p:cNvPr id="182297" name="Text Box 25"/>
          <p:cNvSpPr txBox="1">
            <a:spLocks noChangeArrowheads="1"/>
          </p:cNvSpPr>
          <p:nvPr/>
        </p:nvSpPr>
        <p:spPr bwMode="auto">
          <a:xfrm>
            <a:off x="5448300" y="5410201"/>
            <a:ext cx="825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1 .. *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Interfaces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78E7-7AD6-4CE3-9CFE-8518B88CB2BD}" type="slidenum">
              <a:rPr lang="en-NZ" smtClean="0"/>
              <a:pPr/>
              <a:t>12</a:t>
            </a:fld>
            <a:endParaRPr lang="en-NZ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165101" y="1219200"/>
            <a:ext cx="5940028" cy="5378152"/>
          </a:xfrm>
        </p:spPr>
        <p:txBody>
          <a:bodyPr>
            <a:normAutofit/>
          </a:bodyPr>
          <a:lstStyle/>
          <a:p>
            <a:r>
              <a:rPr lang="en-GB" sz="2800" dirty="0"/>
              <a:t>Interfaces are a way to specify behaviour (a public contract) without data or implementation.</a:t>
            </a:r>
          </a:p>
          <a:p>
            <a:r>
              <a:rPr lang="en-GB" sz="2800" dirty="0"/>
              <a:t>Interfaces are classed with an extra label next to their name: </a:t>
            </a:r>
            <a:r>
              <a:rPr lang="en-GB" sz="2800" dirty="0">
                <a:latin typeface="Courier New" pitchFamily="49" charset="0"/>
              </a:rPr>
              <a:t>&lt;&lt;Interface&gt;&gt;</a:t>
            </a:r>
          </a:p>
          <a:p>
            <a:r>
              <a:rPr lang="en-GB" sz="2800" dirty="0"/>
              <a:t>A dotted </a:t>
            </a:r>
            <a:r>
              <a:rPr lang="en-GB" sz="2800" dirty="0" smtClean="0"/>
              <a:t>open-triangle arrow, </a:t>
            </a:r>
            <a:r>
              <a:rPr lang="en-GB" sz="2800" dirty="0"/>
              <a:t>from a class to an interface </a:t>
            </a:r>
            <a:r>
              <a:rPr lang="en-GB" sz="2800" dirty="0" smtClean="0"/>
              <a:t>means that “the </a:t>
            </a:r>
            <a:r>
              <a:rPr lang="en-GB" sz="2800" dirty="0"/>
              <a:t>class </a:t>
            </a:r>
            <a:r>
              <a:rPr lang="en-GB" sz="2800" dirty="0" smtClean="0"/>
              <a:t>implements this interface”.</a:t>
            </a:r>
          </a:p>
          <a:p>
            <a:pPr lvl="1"/>
            <a:r>
              <a:rPr lang="en-GB" sz="2500" dirty="0" smtClean="0"/>
              <a:t>We also say that “the class fulfils </a:t>
            </a:r>
            <a:r>
              <a:rPr lang="en-GB" sz="2500" dirty="0"/>
              <a:t>the contract specified by </a:t>
            </a:r>
            <a:r>
              <a:rPr lang="en-GB" sz="2500" dirty="0" smtClean="0"/>
              <a:t>this interface</a:t>
            </a:r>
            <a:r>
              <a:rPr lang="en-NZ" dirty="0" smtClean="0"/>
              <a:t>”, or that it “realizes the interface.”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073" y="908720"/>
            <a:ext cx="3514726" cy="3333750"/>
          </a:xfrm>
          <a:prstGeom prst="rect">
            <a:avLst/>
          </a:prstGeom>
        </p:spPr>
      </p:pic>
      <p:sp>
        <p:nvSpPr>
          <p:cNvPr id="7" name="Content Placeholder 4"/>
          <p:cNvSpPr txBox="1">
            <a:spLocks/>
          </p:cNvSpPr>
          <p:nvPr/>
        </p:nvSpPr>
        <p:spPr>
          <a:xfrm>
            <a:off x="6291981" y="4250070"/>
            <a:ext cx="3413547" cy="2059250"/>
          </a:xfrm>
          <a:prstGeom prst="rect">
            <a:avLst/>
          </a:prstGeom>
        </p:spPr>
        <p:txBody>
          <a:bodyPr vert="horz">
            <a:normAutofit lnSpcReduction="10000"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GB" sz="2800" dirty="0" smtClean="0"/>
              <a:t>Note that interfaces define methods but not attributes.</a:t>
            </a:r>
          </a:p>
          <a:p>
            <a:pPr lvl="1" fontAlgn="auto">
              <a:spcAft>
                <a:spcPts val="0"/>
              </a:spcAft>
            </a:pPr>
            <a:r>
              <a:rPr lang="en-GB" sz="2500" dirty="0" smtClean="0"/>
              <a:t>A password allows a </a:t>
            </a:r>
            <a:r>
              <a:rPr lang="en-GB" sz="2500" dirty="0" err="1" smtClean="0"/>
              <a:t>secureLogin</a:t>
            </a:r>
            <a:r>
              <a:rPr lang="en-GB" sz="2500" dirty="0" smtClean="0"/>
              <a:t>().</a:t>
            </a:r>
          </a:p>
        </p:txBody>
      </p:sp>
    </p:spTree>
    <p:extLst>
      <p:ext uri="{BB962C8B-B14F-4D97-AF65-F5344CB8AC3E}">
        <p14:creationId xmlns="" xmlns:p14="http://schemas.microsoft.com/office/powerpoint/2010/main" val="221376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>
          <a:xfrm>
            <a:off x="742950" y="381000"/>
            <a:ext cx="8750300" cy="533400"/>
          </a:xfrm>
        </p:spPr>
        <p:txBody>
          <a:bodyPr>
            <a:normAutofit fontScale="90000"/>
          </a:bodyPr>
          <a:lstStyle/>
          <a:p>
            <a:r>
              <a:rPr lang="en-US"/>
              <a:t>Interface Realization Relationship</a:t>
            </a:r>
          </a:p>
        </p:txBody>
      </p:sp>
      <p:sp>
        <p:nvSpPr>
          <p:cNvPr id="185347" name="Rectangle 3"/>
          <p:cNvSpPr>
            <a:spLocks noChangeArrowheads="1"/>
          </p:cNvSpPr>
          <p:nvPr/>
        </p:nvSpPr>
        <p:spPr bwMode="auto">
          <a:xfrm>
            <a:off x="990600" y="1651000"/>
            <a:ext cx="2641600" cy="1066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&lt;&lt;interface&gt;&gt;</a:t>
            </a:r>
          </a:p>
          <a:p>
            <a:pPr algn="ctr"/>
            <a:r>
              <a:rPr lang="en-US">
                <a:solidFill>
                  <a:schemeClr val="bg1"/>
                </a:solidFill>
              </a:rPr>
              <a:t>ControlPanel</a:t>
            </a:r>
          </a:p>
        </p:txBody>
      </p:sp>
      <p:sp>
        <p:nvSpPr>
          <p:cNvPr id="185348" name="Rectangle 4"/>
          <p:cNvSpPr>
            <a:spLocks noChangeArrowheads="1"/>
          </p:cNvSpPr>
          <p:nvPr/>
        </p:nvSpPr>
        <p:spPr bwMode="auto">
          <a:xfrm>
            <a:off x="990600" y="4419600"/>
            <a:ext cx="255905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VendingMachine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981200" y="2743200"/>
            <a:ext cx="454025" cy="1676400"/>
            <a:chOff x="1152" y="1728"/>
            <a:chExt cx="264" cy="1056"/>
          </a:xfrm>
        </p:grpSpPr>
        <p:sp>
          <p:nvSpPr>
            <p:cNvPr id="185350" name="Line 6"/>
            <p:cNvSpPr>
              <a:spLocks noChangeShapeType="1"/>
            </p:cNvSpPr>
            <p:nvPr/>
          </p:nvSpPr>
          <p:spPr bwMode="auto">
            <a:xfrm>
              <a:off x="1288" y="1968"/>
              <a:ext cx="0" cy="81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5351" name="Freeform 7"/>
            <p:cNvSpPr>
              <a:spLocks/>
            </p:cNvSpPr>
            <p:nvPr/>
          </p:nvSpPr>
          <p:spPr bwMode="auto">
            <a:xfrm>
              <a:off x="1152" y="1728"/>
              <a:ext cx="264" cy="240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240"/>
                </a:cxn>
                <a:cxn ang="0">
                  <a:pos x="336" y="240"/>
                </a:cxn>
                <a:cxn ang="0">
                  <a:pos x="144" y="0"/>
                </a:cxn>
              </a:cxnLst>
              <a:rect l="0" t="0" r="r" b="b"/>
              <a:pathLst>
                <a:path w="336" h="240">
                  <a:moveTo>
                    <a:pt x="144" y="0"/>
                  </a:moveTo>
                  <a:lnTo>
                    <a:pt x="0" y="240"/>
                  </a:lnTo>
                  <a:lnTo>
                    <a:pt x="336" y="240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chemeClr val="bg1"/>
            </a:solidFill>
            <a:ln w="19050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5352" name="Text Box 8"/>
          <p:cNvSpPr txBox="1">
            <a:spLocks noChangeArrowheads="1"/>
          </p:cNvSpPr>
          <p:nvPr/>
        </p:nvSpPr>
        <p:spPr bwMode="auto">
          <a:xfrm>
            <a:off x="5200650" y="1600200"/>
            <a:ext cx="42926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 </a:t>
            </a:r>
            <a:r>
              <a:rPr lang="en-US" i="1"/>
              <a:t>realization</a:t>
            </a:r>
            <a:r>
              <a:rPr lang="en-US"/>
              <a:t> relationship connects a class with an interface that supplies its behavioral specification. It is rendered by a dashed line with a hollow triangle towards the specifier.</a:t>
            </a:r>
          </a:p>
        </p:txBody>
      </p:sp>
      <p:sp>
        <p:nvSpPr>
          <p:cNvPr id="185353" name="Text Box 9"/>
          <p:cNvSpPr txBox="1">
            <a:spLocks noChangeArrowheads="1"/>
          </p:cNvSpPr>
          <p:nvPr/>
        </p:nvSpPr>
        <p:spPr bwMode="auto">
          <a:xfrm>
            <a:off x="2476500" y="2743201"/>
            <a:ext cx="1073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specifier</a:t>
            </a:r>
            <a:endParaRPr lang="en-US" sz="1400"/>
          </a:p>
        </p:txBody>
      </p:sp>
      <p:sp>
        <p:nvSpPr>
          <p:cNvPr id="185354" name="Text Box 10"/>
          <p:cNvSpPr txBox="1">
            <a:spLocks noChangeArrowheads="1"/>
          </p:cNvSpPr>
          <p:nvPr/>
        </p:nvSpPr>
        <p:spPr bwMode="auto">
          <a:xfrm>
            <a:off x="2228850" y="4038601"/>
            <a:ext cx="18161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implementation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Interfaces</a:t>
            </a:r>
          </a:p>
        </p:txBody>
      </p:sp>
      <p:sp>
        <p:nvSpPr>
          <p:cNvPr id="186371" name="Text Box 3"/>
          <p:cNvSpPr txBox="1">
            <a:spLocks noChangeArrowheads="1"/>
          </p:cNvSpPr>
          <p:nvPr/>
        </p:nvSpPr>
        <p:spPr bwMode="auto">
          <a:xfrm>
            <a:off x="5283200" y="2667001"/>
            <a:ext cx="41275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 class’ interface can also be rendered by a circle connected to a class by a solid line.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90600" y="1676400"/>
            <a:ext cx="2063750" cy="3581400"/>
            <a:chOff x="864" y="864"/>
            <a:chExt cx="1200" cy="2256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864" y="864"/>
              <a:ext cx="1200" cy="1392"/>
              <a:chOff x="1008" y="1392"/>
              <a:chExt cx="1200" cy="1392"/>
            </a:xfrm>
          </p:grpSpPr>
          <p:sp>
            <p:nvSpPr>
              <p:cNvPr id="186374" name="Rectangle 6"/>
              <p:cNvSpPr>
                <a:spLocks noChangeArrowheads="1"/>
              </p:cNvSpPr>
              <p:nvPr/>
            </p:nvSpPr>
            <p:spPr bwMode="auto">
              <a:xfrm>
                <a:off x="1008" y="2256"/>
                <a:ext cx="1200" cy="52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File</a:t>
                </a:r>
              </a:p>
            </p:txBody>
          </p:sp>
          <p:grpSp>
            <p:nvGrpSpPr>
              <p:cNvPr id="4" name="Group 7"/>
              <p:cNvGrpSpPr>
                <a:grpSpLocks/>
              </p:cNvGrpSpPr>
              <p:nvPr/>
            </p:nvGrpSpPr>
            <p:grpSpPr bwMode="auto">
              <a:xfrm>
                <a:off x="1368" y="1392"/>
                <a:ext cx="432" cy="864"/>
                <a:chOff x="1368" y="1392"/>
                <a:chExt cx="432" cy="864"/>
              </a:xfrm>
            </p:grpSpPr>
            <p:sp>
              <p:nvSpPr>
                <p:cNvPr id="186376" name="Oval 8"/>
                <p:cNvSpPr>
                  <a:spLocks noChangeArrowheads="1"/>
                </p:cNvSpPr>
                <p:nvPr/>
              </p:nvSpPr>
              <p:spPr bwMode="auto">
                <a:xfrm>
                  <a:off x="1368" y="1392"/>
                  <a:ext cx="432" cy="43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86377" name="Line 9"/>
                <p:cNvSpPr>
                  <a:spLocks noChangeShapeType="1"/>
                </p:cNvSpPr>
                <p:nvPr/>
              </p:nvSpPr>
              <p:spPr bwMode="auto">
                <a:xfrm>
                  <a:off x="1584" y="1824"/>
                  <a:ext cx="0" cy="43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>
                    <a:solidFill>
                      <a:schemeClr val="bg1"/>
                    </a:solidFill>
                  </a:endParaRPr>
                </a:p>
              </p:txBody>
            </p:sp>
          </p:grpSp>
        </p:grpSp>
        <p:grpSp>
          <p:nvGrpSpPr>
            <p:cNvPr id="5" name="Group 10"/>
            <p:cNvGrpSpPr>
              <a:grpSpLocks/>
            </p:cNvGrpSpPr>
            <p:nvPr/>
          </p:nvGrpSpPr>
          <p:grpSpPr bwMode="auto">
            <a:xfrm flipV="1">
              <a:off x="1240" y="2256"/>
              <a:ext cx="432" cy="864"/>
              <a:chOff x="1368" y="1392"/>
              <a:chExt cx="432" cy="864"/>
            </a:xfrm>
          </p:grpSpPr>
          <p:sp>
            <p:nvSpPr>
              <p:cNvPr id="186379" name="Oval 11"/>
              <p:cNvSpPr>
                <a:spLocks noChangeArrowheads="1"/>
              </p:cNvSpPr>
              <p:nvPr/>
            </p:nvSpPr>
            <p:spPr bwMode="auto">
              <a:xfrm>
                <a:off x="1368" y="1392"/>
                <a:ext cx="432" cy="43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86380" name="Line 12"/>
              <p:cNvSpPr>
                <a:spLocks noChangeShapeType="1"/>
              </p:cNvSpPr>
              <p:nvPr/>
            </p:nvSpPr>
            <p:spPr bwMode="auto">
              <a:xfrm>
                <a:off x="1584" y="1824"/>
                <a:ext cx="0" cy="43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86381" name="Text Box 13"/>
          <p:cNvSpPr txBox="1">
            <a:spLocks noChangeArrowheads="1"/>
          </p:cNvSpPr>
          <p:nvPr/>
        </p:nvSpPr>
        <p:spPr bwMode="auto">
          <a:xfrm>
            <a:off x="1320800" y="5257801"/>
            <a:ext cx="165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outputStream</a:t>
            </a:r>
          </a:p>
        </p:txBody>
      </p:sp>
      <p:sp>
        <p:nvSpPr>
          <p:cNvPr id="186382" name="Text Box 14"/>
          <p:cNvSpPr txBox="1">
            <a:spLocks noChangeArrowheads="1"/>
          </p:cNvSpPr>
          <p:nvPr/>
        </p:nvSpPr>
        <p:spPr bwMode="auto">
          <a:xfrm>
            <a:off x="1403350" y="1295401"/>
            <a:ext cx="165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inputStream</a:t>
            </a:r>
          </a:p>
        </p:txBody>
      </p:sp>
      <p:sp>
        <p:nvSpPr>
          <p:cNvPr id="186383" name="Rectangle 15"/>
          <p:cNvSpPr>
            <a:spLocks noChangeArrowheads="1"/>
          </p:cNvSpPr>
          <p:nvPr/>
        </p:nvSpPr>
        <p:spPr bwMode="auto">
          <a:xfrm>
            <a:off x="6191250" y="1600200"/>
            <a:ext cx="255905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FileWriter</a:t>
            </a:r>
          </a:p>
        </p:txBody>
      </p:sp>
      <p:sp>
        <p:nvSpPr>
          <p:cNvPr id="186384" name="Line 16"/>
          <p:cNvSpPr>
            <a:spLocks noChangeShapeType="1"/>
          </p:cNvSpPr>
          <p:nvPr/>
        </p:nvSpPr>
        <p:spPr bwMode="auto">
          <a:xfrm flipH="1">
            <a:off x="2393950" y="1981200"/>
            <a:ext cx="37973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385" name="Text Box 17"/>
          <p:cNvSpPr txBox="1">
            <a:spLocks noChangeArrowheads="1"/>
          </p:cNvSpPr>
          <p:nvPr/>
        </p:nvSpPr>
        <p:spPr bwMode="auto">
          <a:xfrm>
            <a:off x="2889250" y="1981201"/>
            <a:ext cx="3136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{file must not be locked}</a:t>
            </a:r>
          </a:p>
        </p:txBody>
      </p:sp>
      <p:grpSp>
        <p:nvGrpSpPr>
          <p:cNvPr id="6" name="Group 18"/>
          <p:cNvGrpSpPr>
            <a:grpSpLocks/>
          </p:cNvGrpSpPr>
          <p:nvPr/>
        </p:nvGrpSpPr>
        <p:grpSpPr bwMode="auto">
          <a:xfrm>
            <a:off x="2421467" y="4635500"/>
            <a:ext cx="6356350" cy="685800"/>
            <a:chOff x="1392" y="2976"/>
            <a:chExt cx="3696" cy="432"/>
          </a:xfrm>
        </p:grpSpPr>
        <p:sp>
          <p:nvSpPr>
            <p:cNvPr id="186387" name="Rectangle 19"/>
            <p:cNvSpPr>
              <a:spLocks noChangeArrowheads="1"/>
            </p:cNvSpPr>
            <p:nvPr/>
          </p:nvSpPr>
          <p:spPr bwMode="auto">
            <a:xfrm>
              <a:off x="3600" y="2976"/>
              <a:ext cx="1488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FileReader</a:t>
              </a:r>
            </a:p>
          </p:txBody>
        </p:sp>
        <p:sp>
          <p:nvSpPr>
            <p:cNvPr id="186388" name="Line 20"/>
            <p:cNvSpPr>
              <a:spLocks noChangeShapeType="1"/>
            </p:cNvSpPr>
            <p:nvPr/>
          </p:nvSpPr>
          <p:spPr bwMode="auto">
            <a:xfrm flipH="1">
              <a:off x="1392" y="3168"/>
              <a:ext cx="22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 type="arrow" w="med" len="med"/>
            </a:ln>
            <a:effectLst/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86389" name="Text Box 21"/>
            <p:cNvSpPr txBox="1">
              <a:spLocks noChangeArrowheads="1"/>
            </p:cNvSpPr>
            <p:nvPr/>
          </p:nvSpPr>
          <p:spPr bwMode="auto">
            <a:xfrm>
              <a:off x="2016" y="3168"/>
              <a:ext cx="115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>
                  <a:solidFill>
                    <a:schemeClr val="bg1"/>
                  </a:solidFill>
                </a:rPr>
                <a:t>{file must exist}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Parameterized Class</a:t>
            </a:r>
          </a:p>
        </p:txBody>
      </p:sp>
      <p:sp>
        <p:nvSpPr>
          <p:cNvPr id="187396" name="Rectangle 4"/>
          <p:cNvSpPr>
            <a:spLocks noChangeArrowheads="1"/>
          </p:cNvSpPr>
          <p:nvPr/>
        </p:nvSpPr>
        <p:spPr bwMode="auto">
          <a:xfrm>
            <a:off x="908050" y="1828800"/>
            <a:ext cx="24765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LinkedList</a:t>
            </a:r>
          </a:p>
        </p:txBody>
      </p:sp>
      <p:sp>
        <p:nvSpPr>
          <p:cNvPr id="187397" name="Rectangle 5"/>
          <p:cNvSpPr>
            <a:spLocks noChangeArrowheads="1"/>
          </p:cNvSpPr>
          <p:nvPr/>
        </p:nvSpPr>
        <p:spPr bwMode="auto">
          <a:xfrm>
            <a:off x="2971800" y="1524000"/>
            <a:ext cx="90805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lgDash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T</a:t>
            </a:r>
          </a:p>
        </p:txBody>
      </p:sp>
      <p:sp>
        <p:nvSpPr>
          <p:cNvPr id="187398" name="Rectangle 6"/>
          <p:cNvSpPr>
            <a:spLocks noChangeArrowheads="1"/>
          </p:cNvSpPr>
          <p:nvPr/>
        </p:nvSpPr>
        <p:spPr bwMode="auto">
          <a:xfrm>
            <a:off x="908050" y="2743200"/>
            <a:ext cx="2476500" cy="1905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7399" name="Rectangle 7"/>
          <p:cNvSpPr>
            <a:spLocks noChangeArrowheads="1"/>
          </p:cNvSpPr>
          <p:nvPr/>
        </p:nvSpPr>
        <p:spPr bwMode="auto">
          <a:xfrm>
            <a:off x="1829858" y="3111500"/>
            <a:ext cx="6604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T</a:t>
            </a:r>
          </a:p>
        </p:txBody>
      </p:sp>
      <p:sp>
        <p:nvSpPr>
          <p:cNvPr id="187400" name="Line 8"/>
          <p:cNvSpPr>
            <a:spLocks noChangeShapeType="1"/>
          </p:cNvSpPr>
          <p:nvPr/>
        </p:nvSpPr>
        <p:spPr bwMode="auto">
          <a:xfrm rot="-5400000">
            <a:off x="1809816" y="3994084"/>
            <a:ext cx="674688" cy="172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lg" len="lg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7401" name="Freeform 9"/>
          <p:cNvSpPr>
            <a:spLocks/>
          </p:cNvSpPr>
          <p:nvPr/>
        </p:nvSpPr>
        <p:spPr bwMode="auto">
          <a:xfrm rot="5400000" flipH="1" flipV="1">
            <a:off x="1984574" y="4327196"/>
            <a:ext cx="307975" cy="318161"/>
          </a:xfrm>
          <a:custGeom>
            <a:avLst/>
            <a:gdLst/>
            <a:ahLst/>
            <a:cxnLst>
              <a:cxn ang="0">
                <a:pos x="0" y="48"/>
              </a:cxn>
              <a:cxn ang="0">
                <a:pos x="96" y="0"/>
              </a:cxn>
              <a:cxn ang="0">
                <a:pos x="192" y="48"/>
              </a:cxn>
              <a:cxn ang="0">
                <a:pos x="96" y="96"/>
              </a:cxn>
              <a:cxn ang="0">
                <a:pos x="0" y="48"/>
              </a:cxn>
            </a:cxnLst>
            <a:rect l="0" t="0" r="r" b="b"/>
            <a:pathLst>
              <a:path w="192" h="96">
                <a:moveTo>
                  <a:pt x="0" y="48"/>
                </a:moveTo>
                <a:lnTo>
                  <a:pt x="96" y="0"/>
                </a:lnTo>
                <a:lnTo>
                  <a:pt x="192" y="48"/>
                </a:lnTo>
                <a:lnTo>
                  <a:pt x="96" y="96"/>
                </a:lnTo>
                <a:lnTo>
                  <a:pt x="0" y="48"/>
                </a:lnTo>
                <a:close/>
              </a:path>
            </a:pathLst>
          </a:custGeom>
          <a:solidFill>
            <a:schemeClr val="tx1"/>
          </a:solidFill>
          <a:ln w="12700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7402" name="Text Box 10"/>
          <p:cNvSpPr txBox="1">
            <a:spLocks noChangeArrowheads="1"/>
          </p:cNvSpPr>
          <p:nvPr/>
        </p:nvSpPr>
        <p:spPr bwMode="auto">
          <a:xfrm>
            <a:off x="2146300" y="3581400"/>
            <a:ext cx="9080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1 .. *</a:t>
            </a:r>
            <a:endParaRPr lang="en-US"/>
          </a:p>
        </p:txBody>
      </p:sp>
      <p:sp>
        <p:nvSpPr>
          <p:cNvPr id="187403" name="Text Box 11"/>
          <p:cNvSpPr txBox="1">
            <a:spLocks noChangeArrowheads="1"/>
          </p:cNvSpPr>
          <p:nvPr/>
        </p:nvSpPr>
        <p:spPr bwMode="auto">
          <a:xfrm>
            <a:off x="4292600" y="1600201"/>
            <a:ext cx="46228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 </a:t>
            </a:r>
            <a:r>
              <a:rPr lang="en-US" i="1"/>
              <a:t>parameterized class</a:t>
            </a:r>
            <a:r>
              <a:rPr lang="en-US"/>
              <a:t> or </a:t>
            </a:r>
            <a:r>
              <a:rPr lang="en-US" i="1"/>
              <a:t>template</a:t>
            </a:r>
            <a:r>
              <a:rPr lang="en-US"/>
              <a:t> defines a family of potential elements. </a:t>
            </a:r>
          </a:p>
          <a:p>
            <a:pPr>
              <a:spcBef>
                <a:spcPct val="50000"/>
              </a:spcBef>
            </a:pPr>
            <a:r>
              <a:rPr lang="en-US"/>
              <a:t>To use it, the parameter must be bound.</a:t>
            </a:r>
          </a:p>
        </p:txBody>
      </p:sp>
      <p:sp>
        <p:nvSpPr>
          <p:cNvPr id="187404" name="Text Box 12"/>
          <p:cNvSpPr txBox="1">
            <a:spLocks noChangeArrowheads="1"/>
          </p:cNvSpPr>
          <p:nvPr/>
        </p:nvSpPr>
        <p:spPr bwMode="auto">
          <a:xfrm>
            <a:off x="4375150" y="3886201"/>
            <a:ext cx="487045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 </a:t>
            </a:r>
            <a:r>
              <a:rPr lang="en-US" i="1"/>
              <a:t>template </a:t>
            </a:r>
            <a:r>
              <a:rPr lang="en-US"/>
              <a:t>is rendered by a small dashed rectangle superimposed on the upper-right corner of the class rectangle. The dashed rectangle contains a list of formal parameters for the class.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Parameterized Class (Cont’d)</a:t>
            </a:r>
          </a:p>
        </p:txBody>
      </p:sp>
      <p:sp>
        <p:nvSpPr>
          <p:cNvPr id="189444" name="Rectangle 4"/>
          <p:cNvSpPr>
            <a:spLocks noChangeArrowheads="1"/>
          </p:cNvSpPr>
          <p:nvPr/>
        </p:nvSpPr>
        <p:spPr bwMode="auto">
          <a:xfrm>
            <a:off x="908050" y="1676400"/>
            <a:ext cx="24765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LinkedList</a:t>
            </a:r>
          </a:p>
        </p:txBody>
      </p:sp>
      <p:sp>
        <p:nvSpPr>
          <p:cNvPr id="189445" name="Rectangle 5"/>
          <p:cNvSpPr>
            <a:spLocks noChangeArrowheads="1"/>
          </p:cNvSpPr>
          <p:nvPr/>
        </p:nvSpPr>
        <p:spPr bwMode="auto">
          <a:xfrm>
            <a:off x="2971800" y="1371600"/>
            <a:ext cx="90805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lgDash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T</a:t>
            </a:r>
          </a:p>
        </p:txBody>
      </p:sp>
      <p:sp>
        <p:nvSpPr>
          <p:cNvPr id="189446" name="Rectangle 6"/>
          <p:cNvSpPr>
            <a:spLocks noChangeArrowheads="1"/>
          </p:cNvSpPr>
          <p:nvPr/>
        </p:nvSpPr>
        <p:spPr bwMode="auto">
          <a:xfrm>
            <a:off x="908050" y="2590800"/>
            <a:ext cx="2476500" cy="1905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9447" name="Rectangle 7"/>
          <p:cNvSpPr>
            <a:spLocks noChangeArrowheads="1"/>
          </p:cNvSpPr>
          <p:nvPr/>
        </p:nvSpPr>
        <p:spPr bwMode="auto">
          <a:xfrm>
            <a:off x="1829858" y="2959100"/>
            <a:ext cx="660400" cy="533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T</a:t>
            </a:r>
          </a:p>
        </p:txBody>
      </p:sp>
      <p:sp>
        <p:nvSpPr>
          <p:cNvPr id="189448" name="Line 8"/>
          <p:cNvSpPr>
            <a:spLocks noChangeShapeType="1"/>
          </p:cNvSpPr>
          <p:nvPr/>
        </p:nvSpPr>
        <p:spPr bwMode="auto">
          <a:xfrm rot="-5400000">
            <a:off x="1808956" y="3842544"/>
            <a:ext cx="6746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lg" len="lg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9449" name="Freeform 9"/>
          <p:cNvSpPr>
            <a:spLocks/>
          </p:cNvSpPr>
          <p:nvPr/>
        </p:nvSpPr>
        <p:spPr bwMode="auto">
          <a:xfrm rot="5400000" flipH="1" flipV="1">
            <a:off x="1984574" y="4174796"/>
            <a:ext cx="307975" cy="318161"/>
          </a:xfrm>
          <a:custGeom>
            <a:avLst/>
            <a:gdLst/>
            <a:ahLst/>
            <a:cxnLst>
              <a:cxn ang="0">
                <a:pos x="0" y="48"/>
              </a:cxn>
              <a:cxn ang="0">
                <a:pos x="96" y="0"/>
              </a:cxn>
              <a:cxn ang="0">
                <a:pos x="192" y="48"/>
              </a:cxn>
              <a:cxn ang="0">
                <a:pos x="96" y="96"/>
              </a:cxn>
              <a:cxn ang="0">
                <a:pos x="0" y="48"/>
              </a:cxn>
            </a:cxnLst>
            <a:rect l="0" t="0" r="r" b="b"/>
            <a:pathLst>
              <a:path w="192" h="96">
                <a:moveTo>
                  <a:pt x="0" y="48"/>
                </a:moveTo>
                <a:lnTo>
                  <a:pt x="96" y="0"/>
                </a:lnTo>
                <a:lnTo>
                  <a:pt x="192" y="48"/>
                </a:lnTo>
                <a:lnTo>
                  <a:pt x="96" y="96"/>
                </a:lnTo>
                <a:lnTo>
                  <a:pt x="0" y="48"/>
                </a:lnTo>
                <a:close/>
              </a:path>
            </a:pathLst>
          </a:custGeom>
          <a:solidFill>
            <a:schemeClr val="tx1"/>
          </a:solidFill>
          <a:ln w="12700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9450" name="Text Box 10"/>
          <p:cNvSpPr txBox="1">
            <a:spLocks noChangeArrowheads="1"/>
          </p:cNvSpPr>
          <p:nvPr/>
        </p:nvSpPr>
        <p:spPr bwMode="auto">
          <a:xfrm>
            <a:off x="2146300" y="3429001"/>
            <a:ext cx="660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1..*</a:t>
            </a:r>
            <a:endParaRPr lang="en-US"/>
          </a:p>
        </p:txBody>
      </p:sp>
      <p:sp>
        <p:nvSpPr>
          <p:cNvPr id="189451" name="Text Box 11"/>
          <p:cNvSpPr txBox="1">
            <a:spLocks noChangeArrowheads="1"/>
          </p:cNvSpPr>
          <p:nvPr/>
        </p:nvSpPr>
        <p:spPr bwMode="auto">
          <a:xfrm>
            <a:off x="4292600" y="2057400"/>
            <a:ext cx="4870450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Binding</a:t>
            </a:r>
            <a:r>
              <a:rPr lang="en-US"/>
              <a:t> is done with the &lt;&lt;bind&gt;&gt; stereotype and a parameter to supply to the template. These are adornments to the dashed arrow denoting the realization relationship.</a:t>
            </a:r>
          </a:p>
          <a:p>
            <a:pPr>
              <a:spcBef>
                <a:spcPct val="50000"/>
              </a:spcBef>
            </a:pPr>
            <a:r>
              <a:rPr lang="en-US"/>
              <a:t>Here we create a linked-list of names for the Dean’s List.</a:t>
            </a:r>
          </a:p>
        </p:txBody>
      </p:sp>
      <p:sp>
        <p:nvSpPr>
          <p:cNvPr id="189452" name="Rectangle 12"/>
          <p:cNvSpPr>
            <a:spLocks noChangeArrowheads="1"/>
          </p:cNvSpPr>
          <p:nvPr/>
        </p:nvSpPr>
        <p:spPr bwMode="auto">
          <a:xfrm>
            <a:off x="990600" y="5334000"/>
            <a:ext cx="239395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DeansList</a:t>
            </a:r>
          </a:p>
        </p:txBody>
      </p:sp>
      <p:sp>
        <p:nvSpPr>
          <p:cNvPr id="189453" name="Line 13"/>
          <p:cNvSpPr>
            <a:spLocks noChangeShapeType="1"/>
          </p:cNvSpPr>
          <p:nvPr/>
        </p:nvSpPr>
        <p:spPr bwMode="auto">
          <a:xfrm flipV="1">
            <a:off x="1568450" y="4495800"/>
            <a:ext cx="0" cy="8382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 type="arrow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9454" name="Text Box 14"/>
          <p:cNvSpPr txBox="1">
            <a:spLocks noChangeArrowheads="1"/>
          </p:cNvSpPr>
          <p:nvPr/>
        </p:nvSpPr>
        <p:spPr bwMode="auto">
          <a:xfrm>
            <a:off x="1568450" y="4876801"/>
            <a:ext cx="1981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&lt;&lt;bind&gt;&gt;(Name)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Enumeration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742950" y="2438400"/>
            <a:ext cx="2641600" cy="1600200"/>
            <a:chOff x="432" y="1056"/>
            <a:chExt cx="1536" cy="1008"/>
          </a:xfrm>
        </p:grpSpPr>
        <p:sp>
          <p:nvSpPr>
            <p:cNvPr id="190468" name="Rectangle 4"/>
            <p:cNvSpPr>
              <a:spLocks noChangeArrowheads="1"/>
            </p:cNvSpPr>
            <p:nvPr/>
          </p:nvSpPr>
          <p:spPr bwMode="auto">
            <a:xfrm>
              <a:off x="432" y="1056"/>
              <a:ext cx="1536" cy="48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&lt;&lt;enumeration&gt;&gt;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</a:rPr>
                <a:t>Boolean</a:t>
              </a:r>
            </a:p>
          </p:txBody>
        </p:sp>
        <p:sp>
          <p:nvSpPr>
            <p:cNvPr id="190469" name="Rectangle 5"/>
            <p:cNvSpPr>
              <a:spLocks noChangeArrowheads="1"/>
            </p:cNvSpPr>
            <p:nvPr/>
          </p:nvSpPr>
          <p:spPr bwMode="auto">
            <a:xfrm>
              <a:off x="432" y="1536"/>
              <a:ext cx="1536" cy="52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false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</a:rPr>
                <a:t>true</a:t>
              </a:r>
            </a:p>
          </p:txBody>
        </p:sp>
      </p:grpSp>
      <p:sp>
        <p:nvSpPr>
          <p:cNvPr id="190470" name="Text Box 6"/>
          <p:cNvSpPr txBox="1">
            <a:spLocks noChangeArrowheads="1"/>
          </p:cNvSpPr>
          <p:nvPr/>
        </p:nvSpPr>
        <p:spPr bwMode="auto">
          <a:xfrm>
            <a:off x="4210050" y="2438401"/>
            <a:ext cx="509230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An </a:t>
            </a:r>
            <a:r>
              <a:rPr lang="en-US" i="1"/>
              <a:t>enumeration</a:t>
            </a:r>
            <a:r>
              <a:rPr lang="en-US"/>
              <a:t> is a user-defined data type that consists of a name and an ordered list of enumeration literals.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Exceptions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660400" y="1676400"/>
            <a:ext cx="6108700" cy="3810000"/>
            <a:chOff x="576" y="1200"/>
            <a:chExt cx="3552" cy="2400"/>
          </a:xfrm>
        </p:grpSpPr>
        <p:sp>
          <p:nvSpPr>
            <p:cNvPr id="192516" name="Rectangle 4"/>
            <p:cNvSpPr>
              <a:spLocks noChangeArrowheads="1"/>
            </p:cNvSpPr>
            <p:nvPr/>
          </p:nvSpPr>
          <p:spPr bwMode="auto">
            <a:xfrm>
              <a:off x="576" y="3024"/>
              <a:ext cx="1680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&lt;&lt;exception&gt;&gt;</a:t>
              </a:r>
              <a:br>
                <a:rPr lang="en-US">
                  <a:solidFill>
                    <a:schemeClr val="bg1"/>
                  </a:solidFill>
                </a:rPr>
              </a:br>
              <a:r>
                <a:rPr lang="en-US">
                  <a:solidFill>
                    <a:schemeClr val="bg1"/>
                  </a:solidFill>
                </a:rPr>
                <a:t>KeyException</a:t>
              </a:r>
            </a:p>
          </p:txBody>
        </p:sp>
        <p:sp>
          <p:nvSpPr>
            <p:cNvPr id="192517" name="Rectangle 5"/>
            <p:cNvSpPr>
              <a:spLocks noChangeArrowheads="1"/>
            </p:cNvSpPr>
            <p:nvPr/>
          </p:nvSpPr>
          <p:spPr bwMode="auto">
            <a:xfrm>
              <a:off x="2448" y="3024"/>
              <a:ext cx="1680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&lt;&lt;exception&gt;&gt;</a:t>
              </a:r>
              <a:br>
                <a:rPr lang="en-US">
                  <a:solidFill>
                    <a:schemeClr val="bg1"/>
                  </a:solidFill>
                </a:rPr>
              </a:br>
              <a:r>
                <a:rPr lang="en-US">
                  <a:solidFill>
                    <a:schemeClr val="bg1"/>
                  </a:solidFill>
                </a:rPr>
                <a:t>SQLException</a:t>
              </a:r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488" y="1200"/>
              <a:ext cx="1584" cy="1104"/>
              <a:chOff x="624" y="768"/>
              <a:chExt cx="1584" cy="1104"/>
            </a:xfrm>
          </p:grpSpPr>
          <p:sp>
            <p:nvSpPr>
              <p:cNvPr id="192519" name="Rectangle 7"/>
              <p:cNvSpPr>
                <a:spLocks noChangeArrowheads="1"/>
              </p:cNvSpPr>
              <p:nvPr/>
            </p:nvSpPr>
            <p:spPr bwMode="auto">
              <a:xfrm>
                <a:off x="624" y="768"/>
                <a:ext cx="1584" cy="480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&lt;&lt;exception&gt;&gt;</a:t>
                </a:r>
                <a:br>
                  <a:rPr lang="en-US" dirty="0">
                    <a:solidFill>
                      <a:schemeClr val="bg1"/>
                    </a:solidFill>
                  </a:rPr>
                </a:br>
                <a:r>
                  <a:rPr lang="en-US" dirty="0">
                    <a:solidFill>
                      <a:schemeClr val="bg1"/>
                    </a:solidFill>
                  </a:rPr>
                  <a:t>Exception</a:t>
                </a:r>
              </a:p>
            </p:txBody>
          </p:sp>
          <p:sp>
            <p:nvSpPr>
              <p:cNvPr id="192520" name="Rectangle 8"/>
              <p:cNvSpPr>
                <a:spLocks noChangeArrowheads="1"/>
              </p:cNvSpPr>
              <p:nvPr/>
            </p:nvSpPr>
            <p:spPr bwMode="auto">
              <a:xfrm>
                <a:off x="624" y="1344"/>
                <a:ext cx="1584" cy="52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getMessage()</a:t>
                </a:r>
                <a:r>
                  <a:rPr lang="en-US">
                    <a:solidFill>
                      <a:schemeClr val="bg1"/>
                    </a:solidFill>
                    <a:latin typeface="Courier New" pitchFamily="49" charset="0"/>
                  </a:rPr>
                  <a:t> </a:t>
                </a:r>
              </a:p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printStackTrace()</a:t>
                </a:r>
                <a:endParaRPr lang="en-US">
                  <a:solidFill>
                    <a:schemeClr val="bg1"/>
                  </a:solidFill>
                  <a:latin typeface="Courier New" pitchFamily="49" charset="0"/>
                </a:endParaRPr>
              </a:p>
            </p:txBody>
          </p:sp>
          <p:sp>
            <p:nvSpPr>
              <p:cNvPr id="192521" name="Rectangle 9"/>
              <p:cNvSpPr>
                <a:spLocks noChangeArrowheads="1"/>
              </p:cNvSpPr>
              <p:nvPr/>
            </p:nvSpPr>
            <p:spPr bwMode="auto">
              <a:xfrm>
                <a:off x="624" y="1248"/>
                <a:ext cx="1584" cy="9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" name="Group 10"/>
            <p:cNvGrpSpPr>
              <a:grpSpLocks/>
            </p:cNvGrpSpPr>
            <p:nvPr/>
          </p:nvGrpSpPr>
          <p:grpSpPr bwMode="auto">
            <a:xfrm>
              <a:off x="1584" y="2304"/>
              <a:ext cx="264" cy="720"/>
              <a:chOff x="1248" y="2304"/>
              <a:chExt cx="264" cy="720"/>
            </a:xfrm>
          </p:grpSpPr>
          <p:sp>
            <p:nvSpPr>
              <p:cNvPr id="192523" name="Freeform 11"/>
              <p:cNvSpPr>
                <a:spLocks/>
              </p:cNvSpPr>
              <p:nvPr/>
            </p:nvSpPr>
            <p:spPr bwMode="auto">
              <a:xfrm>
                <a:off x="1248" y="2304"/>
                <a:ext cx="264" cy="229"/>
              </a:xfrm>
              <a:custGeom>
                <a:avLst/>
                <a:gdLst/>
                <a:ahLst/>
                <a:cxnLst>
                  <a:cxn ang="0">
                    <a:pos x="144" y="0"/>
                  </a:cxn>
                  <a:cxn ang="0">
                    <a:pos x="0" y="240"/>
                  </a:cxn>
                  <a:cxn ang="0">
                    <a:pos x="336" y="240"/>
                  </a:cxn>
                  <a:cxn ang="0">
                    <a:pos x="144" y="0"/>
                  </a:cxn>
                </a:cxnLst>
                <a:rect l="0" t="0" r="r" b="b"/>
                <a:pathLst>
                  <a:path w="336" h="240">
                    <a:moveTo>
                      <a:pt x="144" y="0"/>
                    </a:moveTo>
                    <a:lnTo>
                      <a:pt x="0" y="240"/>
                    </a:lnTo>
                    <a:lnTo>
                      <a:pt x="336" y="240"/>
                    </a:lnTo>
                    <a:lnTo>
                      <a:pt x="144" y="0"/>
                    </a:lnTo>
                    <a:close/>
                  </a:path>
                </a:pathLst>
              </a:custGeom>
              <a:solidFill>
                <a:schemeClr val="bg1"/>
              </a:solidFill>
              <a:ln w="19050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2524" name="Line 12"/>
              <p:cNvSpPr>
                <a:spLocks noChangeShapeType="1"/>
              </p:cNvSpPr>
              <p:nvPr/>
            </p:nvSpPr>
            <p:spPr bwMode="auto">
              <a:xfrm>
                <a:off x="1392" y="2544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" name="Group 13"/>
            <p:cNvGrpSpPr>
              <a:grpSpLocks/>
            </p:cNvGrpSpPr>
            <p:nvPr/>
          </p:nvGrpSpPr>
          <p:grpSpPr bwMode="auto">
            <a:xfrm>
              <a:off x="2640" y="2304"/>
              <a:ext cx="264" cy="720"/>
              <a:chOff x="1248" y="2304"/>
              <a:chExt cx="264" cy="720"/>
            </a:xfrm>
          </p:grpSpPr>
          <p:sp>
            <p:nvSpPr>
              <p:cNvPr id="192526" name="Freeform 14"/>
              <p:cNvSpPr>
                <a:spLocks/>
              </p:cNvSpPr>
              <p:nvPr/>
            </p:nvSpPr>
            <p:spPr bwMode="auto">
              <a:xfrm>
                <a:off x="1248" y="2304"/>
                <a:ext cx="264" cy="229"/>
              </a:xfrm>
              <a:custGeom>
                <a:avLst/>
                <a:gdLst/>
                <a:ahLst/>
                <a:cxnLst>
                  <a:cxn ang="0">
                    <a:pos x="144" y="0"/>
                  </a:cxn>
                  <a:cxn ang="0">
                    <a:pos x="0" y="240"/>
                  </a:cxn>
                  <a:cxn ang="0">
                    <a:pos x="336" y="240"/>
                  </a:cxn>
                  <a:cxn ang="0">
                    <a:pos x="144" y="0"/>
                  </a:cxn>
                </a:cxnLst>
                <a:rect l="0" t="0" r="r" b="b"/>
                <a:pathLst>
                  <a:path w="336" h="240">
                    <a:moveTo>
                      <a:pt x="144" y="0"/>
                    </a:moveTo>
                    <a:lnTo>
                      <a:pt x="0" y="240"/>
                    </a:lnTo>
                    <a:lnTo>
                      <a:pt x="336" y="240"/>
                    </a:lnTo>
                    <a:lnTo>
                      <a:pt x="144" y="0"/>
                    </a:lnTo>
                    <a:close/>
                  </a:path>
                </a:pathLst>
              </a:custGeom>
              <a:solidFill>
                <a:schemeClr val="bg1"/>
              </a:solidFill>
              <a:ln w="19050" cmpd="sng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2527" name="Line 15"/>
              <p:cNvSpPr>
                <a:spLocks noChangeShapeType="1"/>
              </p:cNvSpPr>
              <p:nvPr/>
            </p:nvSpPr>
            <p:spPr bwMode="auto">
              <a:xfrm>
                <a:off x="1392" y="2544"/>
                <a:ext cx="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92528" name="Text Box 16"/>
          <p:cNvSpPr txBox="1">
            <a:spLocks noChangeArrowheads="1"/>
          </p:cNvSpPr>
          <p:nvPr/>
        </p:nvSpPr>
        <p:spPr bwMode="auto">
          <a:xfrm>
            <a:off x="5365750" y="1600201"/>
            <a:ext cx="387985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Exceptions</a:t>
            </a:r>
            <a:r>
              <a:rPr lang="en-US"/>
              <a:t> can be modeled just like any other class. </a:t>
            </a:r>
          </a:p>
          <a:p>
            <a:pPr>
              <a:spcBef>
                <a:spcPct val="50000"/>
              </a:spcBef>
            </a:pPr>
            <a:r>
              <a:rPr lang="en-US"/>
              <a:t>Notice the &lt;&lt;exception&gt;&gt; stereotype in the name compartment.</a:t>
            </a:r>
            <a:endParaRPr lang="en-US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Packages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908050" y="2514600"/>
            <a:ext cx="2393950" cy="1524000"/>
            <a:chOff x="1056" y="1776"/>
            <a:chExt cx="1392" cy="960"/>
          </a:xfrm>
        </p:grpSpPr>
        <p:sp>
          <p:nvSpPr>
            <p:cNvPr id="193540" name="Rectangle 4"/>
            <p:cNvSpPr>
              <a:spLocks noChangeArrowheads="1"/>
            </p:cNvSpPr>
            <p:nvPr/>
          </p:nvSpPr>
          <p:spPr bwMode="auto">
            <a:xfrm>
              <a:off x="1056" y="1968"/>
              <a:ext cx="1392" cy="7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Compiler</a:t>
              </a:r>
            </a:p>
          </p:txBody>
        </p:sp>
        <p:sp>
          <p:nvSpPr>
            <p:cNvPr id="193541" name="Rectangle 5"/>
            <p:cNvSpPr>
              <a:spLocks noChangeArrowheads="1"/>
            </p:cNvSpPr>
            <p:nvPr/>
          </p:nvSpPr>
          <p:spPr bwMode="auto">
            <a:xfrm>
              <a:off x="1056" y="1776"/>
              <a:ext cx="43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3542" name="Text Box 6"/>
          <p:cNvSpPr txBox="1">
            <a:spLocks noChangeArrowheads="1"/>
          </p:cNvSpPr>
          <p:nvPr/>
        </p:nvSpPr>
        <p:spPr bwMode="auto">
          <a:xfrm>
            <a:off x="4210050" y="1752600"/>
            <a:ext cx="52832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 </a:t>
            </a:r>
            <a:r>
              <a:rPr lang="en-US" i="1"/>
              <a:t>package</a:t>
            </a:r>
            <a:r>
              <a:rPr lang="en-US"/>
              <a:t> is a container-like element for organizing other elements into groups.</a:t>
            </a:r>
          </a:p>
          <a:p>
            <a:pPr>
              <a:spcBef>
                <a:spcPct val="50000"/>
              </a:spcBef>
            </a:pPr>
            <a:r>
              <a:rPr lang="en-US"/>
              <a:t>A package can contain classes and other packages and diagrams.</a:t>
            </a:r>
          </a:p>
          <a:p>
            <a:pPr>
              <a:spcBef>
                <a:spcPct val="50000"/>
              </a:spcBef>
            </a:pPr>
            <a:r>
              <a:rPr lang="en-US"/>
              <a:t>Packages can be used to provide controlled access between classes in different packages.</a:t>
            </a:r>
            <a:endParaRPr lang="en-US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Packages (Cont’d)</a:t>
            </a:r>
          </a:p>
        </p:txBody>
      </p:sp>
      <p:sp>
        <p:nvSpPr>
          <p:cNvPr id="194563" name="Text Box 3"/>
          <p:cNvSpPr txBox="1">
            <a:spLocks noChangeArrowheads="1"/>
          </p:cNvSpPr>
          <p:nvPr/>
        </p:nvSpPr>
        <p:spPr bwMode="auto">
          <a:xfrm>
            <a:off x="742950" y="1295401"/>
            <a:ext cx="87503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Classes in the </a:t>
            </a:r>
            <a:r>
              <a:rPr lang="en-US" i="1"/>
              <a:t>FrontEnd</a:t>
            </a:r>
            <a:r>
              <a:rPr lang="en-US"/>
              <a:t> package and classes in the </a:t>
            </a:r>
            <a:r>
              <a:rPr lang="en-US" i="1"/>
              <a:t>BackEnd</a:t>
            </a:r>
            <a:r>
              <a:rPr lang="en-US"/>
              <a:t> package cannot access each other in this diagram.</a:t>
            </a:r>
            <a:endParaRPr lang="en-US" i="1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733550" y="2667000"/>
            <a:ext cx="6769100" cy="3124200"/>
            <a:chOff x="1008" y="1680"/>
            <a:chExt cx="3936" cy="1968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1440" y="2496"/>
              <a:ext cx="1392" cy="960"/>
              <a:chOff x="1056" y="1776"/>
              <a:chExt cx="1392" cy="960"/>
            </a:xfrm>
          </p:grpSpPr>
          <p:sp>
            <p:nvSpPr>
              <p:cNvPr id="194566" name="Rectangle 6"/>
              <p:cNvSpPr>
                <a:spLocks noChangeArrowheads="1"/>
              </p:cNvSpPr>
              <p:nvPr/>
            </p:nvSpPr>
            <p:spPr bwMode="auto">
              <a:xfrm>
                <a:off x="1056" y="1968"/>
                <a:ext cx="1392" cy="76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FrontEnd</a:t>
                </a:r>
              </a:p>
            </p:txBody>
          </p:sp>
          <p:sp>
            <p:nvSpPr>
              <p:cNvPr id="194567" name="Rectangle 7"/>
              <p:cNvSpPr>
                <a:spLocks noChangeArrowheads="1"/>
              </p:cNvSpPr>
              <p:nvPr/>
            </p:nvSpPr>
            <p:spPr bwMode="auto">
              <a:xfrm>
                <a:off x="1056" y="1776"/>
                <a:ext cx="43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" name="Group 8"/>
            <p:cNvGrpSpPr>
              <a:grpSpLocks/>
            </p:cNvGrpSpPr>
            <p:nvPr/>
          </p:nvGrpSpPr>
          <p:grpSpPr bwMode="auto">
            <a:xfrm>
              <a:off x="3216" y="2496"/>
              <a:ext cx="1392" cy="960"/>
              <a:chOff x="1056" y="1776"/>
              <a:chExt cx="1392" cy="960"/>
            </a:xfrm>
          </p:grpSpPr>
          <p:sp>
            <p:nvSpPr>
              <p:cNvPr id="194569" name="Rectangle 9"/>
              <p:cNvSpPr>
                <a:spLocks noChangeArrowheads="1"/>
              </p:cNvSpPr>
              <p:nvPr/>
            </p:nvSpPr>
            <p:spPr bwMode="auto">
              <a:xfrm>
                <a:off x="1056" y="1968"/>
                <a:ext cx="1392" cy="76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BackEnd</a:t>
                </a:r>
              </a:p>
            </p:txBody>
          </p:sp>
          <p:sp>
            <p:nvSpPr>
              <p:cNvPr id="194570" name="Rectangle 10"/>
              <p:cNvSpPr>
                <a:spLocks noChangeArrowheads="1"/>
              </p:cNvSpPr>
              <p:nvPr/>
            </p:nvSpPr>
            <p:spPr bwMode="auto">
              <a:xfrm>
                <a:off x="1056" y="1776"/>
                <a:ext cx="43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94571" name="Rectangle 11"/>
            <p:cNvSpPr>
              <a:spLocks noChangeArrowheads="1"/>
            </p:cNvSpPr>
            <p:nvPr/>
          </p:nvSpPr>
          <p:spPr bwMode="auto">
            <a:xfrm>
              <a:off x="1008" y="1968"/>
              <a:ext cx="3936" cy="168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194572" name="Rectangle 12"/>
            <p:cNvSpPr>
              <a:spLocks noChangeArrowheads="1"/>
            </p:cNvSpPr>
            <p:nvPr/>
          </p:nvSpPr>
          <p:spPr bwMode="auto">
            <a:xfrm>
              <a:off x="1008" y="1680"/>
              <a:ext cx="816" cy="28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573" name="Text Box 13"/>
            <p:cNvSpPr txBox="1">
              <a:spLocks noChangeArrowheads="1"/>
            </p:cNvSpPr>
            <p:nvPr/>
          </p:nvSpPr>
          <p:spPr bwMode="auto">
            <a:xfrm>
              <a:off x="2496" y="2016"/>
              <a:ext cx="120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Compiler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Packages (Cont’d)</a:t>
            </a:r>
          </a:p>
        </p:txBody>
      </p:sp>
      <p:sp>
        <p:nvSpPr>
          <p:cNvPr id="195587" name="Text Box 3"/>
          <p:cNvSpPr txBox="1">
            <a:spLocks noChangeArrowheads="1"/>
          </p:cNvSpPr>
          <p:nvPr/>
        </p:nvSpPr>
        <p:spPr bwMode="auto">
          <a:xfrm>
            <a:off x="742950" y="1295401"/>
            <a:ext cx="87503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Classes in the </a:t>
            </a:r>
            <a:r>
              <a:rPr lang="en-US" i="1"/>
              <a:t>BackEnd</a:t>
            </a:r>
            <a:r>
              <a:rPr lang="en-US"/>
              <a:t> package now have access to the classes in the </a:t>
            </a:r>
            <a:r>
              <a:rPr lang="en-US" i="1"/>
              <a:t>FrontEnd</a:t>
            </a:r>
            <a:r>
              <a:rPr lang="en-US"/>
              <a:t> package.</a:t>
            </a:r>
            <a:endParaRPr lang="en-US" i="1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733550" y="2667000"/>
            <a:ext cx="6769100" cy="3124200"/>
            <a:chOff x="1008" y="1680"/>
            <a:chExt cx="3936" cy="1968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1440" y="2496"/>
              <a:ext cx="1392" cy="960"/>
              <a:chOff x="1056" y="1776"/>
              <a:chExt cx="1392" cy="960"/>
            </a:xfrm>
          </p:grpSpPr>
          <p:sp>
            <p:nvSpPr>
              <p:cNvPr id="195590" name="Rectangle 6"/>
              <p:cNvSpPr>
                <a:spLocks noChangeArrowheads="1"/>
              </p:cNvSpPr>
              <p:nvPr/>
            </p:nvSpPr>
            <p:spPr bwMode="auto">
              <a:xfrm>
                <a:off x="1056" y="1968"/>
                <a:ext cx="1392" cy="76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FrontEnd</a:t>
                </a:r>
              </a:p>
            </p:txBody>
          </p:sp>
          <p:sp>
            <p:nvSpPr>
              <p:cNvPr id="195591" name="Rectangle 7"/>
              <p:cNvSpPr>
                <a:spLocks noChangeArrowheads="1"/>
              </p:cNvSpPr>
              <p:nvPr/>
            </p:nvSpPr>
            <p:spPr bwMode="auto">
              <a:xfrm>
                <a:off x="1056" y="1776"/>
                <a:ext cx="43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" name="Group 8"/>
            <p:cNvGrpSpPr>
              <a:grpSpLocks/>
            </p:cNvGrpSpPr>
            <p:nvPr/>
          </p:nvGrpSpPr>
          <p:grpSpPr bwMode="auto">
            <a:xfrm>
              <a:off x="3216" y="2496"/>
              <a:ext cx="1392" cy="960"/>
              <a:chOff x="1056" y="1776"/>
              <a:chExt cx="1392" cy="960"/>
            </a:xfrm>
          </p:grpSpPr>
          <p:sp>
            <p:nvSpPr>
              <p:cNvPr id="195593" name="Rectangle 9"/>
              <p:cNvSpPr>
                <a:spLocks noChangeArrowheads="1"/>
              </p:cNvSpPr>
              <p:nvPr/>
            </p:nvSpPr>
            <p:spPr bwMode="auto">
              <a:xfrm>
                <a:off x="1056" y="1968"/>
                <a:ext cx="1392" cy="76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BackEnd</a:t>
                </a:r>
              </a:p>
            </p:txBody>
          </p:sp>
          <p:sp>
            <p:nvSpPr>
              <p:cNvPr id="195594" name="Rectangle 10"/>
              <p:cNvSpPr>
                <a:spLocks noChangeArrowheads="1"/>
              </p:cNvSpPr>
              <p:nvPr/>
            </p:nvSpPr>
            <p:spPr bwMode="auto">
              <a:xfrm>
                <a:off x="1056" y="1776"/>
                <a:ext cx="432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95595" name="Rectangle 11"/>
            <p:cNvSpPr>
              <a:spLocks noChangeArrowheads="1"/>
            </p:cNvSpPr>
            <p:nvPr/>
          </p:nvSpPr>
          <p:spPr bwMode="auto">
            <a:xfrm>
              <a:off x="1008" y="1968"/>
              <a:ext cx="3936" cy="168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195596" name="Rectangle 12"/>
            <p:cNvSpPr>
              <a:spLocks noChangeArrowheads="1"/>
            </p:cNvSpPr>
            <p:nvPr/>
          </p:nvSpPr>
          <p:spPr bwMode="auto">
            <a:xfrm>
              <a:off x="1008" y="1680"/>
              <a:ext cx="816" cy="28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5597" name="Text Box 13"/>
            <p:cNvSpPr txBox="1">
              <a:spLocks noChangeArrowheads="1"/>
            </p:cNvSpPr>
            <p:nvPr/>
          </p:nvSpPr>
          <p:spPr bwMode="auto">
            <a:xfrm>
              <a:off x="2496" y="2016"/>
              <a:ext cx="120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Compiler</a:t>
              </a:r>
            </a:p>
          </p:txBody>
        </p:sp>
      </p:grpSp>
      <p:sp>
        <p:nvSpPr>
          <p:cNvPr id="195598" name="Line 14"/>
          <p:cNvSpPr>
            <a:spLocks noChangeShapeType="1"/>
          </p:cNvSpPr>
          <p:nvPr/>
        </p:nvSpPr>
        <p:spPr bwMode="auto">
          <a:xfrm>
            <a:off x="4870450" y="4876800"/>
            <a:ext cx="6604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 type="arrow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Packages (Cont’d)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825500" y="4038600"/>
            <a:ext cx="2393950" cy="1524000"/>
            <a:chOff x="1056" y="1776"/>
            <a:chExt cx="1392" cy="960"/>
          </a:xfrm>
        </p:grpSpPr>
        <p:sp>
          <p:nvSpPr>
            <p:cNvPr id="196612" name="Rectangle 4"/>
            <p:cNvSpPr>
              <a:spLocks noChangeArrowheads="1"/>
            </p:cNvSpPr>
            <p:nvPr/>
          </p:nvSpPr>
          <p:spPr bwMode="auto">
            <a:xfrm>
              <a:off x="1056" y="1968"/>
              <a:ext cx="1392" cy="7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JavaCompiler</a:t>
              </a:r>
            </a:p>
          </p:txBody>
        </p:sp>
        <p:sp>
          <p:nvSpPr>
            <p:cNvPr id="196613" name="Rectangle 5"/>
            <p:cNvSpPr>
              <a:spLocks noChangeArrowheads="1"/>
            </p:cNvSpPr>
            <p:nvPr/>
          </p:nvSpPr>
          <p:spPr bwMode="auto">
            <a:xfrm>
              <a:off x="1056" y="1776"/>
              <a:ext cx="43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196614" name="Text Box 6"/>
          <p:cNvSpPr txBox="1">
            <a:spLocks noChangeArrowheads="1"/>
          </p:cNvSpPr>
          <p:nvPr/>
        </p:nvSpPr>
        <p:spPr bwMode="auto">
          <a:xfrm>
            <a:off x="4210050" y="1752601"/>
            <a:ext cx="5283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We can model generalizations and  dependencies between packages.</a:t>
            </a:r>
          </a:p>
        </p:txBody>
      </p: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908050" y="1447800"/>
            <a:ext cx="2393950" cy="1524000"/>
            <a:chOff x="1056" y="1776"/>
            <a:chExt cx="1392" cy="960"/>
          </a:xfrm>
        </p:grpSpPr>
        <p:sp>
          <p:nvSpPr>
            <p:cNvPr id="196616" name="Rectangle 8"/>
            <p:cNvSpPr>
              <a:spLocks noChangeArrowheads="1"/>
            </p:cNvSpPr>
            <p:nvPr/>
          </p:nvSpPr>
          <p:spPr bwMode="auto">
            <a:xfrm>
              <a:off x="1056" y="1968"/>
              <a:ext cx="1392" cy="7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Compiler</a:t>
              </a:r>
            </a:p>
          </p:txBody>
        </p:sp>
        <p:sp>
          <p:nvSpPr>
            <p:cNvPr id="196617" name="Rectangle 9"/>
            <p:cNvSpPr>
              <a:spLocks noChangeArrowheads="1"/>
            </p:cNvSpPr>
            <p:nvPr/>
          </p:nvSpPr>
          <p:spPr bwMode="auto">
            <a:xfrm>
              <a:off x="1056" y="1776"/>
              <a:ext cx="43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1898650" y="2971800"/>
            <a:ext cx="454025" cy="1371600"/>
            <a:chOff x="1248" y="1872"/>
            <a:chExt cx="264" cy="864"/>
          </a:xfrm>
        </p:grpSpPr>
        <p:sp>
          <p:nvSpPr>
            <p:cNvPr id="196619" name="Line 11"/>
            <p:cNvSpPr>
              <a:spLocks noChangeShapeType="1"/>
            </p:cNvSpPr>
            <p:nvPr/>
          </p:nvSpPr>
          <p:spPr bwMode="auto">
            <a:xfrm>
              <a:off x="1392" y="2112"/>
              <a:ext cx="0" cy="62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6620" name="Freeform 12"/>
            <p:cNvSpPr>
              <a:spLocks/>
            </p:cNvSpPr>
            <p:nvPr/>
          </p:nvSpPr>
          <p:spPr bwMode="auto">
            <a:xfrm>
              <a:off x="1248" y="1872"/>
              <a:ext cx="264" cy="240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240"/>
                </a:cxn>
                <a:cxn ang="0">
                  <a:pos x="336" y="240"/>
                </a:cxn>
                <a:cxn ang="0">
                  <a:pos x="144" y="0"/>
                </a:cxn>
              </a:cxnLst>
              <a:rect l="0" t="0" r="r" b="b"/>
              <a:pathLst>
                <a:path w="336" h="240">
                  <a:moveTo>
                    <a:pt x="144" y="0"/>
                  </a:moveTo>
                  <a:lnTo>
                    <a:pt x="0" y="240"/>
                  </a:lnTo>
                  <a:lnTo>
                    <a:pt x="336" y="240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chemeClr val="bg1"/>
            </a:solidFill>
            <a:ln w="28575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13"/>
          <p:cNvGrpSpPr>
            <a:grpSpLocks/>
          </p:cNvGrpSpPr>
          <p:nvPr/>
        </p:nvGrpSpPr>
        <p:grpSpPr bwMode="auto">
          <a:xfrm>
            <a:off x="5613400" y="4038600"/>
            <a:ext cx="2393950" cy="1524000"/>
            <a:chOff x="1056" y="1776"/>
            <a:chExt cx="1392" cy="960"/>
          </a:xfrm>
        </p:grpSpPr>
        <p:sp>
          <p:nvSpPr>
            <p:cNvPr id="196622" name="Rectangle 14"/>
            <p:cNvSpPr>
              <a:spLocks noChangeArrowheads="1"/>
            </p:cNvSpPr>
            <p:nvPr/>
          </p:nvSpPr>
          <p:spPr bwMode="auto">
            <a:xfrm>
              <a:off x="1056" y="1968"/>
              <a:ext cx="1392" cy="76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Java</a:t>
              </a:r>
            </a:p>
          </p:txBody>
        </p:sp>
        <p:sp>
          <p:nvSpPr>
            <p:cNvPr id="196623" name="Rectangle 15"/>
            <p:cNvSpPr>
              <a:spLocks noChangeArrowheads="1"/>
            </p:cNvSpPr>
            <p:nvPr/>
          </p:nvSpPr>
          <p:spPr bwMode="auto">
            <a:xfrm>
              <a:off x="1056" y="1776"/>
              <a:ext cx="43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196624" name="Line 16"/>
          <p:cNvSpPr>
            <a:spLocks noChangeShapeType="1"/>
          </p:cNvSpPr>
          <p:nvPr/>
        </p:nvSpPr>
        <p:spPr bwMode="auto">
          <a:xfrm>
            <a:off x="3219450" y="4953000"/>
            <a:ext cx="239395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Can you understand this design?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78E7-7AD6-4CE3-9CFE-8518B88CB2BD}" type="slidenum">
              <a:rPr lang="en-NZ" smtClean="0"/>
              <a:pPr/>
              <a:t>23</a:t>
            </a:fld>
            <a:endParaRPr lang="en-NZ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" y="1390752"/>
            <a:ext cx="8915400" cy="4594021"/>
          </a:xfrm>
        </p:spPr>
      </p:pic>
      <p:sp>
        <p:nvSpPr>
          <p:cNvPr id="7" name="TextBox 6"/>
          <p:cNvSpPr txBox="1"/>
          <p:nvPr/>
        </p:nvSpPr>
        <p:spPr>
          <a:xfrm>
            <a:off x="1366426" y="6389171"/>
            <a:ext cx="66125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1600" dirty="0" smtClean="0"/>
              <a:t>Adapted from </a:t>
            </a:r>
            <a:r>
              <a:rPr lang="en-NZ" sz="1600" dirty="0" smtClean="0">
                <a:hlinkClick r:id="rId3"/>
              </a:rPr>
              <a:t>http</a:t>
            </a:r>
            <a:r>
              <a:rPr lang="en-NZ" sz="1600" dirty="0">
                <a:hlinkClick r:id="rId3"/>
              </a:rPr>
              <a:t>://</a:t>
            </a:r>
            <a:r>
              <a:rPr lang="en-NZ" sz="1600" dirty="0" smtClean="0">
                <a:hlinkClick r:id="rId3"/>
              </a:rPr>
              <a:t>www.ldodds.com/lectures/intro2java/Lesson1.ppt</a:t>
            </a:r>
            <a:r>
              <a:rPr lang="en-NZ" sz="1600" dirty="0" smtClean="0"/>
              <a:t> </a:t>
            </a:r>
            <a:endParaRPr lang="en-NZ" sz="1600" dirty="0"/>
          </a:p>
        </p:txBody>
      </p:sp>
    </p:spTree>
    <p:extLst>
      <p:ext uri="{BB962C8B-B14F-4D97-AF65-F5344CB8AC3E}">
        <p14:creationId xmlns="" xmlns:p14="http://schemas.microsoft.com/office/powerpoint/2010/main" val="28438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Can you understand this design?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78E7-7AD6-4CE3-9CFE-8518B88CB2BD}" type="slidenum">
              <a:rPr lang="en-NZ" smtClean="0"/>
              <a:pPr/>
              <a:t>24</a:t>
            </a:fld>
            <a:endParaRPr lang="en-NZ" dirty="0"/>
          </a:p>
        </p:txBody>
      </p:sp>
      <p:sp>
        <p:nvSpPr>
          <p:cNvPr id="7" name="TextBox 6"/>
          <p:cNvSpPr txBox="1"/>
          <p:nvPr/>
        </p:nvSpPr>
        <p:spPr>
          <a:xfrm>
            <a:off x="1440032" y="6054915"/>
            <a:ext cx="6264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NZ" sz="1600" dirty="0"/>
              <a:t>Source: </a:t>
            </a:r>
            <a:r>
              <a:rPr lang="en-NZ" sz="1600" dirty="0" smtClean="0">
                <a:hlinkClick r:id="rId2"/>
              </a:rPr>
              <a:t>http://commons.wikimedia.org/wiki/File:UML_diagram_ </a:t>
            </a:r>
            <a:r>
              <a:rPr lang="en-NZ" sz="1600" dirty="0" err="1" smtClean="0">
                <a:hlinkClick r:id="rId2"/>
              </a:rPr>
              <a:t>of_composition_over_inheritance.svg</a:t>
            </a:r>
            <a:r>
              <a:rPr lang="en-NZ" sz="1600" dirty="0" smtClean="0"/>
              <a:t>, available 2014-03-12.</a:t>
            </a:r>
            <a:endParaRPr lang="en-NZ" sz="1600" dirty="0"/>
          </a:p>
        </p:txBody>
      </p:sp>
      <p:pic>
        <p:nvPicPr>
          <p:cNvPr id="1026" name="Picture 2" descr="C:\Users\ctho065\Desktop\1000px-UML_diagram_of_composition_over_inheritance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478" y="1196752"/>
            <a:ext cx="6191250" cy="487870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57234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Learning Objectives (review)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A78E7-7AD6-4CE3-9CFE-8518B88CB2BD}" type="slidenum">
              <a:rPr lang="en-NZ" smtClean="0"/>
              <a:pPr/>
              <a:t>25</a:t>
            </a:fld>
            <a:endParaRPr lang="en-NZ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Students will have a strong conceptual foundation for their future uses of the OO features of Java</a:t>
            </a:r>
          </a:p>
          <a:p>
            <a:pPr lvl="1"/>
            <a:r>
              <a:rPr lang="en-US" dirty="0" smtClean="0"/>
              <a:t>Interfaces</a:t>
            </a:r>
            <a:endParaRPr lang="en-US" dirty="0"/>
          </a:p>
          <a:p>
            <a:r>
              <a:rPr lang="en-US" dirty="0"/>
              <a:t>Students will </a:t>
            </a:r>
            <a:r>
              <a:rPr lang="en-US" dirty="0" smtClean="0"/>
              <a:t>be able to interpret a class diagram</a:t>
            </a:r>
          </a:p>
          <a:p>
            <a:pPr lvl="1"/>
            <a:r>
              <a:rPr lang="en-US" dirty="0" smtClean="0"/>
              <a:t>Worked examples in this lecture</a:t>
            </a:r>
          </a:p>
          <a:p>
            <a:r>
              <a:rPr lang="en-US" dirty="0" smtClean="0"/>
              <a:t>Students will be competent at the basic OO design patterns</a:t>
            </a:r>
          </a:p>
          <a:p>
            <a:pPr lvl="1"/>
            <a:r>
              <a:rPr lang="en-US" dirty="0" smtClean="0"/>
              <a:t>Implementing interfaces, composing classes, extending classes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557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1987</TotalTime>
  <Words>1107</Words>
  <Application>Microsoft Office PowerPoint</Application>
  <PresentationFormat>A4 Paper (210x297 mm)</PresentationFormat>
  <Paragraphs>175</Paragraphs>
  <Slides>25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Origin</vt:lpstr>
      <vt:lpstr>Slide 1</vt:lpstr>
      <vt:lpstr>Agenda</vt:lpstr>
      <vt:lpstr>Learning Objectives</vt:lpstr>
      <vt:lpstr>Example of Inheritance</vt:lpstr>
      <vt:lpstr>Too much detail?</vt:lpstr>
      <vt:lpstr>Simplify! (with a little more notation)</vt:lpstr>
      <vt:lpstr>Simplify even more, with defaults</vt:lpstr>
      <vt:lpstr>One-way Navigation</vt:lpstr>
      <vt:lpstr>Creating new classes by generalising</vt:lpstr>
      <vt:lpstr>Association Relationships (Cont’d)</vt:lpstr>
      <vt:lpstr>Association Relationships (Cont’d)</vt:lpstr>
      <vt:lpstr>Interfaces</vt:lpstr>
      <vt:lpstr>Interface Realization Relationship</vt:lpstr>
      <vt:lpstr>Interfaces</vt:lpstr>
      <vt:lpstr>Parameterized Class</vt:lpstr>
      <vt:lpstr>Parameterized Class (Cont’d)</vt:lpstr>
      <vt:lpstr>Enumeration</vt:lpstr>
      <vt:lpstr>Exceptions</vt:lpstr>
      <vt:lpstr>Packages</vt:lpstr>
      <vt:lpstr>Packages (Cont’d)</vt:lpstr>
      <vt:lpstr>Packages (Cont’d)</vt:lpstr>
      <vt:lpstr>Packages (Cont’d)</vt:lpstr>
      <vt:lpstr>Can you understand this design?</vt:lpstr>
      <vt:lpstr>Can you understand this design?</vt:lpstr>
      <vt:lpstr>Learning Objectives (review)</vt:lpstr>
    </vt:vector>
  </TitlesOfParts>
  <Company>The University of Auckland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 Chang</dc:creator>
  <cp:lastModifiedBy>NTS</cp:lastModifiedBy>
  <cp:revision>258</cp:revision>
  <cp:lastPrinted>2014-03-12T04:35:36Z</cp:lastPrinted>
  <dcterms:created xsi:type="dcterms:W3CDTF">2003-06-18T01:49:53Z</dcterms:created>
  <dcterms:modified xsi:type="dcterms:W3CDTF">2014-06-08T12:20:44Z</dcterms:modified>
</cp:coreProperties>
</file>