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9" r:id="rId1"/>
  </p:sldMasterIdLst>
  <p:notesMasterIdLst>
    <p:notesMasterId r:id="rId13"/>
  </p:notesMasterIdLst>
  <p:handoutMasterIdLst>
    <p:handoutMasterId r:id="rId14"/>
  </p:handoutMasterIdLst>
  <p:sldIdLst>
    <p:sldId id="256" r:id="rId2"/>
    <p:sldId id="295" r:id="rId3"/>
    <p:sldId id="296" r:id="rId4"/>
    <p:sldId id="297" r:id="rId5"/>
    <p:sldId id="317" r:id="rId6"/>
    <p:sldId id="316" r:id="rId7"/>
    <p:sldId id="298" r:id="rId8"/>
    <p:sldId id="308" r:id="rId9"/>
    <p:sldId id="321" r:id="rId10"/>
    <p:sldId id="322" r:id="rId11"/>
    <p:sldId id="305" r:id="rId12"/>
  </p:sldIdLst>
  <p:sldSz cx="9906000" cy="6858000" type="A4"/>
  <p:notesSz cx="6797675" cy="9926638"/>
  <p:defaultTextStyle>
    <a:defPPr>
      <a:defRPr lang="en-NZ"/>
    </a:defPPr>
    <a:lvl1pPr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8043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76" autoAdjust="0"/>
    <p:restoredTop sz="94662" autoAdjust="0"/>
  </p:normalViewPr>
  <p:slideViewPr>
    <p:cSldViewPr>
      <p:cViewPr>
        <p:scale>
          <a:sx n="80" d="100"/>
          <a:sy n="80" d="100"/>
        </p:scale>
        <p:origin x="-888" y="6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1" d="100"/>
        <a:sy n="91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862" cy="49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5" tIns="46126" rIns="92255" bIns="46126" numCol="1" anchor="t" anchorCtr="0" compatLnSpc="1">
            <a:prstTxWarp prst="textNoShape">
              <a:avLst/>
            </a:prstTxWarp>
          </a:bodyPr>
          <a:lstStyle>
            <a:lvl1pPr algn="l" defTabSz="922035">
              <a:spcBef>
                <a:spcPct val="20000"/>
              </a:spcBef>
              <a:buFontTx/>
              <a:buChar char="•"/>
              <a:defRPr sz="1300" b="1">
                <a:latin typeface="Times New Roman" pitchFamily="18" charset="0"/>
              </a:defRPr>
            </a:lvl1pPr>
          </a:lstStyle>
          <a:p>
            <a:endParaRPr lang="en-NZ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815" y="1"/>
            <a:ext cx="2945862" cy="49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5" tIns="46126" rIns="92255" bIns="46126" numCol="1" anchor="t" anchorCtr="0" compatLnSpc="1">
            <a:prstTxWarp prst="textNoShape">
              <a:avLst/>
            </a:prstTxWarp>
          </a:bodyPr>
          <a:lstStyle>
            <a:lvl1pPr algn="r" defTabSz="922035">
              <a:spcBef>
                <a:spcPct val="20000"/>
              </a:spcBef>
              <a:buFontTx/>
              <a:buChar char="•"/>
              <a:defRPr sz="1300" b="1">
                <a:latin typeface="Times New Roman" pitchFamily="18" charset="0"/>
              </a:defRPr>
            </a:lvl1pPr>
          </a:lstStyle>
          <a:p>
            <a:endParaRPr lang="en-NZ" dirty="0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2463"/>
            <a:ext cx="2945862" cy="49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5" tIns="46126" rIns="92255" bIns="46126" numCol="1" anchor="b" anchorCtr="0" compatLnSpc="1">
            <a:prstTxWarp prst="textNoShape">
              <a:avLst/>
            </a:prstTxWarp>
          </a:bodyPr>
          <a:lstStyle>
            <a:lvl1pPr algn="l" defTabSz="922035">
              <a:spcBef>
                <a:spcPct val="20000"/>
              </a:spcBef>
              <a:buFontTx/>
              <a:buChar char="•"/>
              <a:defRPr sz="1300" b="1">
                <a:latin typeface="Times New Roman" pitchFamily="18" charset="0"/>
              </a:defRPr>
            </a:lvl1pPr>
          </a:lstStyle>
          <a:p>
            <a:endParaRPr lang="en-NZ" dirty="0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815" y="9432463"/>
            <a:ext cx="2945862" cy="49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5" tIns="46126" rIns="92255" bIns="46126" numCol="1" anchor="b" anchorCtr="0" compatLnSpc="1">
            <a:prstTxWarp prst="textNoShape">
              <a:avLst/>
            </a:prstTxWarp>
          </a:bodyPr>
          <a:lstStyle>
            <a:lvl1pPr algn="r" defTabSz="922035">
              <a:spcBef>
                <a:spcPct val="20000"/>
              </a:spcBef>
              <a:buFontTx/>
              <a:buChar char="•"/>
              <a:defRPr sz="1300" b="1">
                <a:latin typeface="Times New Roman" pitchFamily="18" charset="0"/>
              </a:defRPr>
            </a:lvl1pPr>
          </a:lstStyle>
          <a:p>
            <a:fld id="{0C741521-4A33-40CB-A3C8-9F255B07B84F}" type="slidenum">
              <a:rPr lang="en-NZ"/>
              <a:pPr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xmlns="" val="33852288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862" cy="49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5" tIns="46126" rIns="92255" bIns="46126" numCol="1" anchor="t" anchorCtr="0" compatLnSpc="1">
            <a:prstTxWarp prst="textNoShape">
              <a:avLst/>
            </a:prstTxWarp>
          </a:bodyPr>
          <a:lstStyle>
            <a:lvl1pPr algn="l" defTabSz="922035">
              <a:defRPr sz="1300">
                <a:latin typeface="Times New Roman" pitchFamily="18" charset="0"/>
              </a:defRPr>
            </a:lvl1pPr>
          </a:lstStyle>
          <a:p>
            <a:endParaRPr lang="en-NZ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815" y="1"/>
            <a:ext cx="2945862" cy="49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5" tIns="46126" rIns="92255" bIns="46126" numCol="1" anchor="t" anchorCtr="0" compatLnSpc="1">
            <a:prstTxWarp prst="textNoShape">
              <a:avLst/>
            </a:prstTxWarp>
          </a:bodyPr>
          <a:lstStyle>
            <a:lvl1pPr algn="r" defTabSz="922035">
              <a:defRPr sz="1300">
                <a:latin typeface="Times New Roman" pitchFamily="18" charset="0"/>
              </a:defRPr>
            </a:lvl1pPr>
          </a:lstStyle>
          <a:p>
            <a:endParaRPr lang="en-NZ" dirty="0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08025" y="744538"/>
            <a:ext cx="5381625" cy="37258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52" y="4715463"/>
            <a:ext cx="4985772" cy="446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5" tIns="46126" rIns="92255" bIns="461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NZ" smtClean="0"/>
              <a:t>Click to edit Master text styles</a:t>
            </a:r>
          </a:p>
          <a:p>
            <a:pPr lvl="1"/>
            <a:r>
              <a:rPr lang="en-NZ" smtClean="0"/>
              <a:t>Second level</a:t>
            </a:r>
          </a:p>
          <a:p>
            <a:pPr lvl="2"/>
            <a:r>
              <a:rPr lang="en-NZ" smtClean="0"/>
              <a:t>Third level</a:t>
            </a:r>
          </a:p>
          <a:p>
            <a:pPr lvl="3"/>
            <a:r>
              <a:rPr lang="en-NZ" smtClean="0"/>
              <a:t>Fourth level</a:t>
            </a:r>
          </a:p>
          <a:p>
            <a:pPr lvl="4"/>
            <a:r>
              <a:rPr lang="en-NZ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2463"/>
            <a:ext cx="2945862" cy="49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5" tIns="46126" rIns="92255" bIns="46126" numCol="1" anchor="b" anchorCtr="0" compatLnSpc="1">
            <a:prstTxWarp prst="textNoShape">
              <a:avLst/>
            </a:prstTxWarp>
          </a:bodyPr>
          <a:lstStyle>
            <a:lvl1pPr algn="l" defTabSz="922035">
              <a:defRPr sz="1300">
                <a:latin typeface="Times New Roman" pitchFamily="18" charset="0"/>
              </a:defRPr>
            </a:lvl1pPr>
          </a:lstStyle>
          <a:p>
            <a:endParaRPr lang="en-NZ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815" y="9432463"/>
            <a:ext cx="2945862" cy="49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5" tIns="46126" rIns="92255" bIns="46126" numCol="1" anchor="b" anchorCtr="0" compatLnSpc="1">
            <a:prstTxWarp prst="textNoShape">
              <a:avLst/>
            </a:prstTxWarp>
          </a:bodyPr>
          <a:lstStyle>
            <a:lvl1pPr algn="r" defTabSz="922035">
              <a:defRPr sz="1300">
                <a:latin typeface="Times New Roman" pitchFamily="18" charset="0"/>
              </a:defRPr>
            </a:lvl1pPr>
          </a:lstStyle>
          <a:p>
            <a:fld id="{015F5D31-D609-4875-A03F-8218D830ED8B}" type="slidenum">
              <a:rPr lang="en-NZ"/>
              <a:pPr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xmlns="" val="26579593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32A0A1-3295-4191-8003-405EB50D1542}" type="slidenum">
              <a:rPr lang="en-NZ"/>
              <a:pPr/>
              <a:t>1</a:t>
            </a:fld>
            <a:endParaRPr lang="en-NZ" dirty="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8025" y="744538"/>
            <a:ext cx="5381625" cy="3725862"/>
          </a:xfrm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17656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F5D31-D609-4875-A03F-8218D830ED8B}" type="slidenum">
              <a:rPr lang="en-NZ" smtClean="0"/>
              <a:pPr/>
              <a:t>3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xmlns="" val="2944004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79881E-E400-4FF6-8AC9-553A3C31A079}" type="slidenum">
              <a:rPr lang="en-NZ"/>
              <a:pPr/>
              <a:t>7</a:t>
            </a:fld>
            <a:endParaRPr lang="en-NZ" dirty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8025" y="744538"/>
            <a:ext cx="5381625" cy="3725862"/>
          </a:xfr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490733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320800" y="3886200"/>
            <a:ext cx="74295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20800" y="5124450"/>
            <a:ext cx="74295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317498" y="6355080"/>
            <a:ext cx="1320800" cy="365760"/>
          </a:xfrm>
        </p:spPr>
        <p:txBody>
          <a:bodyPr/>
          <a:lstStyle/>
          <a:p>
            <a:fld id="{EF451CEC-180C-48BD-BC42-5E2F6BF56289}" type="slidenum">
              <a:rPr lang="en-NZ" smtClean="0"/>
              <a:pPr/>
              <a:t>‹#›</a:t>
            </a:fld>
            <a:endParaRPr lang="en-NZ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COMPSCI 230: OOD1</a:t>
            </a:r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 smtClean="0"/>
              <a:t>S1</a:t>
            </a:r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6582-9796-409F-A1EA-A094F915F976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89154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2971800"/>
            <a:ext cx="74295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3350" y="4267200"/>
            <a:ext cx="734695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4200" y="6355080"/>
            <a:ext cx="2476500" cy="365760"/>
          </a:xfrm>
        </p:spPr>
        <p:txBody>
          <a:bodyPr/>
          <a:lstStyle/>
          <a:p>
            <a:r>
              <a:rPr lang="en-US" smtClean="0"/>
              <a:t>COMPSCI 230: OOD1</a:t>
            </a:r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40202" y="6355080"/>
            <a:ext cx="3764280" cy="365760"/>
          </a:xfrm>
        </p:spPr>
        <p:txBody>
          <a:bodyPr/>
          <a:lstStyle/>
          <a:p>
            <a:r>
              <a:rPr lang="en-NZ" smtClean="0"/>
              <a:t>S1</a:t>
            </a:r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9002" y="6355080"/>
            <a:ext cx="1647698" cy="365760"/>
          </a:xfrm>
        </p:spPr>
        <p:txBody>
          <a:bodyPr/>
          <a:lstStyle/>
          <a:p>
            <a:fld id="{C57045F2-9057-4CE4-96BB-25774CECCA1C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7" name="Rectangle 6"/>
          <p:cNvSpPr/>
          <p:nvPr/>
        </p:nvSpPr>
        <p:spPr>
          <a:xfrm>
            <a:off x="990600" y="2819400"/>
            <a:ext cx="79248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90600" y="2819400"/>
            <a:ext cx="24765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COMPSCI 230: OOD1</a:t>
            </a:r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 smtClean="0"/>
              <a:t>S1</a:t>
            </a:r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F3FC3-8E9D-4E7A-B408-86DA62033C65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4378452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018215" y="1216152"/>
            <a:ext cx="4378452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285875"/>
            <a:ext cx="4376870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035550" y="1295400"/>
            <a:ext cx="4378590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COMPSCI 230: OOD1</a:t>
            </a:r>
            <a:endParaRPr lang="en-NZ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 smtClean="0"/>
              <a:t>S1</a:t>
            </a:r>
            <a:endParaRPr lang="en-N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2DE6-9BD8-4B82-A187-796DAF58579B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5300" y="2133600"/>
            <a:ext cx="437515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5035550" y="2133600"/>
            <a:ext cx="437515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COMPSCI 230: OOD1</a:t>
            </a:r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 smtClean="0"/>
              <a:t>S1</a:t>
            </a:r>
            <a:endParaRPr lang="en-N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76CDF-CC11-4CD0-9F56-4BFA992A39BF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COMPSCI 230: OOD1</a:t>
            </a:r>
            <a:endParaRPr lang="en-N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 smtClean="0"/>
              <a:t>S1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D20B8-80F2-4BF1-92C4-015A56B0D5D5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1650" y="304800"/>
            <a:ext cx="272415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1650" y="1219201"/>
            <a:ext cx="272415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COMPSCI 230: OOD1</a:t>
            </a:r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 smtClean="0"/>
              <a:t>S1</a:t>
            </a:r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A84A4-8DFB-4C82-A896-9F664FE21787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675492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30200" y="304800"/>
            <a:ext cx="619125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500856"/>
            <a:ext cx="89154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5300" y="1905000"/>
            <a:ext cx="89154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219200"/>
            <a:ext cx="89154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COMPSCI 230: OOD1</a:t>
            </a:r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 smtClean="0"/>
              <a:t>S1</a:t>
            </a:r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D2B2A-4F34-4E85-BD8E-2A1F3F19299D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95300" y="500856"/>
            <a:ext cx="19812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COMPSCI 230: OOD1</a:t>
            </a:r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 smtClean="0"/>
              <a:t>S1</a:t>
            </a:r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CE966-B2DA-4E69-8B67-6107F8F82A2F}" type="slidenum">
              <a:rPr lang="en-NZ" smtClean="0"/>
              <a:pPr/>
              <a:t>‹#›</a:t>
            </a:fld>
            <a:endParaRPr lang="en-NZ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COMPSCI 230: OOD1</a:t>
            </a:r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NZ" smtClean="0"/>
              <a:t>S1</a:t>
            </a:r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475D5-549F-47C6-9B66-D5D109770117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4175914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95300" y="1219200"/>
            <a:ext cx="89154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934200" y="6356350"/>
            <a:ext cx="2479802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COMPSCI 230: OOD1</a:t>
            </a:r>
            <a:endParaRPr lang="en-N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40202" y="6356350"/>
            <a:ext cx="37973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NZ" smtClean="0"/>
              <a:t>S1</a:t>
            </a:r>
            <a:endParaRPr lang="en-NZ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63702" y="6356350"/>
            <a:ext cx="21463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B7AB5CE-884F-4AAD-BA76-283F9C884A0D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95300" y="1143000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publib.boulder.ibm.com/infocenter/rsmhelp/v7r0m0/index.jsp?topic=/com.ibm.xtools.modeler.doc/topics/twrkobjd.htm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80592" y="2420888"/>
            <a:ext cx="7429500" cy="9906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NZ" altLang="zh-TW" b="1" dirty="0" smtClean="0">
                <a:ea typeface="新細明體" pitchFamily="18" charset="-120"/>
              </a:rPr>
              <a:t>Lecture </a:t>
            </a:r>
            <a:r>
              <a:rPr lang="en-NZ" altLang="zh-TW" b="1" dirty="0" smtClean="0">
                <a:ea typeface="新細明體" pitchFamily="18" charset="-120"/>
              </a:rPr>
              <a:t>2</a:t>
            </a:r>
            <a:r>
              <a:rPr lang="en-NZ" altLang="zh-TW" b="1" dirty="0" smtClean="0">
                <a:ea typeface="新細明體" pitchFamily="18" charset="-120"/>
              </a:rPr>
              <a:t/>
            </a:r>
            <a:br>
              <a:rPr lang="en-NZ" altLang="zh-TW" b="1" dirty="0" smtClean="0">
                <a:ea typeface="新細明體" pitchFamily="18" charset="-120"/>
              </a:rPr>
            </a:br>
            <a:r>
              <a:rPr lang="en-NZ" altLang="zh-TW" b="1" dirty="0" smtClean="0">
                <a:ea typeface="新細明體" pitchFamily="18" charset="-120"/>
              </a:rPr>
              <a:t>Introduction to </a:t>
            </a:r>
            <a:r>
              <a:rPr lang="en-NZ" altLang="zh-TW" b="1" dirty="0" smtClean="0">
                <a:ea typeface="新細明體" pitchFamily="18" charset="-120"/>
              </a:rPr>
              <a:t>Object-Orientation</a:t>
            </a:r>
            <a:r>
              <a:rPr lang="en-US" altLang="en-US" b="1" dirty="0" smtClean="0"/>
              <a:t/>
            </a:r>
            <a:br>
              <a:rPr lang="en-US" altLang="en-US" b="1" dirty="0" smtClean="0"/>
            </a:br>
            <a:endParaRPr lang="en-US" b="1" dirty="0" smtClean="0">
              <a:ea typeface="新細明體" pitchFamily="18" charset="-120"/>
            </a:endParaRPr>
          </a:p>
        </p:txBody>
      </p:sp>
      <p:sp>
        <p:nvSpPr>
          <p:cNvPr id="205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1320800" y="5052442"/>
            <a:ext cx="7520632" cy="1472902"/>
          </a:xfrm>
        </p:spPr>
        <p:txBody>
          <a:bodyPr>
            <a:noAutofit/>
          </a:bodyPr>
          <a:lstStyle/>
          <a:p>
            <a:r>
              <a:rPr lang="en-NZ" sz="1800" dirty="0" smtClean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Message Passing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2</a:t>
            </a:fld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 a method call, a message is passed to a </a:t>
            </a:r>
            <a:r>
              <a:rPr lang="en-US" dirty="0" smtClean="0">
                <a:solidFill>
                  <a:srgbClr val="FF0000"/>
                </a:solidFill>
              </a:rPr>
              <a:t>receiver</a:t>
            </a:r>
            <a:r>
              <a:rPr lang="en-US" dirty="0" smtClean="0"/>
              <a:t> object.</a:t>
            </a:r>
          </a:p>
          <a:p>
            <a:r>
              <a:rPr lang="en-US" dirty="0" smtClean="0"/>
              <a:t>The receiver’s response to the message is determined by its class.</a:t>
            </a:r>
            <a:endParaRPr lang="en-US" dirty="0"/>
          </a:p>
        </p:txBody>
      </p:sp>
      <p:sp>
        <p:nvSpPr>
          <p:cNvPr id="7" name="Text Box 22"/>
          <p:cNvSpPr txBox="1">
            <a:spLocks noChangeArrowheads="1"/>
          </p:cNvSpPr>
          <p:nvPr/>
        </p:nvSpPr>
        <p:spPr bwMode="auto">
          <a:xfrm>
            <a:off x="439249" y="3068960"/>
            <a:ext cx="2357454" cy="291618"/>
          </a:xfrm>
          <a:prstGeom prst="rect">
            <a:avLst/>
          </a:prstGeom>
          <a:solidFill>
            <a:srgbClr val="C0C0C0">
              <a:alpha val="50195"/>
            </a:srgbClr>
          </a:solidFill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 smtClean="0">
                <a:latin typeface="Courier New" pitchFamily="49" charset="0"/>
              </a:rPr>
              <a:t>b.move(50, 100);</a:t>
            </a:r>
            <a:endParaRPr lang="en-NZ" sz="1400" b="1" dirty="0">
              <a:latin typeface="Courier New" pitchFamily="49" charset="0"/>
            </a:endParaRPr>
          </a:p>
        </p:txBody>
      </p:sp>
      <p:sp>
        <p:nvSpPr>
          <p:cNvPr id="8" name="Text Box 22"/>
          <p:cNvSpPr txBox="1">
            <a:spLocks noChangeArrowheads="1"/>
          </p:cNvSpPr>
          <p:nvPr/>
        </p:nvSpPr>
        <p:spPr bwMode="auto">
          <a:xfrm>
            <a:off x="416496" y="2564904"/>
            <a:ext cx="4214842" cy="286232"/>
          </a:xfrm>
          <a:prstGeom prst="rect">
            <a:avLst/>
          </a:prstGeom>
          <a:solidFill>
            <a:srgbClr val="C0C0C0">
              <a:alpha val="50195"/>
            </a:srgbClr>
          </a:solidFill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 smtClean="0">
                <a:latin typeface="Courier New" pitchFamily="49" charset="0"/>
              </a:rPr>
              <a:t>Ball b = new Ball(10, 20, Color.Red);</a:t>
            </a:r>
            <a:endParaRPr lang="en-NZ" sz="1400" b="1" dirty="0">
              <a:latin typeface="Courier New" pitchFamily="49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35863820"/>
              </p:ext>
            </p:extLst>
          </p:nvPr>
        </p:nvGraphicFramePr>
        <p:xfrm>
          <a:off x="8167711" y="3143248"/>
          <a:ext cx="1285884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884"/>
              </a:tblGrid>
              <a:tr h="250033">
                <a:tc>
                  <a:txBody>
                    <a:bodyPr/>
                    <a:lstStyle/>
                    <a:p>
                      <a:pPr algn="ctr"/>
                      <a:r>
                        <a:rPr lang="en-NZ" sz="1400" u="sng" dirty="0" smtClean="0"/>
                        <a:t>b: Ball</a:t>
                      </a:r>
                      <a:endParaRPr lang="en-US" sz="1400" u="sng" dirty="0"/>
                    </a:p>
                  </a:txBody>
                  <a:tcPr/>
                </a:tc>
              </a:tr>
              <a:tr h="250033">
                <a:tc>
                  <a:txBody>
                    <a:bodyPr/>
                    <a:lstStyle/>
                    <a:p>
                      <a:r>
                        <a:rPr lang="en-NZ" sz="1400" dirty="0" err="1" smtClean="0"/>
                        <a:t>xPos</a:t>
                      </a:r>
                      <a:r>
                        <a:rPr lang="en-NZ" sz="1400" baseline="0" dirty="0" smtClean="0"/>
                        <a:t> =</a:t>
                      </a:r>
                      <a:r>
                        <a:rPr lang="en-NZ" sz="1400" dirty="0" smtClean="0"/>
                        <a:t>10</a:t>
                      </a:r>
                      <a:endParaRPr lang="en-US" sz="1400" dirty="0"/>
                    </a:p>
                  </a:txBody>
                  <a:tcPr/>
                </a:tc>
              </a:tr>
              <a:tr h="250033">
                <a:tc>
                  <a:txBody>
                    <a:bodyPr/>
                    <a:lstStyle/>
                    <a:p>
                      <a:r>
                        <a:rPr lang="en-NZ" sz="1400" dirty="0" err="1" smtClean="0"/>
                        <a:t>yPos</a:t>
                      </a:r>
                      <a:r>
                        <a:rPr lang="en-NZ" sz="1400" baseline="0" dirty="0" smtClean="0"/>
                        <a:t> = </a:t>
                      </a:r>
                      <a:r>
                        <a:rPr lang="en-NZ" sz="1400" dirty="0" smtClean="0"/>
                        <a:t>20</a:t>
                      </a:r>
                      <a:endParaRPr lang="en-US" sz="1400" dirty="0"/>
                    </a:p>
                  </a:txBody>
                  <a:tcPr/>
                </a:tc>
              </a:tr>
              <a:tr h="250033">
                <a:tc>
                  <a:txBody>
                    <a:bodyPr/>
                    <a:lstStyle/>
                    <a:p>
                      <a:r>
                        <a:rPr lang="en-NZ" sz="1400" dirty="0" err="1" smtClean="0"/>
                        <a:t>Color</a:t>
                      </a:r>
                      <a:r>
                        <a:rPr lang="en-NZ" sz="1400" baseline="0" dirty="0" smtClean="0"/>
                        <a:t> = </a:t>
                      </a:r>
                      <a:r>
                        <a:rPr lang="en-NZ" sz="1400" dirty="0" smtClean="0"/>
                        <a:t>Red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2926997"/>
              </p:ext>
            </p:extLst>
          </p:nvPr>
        </p:nvGraphicFramePr>
        <p:xfrm>
          <a:off x="8167711" y="3156510"/>
          <a:ext cx="1285884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884"/>
              </a:tblGrid>
              <a:tr h="250033">
                <a:tc>
                  <a:txBody>
                    <a:bodyPr/>
                    <a:lstStyle/>
                    <a:p>
                      <a:pPr algn="ctr"/>
                      <a:r>
                        <a:rPr lang="en-NZ" sz="1400" u="sng" dirty="0" smtClean="0"/>
                        <a:t>b: Ball</a:t>
                      </a:r>
                      <a:endParaRPr lang="en-US" sz="1400" u="sng" dirty="0"/>
                    </a:p>
                  </a:txBody>
                  <a:tcPr/>
                </a:tc>
              </a:tr>
              <a:tr h="250033">
                <a:tc>
                  <a:txBody>
                    <a:bodyPr/>
                    <a:lstStyle/>
                    <a:p>
                      <a:r>
                        <a:rPr lang="en-NZ" sz="1400" dirty="0" err="1" smtClean="0"/>
                        <a:t>xPos</a:t>
                      </a:r>
                      <a:r>
                        <a:rPr lang="en-NZ" sz="1400" baseline="0" dirty="0" smtClean="0"/>
                        <a:t> = </a:t>
                      </a:r>
                      <a:r>
                        <a:rPr lang="en-NZ" sz="1400" strike="sngStrike" baseline="0" dirty="0" smtClean="0"/>
                        <a:t>10</a:t>
                      </a:r>
                      <a:r>
                        <a:rPr lang="en-NZ" sz="1400" baseline="0" dirty="0" smtClean="0"/>
                        <a:t> </a:t>
                      </a:r>
                      <a:r>
                        <a:rPr lang="en-NZ" sz="1400" dirty="0" smtClean="0">
                          <a:solidFill>
                            <a:srgbClr val="FF0000"/>
                          </a:solidFill>
                        </a:rPr>
                        <a:t>60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50033">
                <a:tc>
                  <a:txBody>
                    <a:bodyPr/>
                    <a:lstStyle/>
                    <a:p>
                      <a:r>
                        <a:rPr lang="en-NZ" sz="1400" dirty="0" err="1" smtClean="0"/>
                        <a:t>yPos</a:t>
                      </a:r>
                      <a:r>
                        <a:rPr lang="en-NZ" sz="1400" baseline="0" dirty="0" smtClean="0"/>
                        <a:t> = </a:t>
                      </a:r>
                      <a:r>
                        <a:rPr lang="en-NZ" sz="1400" strike="sngStrike" baseline="0" dirty="0" smtClean="0"/>
                        <a:t>20</a:t>
                      </a:r>
                      <a:r>
                        <a:rPr lang="en-NZ" sz="1400" dirty="0" smtClean="0">
                          <a:solidFill>
                            <a:srgbClr val="FF0000"/>
                          </a:solidFill>
                        </a:rPr>
                        <a:t>120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50033">
                <a:tc>
                  <a:txBody>
                    <a:bodyPr/>
                    <a:lstStyle/>
                    <a:p>
                      <a:r>
                        <a:rPr lang="en-NZ" sz="1400" dirty="0" err="1" smtClean="0"/>
                        <a:t>Color</a:t>
                      </a:r>
                      <a:r>
                        <a:rPr lang="en-NZ" sz="1400" baseline="0" dirty="0" smtClean="0"/>
                        <a:t> = </a:t>
                      </a:r>
                      <a:r>
                        <a:rPr lang="en-NZ" sz="1400" dirty="0" smtClean="0"/>
                        <a:t>Red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96374" y="4001644"/>
            <a:ext cx="8953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1600" dirty="0" smtClean="0"/>
              <a:t>receiver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1103753" y="3795684"/>
            <a:ext cx="9765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1600" dirty="0" smtClean="0"/>
              <a:t>message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2176789" y="4170566"/>
            <a:ext cx="11470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1600" dirty="0" smtClean="0"/>
              <a:t>arguments</a:t>
            </a:r>
            <a:endParaRPr lang="en-US" sz="1600" dirty="0"/>
          </a:p>
        </p:txBody>
      </p:sp>
      <p:cxnSp>
        <p:nvCxnSpPr>
          <p:cNvPr id="15" name="Straight Arrow Connector 14"/>
          <p:cNvCxnSpPr>
            <a:stCxn id="11" idx="0"/>
          </p:cNvCxnSpPr>
          <p:nvPr/>
        </p:nvCxnSpPr>
        <p:spPr bwMode="auto">
          <a:xfrm flipH="1" flipV="1">
            <a:off x="626382" y="3360578"/>
            <a:ext cx="117679" cy="641066"/>
          </a:xfrm>
          <a:prstGeom prst="straightConnector1">
            <a:avLst/>
          </a:prstGeom>
          <a:noFill/>
          <a:ln w="2857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>
            <a:stCxn id="12" idx="0"/>
          </p:cNvCxnSpPr>
          <p:nvPr/>
        </p:nvCxnSpPr>
        <p:spPr bwMode="auto">
          <a:xfrm flipH="1" flipV="1">
            <a:off x="1035682" y="3326535"/>
            <a:ext cx="556346" cy="469149"/>
          </a:xfrm>
          <a:prstGeom prst="straightConnector1">
            <a:avLst/>
          </a:prstGeom>
          <a:noFill/>
          <a:ln w="2857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>
            <a:stCxn id="13" idx="0"/>
            <a:endCxn id="7" idx="2"/>
          </p:cNvCxnSpPr>
          <p:nvPr/>
        </p:nvCxnSpPr>
        <p:spPr bwMode="auto">
          <a:xfrm flipH="1" flipV="1">
            <a:off x="1617976" y="3360578"/>
            <a:ext cx="1132335" cy="809988"/>
          </a:xfrm>
          <a:prstGeom prst="straightConnector1">
            <a:avLst/>
          </a:prstGeom>
          <a:noFill/>
          <a:ln w="28575" cap="flat" cmpd="sng" algn="ctr">
            <a:solidFill>
              <a:srgbClr val="8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2" name="Text Box 22"/>
          <p:cNvSpPr txBox="1">
            <a:spLocks noChangeArrowheads="1"/>
          </p:cNvSpPr>
          <p:nvPr/>
        </p:nvSpPr>
        <p:spPr bwMode="auto">
          <a:xfrm>
            <a:off x="238093" y="4601160"/>
            <a:ext cx="5024437" cy="1708160"/>
          </a:xfrm>
          <a:prstGeom prst="rect">
            <a:avLst/>
          </a:prstGeom>
          <a:solidFill>
            <a:srgbClr val="C0C0C0">
              <a:alpha val="50195"/>
            </a:srgbClr>
          </a:solidFill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public class Ball </a:t>
            </a:r>
            <a:r>
              <a:rPr lang="en-NZ" sz="1400" b="1" dirty="0" smtClean="0">
                <a:latin typeface="Courier New" pitchFamily="49" charset="0"/>
              </a:rPr>
              <a:t>{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 smtClean="0">
                <a:latin typeface="Courier New" pitchFamily="49" charset="0"/>
              </a:rPr>
              <a:t>...</a:t>
            </a:r>
            <a:endParaRPr lang="en-NZ" sz="1400" b="1" dirty="0">
              <a:latin typeface="Courier New" pitchFamily="49" charset="0"/>
            </a:endParaRP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b="1" dirty="0">
                <a:latin typeface="Courier New" pitchFamily="49" charset="0"/>
              </a:rPr>
              <a:t> </a:t>
            </a:r>
            <a:r>
              <a:rPr lang="en-NZ" b="1" dirty="0" smtClean="0">
                <a:latin typeface="Courier New" pitchFamily="49" charset="0"/>
              </a:rPr>
              <a:t> </a:t>
            </a:r>
            <a:r>
              <a:rPr lang="en-NZ" sz="1400" b="1" dirty="0" smtClean="0">
                <a:latin typeface="Courier New" pitchFamily="49" charset="0"/>
              </a:rPr>
              <a:t>public </a:t>
            </a:r>
            <a:r>
              <a:rPr lang="en-NZ" sz="1400" b="1" dirty="0">
                <a:latin typeface="Courier New" pitchFamily="49" charset="0"/>
              </a:rPr>
              <a:t>void move(int deltaX, int deltaY) {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  xPos += deltaX;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  yPos += deltaY;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}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 smtClean="0">
                <a:latin typeface="Courier New" pitchFamily="49" charset="0"/>
              </a:rPr>
              <a:t>}</a:t>
            </a:r>
            <a:endParaRPr lang="en-NZ" sz="1400" b="1" dirty="0">
              <a:latin typeface="Courier New" pitchFamily="49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25008" y="2533657"/>
            <a:ext cx="2333625" cy="1895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Instance &amp; Class Variables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3</a:t>
            </a:fld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6456" y="1219200"/>
            <a:ext cx="7164164" cy="51054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Class variables are statically allocated, so they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re shared by an entire Class of objects.</a:t>
            </a:r>
          </a:p>
          <a:p>
            <a:pPr lvl="1"/>
            <a:r>
              <a:rPr lang="en-US" dirty="0" smtClean="0"/>
              <a:t>The runtime system allocates class variables once per class, regardless of the number of instances created of that class.</a:t>
            </a:r>
          </a:p>
          <a:p>
            <a:pPr lvl="1"/>
            <a:r>
              <a:rPr lang="en-US" dirty="0" smtClean="0"/>
              <a:t>Static storage is allocated when the class is loaded.</a:t>
            </a:r>
          </a:p>
          <a:p>
            <a:pPr lvl="1"/>
            <a:r>
              <a:rPr lang="en-US" dirty="0" smtClean="0"/>
              <a:t>All instances share the same copy of the class variables.</a:t>
            </a:r>
          </a:p>
          <a:p>
            <a:r>
              <a:rPr lang="en-US" dirty="0"/>
              <a:t>Instance variables are dynamically allocated, so they</a:t>
            </a:r>
          </a:p>
          <a:p>
            <a:pPr lvl="1"/>
            <a:r>
              <a:rPr lang="en-US" dirty="0"/>
              <a:t>may have different values in each instance of an object.</a:t>
            </a:r>
          </a:p>
          <a:p>
            <a:pPr lvl="1"/>
            <a:r>
              <a:rPr lang="en-US" dirty="0"/>
              <a:t>When an object is instantiated, the runtime system allocates some memory to this instance – so that it can “remember” the values it stores in instance variables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3947048"/>
              </p:ext>
            </p:extLst>
          </p:nvPr>
        </p:nvGraphicFramePr>
        <p:xfrm>
          <a:off x="8481392" y="4869160"/>
          <a:ext cx="1285884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884"/>
              </a:tblGrid>
              <a:tr h="179213">
                <a:tc>
                  <a:txBody>
                    <a:bodyPr/>
                    <a:lstStyle/>
                    <a:p>
                      <a:pPr algn="ctr"/>
                      <a:r>
                        <a:rPr lang="en-NZ" sz="1400" u="sng" baseline="0" dirty="0" smtClean="0"/>
                        <a:t>b2: Ball</a:t>
                      </a:r>
                      <a:endParaRPr lang="en-US" sz="1400" u="sng" dirty="0"/>
                    </a:p>
                  </a:txBody>
                  <a:tcPr/>
                </a:tc>
              </a:tr>
              <a:tr h="179213">
                <a:tc>
                  <a:txBody>
                    <a:bodyPr/>
                    <a:lstStyle/>
                    <a:p>
                      <a:r>
                        <a:rPr lang="en-NZ" sz="1400" dirty="0" err="1" smtClean="0"/>
                        <a:t>xPos</a:t>
                      </a:r>
                      <a:r>
                        <a:rPr lang="en-NZ" sz="1400" baseline="0" dirty="0" smtClean="0"/>
                        <a:t> =</a:t>
                      </a:r>
                      <a:r>
                        <a:rPr lang="en-NZ" sz="1400" dirty="0" smtClean="0"/>
                        <a:t>10</a:t>
                      </a:r>
                      <a:endParaRPr lang="en-US" sz="1400" dirty="0"/>
                    </a:p>
                  </a:txBody>
                  <a:tcPr/>
                </a:tc>
              </a:tr>
              <a:tr h="179213">
                <a:tc>
                  <a:txBody>
                    <a:bodyPr/>
                    <a:lstStyle/>
                    <a:p>
                      <a:r>
                        <a:rPr lang="en-NZ" sz="1400" dirty="0" err="1" smtClean="0"/>
                        <a:t>yPos</a:t>
                      </a:r>
                      <a:r>
                        <a:rPr lang="en-NZ" sz="1400" baseline="0" dirty="0" smtClean="0"/>
                        <a:t> = </a:t>
                      </a:r>
                      <a:r>
                        <a:rPr lang="en-NZ" sz="1400" dirty="0" smtClean="0"/>
                        <a:t>10</a:t>
                      </a:r>
                      <a:endParaRPr lang="en-US" sz="1400" dirty="0"/>
                    </a:p>
                  </a:txBody>
                  <a:tcPr/>
                </a:tc>
              </a:tr>
              <a:tr h="179213">
                <a:tc>
                  <a:txBody>
                    <a:bodyPr/>
                    <a:lstStyle/>
                    <a:p>
                      <a:r>
                        <a:rPr lang="en-NZ" sz="1400" dirty="0" err="1" smtClean="0"/>
                        <a:t>Color</a:t>
                      </a:r>
                      <a:r>
                        <a:rPr lang="en-NZ" sz="1400" baseline="0" dirty="0" smtClean="0"/>
                        <a:t> = </a:t>
                      </a:r>
                      <a:r>
                        <a:rPr lang="en-NZ" sz="1400" dirty="0" smtClean="0"/>
                        <a:t>Blue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98138218"/>
              </p:ext>
            </p:extLst>
          </p:nvPr>
        </p:nvGraphicFramePr>
        <p:xfrm>
          <a:off x="7689304" y="3501008"/>
          <a:ext cx="1285884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884"/>
              </a:tblGrid>
              <a:tr h="234026">
                <a:tc>
                  <a:txBody>
                    <a:bodyPr/>
                    <a:lstStyle/>
                    <a:p>
                      <a:pPr algn="ctr"/>
                      <a:r>
                        <a:rPr lang="en-NZ" sz="1400" u="sng" baseline="0" dirty="0" smtClean="0"/>
                        <a:t>: Class</a:t>
                      </a:r>
                      <a:endParaRPr lang="en-US" sz="1400" u="sng" dirty="0"/>
                    </a:p>
                  </a:txBody>
                  <a:tcPr/>
                </a:tc>
              </a:tr>
              <a:tr h="234026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name = “Ball”</a:t>
                      </a:r>
                      <a:endParaRPr lang="en-US" sz="1400" dirty="0"/>
                    </a:p>
                  </a:txBody>
                  <a:tcPr/>
                </a:tc>
              </a:tr>
              <a:tr h="23402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1400" dirty="0" smtClean="0"/>
                        <a:t>size</a:t>
                      </a:r>
                      <a:r>
                        <a:rPr lang="en-NZ" sz="1400" baseline="0" dirty="0" smtClean="0"/>
                        <a:t> = </a:t>
                      </a:r>
                      <a:r>
                        <a:rPr lang="en-NZ" sz="1400" dirty="0" smtClean="0"/>
                        <a:t>10</a:t>
                      </a:r>
                      <a:endParaRPr lang="en-US" sz="1400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73280" y="1268760"/>
            <a:ext cx="2333625" cy="1895475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20627537"/>
              </p:ext>
            </p:extLst>
          </p:nvPr>
        </p:nvGraphicFramePr>
        <p:xfrm>
          <a:off x="6897216" y="4869160"/>
          <a:ext cx="1285884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884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NZ" sz="1400" u="sng" baseline="0" dirty="0" smtClean="0"/>
                        <a:t>b1: Ball</a:t>
                      </a:r>
                      <a:endParaRPr lang="en-US" sz="1400" u="sng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NZ" sz="1400" dirty="0" err="1" smtClean="0"/>
                        <a:t>xPos</a:t>
                      </a:r>
                      <a:r>
                        <a:rPr lang="en-NZ" sz="1400" baseline="0" dirty="0" smtClean="0"/>
                        <a:t>=</a:t>
                      </a:r>
                      <a:r>
                        <a:rPr lang="en-NZ" sz="1400" dirty="0" smtClean="0"/>
                        <a:t>10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NZ" sz="1400" dirty="0" err="1" smtClean="0"/>
                        <a:t>yPos</a:t>
                      </a:r>
                      <a:r>
                        <a:rPr lang="en-NZ" sz="1400" dirty="0" smtClean="0"/>
                        <a:t> = 20</a:t>
                      </a:r>
                      <a:endParaRPr lang="en-US" sz="14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NZ" sz="1400" dirty="0" err="1" smtClean="0"/>
                        <a:t>Color</a:t>
                      </a:r>
                      <a:r>
                        <a:rPr lang="en-NZ" sz="1400" dirty="0" smtClean="0"/>
                        <a:t> = Red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2" name="Straight Connector 11"/>
          <p:cNvCxnSpPr>
            <a:stCxn id="9" idx="2"/>
            <a:endCxn id="7" idx="0"/>
          </p:cNvCxnSpPr>
          <p:nvPr/>
        </p:nvCxnSpPr>
        <p:spPr>
          <a:xfrm flipH="1">
            <a:off x="7540158" y="4415408"/>
            <a:ext cx="792088" cy="45375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9" idx="2"/>
            <a:endCxn id="8" idx="0"/>
          </p:cNvCxnSpPr>
          <p:nvPr/>
        </p:nvCxnSpPr>
        <p:spPr>
          <a:xfrm>
            <a:off x="8332246" y="4415408"/>
            <a:ext cx="792088" cy="45375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Instance &amp; Class Methods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4</a:t>
            </a:fld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5100" y="1219200"/>
            <a:ext cx="6084044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Instance methods operate on 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this</a:t>
            </a:r>
            <a:r>
              <a:rPr lang="en-US" dirty="0" smtClean="0"/>
              <a:t> object's instance variables.  </a:t>
            </a:r>
          </a:p>
          <a:p>
            <a:pPr lvl="1"/>
            <a:r>
              <a:rPr lang="en-US" dirty="0" smtClean="0"/>
              <a:t>They also have read &amp; write access to class variables.</a:t>
            </a:r>
          </a:p>
          <a:p>
            <a:r>
              <a:rPr lang="en-US" dirty="0" smtClean="0"/>
              <a:t>Class methods are 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static.</a:t>
            </a:r>
          </a:p>
          <a:p>
            <a:pPr lvl="1"/>
            <a:r>
              <a:rPr lang="en-US" dirty="0" smtClean="0"/>
              <a:t>Class methods cannot access instance variables.</a:t>
            </a:r>
          </a:p>
          <a:p>
            <a:pPr lvl="1"/>
            <a:r>
              <a:rPr lang="en-US" dirty="0" smtClean="0"/>
              <a:t>Class methods are handled by the “class object” – they can be called even if there are no instances of this class.</a:t>
            </a:r>
          </a:p>
          <a:p>
            <a:pPr lvl="1"/>
            <a:r>
              <a:rPr lang="en-US" dirty="0" smtClean="0"/>
              <a:t>(Example on the next slide.)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65168" y="2996952"/>
            <a:ext cx="1871663" cy="1628775"/>
          </a:xfrm>
          <a:prstGeom prst="rect">
            <a:avLst/>
          </a:prstGeom>
        </p:spPr>
      </p:pic>
      <p:sp>
        <p:nvSpPr>
          <p:cNvPr id="12" name="Text Box 22"/>
          <p:cNvSpPr txBox="1">
            <a:spLocks noChangeArrowheads="1"/>
          </p:cNvSpPr>
          <p:nvPr/>
        </p:nvSpPr>
        <p:spPr bwMode="auto">
          <a:xfrm>
            <a:off x="6465168" y="1282347"/>
            <a:ext cx="3170259" cy="1471172"/>
          </a:xfrm>
          <a:prstGeom prst="rect">
            <a:avLst/>
          </a:prstGeom>
          <a:solidFill>
            <a:srgbClr val="C0C0C0">
              <a:alpha val="50195"/>
            </a:srgbClr>
          </a:solidFill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public class </a:t>
            </a:r>
            <a:r>
              <a:rPr lang="en-NZ" sz="1400" b="1" dirty="0" smtClean="0">
                <a:latin typeface="Courier New" pitchFamily="49" charset="0"/>
              </a:rPr>
              <a:t>Class1 {</a:t>
            </a:r>
            <a:endParaRPr lang="en-NZ" sz="1400" b="1" dirty="0">
              <a:latin typeface="Courier New" pitchFamily="49" charset="0"/>
            </a:endParaRP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 smtClean="0">
                <a:latin typeface="Courier New" pitchFamily="49" charset="0"/>
              </a:rPr>
              <a:t>  private </a:t>
            </a:r>
            <a:r>
              <a:rPr lang="en-NZ" sz="1400" b="1" dirty="0">
                <a:latin typeface="Courier New" pitchFamily="49" charset="0"/>
              </a:rPr>
              <a:t>int </a:t>
            </a:r>
            <a:r>
              <a:rPr lang="en-NZ" sz="1400" b="1" dirty="0" smtClean="0">
                <a:latin typeface="Courier New" pitchFamily="49" charset="0"/>
              </a:rPr>
              <a:t>x;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 smtClean="0">
                <a:latin typeface="Courier New" pitchFamily="49" charset="0"/>
              </a:rPr>
              <a:t>  public </a:t>
            </a:r>
            <a:r>
              <a:rPr lang="en-NZ" sz="1400" b="1" dirty="0" err="1" smtClean="0">
                <a:latin typeface="Courier New" pitchFamily="49" charset="0"/>
              </a:rPr>
              <a:t>int</a:t>
            </a:r>
            <a:r>
              <a:rPr lang="en-NZ" sz="1400" b="1" dirty="0" smtClean="0">
                <a:latin typeface="Courier New" pitchFamily="49" charset="0"/>
              </a:rPr>
              <a:t> increment() </a:t>
            </a:r>
            <a:r>
              <a:rPr lang="en-NZ" sz="1400" b="1" dirty="0">
                <a:latin typeface="Courier New" pitchFamily="49" charset="0"/>
              </a:rPr>
              <a:t>{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  </a:t>
            </a:r>
            <a:r>
              <a:rPr lang="en-NZ" sz="1400" b="1" dirty="0" smtClean="0">
                <a:latin typeface="Courier New" pitchFamily="49" charset="0"/>
              </a:rPr>
              <a:t>++x;</a:t>
            </a:r>
            <a:endParaRPr lang="en-NZ" sz="1400" b="1" dirty="0">
              <a:latin typeface="Courier New" pitchFamily="49" charset="0"/>
            </a:endParaRP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}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</a:pPr>
            <a:r>
              <a:rPr lang="en-NZ" sz="1400" b="1" dirty="0" smtClean="0">
                <a:latin typeface="Courier New" pitchFamily="49" charset="0"/>
              </a:rPr>
              <a:t>}</a:t>
            </a:r>
            <a:endParaRPr lang="en-NZ" sz="1400" b="1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Class1App</a:t>
            </a:r>
            <a:endParaRPr lang="en-N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6582-9796-409F-A1EA-A094F915F976}" type="slidenum">
              <a:rPr lang="en-NZ" smtClean="0"/>
              <a:pPr/>
              <a:t>5</a:t>
            </a:fld>
            <a:endParaRPr lang="en-NZ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200472" y="1268760"/>
            <a:ext cx="8532316" cy="5105400"/>
          </a:xfrm>
          <a:solidFill>
            <a:schemeClr val="bg2"/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public class Class1App {</a:t>
            </a:r>
          </a:p>
          <a:p>
            <a:pPr marL="0" indent="0">
              <a:buNone/>
            </a:pP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 public </a:t>
            </a:r>
            <a:r>
              <a:rPr lang="en-NZ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static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 void main( String[]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args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 ) {</a:t>
            </a:r>
          </a:p>
          <a:p>
            <a:pPr marL="0" indent="0">
              <a:buNone/>
            </a:pP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   Class1 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x = new Class1();</a:t>
            </a: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NZ" b="1" dirty="0" err="1" smtClean="0">
                <a:latin typeface="Courier New" pitchFamily="49" charset="0"/>
                <a:cs typeface="Courier New" pitchFamily="49" charset="0"/>
              </a:rPr>
              <a:t>System.out.println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( </a:t>
            </a:r>
          </a:p>
          <a:p>
            <a:pPr marL="0" indent="0">
              <a:buNone/>
            </a:pP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     "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Without initialisation, ++x = " </a:t>
            </a:r>
            <a:endParaRPr lang="en-NZ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    + </a:t>
            </a:r>
            <a:r>
              <a:rPr lang="en-NZ" b="1" dirty="0" err="1" smtClean="0">
                <a:latin typeface="Courier New" pitchFamily="49" charset="0"/>
                <a:cs typeface="Courier New" pitchFamily="49" charset="0"/>
              </a:rPr>
              <a:t>x.increment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()</a:t>
            </a: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); </a:t>
            </a:r>
          </a:p>
          <a:p>
            <a:pPr marL="0" indent="0">
              <a:buNone/>
            </a:pP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NZ" b="1" dirty="0" err="1" smtClean="0">
                <a:latin typeface="Courier New" pitchFamily="49" charset="0"/>
                <a:cs typeface="Courier New" pitchFamily="49" charset="0"/>
              </a:rPr>
              <a:t>System.out.println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( </a:t>
            </a:r>
            <a:endParaRPr lang="en-NZ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    "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After another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incrementation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, ++x = "</a:t>
            </a:r>
            <a:endParaRPr lang="en-NZ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    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+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x.increment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() </a:t>
            </a:r>
            <a:endParaRPr lang="en-NZ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  ); </a:t>
            </a:r>
            <a:endParaRPr lang="en-NZ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 }</a:t>
            </a:r>
            <a:endParaRPr lang="en-NZ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1192" y="4437112"/>
            <a:ext cx="3014663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78401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err="1" smtClean="0"/>
              <a:t>BallApp</a:t>
            </a:r>
            <a:endParaRPr lang="en-N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F3FC3-8E9D-4E7A-B408-86DA62033C65}" type="slidenum">
              <a:rPr lang="en-NZ" smtClean="0"/>
              <a:pPr/>
              <a:t>6</a:t>
            </a:fld>
            <a:endParaRPr lang="en-NZ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0" y="1196752"/>
            <a:ext cx="5457056" cy="5188446"/>
          </a:xfrm>
          <a:solidFill>
            <a:schemeClr val="bg2"/>
          </a:solidFill>
        </p:spPr>
        <p:txBody>
          <a:bodyPr vert="horz">
            <a:normAutofit fontScale="62500" lnSpcReduction="20000"/>
          </a:bodyPr>
          <a:lstStyle/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import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java.awt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.*;  </a:t>
            </a: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import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java.awt.event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.*;</a:t>
            </a:r>
          </a:p>
          <a:p>
            <a:pPr marL="0" indent="0">
              <a:buNone/>
            </a:pPr>
            <a:endParaRPr lang="en-NZ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public class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BallApp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 extends Frame{</a:t>
            </a: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 Ball b = new Ball( 20, 30, 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Color.blue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 );</a:t>
            </a:r>
          </a:p>
          <a:p>
            <a:pPr marL="0" indent="0">
              <a:buNone/>
            </a:pPr>
            <a:endParaRPr lang="en-NZ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 public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BallApp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() {</a:t>
            </a: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addWindowListener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(</a:t>
            </a: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     new 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WindowAdapter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() {</a:t>
            </a: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       public void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windowClosing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(</a:t>
            </a: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       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WindowEvent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e</a:t>
            </a: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      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) {</a:t>
            </a: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        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System.exit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( 0 );</a:t>
            </a: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       }</a:t>
            </a: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     }</a:t>
            </a: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   );</a:t>
            </a: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setSize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( 300,  200 );</a:t>
            </a: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setVisible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( true );</a:t>
            </a: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 }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2"/>
          </p:nvPr>
        </p:nvSpPr>
        <p:spPr>
          <a:xfrm>
            <a:off x="5529064" y="1196752"/>
            <a:ext cx="4320480" cy="3096344"/>
          </a:xfrm>
          <a:solidFill>
            <a:schemeClr val="bg2"/>
          </a:solidFill>
        </p:spPr>
        <p:txBody>
          <a:bodyPr vert="horz">
            <a:normAutofit fontScale="62500" lnSpcReduction="20000"/>
          </a:bodyPr>
          <a:lstStyle/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public 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paint(Graphics g) {</a:t>
            </a:r>
            <a:endParaRPr lang="en-NZ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b.paint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( g );</a:t>
            </a: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 marL="0" indent="0">
              <a:buNone/>
            </a:pPr>
            <a:endParaRPr lang="en-NZ" b="1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 public static void main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(</a:t>
            </a: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String[] </a:t>
            </a:r>
            <a:r>
              <a:rPr lang="en-NZ" b="1" dirty="0" err="1" smtClean="0">
                <a:latin typeface="Courier New" pitchFamily="49" charset="0"/>
                <a:cs typeface="Courier New" pitchFamily="49" charset="0"/>
              </a:rPr>
              <a:t>args</a:t>
            </a:r>
            <a:endParaRPr lang="en-NZ" b="1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 ) 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   new </a:t>
            </a:r>
            <a:r>
              <a:rPr lang="en-NZ" b="1" dirty="0" err="1">
                <a:latin typeface="Courier New" pitchFamily="49" charset="0"/>
                <a:cs typeface="Courier New" pitchFamily="49" charset="0"/>
              </a:rPr>
              <a:t>BallApp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  }</a:t>
            </a:r>
          </a:p>
          <a:p>
            <a:pPr marL="0" indent="0">
              <a:buNone/>
            </a:pPr>
            <a:r>
              <a:rPr lang="en-NZ" b="1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1192" y="4770834"/>
            <a:ext cx="2643188" cy="21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0052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" name="Table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88693344"/>
              </p:ext>
            </p:extLst>
          </p:nvPr>
        </p:nvGraphicFramePr>
        <p:xfrm>
          <a:off x="6585794" y="1553145"/>
          <a:ext cx="2794271" cy="12277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271"/>
              </a:tblGrid>
              <a:tr h="277502">
                <a:tc>
                  <a:txBody>
                    <a:bodyPr/>
                    <a:lstStyle/>
                    <a:p>
                      <a:pPr algn="ctr"/>
                      <a:r>
                        <a:rPr lang="en-NZ" sz="2000" u="sng" baseline="0" dirty="0" smtClean="0"/>
                        <a:t>: Class</a:t>
                      </a:r>
                      <a:endParaRPr lang="en-US" sz="2000" u="sng" dirty="0"/>
                    </a:p>
                  </a:txBody>
                  <a:tcPr/>
                </a:tc>
              </a:tr>
              <a:tr h="435303">
                <a:tc>
                  <a:txBody>
                    <a:bodyPr/>
                    <a:lstStyle/>
                    <a:p>
                      <a:r>
                        <a:rPr lang="en-NZ" sz="2000" dirty="0" smtClean="0"/>
                        <a:t>name = “</a:t>
                      </a:r>
                      <a:r>
                        <a:rPr lang="en-NZ" sz="2000" dirty="0" err="1" smtClean="0"/>
                        <a:t>SharedCounter</a:t>
                      </a:r>
                      <a:r>
                        <a:rPr lang="en-NZ" sz="2000" dirty="0" smtClean="0"/>
                        <a:t>”</a:t>
                      </a:r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77502">
                <a:tc>
                  <a:txBody>
                    <a:bodyPr/>
                    <a:lstStyle/>
                    <a:p>
                      <a:r>
                        <a:rPr lang="en-NZ" sz="2000" dirty="0" smtClean="0"/>
                        <a:t>count</a:t>
                      </a:r>
                      <a:r>
                        <a:rPr lang="en-NZ" sz="2000" baseline="0" dirty="0" smtClean="0"/>
                        <a:t> = 0</a:t>
                      </a:r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0" name="Table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14339281"/>
              </p:ext>
            </p:extLst>
          </p:nvPr>
        </p:nvGraphicFramePr>
        <p:xfrm>
          <a:off x="6619129" y="1556865"/>
          <a:ext cx="2833299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3299"/>
              </a:tblGrid>
              <a:tr h="316513">
                <a:tc>
                  <a:txBody>
                    <a:bodyPr/>
                    <a:lstStyle/>
                    <a:p>
                      <a:pPr algn="ctr"/>
                      <a:r>
                        <a:rPr lang="en-NZ" sz="2000" u="sng" baseline="0" dirty="0" smtClean="0"/>
                        <a:t>: Class</a:t>
                      </a:r>
                      <a:endParaRPr lang="en-US" sz="2000" u="sng" dirty="0"/>
                    </a:p>
                  </a:txBody>
                  <a:tcPr/>
                </a:tc>
              </a:tr>
              <a:tr h="379722">
                <a:tc>
                  <a:txBody>
                    <a:bodyPr/>
                    <a:lstStyle/>
                    <a:p>
                      <a:r>
                        <a:rPr lang="en-NZ" sz="2000" dirty="0" smtClean="0"/>
                        <a:t>name = “</a:t>
                      </a:r>
                      <a:r>
                        <a:rPr lang="en-NZ" sz="2000" dirty="0" err="1" smtClean="0"/>
                        <a:t>SharedCounter</a:t>
                      </a:r>
                      <a:r>
                        <a:rPr lang="en-NZ" sz="2000" dirty="0" smtClean="0"/>
                        <a:t>”</a:t>
                      </a:r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16513">
                <a:tc>
                  <a:txBody>
                    <a:bodyPr/>
                    <a:lstStyle/>
                    <a:p>
                      <a:r>
                        <a:rPr lang="en-NZ" sz="2000" dirty="0" smtClean="0"/>
                        <a:t>count</a:t>
                      </a:r>
                      <a:r>
                        <a:rPr lang="en-NZ" sz="2000" baseline="0" dirty="0" smtClean="0"/>
                        <a:t> = </a:t>
                      </a:r>
                      <a:r>
                        <a:rPr lang="en-NZ" sz="2000" strike="sngStrike" baseline="0" dirty="0" smtClean="0"/>
                        <a:t>0 </a:t>
                      </a:r>
                      <a:r>
                        <a:rPr lang="en-NZ" sz="2000" strike="noStrike" baseline="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01798910"/>
              </p:ext>
            </p:extLst>
          </p:nvPr>
        </p:nvGraphicFramePr>
        <p:xfrm>
          <a:off x="6625786" y="1532244"/>
          <a:ext cx="2845743" cy="1226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5743"/>
              </a:tblGrid>
              <a:tr h="382746">
                <a:tc>
                  <a:txBody>
                    <a:bodyPr/>
                    <a:lstStyle/>
                    <a:p>
                      <a:pPr algn="ctr"/>
                      <a:r>
                        <a:rPr lang="en-NZ" sz="2000" u="sng" baseline="0" dirty="0" smtClean="0"/>
                        <a:t>: Class</a:t>
                      </a:r>
                      <a:endParaRPr lang="en-US" sz="2000" u="sng" dirty="0"/>
                    </a:p>
                  </a:txBody>
                  <a:tcPr/>
                </a:tc>
              </a:tr>
              <a:tr h="433740">
                <a:tc>
                  <a:txBody>
                    <a:bodyPr/>
                    <a:lstStyle/>
                    <a:p>
                      <a:r>
                        <a:rPr lang="en-NZ" sz="2000" dirty="0" smtClean="0"/>
                        <a:t>name = “</a:t>
                      </a:r>
                      <a:r>
                        <a:rPr lang="en-NZ" sz="2000" dirty="0" err="1" smtClean="0"/>
                        <a:t>SharedCounter</a:t>
                      </a:r>
                      <a:r>
                        <a:rPr lang="en-NZ" sz="2000" dirty="0" smtClean="0"/>
                        <a:t>”</a:t>
                      </a:r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82746">
                <a:tc>
                  <a:txBody>
                    <a:bodyPr/>
                    <a:lstStyle/>
                    <a:p>
                      <a:r>
                        <a:rPr lang="en-NZ" sz="2000" dirty="0" smtClean="0"/>
                        <a:t>count</a:t>
                      </a:r>
                      <a:r>
                        <a:rPr lang="en-NZ" sz="2000" baseline="0" dirty="0" smtClean="0"/>
                        <a:t> = </a:t>
                      </a:r>
                      <a:r>
                        <a:rPr lang="en-NZ" sz="2000" strike="sngStrike" baseline="0" dirty="0" smtClean="0"/>
                        <a:t>0 1</a:t>
                      </a:r>
                      <a:r>
                        <a:rPr lang="en-NZ" sz="2000" baseline="0" dirty="0" smtClean="0"/>
                        <a:t> </a:t>
                      </a:r>
                      <a:r>
                        <a:rPr lang="en-NZ" sz="2000" baseline="0" dirty="0" smtClean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90186429"/>
              </p:ext>
            </p:extLst>
          </p:nvPr>
        </p:nvGraphicFramePr>
        <p:xfrm>
          <a:off x="6537176" y="1556792"/>
          <a:ext cx="2955032" cy="11323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5032"/>
              </a:tblGrid>
              <a:tr h="384854">
                <a:tc>
                  <a:txBody>
                    <a:bodyPr/>
                    <a:lstStyle/>
                    <a:p>
                      <a:pPr algn="ctr"/>
                      <a:r>
                        <a:rPr lang="en-NZ" sz="2000" u="sng" baseline="0" dirty="0" smtClean="0"/>
                        <a:t>: Class</a:t>
                      </a:r>
                      <a:endParaRPr lang="en-US" sz="2000" u="sng" dirty="0"/>
                    </a:p>
                  </a:txBody>
                  <a:tcPr/>
                </a:tc>
              </a:tr>
              <a:tr h="736082">
                <a:tc>
                  <a:txBody>
                    <a:bodyPr/>
                    <a:lstStyle/>
                    <a:p>
                      <a:r>
                        <a:rPr lang="en-NZ" sz="2000" dirty="0" smtClean="0"/>
                        <a:t>name = “</a:t>
                      </a:r>
                      <a:r>
                        <a:rPr lang="en-NZ" sz="2000" dirty="0" err="1" smtClean="0"/>
                        <a:t>SharedCounter</a:t>
                      </a:r>
                      <a:r>
                        <a:rPr lang="en-NZ" sz="2000" dirty="0" smtClean="0"/>
                        <a:t>”</a:t>
                      </a:r>
                    </a:p>
                    <a:p>
                      <a:r>
                        <a:rPr lang="en-NZ" sz="2000" dirty="0" smtClean="0"/>
                        <a:t>count</a:t>
                      </a:r>
                      <a:r>
                        <a:rPr lang="en-NZ" sz="2000" baseline="0" dirty="0" smtClean="0"/>
                        <a:t> = </a:t>
                      </a:r>
                      <a:r>
                        <a:rPr lang="en-NZ" sz="2000" strike="sngStrike" baseline="0" dirty="0" smtClean="0"/>
                        <a:t>0 1 2</a:t>
                      </a:r>
                      <a:r>
                        <a:rPr lang="en-NZ" sz="2000" baseline="0" dirty="0" smtClean="0"/>
                        <a:t> </a:t>
                      </a:r>
                      <a:r>
                        <a:rPr lang="en-NZ" sz="2000" baseline="0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21" name="Straight Connector 20"/>
          <p:cNvCxnSpPr>
            <a:stCxn id="47" idx="0"/>
            <a:endCxn id="46" idx="2"/>
          </p:cNvCxnSpPr>
          <p:nvPr/>
        </p:nvCxnSpPr>
        <p:spPr>
          <a:xfrm flipH="1" flipV="1">
            <a:off x="8014692" y="2689114"/>
            <a:ext cx="33966" cy="156284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48" idx="0"/>
            <a:endCxn id="46" idx="2"/>
          </p:cNvCxnSpPr>
          <p:nvPr/>
        </p:nvCxnSpPr>
        <p:spPr>
          <a:xfrm flipH="1" flipV="1">
            <a:off x="8014692" y="2689114"/>
            <a:ext cx="390681" cy="26120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9085-13DD-4318-A7E8-069F87E7727D}" type="slidenum">
              <a:rPr lang="en-NZ" smtClean="0"/>
              <a:pPr/>
              <a:t>7</a:t>
            </a:fld>
            <a:endParaRPr lang="en-NZ" dirty="0"/>
          </a:p>
        </p:txBody>
      </p:sp>
      <p:sp>
        <p:nvSpPr>
          <p:cNvPr id="11269" name="Text Box 2"/>
          <p:cNvSpPr txBox="1">
            <a:spLocks noChangeArrowheads="1"/>
          </p:cNvSpPr>
          <p:nvPr/>
        </p:nvSpPr>
        <p:spPr bwMode="auto">
          <a:xfrm>
            <a:off x="992560" y="150050"/>
            <a:ext cx="5435798" cy="4444294"/>
          </a:xfrm>
          <a:prstGeom prst="rect">
            <a:avLst/>
          </a:prstGeom>
          <a:solidFill>
            <a:srgbClr val="C0C0C0">
              <a:alpha val="50195"/>
            </a:srgbClr>
          </a:solidFill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public class SharedCounter {</a:t>
            </a:r>
          </a:p>
          <a:p>
            <a:pPr algn="l"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private static int count;</a:t>
            </a:r>
          </a:p>
          <a:p>
            <a:pPr algn="l"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private int value;</a:t>
            </a:r>
          </a:p>
          <a:p>
            <a:pPr algn="l"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public SharedCounter(int value) {</a:t>
            </a:r>
          </a:p>
          <a:p>
            <a:pPr algn="l"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  this.value = value;</a:t>
            </a:r>
          </a:p>
          <a:p>
            <a:pPr algn="l"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  count++;</a:t>
            </a:r>
          </a:p>
          <a:p>
            <a:pPr algn="l"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}</a:t>
            </a:r>
          </a:p>
          <a:p>
            <a:pPr algn="l"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public int getValue() {</a:t>
            </a:r>
          </a:p>
          <a:p>
            <a:pPr algn="l"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  return value;</a:t>
            </a:r>
          </a:p>
          <a:p>
            <a:pPr algn="l"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}</a:t>
            </a:r>
          </a:p>
          <a:p>
            <a:pPr algn="l"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public static int getCount() {</a:t>
            </a:r>
          </a:p>
          <a:p>
            <a:pPr algn="l"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  return count;</a:t>
            </a:r>
          </a:p>
          <a:p>
            <a:pPr algn="l"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}</a:t>
            </a:r>
          </a:p>
          <a:p>
            <a:pPr algn="l"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public String toString() {</a:t>
            </a:r>
          </a:p>
          <a:p>
            <a:pPr algn="l"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  return "value=" + value + " count=" + count;</a:t>
            </a:r>
          </a:p>
          <a:p>
            <a:pPr algn="l"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}</a:t>
            </a:r>
          </a:p>
          <a:p>
            <a:pPr algn="l"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}</a:t>
            </a:r>
          </a:p>
        </p:txBody>
      </p:sp>
      <p:sp>
        <p:nvSpPr>
          <p:cNvPr id="11273" name="Text Box 6"/>
          <p:cNvSpPr txBox="1">
            <a:spLocks noChangeArrowheads="1"/>
          </p:cNvSpPr>
          <p:nvPr/>
        </p:nvSpPr>
        <p:spPr bwMode="auto">
          <a:xfrm>
            <a:off x="165100" y="4648200"/>
            <a:ext cx="5943600" cy="1600438"/>
          </a:xfrm>
          <a:prstGeom prst="rect">
            <a:avLst/>
          </a:prstGeom>
          <a:solidFill>
            <a:srgbClr val="C0C0C0">
              <a:alpha val="50195"/>
            </a:srgbClr>
          </a:solidFill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public static void main(String[] args) {</a:t>
            </a:r>
          </a:p>
          <a:p>
            <a:pPr algn="l"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SharedCounter c1 = new SharedCounter(10);</a:t>
            </a:r>
          </a:p>
          <a:p>
            <a:pPr algn="l"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SharedCounter c2 = new SharedCounter(100);</a:t>
            </a:r>
          </a:p>
          <a:p>
            <a:pPr algn="l"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SharedCounter c3 = new SharedCounter(200);</a:t>
            </a:r>
          </a:p>
          <a:p>
            <a:pPr algn="l"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  </a:t>
            </a:r>
            <a:r>
              <a:rPr lang="en-NZ" b="1" dirty="0" err="1">
                <a:latin typeface="Courier New" pitchFamily="49" charset="0"/>
              </a:rPr>
              <a:t>System.out.println</a:t>
            </a:r>
            <a:r>
              <a:rPr lang="en-NZ" b="1" dirty="0">
                <a:latin typeface="Courier New" pitchFamily="49" charset="0"/>
              </a:rPr>
              <a:t>(c1 + " " + c2 + " " + c3);</a:t>
            </a:r>
            <a:endParaRPr lang="en-NZ" sz="1400" b="1" dirty="0">
              <a:latin typeface="Courier New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NZ" sz="1400" b="1" dirty="0">
                <a:latin typeface="Courier New" pitchFamily="49" charset="0"/>
              </a:rPr>
              <a:t>}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6350" y="-243408"/>
            <a:ext cx="2667000" cy="1981200"/>
          </a:xfrm>
          <a:prstGeom prst="rect">
            <a:avLst/>
          </a:prstGeom>
        </p:spPr>
      </p:pic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40444821"/>
              </p:ext>
            </p:extLst>
          </p:nvPr>
        </p:nvGraphicFramePr>
        <p:xfrm>
          <a:off x="6520883" y="3212976"/>
          <a:ext cx="2608581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8581"/>
              </a:tblGrid>
              <a:tr h="179213">
                <a:tc>
                  <a:txBody>
                    <a:bodyPr/>
                    <a:lstStyle/>
                    <a:p>
                      <a:pPr algn="ctr"/>
                      <a:r>
                        <a:rPr lang="en-NZ" sz="2000" u="sng" baseline="0" dirty="0" smtClean="0"/>
                        <a:t>c1: </a:t>
                      </a:r>
                      <a:r>
                        <a:rPr lang="en-NZ" sz="2000" u="sng" baseline="0" dirty="0" err="1" smtClean="0"/>
                        <a:t>SharedCounter</a:t>
                      </a:r>
                      <a:endParaRPr lang="en-US" sz="2000" u="sng" dirty="0"/>
                    </a:p>
                  </a:txBody>
                  <a:tcPr/>
                </a:tc>
              </a:tr>
              <a:tr h="179213">
                <a:tc>
                  <a:txBody>
                    <a:bodyPr/>
                    <a:lstStyle/>
                    <a:p>
                      <a:r>
                        <a:rPr lang="en-NZ" sz="2000" dirty="0" smtClean="0"/>
                        <a:t>value</a:t>
                      </a:r>
                      <a:r>
                        <a:rPr lang="en-NZ" sz="2000" baseline="0" dirty="0" smtClean="0"/>
                        <a:t> = 10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62328904"/>
              </p:ext>
            </p:extLst>
          </p:nvPr>
        </p:nvGraphicFramePr>
        <p:xfrm>
          <a:off x="7113240" y="5301208"/>
          <a:ext cx="2584266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4266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NZ" sz="2000" u="sng" baseline="0" dirty="0" smtClean="0"/>
                        <a:t>c3: </a:t>
                      </a:r>
                      <a:r>
                        <a:rPr lang="en-NZ" sz="2000" u="sng" baseline="0" dirty="0" err="1" smtClean="0"/>
                        <a:t>SharedCounter</a:t>
                      </a:r>
                      <a:endParaRPr lang="en-US" sz="2000" u="sng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NZ" sz="2000" dirty="0" smtClean="0"/>
                        <a:t>value</a:t>
                      </a:r>
                      <a:r>
                        <a:rPr lang="en-NZ" sz="2000" baseline="0" dirty="0" smtClean="0"/>
                        <a:t> = 200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5" name="Straight Connector 14"/>
          <p:cNvCxnSpPr>
            <a:stCxn id="40" idx="0"/>
            <a:endCxn id="46" idx="2"/>
          </p:cNvCxnSpPr>
          <p:nvPr/>
        </p:nvCxnSpPr>
        <p:spPr>
          <a:xfrm flipV="1">
            <a:off x="7825173" y="2689114"/>
            <a:ext cx="189519" cy="52386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72469059"/>
              </p:ext>
            </p:extLst>
          </p:nvPr>
        </p:nvGraphicFramePr>
        <p:xfrm>
          <a:off x="6753200" y="4251960"/>
          <a:ext cx="2590916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916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NZ" sz="2000" u="sng" baseline="0" dirty="0" smtClean="0"/>
                        <a:t>c2: </a:t>
                      </a:r>
                      <a:r>
                        <a:rPr lang="en-NZ" sz="2000" u="sng" baseline="0" dirty="0" err="1" smtClean="0"/>
                        <a:t>SharedCounter</a:t>
                      </a:r>
                      <a:endParaRPr lang="en-US" sz="2000" u="sng" dirty="0"/>
                    </a:p>
                  </a:txBody>
                  <a:tcPr/>
                </a:tc>
              </a:tr>
              <a:tr h="179213">
                <a:tc>
                  <a:txBody>
                    <a:bodyPr/>
                    <a:lstStyle/>
                    <a:p>
                      <a:r>
                        <a:rPr lang="en-NZ" sz="2000" dirty="0" smtClean="0"/>
                        <a:t>value</a:t>
                      </a:r>
                      <a:r>
                        <a:rPr lang="en-NZ" sz="2000" baseline="0" dirty="0" smtClean="0"/>
                        <a:t> = 100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UML</a:t>
            </a:r>
            <a:endParaRPr lang="en-N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6582-9796-409F-A1EA-A094F915F976}" type="slidenum">
              <a:rPr lang="en-NZ" smtClean="0"/>
              <a:pPr/>
              <a:t>8</a:t>
            </a:fld>
            <a:endParaRPr lang="en-NZ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165100" y="1219200"/>
            <a:ext cx="9740900" cy="5105400"/>
          </a:xfrm>
        </p:spPr>
        <p:txBody>
          <a:bodyPr>
            <a:normAutofit/>
          </a:bodyPr>
          <a:lstStyle/>
          <a:p>
            <a:r>
              <a:rPr lang="en-NZ" dirty="0" smtClean="0"/>
              <a:t>Unified </a:t>
            </a:r>
            <a:r>
              <a:rPr lang="en-NZ" dirty="0" err="1" smtClean="0"/>
              <a:t>Modeling</a:t>
            </a:r>
            <a:r>
              <a:rPr lang="en-NZ" dirty="0" smtClean="0"/>
              <a:t> Language (UML)</a:t>
            </a:r>
          </a:p>
          <a:p>
            <a:pPr lvl="1"/>
            <a:r>
              <a:rPr lang="en-NZ" dirty="0" smtClean="0"/>
              <a:t>When creating complex OO systems, where do we start?</a:t>
            </a:r>
          </a:p>
          <a:p>
            <a:pPr lvl="1"/>
            <a:r>
              <a:rPr lang="en-NZ" dirty="0" smtClean="0"/>
              <a:t>When building complex systems, it might be worthwhile to plan things out before you start coding!</a:t>
            </a:r>
          </a:p>
          <a:p>
            <a:pPr lvl="2"/>
            <a:r>
              <a:rPr lang="en-NZ" dirty="0" smtClean="0"/>
              <a:t>When building a house, we usually have a set of plans.</a:t>
            </a:r>
          </a:p>
          <a:p>
            <a:r>
              <a:rPr lang="en-NZ" dirty="0" smtClean="0"/>
              <a:t>UML is a language which allows us to graphically model an OO system in a standardised format.</a:t>
            </a:r>
          </a:p>
          <a:p>
            <a:pPr lvl="1"/>
            <a:r>
              <a:rPr lang="en-NZ" dirty="0"/>
              <a:t>This </a:t>
            </a:r>
            <a:r>
              <a:rPr lang="en-NZ" dirty="0" smtClean="0"/>
              <a:t>helps </a:t>
            </a:r>
            <a:r>
              <a:rPr lang="en-NZ" dirty="0"/>
              <a:t>us (and </a:t>
            </a:r>
            <a:r>
              <a:rPr lang="en-NZ" dirty="0" smtClean="0"/>
              <a:t>others!) understand </a:t>
            </a:r>
            <a:r>
              <a:rPr lang="en-NZ" dirty="0"/>
              <a:t>the system</a:t>
            </a:r>
            <a:r>
              <a:rPr lang="en-NZ" dirty="0" smtClean="0"/>
              <a:t>.</a:t>
            </a:r>
          </a:p>
          <a:p>
            <a:r>
              <a:rPr lang="en-NZ" dirty="0" smtClean="0"/>
              <a:t>There are many different UML diagrams, allowing us to model designs from many different viewpoints.  Roughly, there are</a:t>
            </a:r>
          </a:p>
          <a:p>
            <a:pPr lvl="1"/>
            <a:r>
              <a:rPr lang="en-NZ" dirty="0" smtClean="0"/>
              <a:t>Structure diagrams (documenting the architecture), e.g. class diagrams</a:t>
            </a:r>
          </a:p>
          <a:p>
            <a:pPr lvl="1"/>
            <a:r>
              <a:rPr lang="en-NZ" dirty="0" smtClean="0"/>
              <a:t>Behaviour diagrams (documenting the functionality), e.g. use-case diagrams</a:t>
            </a:r>
            <a:endParaRPr lang="en-N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3868" y="241451"/>
            <a:ext cx="2107524" cy="1387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Object Diagrams in UML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6582-9796-409F-A1EA-A094F915F976}" type="slidenum">
              <a:rPr lang="en-NZ" smtClean="0"/>
              <a:pPr/>
              <a:t>9</a:t>
            </a:fld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165100" y="1147192"/>
            <a:ext cx="9493250" cy="5306144"/>
          </a:xfrm>
        </p:spPr>
        <p:txBody>
          <a:bodyPr>
            <a:normAutofit/>
          </a:bodyPr>
          <a:lstStyle/>
          <a:p>
            <a:pPr marL="274320" lvl="1">
              <a:spcBef>
                <a:spcPts val="600"/>
              </a:spcBef>
              <a:buClr>
                <a:schemeClr val="accent1"/>
              </a:buClr>
            </a:pPr>
            <a:r>
              <a:rPr lang="en-US" sz="2600" dirty="0" smtClean="0">
                <a:solidFill>
                  <a:schemeClr val="tx1"/>
                </a:solidFill>
              </a:rPr>
              <a:t>In this lecture, I have drawn some </a:t>
            </a:r>
            <a:r>
              <a:rPr lang="en-US" sz="2600" dirty="0" smtClean="0">
                <a:solidFill>
                  <a:srgbClr val="FF0000"/>
                </a:solidFill>
              </a:rPr>
              <a:t>object diagrams </a:t>
            </a:r>
            <a:r>
              <a:rPr lang="en-US" sz="2600" dirty="0" smtClean="0">
                <a:solidFill>
                  <a:schemeClr val="tx1"/>
                </a:solidFill>
              </a:rPr>
              <a:t>of </a:t>
            </a:r>
            <a:r>
              <a:rPr lang="en-US" sz="2600" dirty="0" smtClean="0">
                <a:solidFill>
                  <a:srgbClr val="FF0000"/>
                </a:solidFill>
              </a:rPr>
              <a:t>instance models </a:t>
            </a:r>
            <a:r>
              <a:rPr lang="en-US" sz="2600" dirty="0" smtClean="0">
                <a:solidFill>
                  <a:schemeClr val="tx1"/>
                </a:solidFill>
              </a:rPr>
              <a:t>(using </a:t>
            </a:r>
            <a:r>
              <a:rPr lang="en-US" sz="2600" dirty="0" err="1" smtClean="0">
                <a:solidFill>
                  <a:schemeClr val="tx1"/>
                </a:solidFill>
              </a:rPr>
              <a:t>coloured</a:t>
            </a:r>
            <a:r>
              <a:rPr lang="en-US" sz="2600" dirty="0" smtClean="0">
                <a:solidFill>
                  <a:schemeClr val="tx1"/>
                </a:solidFill>
              </a:rPr>
              <a:t> boxes).</a:t>
            </a:r>
          </a:p>
          <a:p>
            <a:pPr marL="548640" lvl="2">
              <a:spcBef>
                <a:spcPts val="600"/>
              </a:spcBef>
              <a:buClr>
                <a:schemeClr val="accent1"/>
              </a:buClr>
            </a:pPr>
            <a:r>
              <a:rPr lang="en-US" dirty="0" smtClean="0"/>
              <a:t>An object diagram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is a graphic representation of an instance model, showing the state</a:t>
            </a:r>
            <a:r>
              <a:rPr lang="en-US" dirty="0" smtClean="0">
                <a:solidFill>
                  <a:schemeClr val="tx1"/>
                </a:solidFill>
              </a:rPr>
              <a:t> of a system after some objects have been instantiated, and after some variables of these objects have been updated. </a:t>
            </a:r>
          </a:p>
          <a:p>
            <a:pPr marL="548640" lvl="2">
              <a:spcBef>
                <a:spcPts val="600"/>
              </a:spcBef>
              <a:buClr>
                <a:schemeClr val="accent1"/>
              </a:buClr>
            </a:pPr>
            <a:r>
              <a:rPr lang="en-US" dirty="0" smtClean="0"/>
              <a:t>Object diagrams are very helpful in tuition, but are </a:t>
            </a:r>
            <a:r>
              <a:rPr lang="en-US" i="1" dirty="0" smtClean="0"/>
              <a:t>not commonly used outside the classroom</a:t>
            </a:r>
            <a:r>
              <a:rPr lang="en-US" dirty="0" smtClean="0"/>
              <a:t>.</a:t>
            </a:r>
          </a:p>
          <a:p>
            <a:pPr marL="274320" lvl="1">
              <a:spcBef>
                <a:spcPts val="600"/>
              </a:spcBef>
              <a:buClr>
                <a:schemeClr val="accent1"/>
              </a:buClr>
            </a:pPr>
            <a:r>
              <a:rPr lang="en-US" dirty="0" smtClean="0"/>
              <a:t>Please focus </a:t>
            </a:r>
            <a:r>
              <a:rPr lang="en-US" dirty="0"/>
              <a:t>on the basics.  </a:t>
            </a:r>
            <a:endParaRPr lang="en-US" dirty="0" smtClean="0"/>
          </a:p>
          <a:p>
            <a:pPr marL="548640" lvl="2">
              <a:spcBef>
                <a:spcPts val="600"/>
              </a:spcBef>
              <a:buClr>
                <a:schemeClr val="accent1"/>
              </a:buClr>
            </a:pPr>
            <a:r>
              <a:rPr lang="en-US" dirty="0"/>
              <a:t>Understand the distinction between static variables and instance </a:t>
            </a:r>
            <a:r>
              <a:rPr lang="en-US" dirty="0" smtClean="0"/>
              <a:t>variables.</a:t>
            </a:r>
          </a:p>
          <a:p>
            <a:pPr marL="548640" lvl="2">
              <a:spcBef>
                <a:spcPts val="600"/>
              </a:spcBef>
              <a:buClr>
                <a:schemeClr val="accent1"/>
              </a:buClr>
            </a:pPr>
            <a:r>
              <a:rPr lang="en-US" dirty="0" smtClean="0"/>
              <a:t>Develop a working understanding of </a:t>
            </a:r>
            <a:r>
              <a:rPr lang="en-US" dirty="0" err="1" smtClean="0"/>
              <a:t>instantation</a:t>
            </a:r>
            <a:r>
              <a:rPr lang="en-US" dirty="0" smtClean="0"/>
              <a:t> – this is a crucial concept!</a:t>
            </a:r>
          </a:p>
          <a:p>
            <a:pPr marL="548640" lvl="2">
              <a:spcBef>
                <a:spcPts val="600"/>
              </a:spcBef>
              <a:buClr>
                <a:schemeClr val="accent1"/>
              </a:buClr>
            </a:pPr>
            <a:r>
              <a:rPr lang="en-US" dirty="0" smtClean="0"/>
              <a:t>Learn </a:t>
            </a:r>
            <a:r>
              <a:rPr lang="en-US" dirty="0"/>
              <a:t>how to draw UML-standard class </a:t>
            </a:r>
            <a:r>
              <a:rPr lang="en-US" dirty="0" smtClean="0"/>
              <a:t>diagrams.</a:t>
            </a:r>
          </a:p>
          <a:p>
            <a:pPr marL="548640" lvl="2">
              <a:spcBef>
                <a:spcPts val="600"/>
              </a:spcBef>
              <a:buClr>
                <a:schemeClr val="accent1"/>
              </a:buClr>
            </a:pPr>
            <a:r>
              <a:rPr lang="en-US" dirty="0" err="1" smtClean="0"/>
              <a:t>Honours</a:t>
            </a:r>
            <a:r>
              <a:rPr lang="en-US" dirty="0" smtClean="0"/>
              <a:t>-level students </a:t>
            </a:r>
            <a:r>
              <a:rPr lang="en-US" i="1" dirty="0" smtClean="0"/>
              <a:t>might</a:t>
            </a:r>
            <a:r>
              <a:rPr lang="en-US" dirty="0" smtClean="0"/>
              <a:t> want to learn more about object diagrams.  I recommend “</a:t>
            </a:r>
            <a:r>
              <a:rPr lang="en-US" dirty="0" smtClean="0">
                <a:hlinkClick r:id="rId2"/>
              </a:rPr>
              <a:t>Modelling </a:t>
            </a:r>
            <a:r>
              <a:rPr lang="en-US" dirty="0">
                <a:hlinkClick r:id="rId2"/>
              </a:rPr>
              <a:t>instances of classifiers using UML object diagrams</a:t>
            </a:r>
            <a:r>
              <a:rPr lang="en-US" dirty="0"/>
              <a:t>”,  online Help resource for the IBM Rational Software Modeler, available 4 March 2014.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738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Tool Support: Eclipse &amp; </a:t>
            </a:r>
            <a:r>
              <a:rPr lang="en-NZ" dirty="0" err="1" smtClean="0"/>
              <a:t>ArgoUML</a:t>
            </a:r>
            <a:r>
              <a:rPr lang="en-NZ" dirty="0" smtClean="0"/>
              <a:t>?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6582-9796-409F-A1EA-A094F915F976}" type="slidenum">
              <a:rPr lang="en-NZ" smtClean="0"/>
              <a:pPr/>
              <a:t>10</a:t>
            </a:fld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165100" y="1219200"/>
            <a:ext cx="9493250" cy="5234136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You may use </a:t>
            </a:r>
            <a:r>
              <a:rPr lang="en-US" i="1" dirty="0" smtClean="0"/>
              <a:t>any</a:t>
            </a:r>
            <a:r>
              <a:rPr lang="en-US" dirty="0" smtClean="0"/>
              <a:t> development environment for this class.   I recommend…</a:t>
            </a:r>
          </a:p>
          <a:p>
            <a:pPr lvl="1"/>
            <a:r>
              <a:rPr lang="en-US" dirty="0" smtClean="0"/>
              <a:t>Eclipse</a:t>
            </a:r>
          </a:p>
          <a:p>
            <a:pPr lvl="2"/>
            <a:r>
              <a:rPr lang="en-US" dirty="0" smtClean="0"/>
              <a:t>The </a:t>
            </a:r>
            <a:r>
              <a:rPr lang="en-US" dirty="0"/>
              <a:t>de-facto industry standard for Java developers.  It’s FOSS: free and open-source software.  Its codebase is robust and is under active development</a:t>
            </a:r>
            <a:r>
              <a:rPr lang="en-US" dirty="0" smtClean="0"/>
              <a:t>.  Your tutors will help you learn this.</a:t>
            </a:r>
            <a:endParaRPr lang="en-US" dirty="0"/>
          </a:p>
          <a:p>
            <a:pPr lvl="1"/>
            <a:r>
              <a:rPr lang="en-US" dirty="0" err="1" smtClean="0"/>
              <a:t>DrJava</a:t>
            </a:r>
            <a:endParaRPr lang="en-US" dirty="0"/>
          </a:p>
          <a:p>
            <a:pPr lvl="2"/>
            <a:r>
              <a:rPr lang="en-US" dirty="0" smtClean="0"/>
              <a:t>Learning resources are available in COMPSCI 101 &amp; 105 </a:t>
            </a:r>
            <a:r>
              <a:rPr lang="en-US" dirty="0" err="1" smtClean="0"/>
              <a:t>webareas</a:t>
            </a:r>
            <a:r>
              <a:rPr lang="en-US" dirty="0" smtClean="0"/>
              <a:t>.</a:t>
            </a:r>
          </a:p>
          <a:p>
            <a:pPr lvl="1"/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javac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dirty="0" smtClean="0"/>
              <a:t>a </a:t>
            </a:r>
            <a:r>
              <a:rPr lang="en-US" dirty="0" err="1" smtClean="0"/>
              <a:t>customisable</a:t>
            </a:r>
            <a:r>
              <a:rPr lang="en-US" dirty="0" smtClean="0"/>
              <a:t> text editor such as </a:t>
            </a:r>
            <a:r>
              <a:rPr lang="en-US" dirty="0" err="1" smtClean="0"/>
              <a:t>emacs</a:t>
            </a:r>
            <a:endParaRPr lang="en-US" dirty="0"/>
          </a:p>
          <a:p>
            <a:pPr lvl="2"/>
            <a:r>
              <a:rPr lang="en-US" dirty="0" smtClean="0"/>
              <a:t>I reckon every Java developer should know how to run </a:t>
            </a:r>
            <a:r>
              <a:rPr lang="en-US" dirty="0" err="1" smtClean="0"/>
              <a:t>javac</a:t>
            </a:r>
            <a:r>
              <a:rPr lang="en-US" dirty="0" smtClean="0"/>
              <a:t> from a console, but I won’t attempt to teach this!)</a:t>
            </a:r>
          </a:p>
          <a:p>
            <a:r>
              <a:rPr lang="en-US" dirty="0" smtClean="0"/>
              <a:t>You’ll also have to draw some class diagrams and use-case diagrams.  Options:</a:t>
            </a:r>
          </a:p>
          <a:p>
            <a:pPr lvl="1"/>
            <a:r>
              <a:rPr lang="en-US" dirty="0" smtClean="0"/>
              <a:t>By hand: during exams and tests, and maybe your best choice for homework </a:t>
            </a:r>
          </a:p>
          <a:p>
            <a:pPr lvl="1"/>
            <a:r>
              <a:rPr lang="en-US" dirty="0" err="1" smtClean="0"/>
              <a:t>ArgoUML</a:t>
            </a:r>
            <a:endParaRPr lang="en-US" dirty="0"/>
          </a:p>
          <a:p>
            <a:pPr lvl="2"/>
            <a:r>
              <a:rPr lang="en-US" dirty="0" smtClean="0"/>
              <a:t>FOSS, works ok (with some missing features e.g. no “undo” button – save your versions carefully!!)</a:t>
            </a:r>
          </a:p>
          <a:p>
            <a:pPr lvl="2"/>
            <a:r>
              <a:rPr lang="en-US" dirty="0" smtClean="0"/>
              <a:t>No longer under active development: v0.34 is dated 15 December 2011. </a:t>
            </a:r>
          </a:p>
          <a:p>
            <a:pPr lvl="2"/>
            <a:r>
              <a:rPr lang="en-US" dirty="0" smtClean="0"/>
              <a:t>No integration with current versions of Eclipse. </a:t>
            </a:r>
          </a:p>
          <a:p>
            <a:pPr lvl="2"/>
            <a:r>
              <a:rPr lang="en-US" dirty="0"/>
              <a:t>I don’t know of any FOSS, nor of any inexpensive software package, which does a better job of forward- and reverse-engineering between UML and Java, and which supports both class and use-case diagrams</a:t>
            </a:r>
            <a:r>
              <a:rPr lang="en-US" dirty="0" smtClean="0"/>
              <a:t>.</a:t>
            </a:r>
          </a:p>
          <a:p>
            <a:pPr lvl="1"/>
            <a:r>
              <a:rPr lang="en-US" dirty="0"/>
              <a:t>A general-purpose drawing package </a:t>
            </a:r>
            <a:endParaRPr lang="en-US" dirty="0" smtClean="0"/>
          </a:p>
          <a:p>
            <a:pPr lvl="2"/>
            <a:r>
              <a:rPr lang="en-US" dirty="0" smtClean="0"/>
              <a:t>Warning: you’ll have trouble with the fancy </a:t>
            </a:r>
            <a:r>
              <a:rPr lang="en-US" dirty="0"/>
              <a:t>arrowheads in </a:t>
            </a:r>
            <a:r>
              <a:rPr lang="en-US" dirty="0" smtClean="0"/>
              <a:t>UML!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5230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Review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6582-9796-409F-A1EA-A094F915F976}" type="slidenum">
              <a:rPr lang="en-NZ" smtClean="0"/>
              <a:pPr/>
              <a:t>11</a:t>
            </a:fld>
            <a:endParaRPr lang="en-NZ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165100" y="1124744"/>
            <a:ext cx="9493250" cy="537815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The OO approach is based on modeling the real world using interacting objects.</a:t>
            </a:r>
          </a:p>
          <a:p>
            <a:pPr lvl="1"/>
            <a:r>
              <a:rPr lang="en-NZ" dirty="0" smtClean="0"/>
              <a:t>OO design is a process of </a:t>
            </a:r>
            <a:r>
              <a:rPr lang="en-NZ" dirty="0"/>
              <a:t>determining what the stakeholders require, designing a set of classes with objects which will meet these requirements, implementing, and delivering.</a:t>
            </a:r>
          </a:p>
          <a:p>
            <a:r>
              <a:rPr lang="en-US" dirty="0" smtClean="0"/>
              <a:t>The statements in a class define what its objects remember and what they can do (the messages they can understand), that is, they define </a:t>
            </a:r>
          </a:p>
          <a:p>
            <a:pPr lvl="1"/>
            <a:r>
              <a:rPr lang="en-US" dirty="0" smtClean="0"/>
              <a:t>Instance variables, class variables, instance methods, and class methods</a:t>
            </a:r>
          </a:p>
          <a:p>
            <a:r>
              <a:rPr lang="en-US" dirty="0" smtClean="0"/>
              <a:t>The hardest concept in this set of lecture slides: instantiation.  </a:t>
            </a:r>
          </a:p>
          <a:p>
            <a:pPr lvl="1"/>
            <a:r>
              <a:rPr lang="en-US" dirty="0" smtClean="0"/>
              <a:t>Very important!</a:t>
            </a:r>
          </a:p>
          <a:p>
            <a:r>
              <a:rPr lang="en-US" dirty="0" smtClean="0"/>
              <a:t>A UML class diagram shows the “bare bones” of an OO system design.</a:t>
            </a:r>
          </a:p>
          <a:p>
            <a:pPr lvl="1"/>
            <a:r>
              <a:rPr lang="en-US" dirty="0" smtClean="0"/>
              <a:t>It need not show all classes!  (A diagram should not have irrelevant information.)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4642</TotalTime>
  <Words>1333</Words>
  <Application>Microsoft Office PowerPoint</Application>
  <PresentationFormat>A4 Paper (210x297 mm)</PresentationFormat>
  <Paragraphs>201</Paragraphs>
  <Slides>11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Origin</vt:lpstr>
      <vt:lpstr>Lecture 2 Introduction to Object-Orientation </vt:lpstr>
      <vt:lpstr>Message Passing</vt:lpstr>
      <vt:lpstr>Instance &amp; Class Variables</vt:lpstr>
      <vt:lpstr>Instance &amp; Class Methods</vt:lpstr>
      <vt:lpstr>Class1App</vt:lpstr>
      <vt:lpstr>BallApp</vt:lpstr>
      <vt:lpstr>Slide 7</vt:lpstr>
      <vt:lpstr>UML</vt:lpstr>
      <vt:lpstr>Object Diagrams in UML</vt:lpstr>
      <vt:lpstr>Tool Support: Eclipse &amp; ArgoUML?</vt:lpstr>
      <vt:lpstr>Review</vt:lpstr>
    </vt:vector>
  </TitlesOfParts>
  <Company>The University of Auckland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 Chang</dc:creator>
  <cp:lastModifiedBy>Administrator</cp:lastModifiedBy>
  <cp:revision>363</cp:revision>
  <cp:lastPrinted>2012-07-10T00:39:30Z</cp:lastPrinted>
  <dcterms:created xsi:type="dcterms:W3CDTF">2003-06-18T01:49:53Z</dcterms:created>
  <dcterms:modified xsi:type="dcterms:W3CDTF">2014-06-07T13:41:51Z</dcterms:modified>
</cp:coreProperties>
</file>