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56" r:id="rId2"/>
    <p:sldId id="257" r:id="rId3"/>
    <p:sldId id="292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1" d="100"/>
          <a:sy n="61" d="100"/>
        </p:scale>
        <p:origin x="-1542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09E0E70-D8E1-447F-A0BE-7358BCE70F93}" type="datetimeFigureOut">
              <a:rPr lang="en-US" smtClean="0"/>
              <a:t>9/25/2012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01440F8-9AE9-492B-9101-F718A9F60034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9A4250D7-8F1C-4D27-80B7-185D596CE819}" type="slidenum">
              <a:rPr lang="en-US"/>
              <a:pPr/>
              <a:t>9</a:t>
            </a:fld>
            <a:endParaRPr lang="en-US"/>
          </a:p>
        </p:txBody>
      </p:sp>
      <p:sp>
        <p:nvSpPr>
          <p:cNvPr id="1187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878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8D0EEE39-52D2-469D-814E-BF08CB795ACC}" type="slidenum">
              <a:rPr lang="en-US"/>
              <a:pPr/>
              <a:t>10</a:t>
            </a:fld>
            <a:endParaRPr lang="en-US"/>
          </a:p>
        </p:txBody>
      </p:sp>
      <p:sp>
        <p:nvSpPr>
          <p:cNvPr id="1198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981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D0C35-D35A-4FFD-97C5-8CE1D32D9395}" type="datetimeFigureOut">
              <a:rPr lang="en-US" smtClean="0"/>
              <a:t>9/25/2012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D7AAF-EBCE-4515-A8A0-00F273131CC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D0C35-D35A-4FFD-97C5-8CE1D32D9395}" type="datetimeFigureOut">
              <a:rPr lang="en-US" smtClean="0"/>
              <a:t>9/25/2012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D7AAF-EBCE-4515-A8A0-00F273131CC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D0C35-D35A-4FFD-97C5-8CE1D32D9395}" type="datetimeFigureOut">
              <a:rPr lang="en-US" smtClean="0"/>
              <a:t>9/25/2012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D7AAF-EBCE-4515-A8A0-00F273131CC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D0C35-D35A-4FFD-97C5-8CE1D32D9395}" type="datetimeFigureOut">
              <a:rPr lang="en-US" smtClean="0"/>
              <a:t>9/25/2012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D7AAF-EBCE-4515-A8A0-00F273131CC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D0C35-D35A-4FFD-97C5-8CE1D32D9395}" type="datetimeFigureOut">
              <a:rPr lang="en-US" smtClean="0"/>
              <a:t>9/25/2012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D7AAF-EBCE-4515-A8A0-00F273131CC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D0C35-D35A-4FFD-97C5-8CE1D32D9395}" type="datetimeFigureOut">
              <a:rPr lang="en-US" smtClean="0"/>
              <a:t>9/25/2012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D7AAF-EBCE-4515-A8A0-00F273131CC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D0C35-D35A-4FFD-97C5-8CE1D32D9395}" type="datetimeFigureOut">
              <a:rPr lang="en-US" smtClean="0"/>
              <a:t>9/25/2012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D7AAF-EBCE-4515-A8A0-00F273131CC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D0C35-D35A-4FFD-97C5-8CE1D32D9395}" type="datetimeFigureOut">
              <a:rPr lang="en-US" smtClean="0"/>
              <a:t>9/25/2012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D7AAF-EBCE-4515-A8A0-00F273131CC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D0C35-D35A-4FFD-97C5-8CE1D32D9395}" type="datetimeFigureOut">
              <a:rPr lang="en-US" smtClean="0"/>
              <a:t>9/25/2012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D7AAF-EBCE-4515-A8A0-00F273131CC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D0C35-D35A-4FFD-97C5-8CE1D32D9395}" type="datetimeFigureOut">
              <a:rPr lang="en-US" smtClean="0"/>
              <a:t>9/25/2012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D7AAF-EBCE-4515-A8A0-00F273131CC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D0C35-D35A-4FFD-97C5-8CE1D32D9395}" type="datetimeFigureOut">
              <a:rPr lang="en-US" smtClean="0"/>
              <a:t>9/25/2012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D7AAF-EBCE-4515-A8A0-00F273131CC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5D0C35-D35A-4FFD-97C5-8CE1D32D9395}" type="datetimeFigureOut">
              <a:rPr lang="en-US" smtClean="0"/>
              <a:t>9/25/2012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6D7AAF-EBCE-4515-A8A0-00F273131CC9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1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2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4.v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6.v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Requirement Engineering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Recap</a:t>
            </a:r>
            <a:endParaRPr lang="en-US" dirty="0"/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>
          <a:xfrm>
            <a:off x="304800" y="1752600"/>
            <a:ext cx="8153400" cy="4114800"/>
          </a:xfrm>
          <a:prstGeom prst="rect">
            <a:avLst/>
          </a:prstGeom>
        </p:spPr>
        <p:txBody>
          <a:bodyPr/>
          <a:lstStyle/>
          <a:p>
            <a:pPr marL="285750" indent="-285750">
              <a:lnSpc>
                <a:spcPct val="90000"/>
              </a:lnSpc>
              <a:spcBef>
                <a:spcPct val="20000"/>
              </a:spcBef>
              <a:buFont typeface="Arial" pitchFamily="34" charset="0"/>
              <a:buChar char="•"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Flow Based</a:t>
            </a:r>
            <a:r>
              <a:rPr kumimoji="0" lang="en-US" sz="24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Modeling</a:t>
            </a:r>
            <a:endParaRPr lang="en-US" sz="2400" dirty="0"/>
          </a:p>
          <a:p>
            <a:pPr marL="742950" lvl="1" indent="-285750">
              <a:lnSpc>
                <a:spcPct val="90000"/>
              </a:lnSpc>
              <a:spcBef>
                <a:spcPct val="20000"/>
              </a:spcBef>
              <a:buFont typeface="Arial" pitchFamily="34" charset="0"/>
              <a:buChar char="•"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DFDs</a:t>
            </a:r>
          </a:p>
          <a:p>
            <a:pPr marL="742950" lvl="1" indent="-285750">
              <a:lnSpc>
                <a:spcPct val="90000"/>
              </a:lnSpc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400" dirty="0" smtClean="0"/>
              <a:t>CFDs</a:t>
            </a:r>
          </a:p>
          <a:p>
            <a:pPr marL="742950" lvl="1" indent="-285750">
              <a:lnSpc>
                <a:spcPct val="90000"/>
              </a:lnSpc>
              <a:spcBef>
                <a:spcPct val="20000"/>
              </a:spcBef>
              <a:buFont typeface="Arial" pitchFamily="34" charset="0"/>
              <a:buChar char="•"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Processing</a:t>
            </a:r>
            <a:r>
              <a:rPr kumimoji="0" lang="en-US" sz="24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narratives</a:t>
            </a:r>
          </a:p>
          <a:p>
            <a:pPr marL="285750" indent="-285750">
              <a:lnSpc>
                <a:spcPct val="90000"/>
              </a:lnSpc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400" baseline="0" dirty="0" smtClean="0"/>
              <a:t>Class-based</a:t>
            </a:r>
            <a:r>
              <a:rPr lang="en-US" sz="2400" dirty="0" smtClean="0"/>
              <a:t> Model</a:t>
            </a:r>
          </a:p>
          <a:p>
            <a:pPr marL="742950" lvl="1" indent="-285750">
              <a:lnSpc>
                <a:spcPct val="90000"/>
              </a:lnSpc>
              <a:spcBef>
                <a:spcPct val="20000"/>
              </a:spcBef>
              <a:buFont typeface="Arial" pitchFamily="34" charset="0"/>
              <a:buChar char="•"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How</a:t>
            </a:r>
            <a:r>
              <a:rPr kumimoji="0" lang="en-US" sz="24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to select classes?</a:t>
            </a:r>
          </a:p>
          <a:p>
            <a:pPr marL="742950" lvl="1" indent="-285750">
              <a:lnSpc>
                <a:spcPct val="90000"/>
              </a:lnSpc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400" baseline="0" dirty="0" smtClean="0"/>
              <a:t>How</a:t>
            </a:r>
            <a:r>
              <a:rPr lang="en-US" sz="2400" dirty="0" smtClean="0"/>
              <a:t> to find attributes and operations of a class?</a:t>
            </a:r>
          </a:p>
          <a:p>
            <a:pPr marL="742950" lvl="1" indent="-285750">
              <a:lnSpc>
                <a:spcPct val="90000"/>
              </a:lnSpc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400" dirty="0" smtClean="0"/>
              <a:t>CRC modeling</a:t>
            </a:r>
            <a:endParaRPr kumimoji="0" lang="en-US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>
          <a:xfrm>
            <a:off x="304800" y="1752600"/>
            <a:ext cx="8153400" cy="4114800"/>
          </a:xfrm>
          <a:prstGeom prst="rect">
            <a:avLst/>
          </a:prstGeom>
        </p:spPr>
        <p:txBody>
          <a:bodyPr/>
          <a:lstStyle/>
          <a:p>
            <a:pPr marL="285750" indent="-285750">
              <a:lnSpc>
                <a:spcPct val="90000"/>
              </a:lnSpc>
              <a:spcBef>
                <a:spcPct val="20000"/>
              </a:spcBef>
              <a:buFont typeface="Arial" pitchFamily="34" charset="0"/>
              <a:buChar char="•"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Elaboration</a:t>
            </a:r>
          </a:p>
          <a:p>
            <a:pPr marL="742950" lvl="1" indent="-285750">
              <a:lnSpc>
                <a:spcPct val="90000"/>
              </a:lnSpc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400" dirty="0" smtClean="0"/>
              <a:t>Behavioral Modeling</a:t>
            </a:r>
          </a:p>
          <a:p>
            <a:pPr marL="285750" indent="-285750">
              <a:lnSpc>
                <a:spcPct val="90000"/>
              </a:lnSpc>
              <a:spcBef>
                <a:spcPct val="20000"/>
              </a:spcBef>
              <a:buFont typeface="Arial" pitchFamily="34" charset="0"/>
              <a:buChar char="•"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Negotiation</a:t>
            </a:r>
          </a:p>
          <a:p>
            <a:pPr marL="285750" indent="-285750">
              <a:lnSpc>
                <a:spcPct val="90000"/>
              </a:lnSpc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400" dirty="0" smtClean="0"/>
              <a:t>Specification</a:t>
            </a:r>
          </a:p>
          <a:p>
            <a:pPr marL="285750" indent="-285750">
              <a:lnSpc>
                <a:spcPct val="90000"/>
              </a:lnSpc>
              <a:spcBef>
                <a:spcPct val="20000"/>
              </a:spcBef>
              <a:buFont typeface="Arial" pitchFamily="34" charset="0"/>
              <a:buChar char="•"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Validation</a:t>
            </a:r>
          </a:p>
          <a:p>
            <a:pPr marL="285750" indent="-285750">
              <a:lnSpc>
                <a:spcPct val="90000"/>
              </a:lnSpc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400" dirty="0" smtClean="0"/>
              <a:t>Requirements management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1143000"/>
          </a:xfrm>
        </p:spPr>
        <p:txBody>
          <a:bodyPr/>
          <a:lstStyle/>
          <a:p>
            <a:pPr eaLnBrk="1" hangingPunct="1"/>
            <a:r>
              <a:rPr lang="en-US" smtClean="0"/>
              <a:t>Behavioral Modeling</a:t>
            </a:r>
          </a:p>
        </p:txBody>
      </p:sp>
      <p:sp>
        <p:nvSpPr>
          <p:cNvPr id="63491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Creating a Behavioral Model</a:t>
            </a:r>
          </a:p>
        </p:txBody>
      </p:sp>
      <p:sp>
        <p:nvSpPr>
          <p:cNvPr id="645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2286000"/>
            <a:ext cx="7772400" cy="4114800"/>
          </a:xfrm>
        </p:spPr>
        <p:txBody>
          <a:bodyPr/>
          <a:lstStyle/>
          <a:p>
            <a:pPr marL="609600" indent="-609600" eaLnBrk="1" hangingPunct="1">
              <a:buFontTx/>
              <a:buAutoNum type="arabicParenR"/>
            </a:pPr>
            <a:r>
              <a:rPr lang="en-US" sz="2000" smtClean="0"/>
              <a:t>Identify events found within the use cases and implied by the attributes in the class diagrams</a:t>
            </a:r>
          </a:p>
          <a:p>
            <a:pPr marL="609600" indent="-609600" eaLnBrk="1" hangingPunct="1">
              <a:buFontTx/>
              <a:buAutoNum type="arabicParenR"/>
            </a:pPr>
            <a:r>
              <a:rPr lang="en-US" sz="2000" smtClean="0"/>
              <a:t>Build a state diagram for each class, and if useful, for the whole software system</a:t>
            </a:r>
          </a:p>
          <a:p>
            <a:pPr marL="609600" indent="-609600" eaLnBrk="1" hangingPunct="1">
              <a:buFontTx/>
              <a:buAutoNum type="arabicParenR"/>
            </a:pPr>
            <a:endParaRPr lang="en-US" sz="20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Identifying Events in Use Cases</a:t>
            </a:r>
          </a:p>
        </p:txBody>
      </p:sp>
      <p:sp>
        <p:nvSpPr>
          <p:cNvPr id="65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sz="2000" smtClean="0"/>
              <a:t>An event occurs whenever an actor and the system exchange information</a:t>
            </a:r>
          </a:p>
          <a:p>
            <a:pPr eaLnBrk="1" hangingPunct="1"/>
            <a:r>
              <a:rPr lang="en-US" sz="2000" smtClean="0"/>
              <a:t>An event is NOT the information that is exchanged, but rather the fact that information has been exchanged</a:t>
            </a:r>
          </a:p>
          <a:p>
            <a:pPr eaLnBrk="1" hangingPunct="1"/>
            <a:r>
              <a:rPr lang="en-US" sz="2000" smtClean="0"/>
              <a:t>Some events have an explicit impact on the flow of control, while others do not</a:t>
            </a:r>
          </a:p>
          <a:p>
            <a:pPr lvl="1" eaLnBrk="1" hangingPunct="1"/>
            <a:r>
              <a:rPr lang="en-US" sz="1800" smtClean="0"/>
              <a:t>An example is the reading of a data item from the user versus comparing the data item to some possible value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Building a State Diagram</a:t>
            </a:r>
          </a:p>
        </p:txBody>
      </p:sp>
      <p:sp>
        <p:nvSpPr>
          <p:cNvPr id="665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905000"/>
            <a:ext cx="7772400" cy="41148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000" smtClean="0"/>
              <a:t>A state is represented by a rounded rectangle</a:t>
            </a:r>
          </a:p>
          <a:p>
            <a:pPr eaLnBrk="1" hangingPunct="1">
              <a:lnSpc>
                <a:spcPct val="90000"/>
              </a:lnSpc>
            </a:pPr>
            <a:r>
              <a:rPr lang="en-US" sz="2000" smtClean="0"/>
              <a:t>A transition (i.e., event) is represented by a labeled arrow leading from one state to another 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1400" smtClean="0">
                <a:latin typeface="Courier New" pitchFamily="49" charset="0"/>
              </a:rPr>
              <a:t>Syntax: trigger-signature [guard]/activity</a:t>
            </a:r>
            <a:endParaRPr lang="en-US" sz="1800" smtClean="0"/>
          </a:p>
          <a:p>
            <a:pPr eaLnBrk="1" hangingPunct="1">
              <a:lnSpc>
                <a:spcPct val="90000"/>
              </a:lnSpc>
            </a:pPr>
            <a:r>
              <a:rPr lang="en-US" sz="2000" smtClean="0"/>
              <a:t>The </a:t>
            </a:r>
            <a:r>
              <a:rPr lang="en-US" sz="2000" u="sng" smtClean="0"/>
              <a:t>active state</a:t>
            </a:r>
            <a:r>
              <a:rPr lang="en-US" sz="2000" smtClean="0"/>
              <a:t> of an object indicates the current overall status of the object as is goes through transformation or processing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1800" smtClean="0"/>
              <a:t>A state name represents one of the possible active states of an object </a:t>
            </a:r>
          </a:p>
          <a:p>
            <a:pPr eaLnBrk="1" hangingPunct="1">
              <a:lnSpc>
                <a:spcPct val="90000"/>
              </a:lnSpc>
            </a:pPr>
            <a:r>
              <a:rPr lang="en-US" sz="2000" smtClean="0"/>
              <a:t>The </a:t>
            </a:r>
            <a:r>
              <a:rPr lang="en-US" sz="2000" u="sng" smtClean="0"/>
              <a:t>passive state</a:t>
            </a:r>
            <a:r>
              <a:rPr lang="en-US" sz="2000" smtClean="0"/>
              <a:t> of an object is the current value of all of an object's attributes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1800" smtClean="0"/>
              <a:t>A guard in a transition may contain the checking of the passive state of an object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76200"/>
            <a:ext cx="7772400" cy="1143000"/>
          </a:xfrm>
        </p:spPr>
        <p:txBody>
          <a:bodyPr/>
          <a:lstStyle/>
          <a:p>
            <a:pPr eaLnBrk="1" hangingPunct="1"/>
            <a:r>
              <a:rPr lang="en-US" smtClean="0"/>
              <a:t>Identifying Events</a:t>
            </a:r>
          </a:p>
        </p:txBody>
      </p:sp>
      <p:sp>
        <p:nvSpPr>
          <p:cNvPr id="675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981200"/>
            <a:ext cx="7772400" cy="4191000"/>
          </a:xfrm>
        </p:spPr>
        <p:txBody>
          <a:bodyPr/>
          <a:lstStyle/>
          <a:p>
            <a:pPr eaLnBrk="1" hangingPunct="1"/>
            <a:r>
              <a:rPr lang="en-US" sz="2400" smtClean="0"/>
              <a:t>A use-case is examined for </a:t>
            </a:r>
            <a:r>
              <a:rPr lang="en-US" sz="2400" i="1" smtClean="0">
                <a:solidFill>
                  <a:schemeClr val="tx2"/>
                </a:solidFill>
              </a:rPr>
              <a:t>points of information exchange</a:t>
            </a:r>
            <a:r>
              <a:rPr lang="en-US" sz="2400" smtClean="0"/>
              <a:t>.</a:t>
            </a:r>
          </a:p>
          <a:p>
            <a:pPr eaLnBrk="1" hangingPunct="1"/>
            <a:r>
              <a:rPr lang="en-US" sz="2400" smtClean="0">
                <a:latin typeface="Times New Roman" pitchFamily="18" charset="0"/>
              </a:rPr>
              <a:t>The </a:t>
            </a:r>
            <a:r>
              <a:rPr lang="en-US" sz="2400" u="sng" smtClean="0">
                <a:solidFill>
                  <a:schemeClr val="tx2"/>
                </a:solidFill>
                <a:latin typeface="Times New Roman" pitchFamily="18" charset="0"/>
              </a:rPr>
              <a:t>homeowner uses the keypad to key in a four-digit password</a:t>
            </a:r>
            <a:r>
              <a:rPr lang="en-US" sz="2400" smtClean="0">
                <a:latin typeface="Times New Roman" pitchFamily="18" charset="0"/>
              </a:rPr>
              <a:t>. The </a:t>
            </a:r>
            <a:r>
              <a:rPr lang="en-US" sz="2400" u="sng" smtClean="0">
                <a:solidFill>
                  <a:schemeClr val="tx2"/>
                </a:solidFill>
                <a:latin typeface="Times New Roman" pitchFamily="18" charset="0"/>
              </a:rPr>
              <a:t>password is compared with the valid password stored in the system</a:t>
            </a:r>
            <a:r>
              <a:rPr lang="en-US" sz="2400" smtClean="0">
                <a:latin typeface="Times New Roman" pitchFamily="18" charset="0"/>
              </a:rPr>
              <a:t>. If the password in incorrect, the </a:t>
            </a:r>
            <a:r>
              <a:rPr lang="en-US" sz="2400" u="sng" smtClean="0">
                <a:solidFill>
                  <a:schemeClr val="tx2"/>
                </a:solidFill>
                <a:latin typeface="Times New Roman" pitchFamily="18" charset="0"/>
              </a:rPr>
              <a:t>control panel will beep</a:t>
            </a:r>
            <a:r>
              <a:rPr lang="en-US" sz="2400" smtClean="0">
                <a:latin typeface="Times New Roman" pitchFamily="18" charset="0"/>
              </a:rPr>
              <a:t> once and reset itself for additional input. If the password is correct, the control panel awaits further action.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76200"/>
            <a:ext cx="7772400" cy="1143000"/>
          </a:xfrm>
        </p:spPr>
        <p:txBody>
          <a:bodyPr/>
          <a:lstStyle/>
          <a:p>
            <a:pPr eaLnBrk="1" hangingPunct="1"/>
            <a:r>
              <a:rPr lang="en-US" smtClean="0"/>
              <a:t>State Diagram</a:t>
            </a:r>
          </a:p>
        </p:txBody>
      </p:sp>
      <p:sp>
        <p:nvSpPr>
          <p:cNvPr id="68611" name="Rectangle 3"/>
          <p:cNvSpPr>
            <a:spLocks noChangeArrowheads="1"/>
          </p:cNvSpPr>
          <p:nvPr/>
        </p:nvSpPr>
        <p:spPr bwMode="blackWhite">
          <a:xfrm>
            <a:off x="1609725" y="6000750"/>
            <a:ext cx="5921375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ctr"/>
            <a:r>
              <a:rPr lang="en-US" sz="2800">
                <a:solidFill>
                  <a:schemeClr val="tx2"/>
                </a:solidFill>
                <a:latin typeface="Times New Roman" pitchFamily="18" charset="0"/>
              </a:rPr>
              <a:t>State diagram for the ControlPanel class</a:t>
            </a:r>
          </a:p>
        </p:txBody>
      </p:sp>
      <p:pic>
        <p:nvPicPr>
          <p:cNvPr id="68612" name="Picture 4" descr="State_Diagram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371600" y="1228725"/>
            <a:ext cx="6400800" cy="4638675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  <a:effectLst>
            <a:outerShdw dist="35921" dir="2700000" algn="ctr" rotWithShape="0">
              <a:srgbClr val="808080"/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76200"/>
            <a:ext cx="7772400" cy="1143000"/>
          </a:xfrm>
        </p:spPr>
        <p:txBody>
          <a:bodyPr/>
          <a:lstStyle/>
          <a:p>
            <a:pPr eaLnBrk="1" hangingPunct="1"/>
            <a:r>
              <a:rPr lang="en-US" smtClean="0"/>
              <a:t>Sequence Diagram</a:t>
            </a:r>
          </a:p>
        </p:txBody>
      </p:sp>
      <p:pic>
        <p:nvPicPr>
          <p:cNvPr id="69635" name="Picture 3" descr="Sequence_Diagram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914400" y="1223963"/>
            <a:ext cx="7315200" cy="4795837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  <a:effectLst>
            <a:outerShdw dist="35921" dir="2700000" algn="ctr" rotWithShape="0">
              <a:srgbClr val="808080"/>
            </a:outerShdw>
          </a:effectLst>
        </p:spPr>
      </p:pic>
      <p:sp>
        <p:nvSpPr>
          <p:cNvPr id="69636" name="Rectangle 4"/>
          <p:cNvSpPr>
            <a:spLocks noChangeArrowheads="1"/>
          </p:cNvSpPr>
          <p:nvPr/>
        </p:nvSpPr>
        <p:spPr bwMode="blackWhite">
          <a:xfrm>
            <a:off x="658813" y="6172200"/>
            <a:ext cx="78263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ctr"/>
            <a:r>
              <a:rPr lang="en-US" sz="2400">
                <a:solidFill>
                  <a:schemeClr val="tx2"/>
                </a:solidFill>
                <a:latin typeface="Times New Roman" pitchFamily="18" charset="0"/>
              </a:rPr>
              <a:t>Sequence diagram (partial) for the </a:t>
            </a:r>
            <a:r>
              <a:rPr lang="en-US" sz="2400" i="1">
                <a:solidFill>
                  <a:schemeClr val="tx2"/>
                </a:solidFill>
                <a:latin typeface="Times New Roman" pitchFamily="18" charset="0"/>
              </a:rPr>
              <a:t>SafeHome</a:t>
            </a:r>
            <a:r>
              <a:rPr lang="en-US" sz="2400">
                <a:solidFill>
                  <a:schemeClr val="tx2"/>
                </a:solidFill>
                <a:latin typeface="Times New Roman" pitchFamily="18" charset="0"/>
              </a:rPr>
              <a:t> security function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ChangeArrowheads="1"/>
          </p:cNvSpPr>
          <p:nvPr/>
        </p:nvSpPr>
        <p:spPr bwMode="auto">
          <a:xfrm>
            <a:off x="6553200" y="5257800"/>
            <a:ext cx="1371600" cy="533400"/>
          </a:xfrm>
          <a:prstGeom prst="rect">
            <a:avLst/>
          </a:prstGeom>
          <a:solidFill>
            <a:srgbClr val="FFCC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>
                <a:latin typeface="Times New Roman" pitchFamily="18" charset="0"/>
              </a:rPr>
              <a:t>Requirements</a:t>
            </a:r>
          </a:p>
          <a:p>
            <a:pPr algn="ctr"/>
            <a:r>
              <a:rPr lang="en-US">
                <a:latin typeface="Times New Roman" pitchFamily="18" charset="0"/>
              </a:rPr>
              <a:t>Management</a:t>
            </a:r>
          </a:p>
        </p:txBody>
      </p:sp>
      <p:sp>
        <p:nvSpPr>
          <p:cNvPr id="70659" name="Rectangle 3"/>
          <p:cNvSpPr>
            <a:spLocks noChangeArrowheads="1"/>
          </p:cNvSpPr>
          <p:nvPr/>
        </p:nvSpPr>
        <p:spPr bwMode="auto">
          <a:xfrm>
            <a:off x="5562600" y="4572000"/>
            <a:ext cx="1371600" cy="457200"/>
          </a:xfrm>
          <a:prstGeom prst="rect">
            <a:avLst/>
          </a:prstGeom>
          <a:solidFill>
            <a:srgbClr val="99CC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>
                <a:latin typeface="Times New Roman" pitchFamily="18" charset="0"/>
              </a:rPr>
              <a:t>Validation</a:t>
            </a:r>
          </a:p>
        </p:txBody>
      </p:sp>
      <p:sp>
        <p:nvSpPr>
          <p:cNvPr id="70660" name="Rectangle 4"/>
          <p:cNvSpPr>
            <a:spLocks noChangeArrowheads="1"/>
          </p:cNvSpPr>
          <p:nvPr/>
        </p:nvSpPr>
        <p:spPr bwMode="auto">
          <a:xfrm>
            <a:off x="685800" y="1143000"/>
            <a:ext cx="1371600" cy="457200"/>
          </a:xfrm>
          <a:prstGeom prst="rect">
            <a:avLst/>
          </a:prstGeom>
          <a:solidFill>
            <a:srgbClr val="FF99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>
                <a:latin typeface="Times New Roman" pitchFamily="18" charset="0"/>
              </a:rPr>
              <a:t>Inception</a:t>
            </a:r>
          </a:p>
        </p:txBody>
      </p:sp>
      <p:sp>
        <p:nvSpPr>
          <p:cNvPr id="70661" name="Rectangle 5"/>
          <p:cNvSpPr>
            <a:spLocks noChangeArrowheads="1"/>
          </p:cNvSpPr>
          <p:nvPr/>
        </p:nvSpPr>
        <p:spPr bwMode="auto">
          <a:xfrm>
            <a:off x="1524000" y="1828800"/>
            <a:ext cx="1371600" cy="4572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>
                <a:latin typeface="Times New Roman" pitchFamily="18" charset="0"/>
              </a:rPr>
              <a:t>Elicitation</a:t>
            </a:r>
          </a:p>
        </p:txBody>
      </p:sp>
      <p:sp>
        <p:nvSpPr>
          <p:cNvPr id="70662" name="Rectangle 6"/>
          <p:cNvSpPr>
            <a:spLocks noChangeArrowheads="1"/>
          </p:cNvSpPr>
          <p:nvPr/>
        </p:nvSpPr>
        <p:spPr bwMode="auto">
          <a:xfrm>
            <a:off x="2514600" y="2514600"/>
            <a:ext cx="1371600" cy="457200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>
                <a:latin typeface="Times New Roman" pitchFamily="18" charset="0"/>
              </a:rPr>
              <a:t>Elaboration</a:t>
            </a:r>
          </a:p>
        </p:txBody>
      </p:sp>
      <p:sp>
        <p:nvSpPr>
          <p:cNvPr id="70663" name="Rectangle 7"/>
          <p:cNvSpPr>
            <a:spLocks noChangeArrowheads="1"/>
          </p:cNvSpPr>
          <p:nvPr/>
        </p:nvSpPr>
        <p:spPr bwMode="auto">
          <a:xfrm>
            <a:off x="3505200" y="3200400"/>
            <a:ext cx="1371600" cy="457200"/>
          </a:xfrm>
          <a:prstGeom prst="rect">
            <a:avLst/>
          </a:prstGeom>
          <a:solidFill>
            <a:srgbClr val="CCFFCC"/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>
                <a:latin typeface="Times New Roman" pitchFamily="18" charset="0"/>
              </a:rPr>
              <a:t>Negotiation</a:t>
            </a:r>
          </a:p>
        </p:txBody>
      </p:sp>
      <p:sp>
        <p:nvSpPr>
          <p:cNvPr id="70664" name="Rectangle 8"/>
          <p:cNvSpPr>
            <a:spLocks noChangeArrowheads="1"/>
          </p:cNvSpPr>
          <p:nvPr/>
        </p:nvSpPr>
        <p:spPr bwMode="auto">
          <a:xfrm>
            <a:off x="4495800" y="3886200"/>
            <a:ext cx="1371600" cy="457200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>
                <a:latin typeface="Times New Roman" pitchFamily="18" charset="0"/>
              </a:rPr>
              <a:t>Specification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52400"/>
            <a:ext cx="7772400" cy="1143000"/>
          </a:xfrm>
        </p:spPr>
        <p:txBody>
          <a:bodyPr/>
          <a:lstStyle/>
          <a:p>
            <a:pPr eaLnBrk="1" hangingPunct="1"/>
            <a:r>
              <a:rPr lang="en-US" smtClean="0"/>
              <a:t>Negotiation Task</a:t>
            </a:r>
          </a:p>
        </p:txBody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524000"/>
            <a:ext cx="7772400" cy="41148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000" smtClean="0"/>
              <a:t>During negotiation, the software engineer reconciles the conflicts between what the customer wants and what can be achieved given limited business resources</a:t>
            </a:r>
          </a:p>
          <a:p>
            <a:pPr eaLnBrk="1" hangingPunct="1">
              <a:lnSpc>
                <a:spcPct val="90000"/>
              </a:lnSpc>
            </a:pPr>
            <a:r>
              <a:rPr lang="en-US" sz="2000" smtClean="0"/>
              <a:t>Requirements are ranked (i.e., prioritized) by the customers, users, and other stakeholders</a:t>
            </a:r>
          </a:p>
          <a:p>
            <a:pPr eaLnBrk="1" hangingPunct="1">
              <a:lnSpc>
                <a:spcPct val="90000"/>
              </a:lnSpc>
            </a:pPr>
            <a:r>
              <a:rPr lang="en-US" sz="2000" smtClean="0"/>
              <a:t>Risks associated with each requirement are identified and analyzed</a:t>
            </a:r>
          </a:p>
          <a:p>
            <a:pPr eaLnBrk="1" hangingPunct="1">
              <a:lnSpc>
                <a:spcPct val="90000"/>
              </a:lnSpc>
            </a:pPr>
            <a:r>
              <a:rPr lang="en-US" sz="2000" smtClean="0"/>
              <a:t>Rough guesses of development effort are made and used to assess the impact of each requirement on project cost and delivery time</a:t>
            </a:r>
          </a:p>
          <a:p>
            <a:pPr eaLnBrk="1" hangingPunct="1">
              <a:lnSpc>
                <a:spcPct val="90000"/>
              </a:lnSpc>
            </a:pPr>
            <a:r>
              <a:rPr lang="en-US" sz="2000" smtClean="0"/>
              <a:t>Using an iterative approach, requirements are eliminated, combined and/or modified so that each party achieves some measure of satisfaction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The Art of Negotiation</a:t>
            </a:r>
          </a:p>
        </p:txBody>
      </p:sp>
      <p:sp>
        <p:nvSpPr>
          <p:cNvPr id="727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0" y="2286000"/>
            <a:ext cx="6553200" cy="4114800"/>
          </a:xfrm>
        </p:spPr>
        <p:txBody>
          <a:bodyPr/>
          <a:lstStyle/>
          <a:p>
            <a:pPr eaLnBrk="1" hangingPunct="1"/>
            <a:r>
              <a:rPr lang="en-US" sz="2000" dirty="0" smtClean="0"/>
              <a:t>Recognize that it is not competition</a:t>
            </a:r>
          </a:p>
          <a:p>
            <a:pPr eaLnBrk="1" hangingPunct="1"/>
            <a:r>
              <a:rPr lang="en-US" sz="2000" dirty="0" smtClean="0"/>
              <a:t>Map out a strategy</a:t>
            </a:r>
          </a:p>
          <a:p>
            <a:pPr eaLnBrk="1" hangingPunct="1"/>
            <a:r>
              <a:rPr lang="en-US" sz="2000" dirty="0" smtClean="0"/>
              <a:t>Listen actively</a:t>
            </a:r>
          </a:p>
          <a:p>
            <a:pPr eaLnBrk="1" hangingPunct="1"/>
            <a:r>
              <a:rPr lang="en-US" sz="2000" dirty="0" smtClean="0"/>
              <a:t>Focus on the other party’s interests</a:t>
            </a:r>
          </a:p>
          <a:p>
            <a:pPr eaLnBrk="1" hangingPunct="1"/>
            <a:r>
              <a:rPr lang="en-US" sz="2000" dirty="0" smtClean="0"/>
              <a:t>Don’t let it get personal</a:t>
            </a:r>
          </a:p>
          <a:p>
            <a:pPr eaLnBrk="1" hangingPunct="1"/>
            <a:r>
              <a:rPr lang="en-US" sz="2000" dirty="0" smtClean="0"/>
              <a:t>Be creative</a:t>
            </a:r>
          </a:p>
          <a:p>
            <a:pPr eaLnBrk="1" hangingPunct="1"/>
            <a:r>
              <a:rPr lang="en-US" sz="2000" dirty="0" smtClean="0"/>
              <a:t>Be ready to commit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/>
          <p:cNvSpPr>
            <a:spLocks noChangeArrowheads="1"/>
          </p:cNvSpPr>
          <p:nvPr/>
        </p:nvSpPr>
        <p:spPr bwMode="auto">
          <a:xfrm>
            <a:off x="6553200" y="5257800"/>
            <a:ext cx="1371600" cy="533400"/>
          </a:xfrm>
          <a:prstGeom prst="rect">
            <a:avLst/>
          </a:prstGeom>
          <a:solidFill>
            <a:srgbClr val="FFCC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>
                <a:latin typeface="Times New Roman" pitchFamily="18" charset="0"/>
              </a:rPr>
              <a:t>Requirements</a:t>
            </a:r>
          </a:p>
          <a:p>
            <a:pPr algn="ctr"/>
            <a:r>
              <a:rPr lang="en-US">
                <a:latin typeface="Times New Roman" pitchFamily="18" charset="0"/>
              </a:rPr>
              <a:t>Management</a:t>
            </a:r>
          </a:p>
        </p:txBody>
      </p:sp>
      <p:sp>
        <p:nvSpPr>
          <p:cNvPr id="73731" name="Rectangle 3"/>
          <p:cNvSpPr>
            <a:spLocks noChangeArrowheads="1"/>
          </p:cNvSpPr>
          <p:nvPr/>
        </p:nvSpPr>
        <p:spPr bwMode="auto">
          <a:xfrm>
            <a:off x="5562600" y="4572000"/>
            <a:ext cx="1371600" cy="457200"/>
          </a:xfrm>
          <a:prstGeom prst="rect">
            <a:avLst/>
          </a:prstGeom>
          <a:solidFill>
            <a:srgbClr val="99CC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>
                <a:latin typeface="Times New Roman" pitchFamily="18" charset="0"/>
              </a:rPr>
              <a:t>Validation</a:t>
            </a:r>
          </a:p>
        </p:txBody>
      </p:sp>
      <p:sp>
        <p:nvSpPr>
          <p:cNvPr id="73732" name="Rectangle 4"/>
          <p:cNvSpPr>
            <a:spLocks noChangeArrowheads="1"/>
          </p:cNvSpPr>
          <p:nvPr/>
        </p:nvSpPr>
        <p:spPr bwMode="auto">
          <a:xfrm>
            <a:off x="685800" y="1143000"/>
            <a:ext cx="1371600" cy="457200"/>
          </a:xfrm>
          <a:prstGeom prst="rect">
            <a:avLst/>
          </a:prstGeom>
          <a:solidFill>
            <a:srgbClr val="FF99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>
                <a:latin typeface="Times New Roman" pitchFamily="18" charset="0"/>
              </a:rPr>
              <a:t>Inception</a:t>
            </a:r>
          </a:p>
        </p:txBody>
      </p:sp>
      <p:sp>
        <p:nvSpPr>
          <p:cNvPr id="73733" name="Rectangle 5"/>
          <p:cNvSpPr>
            <a:spLocks noChangeArrowheads="1"/>
          </p:cNvSpPr>
          <p:nvPr/>
        </p:nvSpPr>
        <p:spPr bwMode="auto">
          <a:xfrm>
            <a:off x="1524000" y="1828800"/>
            <a:ext cx="1371600" cy="4572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>
                <a:latin typeface="Times New Roman" pitchFamily="18" charset="0"/>
              </a:rPr>
              <a:t>Elicitation</a:t>
            </a:r>
          </a:p>
        </p:txBody>
      </p:sp>
      <p:sp>
        <p:nvSpPr>
          <p:cNvPr id="73734" name="Rectangle 6"/>
          <p:cNvSpPr>
            <a:spLocks noChangeArrowheads="1"/>
          </p:cNvSpPr>
          <p:nvPr/>
        </p:nvSpPr>
        <p:spPr bwMode="auto">
          <a:xfrm>
            <a:off x="2514600" y="2514600"/>
            <a:ext cx="1371600" cy="457200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>
                <a:latin typeface="Times New Roman" pitchFamily="18" charset="0"/>
              </a:rPr>
              <a:t>Elaboration</a:t>
            </a:r>
          </a:p>
        </p:txBody>
      </p:sp>
      <p:sp>
        <p:nvSpPr>
          <p:cNvPr id="73735" name="Rectangle 7"/>
          <p:cNvSpPr>
            <a:spLocks noChangeArrowheads="1"/>
          </p:cNvSpPr>
          <p:nvPr/>
        </p:nvSpPr>
        <p:spPr bwMode="auto">
          <a:xfrm>
            <a:off x="3505200" y="3200400"/>
            <a:ext cx="1371600" cy="457200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>
                <a:latin typeface="Times New Roman" pitchFamily="18" charset="0"/>
              </a:rPr>
              <a:t>Negotiation</a:t>
            </a:r>
          </a:p>
        </p:txBody>
      </p:sp>
      <p:sp>
        <p:nvSpPr>
          <p:cNvPr id="73736" name="Rectangle 8"/>
          <p:cNvSpPr>
            <a:spLocks noChangeArrowheads="1"/>
          </p:cNvSpPr>
          <p:nvPr/>
        </p:nvSpPr>
        <p:spPr bwMode="auto">
          <a:xfrm>
            <a:off x="4495800" y="3886200"/>
            <a:ext cx="1371600" cy="457200"/>
          </a:xfrm>
          <a:prstGeom prst="rect">
            <a:avLst/>
          </a:prstGeom>
          <a:solidFill>
            <a:srgbClr val="CCFFFF"/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>
                <a:latin typeface="Times New Roman" pitchFamily="18" charset="0"/>
              </a:rPr>
              <a:t>Specification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88</TotalTime>
  <Words>487</Words>
  <Application>Microsoft Office PowerPoint</Application>
  <PresentationFormat>On-screen Show (4:3)</PresentationFormat>
  <Paragraphs>73</Paragraphs>
  <Slides>14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Office Theme</vt:lpstr>
      <vt:lpstr>Requirement Engineering</vt:lpstr>
      <vt:lpstr>Recap</vt:lpstr>
      <vt:lpstr>Outline</vt:lpstr>
      <vt:lpstr>Behavioral Modeling</vt:lpstr>
      <vt:lpstr>Creating a Behavioral Model</vt:lpstr>
      <vt:lpstr>Identifying Events in Use Cases</vt:lpstr>
      <vt:lpstr>Building a State Diagram</vt:lpstr>
      <vt:lpstr>Identifying Events</vt:lpstr>
      <vt:lpstr>State Diagram</vt:lpstr>
      <vt:lpstr>Sequence Diagram</vt:lpstr>
      <vt:lpstr>Slide 11</vt:lpstr>
      <vt:lpstr>Negotiation Task</vt:lpstr>
      <vt:lpstr>The Art of Negotiation</vt:lpstr>
      <vt:lpstr>Slide 14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Requirement Engineering</dc:title>
  <dc:creator>NTS</dc:creator>
  <cp:lastModifiedBy>NTS</cp:lastModifiedBy>
  <cp:revision>6</cp:revision>
  <dcterms:created xsi:type="dcterms:W3CDTF">2012-09-25T04:20:11Z</dcterms:created>
  <dcterms:modified xsi:type="dcterms:W3CDTF">2012-09-25T05:48:48Z</dcterms:modified>
</cp:coreProperties>
</file>