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317" r:id="rId3"/>
    <p:sldId id="31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7" r:id="rId24"/>
    <p:sldId id="281" r:id="rId25"/>
    <p:sldId id="319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94" autoAdjust="0"/>
    <p:restoredTop sz="94660"/>
  </p:normalViewPr>
  <p:slideViewPr>
    <p:cSldViewPr>
      <p:cViewPr varScale="1">
        <p:scale>
          <a:sx n="61" d="100"/>
          <a:sy n="61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26A36-6375-4A13-BA83-B69A1EADEEDD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07E6F-76D4-47A4-B3A2-85C648EDE44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D11EB4C-3277-4E62-9137-9F99B128A6AA}" type="slidenum">
              <a:rPr lang="en-US"/>
              <a:pPr/>
              <a:t>4</a:t>
            </a:fld>
            <a:endParaRPr lang="en-US"/>
          </a:p>
        </p:txBody>
      </p:sp>
      <p:sp>
        <p:nvSpPr>
          <p:cNvPr id="1024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A167714-3D4A-4C15-86CD-8818642953D0}" type="slidenum">
              <a:rPr lang="en-US"/>
              <a:pPr/>
              <a:t>6</a:t>
            </a:fld>
            <a:endParaRPr lang="en-US"/>
          </a:p>
        </p:txBody>
      </p:sp>
      <p:sp>
        <p:nvSpPr>
          <p:cNvPr id="1034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2354FE0-97C8-4376-85DA-0B3D71A7B622}" type="slidenum">
              <a:rPr lang="en-US"/>
              <a:pPr/>
              <a:t>7</a:t>
            </a:fld>
            <a:endParaRPr lang="en-US"/>
          </a:p>
        </p:txBody>
      </p:sp>
      <p:sp>
        <p:nvSpPr>
          <p:cNvPr id="1044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9777A0E-D1AF-4606-BF27-0F6D17AD5738}" type="slidenum">
              <a:rPr lang="en-US"/>
              <a:pPr/>
              <a:t>8</a:t>
            </a:fld>
            <a:endParaRPr lang="en-US"/>
          </a:p>
        </p:txBody>
      </p:sp>
      <p:sp>
        <p:nvSpPr>
          <p:cNvPr id="1054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E7DB094-9FE5-4F96-A4E9-B07CEAB54CBE}" type="slidenum">
              <a:rPr lang="en-US"/>
              <a:pPr/>
              <a:t>9</a:t>
            </a:fld>
            <a:endParaRPr lang="en-US"/>
          </a:p>
        </p:txBody>
      </p:sp>
      <p:sp>
        <p:nvSpPr>
          <p:cNvPr id="1064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29BE0CB-D509-4480-A251-E4C80EAE0701}" type="slidenum">
              <a:rPr lang="en-US"/>
              <a:pPr/>
              <a:t>10</a:t>
            </a:fld>
            <a:endParaRPr lang="en-US"/>
          </a:p>
        </p:txBody>
      </p:sp>
      <p:sp>
        <p:nvSpPr>
          <p:cNvPr id="1075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F782B04-F31A-4C09-B9C3-E80BBDA57197}" type="slidenum">
              <a:rPr lang="en-US"/>
              <a:pPr/>
              <a:t>13</a:t>
            </a:fld>
            <a:endParaRPr lang="en-US"/>
          </a:p>
        </p:txBody>
      </p:sp>
      <p:sp>
        <p:nvSpPr>
          <p:cNvPr id="1085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10CA31C-8FB7-4C66-875F-28488A5E1D09}" type="slidenum">
              <a:rPr lang="en-US"/>
              <a:pPr/>
              <a:t>14</a:t>
            </a:fld>
            <a:endParaRPr lang="en-US"/>
          </a:p>
        </p:txBody>
      </p:sp>
      <p:sp>
        <p:nvSpPr>
          <p:cNvPr id="1095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68DDAE9-3863-4D4C-A87D-345482831CAC}" type="slidenum">
              <a:rPr lang="en-US"/>
              <a:pPr/>
              <a:t>16</a:t>
            </a:fld>
            <a:endParaRPr lang="en-US"/>
          </a:p>
        </p:txBody>
      </p:sp>
      <p:sp>
        <p:nvSpPr>
          <p:cNvPr id="1105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1B34FAC-8DB7-435D-932C-8FF09FDEC879}" type="slidenum">
              <a:rPr lang="en-US"/>
              <a:pPr/>
              <a:t>20</a:t>
            </a:fld>
            <a:endParaRPr lang="en-US"/>
          </a:p>
        </p:txBody>
      </p:sp>
      <p:sp>
        <p:nvSpPr>
          <p:cNvPr id="1116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83561D0-03F8-4DBB-80BA-ADAC97CCF334}" type="slidenum">
              <a:rPr lang="en-US"/>
              <a:pPr/>
              <a:t>21</a:t>
            </a:fld>
            <a:endParaRPr lang="en-US"/>
          </a:p>
        </p:txBody>
      </p:sp>
      <p:sp>
        <p:nvSpPr>
          <p:cNvPr id="1126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1E97DDD-87B6-43B3-BBC2-CEE76F0D065E}" type="slidenum">
              <a:rPr lang="en-US"/>
              <a:pPr/>
              <a:t>22</a:t>
            </a:fld>
            <a:endParaRPr lang="en-US"/>
          </a:p>
        </p:txBody>
      </p:sp>
      <p:sp>
        <p:nvSpPr>
          <p:cNvPr id="1136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8762F47-7DB4-4215-8FEB-077815EBF488}" type="slidenum">
              <a:rPr lang="en-US"/>
              <a:pPr/>
              <a:t>23</a:t>
            </a:fld>
            <a:endParaRPr lang="en-US"/>
          </a:p>
        </p:txBody>
      </p:sp>
      <p:sp>
        <p:nvSpPr>
          <p:cNvPr id="1157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A4250D7-8F1C-4D27-80B7-185D596CE819}" type="slidenum">
              <a:rPr lang="en-US"/>
              <a:pPr/>
              <a:t>31</a:t>
            </a:fld>
            <a:endParaRPr lang="en-US"/>
          </a:p>
        </p:txBody>
      </p:sp>
      <p:sp>
        <p:nvSpPr>
          <p:cNvPr id="1187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D0EEE39-52D2-469D-814E-BF08CB795ACC}" type="slidenum">
              <a:rPr lang="en-US"/>
              <a:pPr/>
              <a:t>32</a:t>
            </a:fld>
            <a:endParaRPr lang="en-US"/>
          </a:p>
        </p:txBody>
      </p:sp>
      <p:sp>
        <p:nvSpPr>
          <p:cNvPr id="1198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7BF0-BE4B-423D-9A4C-BED020BD5520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538B8-FADB-4B9E-AA2D-527835AFE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7BF0-BE4B-423D-9A4C-BED020BD5520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538B8-FADB-4B9E-AA2D-527835AFE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7BF0-BE4B-423D-9A4C-BED020BD5520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538B8-FADB-4B9E-AA2D-527835AFE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7BF0-BE4B-423D-9A4C-BED020BD5520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538B8-FADB-4B9E-AA2D-527835AFE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7BF0-BE4B-423D-9A4C-BED020BD5520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538B8-FADB-4B9E-AA2D-527835AFE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7BF0-BE4B-423D-9A4C-BED020BD5520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538B8-FADB-4B9E-AA2D-527835AFE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7BF0-BE4B-423D-9A4C-BED020BD5520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538B8-FADB-4B9E-AA2D-527835AFE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7BF0-BE4B-423D-9A4C-BED020BD5520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538B8-FADB-4B9E-AA2D-527835AFE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7BF0-BE4B-423D-9A4C-BED020BD5520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538B8-FADB-4B9E-AA2D-527835AFE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7BF0-BE4B-423D-9A4C-BED020BD5520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538B8-FADB-4B9E-AA2D-527835AFE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77BF0-BE4B-423D-9A4C-BED020BD5520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538B8-FADB-4B9E-AA2D-527835AFEF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8B206-F889-4C49-91EE-27C952D835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77BF0-BE4B-423D-9A4C-BED020BD5520}" type="datetimeFigureOut">
              <a:rPr lang="en-US" smtClean="0"/>
              <a:t>9/18/2012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538B8-FADB-4B9E-AA2D-527835AFEFE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Requirement Engineering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Review</a:t>
            </a:r>
            <a:endParaRPr lang="en-US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Analysis Modeling</a:t>
            </a:r>
          </a:p>
          <a:p>
            <a:pPr lvl="1" eaLnBrk="1" hangingPunct="1"/>
            <a:r>
              <a:rPr lang="en-US" sz="2400" smtClean="0"/>
              <a:t>Structured analysis</a:t>
            </a:r>
          </a:p>
          <a:p>
            <a:pPr lvl="1" eaLnBrk="1" hangingPunct="1"/>
            <a:r>
              <a:rPr lang="en-US" sz="2400" smtClean="0"/>
              <a:t>Object oriented analysis</a:t>
            </a:r>
          </a:p>
          <a:p>
            <a:pPr eaLnBrk="1" hangingPunct="1"/>
            <a:r>
              <a:rPr lang="en-US" smtClean="0"/>
              <a:t>Object Oriented Analysis</a:t>
            </a:r>
          </a:p>
          <a:p>
            <a:pPr lvl="1" eaLnBrk="1" hangingPunct="1"/>
            <a:r>
              <a:rPr lang="en-US" smtClean="0"/>
              <a:t>Scenario Based Modeling (Use Cases, Swim lane Diagrams, Activity Diagrams)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Flow Oriented Modeling</a:t>
            </a:r>
          </a:p>
          <a:p>
            <a:r>
              <a:rPr lang="en-US" dirty="0" smtClean="0"/>
              <a:t>Class </a:t>
            </a:r>
            <a:r>
              <a:rPr lang="en-US" dirty="0"/>
              <a:t>B</a:t>
            </a:r>
            <a:r>
              <a:rPr lang="en-US" dirty="0" smtClean="0"/>
              <a:t>ased Modeling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Flow-Oriented Modeling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Guidelines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19300"/>
            <a:ext cx="8229600" cy="3771900"/>
          </a:xfrm>
        </p:spPr>
        <p:txBody>
          <a:bodyPr/>
          <a:lstStyle/>
          <a:p>
            <a:pPr eaLnBrk="1" hangingPunct="1"/>
            <a:r>
              <a:rPr lang="en-US" sz="2400" smtClean="0"/>
              <a:t>Depict the system as single bubble in level 0.</a:t>
            </a:r>
          </a:p>
          <a:p>
            <a:pPr eaLnBrk="1" hangingPunct="1"/>
            <a:r>
              <a:rPr lang="en-US" sz="2400" smtClean="0"/>
              <a:t>Carefully note primary input and output.</a:t>
            </a:r>
          </a:p>
          <a:p>
            <a:pPr eaLnBrk="1" hangingPunct="1"/>
            <a:r>
              <a:rPr lang="en-US" sz="2400" smtClean="0"/>
              <a:t>Refine by isolating candidate processes and their associated data objects and data stores.</a:t>
            </a:r>
          </a:p>
          <a:p>
            <a:pPr eaLnBrk="1" hangingPunct="1"/>
            <a:r>
              <a:rPr lang="en-US" sz="2400" smtClean="0"/>
              <a:t>Label all elements with meaningful names.</a:t>
            </a:r>
          </a:p>
          <a:p>
            <a:pPr eaLnBrk="1" hangingPunct="1"/>
            <a:r>
              <a:rPr lang="en-US" sz="2400" smtClean="0"/>
              <a:t>Maintain information conformity between levels.</a:t>
            </a:r>
          </a:p>
          <a:p>
            <a:pPr eaLnBrk="1" hangingPunct="1"/>
            <a:r>
              <a:rPr lang="en-US" sz="2400" smtClean="0"/>
              <a:t>Refine one bubble at a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DFD_Level_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1725" y="1371600"/>
            <a:ext cx="6934200" cy="45259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Data Flow Diagram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blackWhite">
          <a:xfrm>
            <a:off x="1254125" y="6172200"/>
            <a:ext cx="662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Context-level DFD for </a:t>
            </a:r>
            <a:r>
              <a:rPr lang="en-US" sz="2400" i="1">
                <a:solidFill>
                  <a:schemeClr val="tx2"/>
                </a:solidFill>
                <a:latin typeface="Times New Roman" pitchFamily="18" charset="0"/>
              </a:rPr>
              <a:t>SafeHome</a:t>
            </a:r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 security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FD_Level_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52400"/>
            <a:ext cx="8382000" cy="65230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FD_Level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5425" y="304800"/>
            <a:ext cx="8686800" cy="55578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40963" name="Rectangle 3"/>
          <p:cNvSpPr>
            <a:spLocks noChangeArrowheads="1"/>
          </p:cNvSpPr>
          <p:nvPr/>
        </p:nvSpPr>
        <p:spPr bwMode="blackWhite">
          <a:xfrm>
            <a:off x="639763" y="6096000"/>
            <a:ext cx="7858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Level 2 DFD that refines the monitor sensors process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ontrol_Flow_Diagra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" y="1143000"/>
            <a:ext cx="7848600" cy="49387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Control Flow Diagram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blackWhite">
          <a:xfrm>
            <a:off x="1223963" y="6186488"/>
            <a:ext cx="6691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State diagram for </a:t>
            </a:r>
            <a:r>
              <a:rPr lang="en-US" sz="2800" i="1">
                <a:solidFill>
                  <a:schemeClr val="tx2"/>
                </a:solidFill>
                <a:latin typeface="Times New Roman" pitchFamily="18" charset="0"/>
              </a:rPr>
              <a:t>SafeHome</a:t>
            </a:r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 security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Processing narrative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The </a:t>
            </a:r>
            <a:r>
              <a:rPr lang="en-US" sz="1600" i="1" smtClean="0">
                <a:solidFill>
                  <a:schemeClr val="tx2"/>
                </a:solidFill>
                <a:latin typeface="Times New Roman" pitchFamily="18" charset="0"/>
              </a:rPr>
              <a:t>SafeHome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 security function</a:t>
            </a:r>
            <a:r>
              <a:rPr lang="en-US" sz="1600" smtClean="0">
                <a:latin typeface="Times New Roman" pitchFamily="18" charset="0"/>
              </a:rPr>
              <a:t>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enables</a:t>
            </a:r>
            <a:r>
              <a:rPr lang="en-US" sz="1600" smtClean="0">
                <a:latin typeface="Times New Roman" pitchFamily="18" charset="0"/>
              </a:rPr>
              <a:t> the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homeowner</a:t>
            </a:r>
            <a:r>
              <a:rPr lang="en-US" sz="1600" smtClean="0">
                <a:latin typeface="Times New Roman" pitchFamily="18" charset="0"/>
              </a:rPr>
              <a:t> to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configure</a:t>
            </a:r>
            <a:r>
              <a:rPr lang="en-US" sz="1600" smtClean="0">
                <a:latin typeface="Times New Roman" pitchFamily="18" charset="0"/>
              </a:rPr>
              <a:t> the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security system</a:t>
            </a:r>
            <a:r>
              <a:rPr lang="en-US" sz="1600" smtClean="0">
                <a:latin typeface="Times New Roman" pitchFamily="18" charset="0"/>
              </a:rPr>
              <a:t> when it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installed</a:t>
            </a:r>
            <a:r>
              <a:rPr lang="en-US" sz="1600" smtClean="0">
                <a:latin typeface="Times New Roman" pitchFamily="18" charset="0"/>
              </a:rPr>
              <a:t>,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monitors</a:t>
            </a:r>
            <a:r>
              <a:rPr lang="en-US" sz="1600" smtClean="0">
                <a:latin typeface="Times New Roman" pitchFamily="18" charset="0"/>
              </a:rPr>
              <a:t> all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sensors</a:t>
            </a:r>
            <a:r>
              <a:rPr lang="en-US" sz="1600" smtClean="0">
                <a:latin typeface="Times New Roman" pitchFamily="18" charset="0"/>
              </a:rPr>
              <a:t>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connected</a:t>
            </a:r>
            <a:r>
              <a:rPr lang="en-US" sz="1600" smtClean="0">
                <a:latin typeface="Times New Roman" pitchFamily="18" charset="0"/>
              </a:rPr>
              <a:t> to the security system,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interacts</a:t>
            </a:r>
            <a:r>
              <a:rPr lang="en-US" sz="1600" smtClean="0">
                <a:latin typeface="Times New Roman" pitchFamily="18" charset="0"/>
              </a:rPr>
              <a:t> with the homeowner through the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Internet</a:t>
            </a:r>
            <a:r>
              <a:rPr lang="en-US" sz="1600" smtClean="0">
                <a:latin typeface="Times New Roman" pitchFamily="18" charset="0"/>
              </a:rPr>
              <a:t>,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PC</a:t>
            </a:r>
            <a:r>
              <a:rPr lang="en-US" sz="1600" smtClean="0">
                <a:latin typeface="Times New Roman" pitchFamily="18" charset="0"/>
              </a:rPr>
              <a:t>, or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control panel</a:t>
            </a:r>
            <a:r>
              <a:rPr lang="en-US" sz="1600" smtClean="0"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During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installation</a:t>
            </a:r>
            <a:r>
              <a:rPr lang="en-US" sz="1600" smtClean="0">
                <a:latin typeface="Times New Roman" pitchFamily="18" charset="0"/>
              </a:rPr>
              <a:t>, the </a:t>
            </a:r>
            <a:r>
              <a:rPr lang="en-US" sz="1600" i="1" smtClean="0">
                <a:latin typeface="Times New Roman" pitchFamily="18" charset="0"/>
              </a:rPr>
              <a:t>SafeHome</a:t>
            </a:r>
            <a:r>
              <a:rPr lang="en-US" sz="1600" smtClean="0">
                <a:latin typeface="Times New Roman" pitchFamily="18" charset="0"/>
              </a:rPr>
              <a:t> PC is used to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program</a:t>
            </a:r>
            <a:r>
              <a:rPr lang="en-US" sz="1600" smtClean="0">
                <a:latin typeface="Times New Roman" pitchFamily="18" charset="0"/>
              </a:rPr>
              <a:t>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configure</a:t>
            </a:r>
            <a:r>
              <a:rPr lang="en-US" sz="1600" smtClean="0">
                <a:latin typeface="Times New Roman" pitchFamily="18" charset="0"/>
              </a:rPr>
              <a:t> the system. Each sensor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assigned</a:t>
            </a:r>
            <a:r>
              <a:rPr lang="en-US" sz="1600" smtClean="0">
                <a:latin typeface="Times New Roman" pitchFamily="18" charset="0"/>
              </a:rPr>
              <a:t>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number</a:t>
            </a:r>
            <a:r>
              <a:rPr lang="en-US" sz="1600" smtClean="0">
                <a:latin typeface="Times New Roman" pitchFamily="18" charset="0"/>
              </a:rPr>
              <a:t>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type</a:t>
            </a:r>
            <a:r>
              <a:rPr lang="en-US" sz="1600" smtClean="0">
                <a:latin typeface="Times New Roman" pitchFamily="18" charset="0"/>
              </a:rPr>
              <a:t>,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master password</a:t>
            </a:r>
            <a:r>
              <a:rPr lang="en-US" sz="1600" smtClean="0">
                <a:latin typeface="Times New Roman" pitchFamily="18" charset="0"/>
              </a:rPr>
              <a:t>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programmed</a:t>
            </a:r>
            <a:r>
              <a:rPr lang="en-US" sz="1600" smtClean="0">
                <a:latin typeface="Times New Roman" pitchFamily="18" charset="0"/>
              </a:rPr>
              <a:t> for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arming</a:t>
            </a:r>
            <a:r>
              <a:rPr lang="en-US" sz="1600" smtClean="0">
                <a:latin typeface="Times New Roman" pitchFamily="18" charset="0"/>
              </a:rPr>
              <a:t>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disarming</a:t>
            </a:r>
            <a:r>
              <a:rPr lang="en-US" sz="1600" smtClean="0">
                <a:latin typeface="Times New Roman" pitchFamily="18" charset="0"/>
              </a:rPr>
              <a:t> the system,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telephone number(s)</a:t>
            </a:r>
            <a:r>
              <a:rPr lang="en-US" sz="1600" smtClean="0">
                <a:latin typeface="Times New Roman" pitchFamily="18" charset="0"/>
              </a:rPr>
              <a:t> are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input</a:t>
            </a:r>
            <a:r>
              <a:rPr lang="en-US" sz="1600" smtClean="0">
                <a:latin typeface="Times New Roman" pitchFamily="18" charset="0"/>
              </a:rPr>
              <a:t> for dialing when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sensor event</a:t>
            </a:r>
            <a:r>
              <a:rPr lang="en-US" sz="1600" smtClean="0">
                <a:latin typeface="Times New Roman" pitchFamily="18" charset="0"/>
              </a:rPr>
              <a:t> occurs.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When a sensor event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recognized</a:t>
            </a:r>
            <a:r>
              <a:rPr lang="en-US" sz="1600" smtClean="0">
                <a:latin typeface="Times New Roman" pitchFamily="18" charset="0"/>
              </a:rPr>
              <a:t>, the software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invokes</a:t>
            </a:r>
            <a:r>
              <a:rPr lang="en-US" sz="1600" smtClean="0">
                <a:latin typeface="Times New Roman" pitchFamily="18" charset="0"/>
              </a:rPr>
              <a:t> an audible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alarm</a:t>
            </a:r>
            <a:r>
              <a:rPr lang="en-US" sz="1600" smtClean="0">
                <a:latin typeface="Times New Roman" pitchFamily="18" charset="0"/>
              </a:rPr>
              <a:t> attached to the system. After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delay time</a:t>
            </a:r>
            <a:r>
              <a:rPr lang="en-US" sz="1600" smtClean="0">
                <a:latin typeface="Times New Roman" pitchFamily="18" charset="0"/>
              </a:rPr>
              <a:t> that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specified</a:t>
            </a:r>
            <a:r>
              <a:rPr lang="en-US" sz="1600" smtClean="0">
                <a:latin typeface="Times New Roman" pitchFamily="18" charset="0"/>
              </a:rPr>
              <a:t> by the homeowner during system configuration activities, the software </a:t>
            </a:r>
            <a:r>
              <a:rPr lang="en-US" sz="1600" i="1" smtClean="0">
                <a:latin typeface="Times New Roman" pitchFamily="18" charset="0"/>
              </a:rPr>
              <a:t>dials</a:t>
            </a:r>
            <a:r>
              <a:rPr lang="en-US" sz="1600" smtClean="0">
                <a:latin typeface="Times New Roman" pitchFamily="18" charset="0"/>
              </a:rPr>
              <a:t> a telephone number of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monitoring service</a:t>
            </a:r>
            <a:r>
              <a:rPr lang="en-US" sz="1600" smtClean="0">
                <a:latin typeface="Times New Roman" pitchFamily="18" charset="0"/>
              </a:rPr>
              <a:t>,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provides</a:t>
            </a:r>
            <a:r>
              <a:rPr lang="en-US" sz="1600" smtClean="0">
                <a:latin typeface="Times New Roman" pitchFamily="18" charset="0"/>
              </a:rPr>
              <a:t> information about the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location</a:t>
            </a:r>
            <a:r>
              <a:rPr lang="en-US" sz="1600" smtClean="0">
                <a:latin typeface="Times New Roman" pitchFamily="18" charset="0"/>
              </a:rPr>
              <a:t>,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reporting</a:t>
            </a:r>
            <a:r>
              <a:rPr lang="en-US" sz="1600" smtClean="0">
                <a:latin typeface="Times New Roman" pitchFamily="18" charset="0"/>
              </a:rPr>
              <a:t> the nature of the event that has been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detected</a:t>
            </a:r>
            <a:r>
              <a:rPr lang="en-US" sz="1600" smtClean="0">
                <a:latin typeface="Times New Roman" pitchFamily="18" charset="0"/>
              </a:rPr>
              <a:t>. The telephone number will be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redialed</a:t>
            </a:r>
            <a:r>
              <a:rPr lang="en-US" sz="1600" smtClean="0">
                <a:latin typeface="Times New Roman" pitchFamily="18" charset="0"/>
              </a:rPr>
              <a:t> every 20 seconds until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telephone connection</a:t>
            </a:r>
            <a:r>
              <a:rPr lang="en-US" sz="1600" smtClean="0">
                <a:latin typeface="Times New Roman" pitchFamily="18" charset="0"/>
              </a:rPr>
              <a:t>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obtained</a:t>
            </a:r>
            <a:r>
              <a:rPr lang="en-US" sz="1600" smtClean="0"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The homeowner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receives</a:t>
            </a:r>
            <a:r>
              <a:rPr lang="en-US" sz="1600" smtClean="0">
                <a:latin typeface="Times New Roman" pitchFamily="18" charset="0"/>
              </a:rPr>
              <a:t>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security information</a:t>
            </a:r>
            <a:r>
              <a:rPr lang="en-US" sz="1600" smtClean="0">
                <a:latin typeface="Times New Roman" pitchFamily="18" charset="0"/>
              </a:rPr>
              <a:t> via a control panel, the PC, or a browser, collectively called an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interface</a:t>
            </a:r>
            <a:r>
              <a:rPr lang="en-US" sz="1600" smtClean="0">
                <a:latin typeface="Times New Roman" pitchFamily="18" charset="0"/>
              </a:rPr>
              <a:t>. The interface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displays</a:t>
            </a:r>
            <a:r>
              <a:rPr lang="en-US" sz="1600" smtClean="0">
                <a:latin typeface="Times New Roman" pitchFamily="18" charset="0"/>
              </a:rPr>
              <a:t> prompting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messages</a:t>
            </a:r>
            <a:r>
              <a:rPr lang="en-US" sz="1600" smtClean="0">
                <a:latin typeface="Times New Roman" pitchFamily="18" charset="0"/>
              </a:rPr>
              <a:t> and system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status information</a:t>
            </a:r>
            <a:r>
              <a:rPr lang="en-US" sz="1600" smtClean="0">
                <a:latin typeface="Times New Roman" pitchFamily="18" charset="0"/>
              </a:rPr>
              <a:t> on the control panel, the PC, or the browser window. Homeowner interaction takes the following form…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Class-based Modeling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Identifying Analysis Classes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610600" cy="4114800"/>
          </a:xfrm>
        </p:spPr>
        <p:txBody>
          <a:bodyPr/>
          <a:lstStyle/>
          <a:p>
            <a:pPr marL="609600" indent="-609600" eaLnBrk="1" hangingPunct="1">
              <a:buFontTx/>
              <a:buAutoNum type="arabicParenR"/>
            </a:pPr>
            <a:r>
              <a:rPr lang="en-US" sz="1800" smtClean="0"/>
              <a:t>Perform a </a:t>
            </a:r>
            <a:r>
              <a:rPr lang="en-US" sz="1800" u="sng" smtClean="0"/>
              <a:t>grammatical parse</a:t>
            </a:r>
            <a:r>
              <a:rPr lang="en-US" sz="1800" smtClean="0"/>
              <a:t> of the problem statement or use cases </a:t>
            </a:r>
          </a:p>
          <a:p>
            <a:pPr marL="609600" indent="-609600" eaLnBrk="1" hangingPunct="1">
              <a:buFontTx/>
              <a:buAutoNum type="arabicParenR"/>
            </a:pPr>
            <a:r>
              <a:rPr lang="en-US" sz="1800" smtClean="0"/>
              <a:t>Classes are determined by underlining each noun or noun clause</a:t>
            </a:r>
          </a:p>
          <a:p>
            <a:pPr marL="609600" indent="-609600" eaLnBrk="1" hangingPunct="1">
              <a:buFontTx/>
              <a:buAutoNum type="arabicParenR"/>
            </a:pPr>
            <a:r>
              <a:rPr lang="en-US" sz="1800" smtClean="0"/>
              <a:t>A class required to </a:t>
            </a:r>
            <a:r>
              <a:rPr lang="en-US" sz="1800" u="sng" smtClean="0"/>
              <a:t>implement</a:t>
            </a:r>
            <a:r>
              <a:rPr lang="en-US" sz="1800" smtClean="0"/>
              <a:t> a solution is part of the </a:t>
            </a:r>
            <a:r>
              <a:rPr lang="en-US" sz="1800" u="sng" smtClean="0"/>
              <a:t>solution space</a:t>
            </a:r>
          </a:p>
          <a:p>
            <a:pPr marL="609600" indent="-609600" eaLnBrk="1" hangingPunct="1">
              <a:buFontTx/>
              <a:buAutoNum type="arabicParenR"/>
            </a:pPr>
            <a:r>
              <a:rPr lang="en-US" sz="1800" smtClean="0"/>
              <a:t>A class necessary only to </a:t>
            </a:r>
            <a:r>
              <a:rPr lang="en-US" sz="1800" u="sng" smtClean="0"/>
              <a:t>describe</a:t>
            </a:r>
            <a:r>
              <a:rPr lang="en-US" sz="1800" smtClean="0"/>
              <a:t> a solution is part of the </a:t>
            </a:r>
            <a:r>
              <a:rPr lang="en-US" sz="1800" u="sng" smtClean="0"/>
              <a:t>problem space</a:t>
            </a:r>
          </a:p>
          <a:p>
            <a:pPr marL="609600" indent="-609600" eaLnBrk="1" hangingPunct="1">
              <a:buFontTx/>
              <a:buAutoNum type="arabicParenR"/>
            </a:pPr>
            <a:r>
              <a:rPr lang="en-US" sz="1800" smtClean="0"/>
              <a:t>A class should NOT have an imperative </a:t>
            </a:r>
            <a:r>
              <a:rPr lang="en-US" sz="1800" u="sng" smtClean="0"/>
              <a:t>procedural</a:t>
            </a:r>
            <a:r>
              <a:rPr lang="en-US" sz="1800" smtClean="0"/>
              <a:t> name (i.e., a verb)</a:t>
            </a:r>
          </a:p>
          <a:p>
            <a:pPr marL="609600" indent="-609600" eaLnBrk="1" hangingPunct="1">
              <a:buFontTx/>
              <a:buAutoNum type="arabicParenR"/>
            </a:pPr>
            <a:r>
              <a:rPr lang="en-US" sz="1800" smtClean="0"/>
              <a:t>List the potential class names in a table and "classify" each class according to some taxonomy and class selection characteristics</a:t>
            </a:r>
          </a:p>
          <a:p>
            <a:pPr marL="609600" indent="-609600" eaLnBrk="1" hangingPunct="1">
              <a:buFontTx/>
              <a:buAutoNum type="arabicParenR"/>
            </a:pPr>
            <a:r>
              <a:rPr lang="en-US" sz="1800" smtClean="0"/>
              <a:t>A potential class should satisfy nearly all (or all) of the selection characteristics to be considered a legitimate problem domain class</a:t>
            </a:r>
          </a:p>
          <a:p>
            <a:pPr marL="609600" indent="-609600" eaLnBrk="1" hangingPunct="1"/>
            <a:endParaRPr lang="en-US" sz="1600" smtClean="0"/>
          </a:p>
          <a:p>
            <a:pPr marL="609600" indent="-609600" eaLnBrk="1" hangingPunct="1"/>
            <a:endParaRPr lang="en-US" sz="1800" smtClean="0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3352800" y="6338888"/>
            <a:ext cx="2057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(More on next slide)</a:t>
            </a:r>
          </a:p>
        </p:txBody>
      </p:sp>
      <p:graphicFrame>
        <p:nvGraphicFramePr>
          <p:cNvPr id="61459" name="Group 19"/>
          <p:cNvGraphicFramePr>
            <a:graphicFrameLocks noGrp="1"/>
          </p:cNvGraphicFramePr>
          <p:nvPr/>
        </p:nvGraphicFramePr>
        <p:xfrm>
          <a:off x="838200" y="4800600"/>
          <a:ext cx="6705600" cy="1504315"/>
        </p:xfrm>
        <a:graphic>
          <a:graphicData uri="http://schemas.openxmlformats.org/drawingml/2006/table">
            <a:tbl>
              <a:tblPr/>
              <a:tblGrid>
                <a:gridCol w="2895600"/>
                <a:gridCol w="2057400"/>
                <a:gridCol w="1752600"/>
              </a:tblGrid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Potential classes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 classification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Selection Characteristics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Grammatical Parse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800600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The </a:t>
            </a:r>
            <a:r>
              <a:rPr lang="en-US" sz="1600" i="1" smtClean="0">
                <a:solidFill>
                  <a:schemeClr val="tx2"/>
                </a:solidFill>
                <a:latin typeface="Times New Roman" pitchFamily="18" charset="0"/>
              </a:rPr>
              <a:t>SafeHome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 security function</a:t>
            </a:r>
            <a:r>
              <a:rPr lang="en-US" sz="1600" smtClean="0">
                <a:latin typeface="Times New Roman" pitchFamily="18" charset="0"/>
              </a:rPr>
              <a:t>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enables</a:t>
            </a:r>
            <a:r>
              <a:rPr lang="en-US" sz="1600" smtClean="0">
                <a:latin typeface="Times New Roman" pitchFamily="18" charset="0"/>
              </a:rPr>
              <a:t> the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homeowner</a:t>
            </a:r>
            <a:r>
              <a:rPr lang="en-US" sz="1600" smtClean="0">
                <a:latin typeface="Times New Roman" pitchFamily="18" charset="0"/>
              </a:rPr>
              <a:t> to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configure</a:t>
            </a:r>
            <a:r>
              <a:rPr lang="en-US" sz="1600" smtClean="0">
                <a:latin typeface="Times New Roman" pitchFamily="18" charset="0"/>
              </a:rPr>
              <a:t> the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security system</a:t>
            </a:r>
            <a:r>
              <a:rPr lang="en-US" sz="1600" smtClean="0">
                <a:latin typeface="Times New Roman" pitchFamily="18" charset="0"/>
              </a:rPr>
              <a:t> when it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installed</a:t>
            </a:r>
            <a:r>
              <a:rPr lang="en-US" sz="1600" smtClean="0">
                <a:latin typeface="Times New Roman" pitchFamily="18" charset="0"/>
              </a:rPr>
              <a:t>,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monitors</a:t>
            </a:r>
            <a:r>
              <a:rPr lang="en-US" sz="1600" smtClean="0">
                <a:latin typeface="Times New Roman" pitchFamily="18" charset="0"/>
              </a:rPr>
              <a:t> all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sensors</a:t>
            </a:r>
            <a:r>
              <a:rPr lang="en-US" sz="1600" smtClean="0">
                <a:latin typeface="Times New Roman" pitchFamily="18" charset="0"/>
              </a:rPr>
              <a:t>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connected</a:t>
            </a:r>
            <a:r>
              <a:rPr lang="en-US" sz="1600" smtClean="0">
                <a:latin typeface="Times New Roman" pitchFamily="18" charset="0"/>
              </a:rPr>
              <a:t> to the security system,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interacts</a:t>
            </a:r>
            <a:r>
              <a:rPr lang="en-US" sz="1600" smtClean="0">
                <a:latin typeface="Times New Roman" pitchFamily="18" charset="0"/>
              </a:rPr>
              <a:t> with the homeowner through the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Internet</a:t>
            </a:r>
            <a:r>
              <a:rPr lang="en-US" sz="1600" smtClean="0">
                <a:latin typeface="Times New Roman" pitchFamily="18" charset="0"/>
              </a:rPr>
              <a:t>,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PC</a:t>
            </a:r>
            <a:r>
              <a:rPr lang="en-US" sz="1600" smtClean="0">
                <a:latin typeface="Times New Roman" pitchFamily="18" charset="0"/>
              </a:rPr>
              <a:t>, or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control panel</a:t>
            </a:r>
            <a:r>
              <a:rPr lang="en-US" sz="1600" smtClean="0">
                <a:latin typeface="Times New Roman" pitchFamily="18" charset="0"/>
              </a:rPr>
              <a:t>.</a:t>
            </a:r>
          </a:p>
          <a:p>
            <a:pPr eaLnBrk="1" hangingPunct="1"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During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installation</a:t>
            </a:r>
            <a:r>
              <a:rPr lang="en-US" sz="1600" smtClean="0">
                <a:latin typeface="Times New Roman" pitchFamily="18" charset="0"/>
              </a:rPr>
              <a:t>, the </a:t>
            </a:r>
            <a:r>
              <a:rPr lang="en-US" sz="1600" i="1" smtClean="0">
                <a:latin typeface="Times New Roman" pitchFamily="18" charset="0"/>
              </a:rPr>
              <a:t>SafeHome</a:t>
            </a:r>
            <a:r>
              <a:rPr lang="en-US" sz="1600" smtClean="0">
                <a:latin typeface="Times New Roman" pitchFamily="18" charset="0"/>
              </a:rPr>
              <a:t> PC is used to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program</a:t>
            </a:r>
            <a:r>
              <a:rPr lang="en-US" sz="1600" smtClean="0">
                <a:latin typeface="Times New Roman" pitchFamily="18" charset="0"/>
              </a:rPr>
              <a:t>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configure</a:t>
            </a:r>
            <a:r>
              <a:rPr lang="en-US" sz="1600" smtClean="0">
                <a:latin typeface="Times New Roman" pitchFamily="18" charset="0"/>
              </a:rPr>
              <a:t> the system. Each sensor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assigned</a:t>
            </a:r>
            <a:r>
              <a:rPr lang="en-US" sz="1600" smtClean="0">
                <a:latin typeface="Times New Roman" pitchFamily="18" charset="0"/>
              </a:rPr>
              <a:t>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number</a:t>
            </a:r>
            <a:r>
              <a:rPr lang="en-US" sz="1600" smtClean="0">
                <a:latin typeface="Times New Roman" pitchFamily="18" charset="0"/>
              </a:rPr>
              <a:t>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type</a:t>
            </a:r>
            <a:r>
              <a:rPr lang="en-US" sz="1600" smtClean="0">
                <a:latin typeface="Times New Roman" pitchFamily="18" charset="0"/>
              </a:rPr>
              <a:t>,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master password</a:t>
            </a:r>
            <a:r>
              <a:rPr lang="en-US" sz="1600" smtClean="0">
                <a:latin typeface="Times New Roman" pitchFamily="18" charset="0"/>
              </a:rPr>
              <a:t>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programmed</a:t>
            </a:r>
            <a:r>
              <a:rPr lang="en-US" sz="1600" smtClean="0">
                <a:latin typeface="Times New Roman" pitchFamily="18" charset="0"/>
              </a:rPr>
              <a:t> for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arming</a:t>
            </a:r>
            <a:r>
              <a:rPr lang="en-US" sz="1600" smtClean="0">
                <a:latin typeface="Times New Roman" pitchFamily="18" charset="0"/>
              </a:rPr>
              <a:t>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disarming</a:t>
            </a:r>
            <a:r>
              <a:rPr lang="en-US" sz="1600" smtClean="0">
                <a:latin typeface="Times New Roman" pitchFamily="18" charset="0"/>
              </a:rPr>
              <a:t> the system,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telephone number(s)</a:t>
            </a:r>
            <a:r>
              <a:rPr lang="en-US" sz="1600" smtClean="0">
                <a:latin typeface="Times New Roman" pitchFamily="18" charset="0"/>
              </a:rPr>
              <a:t> are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input</a:t>
            </a:r>
            <a:r>
              <a:rPr lang="en-US" sz="1600" smtClean="0">
                <a:latin typeface="Times New Roman" pitchFamily="18" charset="0"/>
              </a:rPr>
              <a:t> for dialing when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sensor event</a:t>
            </a:r>
            <a:r>
              <a:rPr lang="en-US" sz="1600" smtClean="0">
                <a:latin typeface="Times New Roman" pitchFamily="18" charset="0"/>
              </a:rPr>
              <a:t> occurs.</a:t>
            </a:r>
          </a:p>
          <a:p>
            <a:pPr eaLnBrk="1" hangingPunct="1"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When a sensor event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recognized</a:t>
            </a:r>
            <a:r>
              <a:rPr lang="en-US" sz="1600" smtClean="0">
                <a:latin typeface="Times New Roman" pitchFamily="18" charset="0"/>
              </a:rPr>
              <a:t>, the software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invokes</a:t>
            </a:r>
            <a:r>
              <a:rPr lang="en-US" sz="1600" smtClean="0">
                <a:latin typeface="Times New Roman" pitchFamily="18" charset="0"/>
              </a:rPr>
              <a:t> an audible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alarm</a:t>
            </a:r>
            <a:r>
              <a:rPr lang="en-US" sz="1600" smtClean="0">
                <a:latin typeface="Times New Roman" pitchFamily="18" charset="0"/>
              </a:rPr>
              <a:t> attached to the system. After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delay time</a:t>
            </a:r>
            <a:r>
              <a:rPr lang="en-US" sz="1600" smtClean="0">
                <a:latin typeface="Times New Roman" pitchFamily="18" charset="0"/>
              </a:rPr>
              <a:t> that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specified</a:t>
            </a:r>
            <a:r>
              <a:rPr lang="en-US" sz="1600" smtClean="0">
                <a:latin typeface="Times New Roman" pitchFamily="18" charset="0"/>
              </a:rPr>
              <a:t> by the homeowner during system configuration activities, the software </a:t>
            </a:r>
            <a:r>
              <a:rPr lang="en-US" sz="1600" i="1" smtClean="0">
                <a:latin typeface="Times New Roman" pitchFamily="18" charset="0"/>
              </a:rPr>
              <a:t>dials</a:t>
            </a:r>
            <a:r>
              <a:rPr lang="en-US" sz="1600" smtClean="0">
                <a:latin typeface="Times New Roman" pitchFamily="18" charset="0"/>
              </a:rPr>
              <a:t> a telephone number of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monitoring service</a:t>
            </a:r>
            <a:r>
              <a:rPr lang="en-US" sz="1600" smtClean="0">
                <a:latin typeface="Times New Roman" pitchFamily="18" charset="0"/>
              </a:rPr>
              <a:t>,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provides</a:t>
            </a:r>
            <a:r>
              <a:rPr lang="en-US" sz="1600" smtClean="0">
                <a:latin typeface="Times New Roman" pitchFamily="18" charset="0"/>
              </a:rPr>
              <a:t> information about the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location</a:t>
            </a:r>
            <a:r>
              <a:rPr lang="en-US" sz="1600" smtClean="0">
                <a:latin typeface="Times New Roman" pitchFamily="18" charset="0"/>
              </a:rPr>
              <a:t>,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reporting</a:t>
            </a:r>
            <a:r>
              <a:rPr lang="en-US" sz="1600" smtClean="0">
                <a:latin typeface="Times New Roman" pitchFamily="18" charset="0"/>
              </a:rPr>
              <a:t> the nature of the event that has been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detected</a:t>
            </a:r>
            <a:r>
              <a:rPr lang="en-US" sz="1600" smtClean="0">
                <a:latin typeface="Times New Roman" pitchFamily="18" charset="0"/>
              </a:rPr>
              <a:t>. The telephone number will be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redialed</a:t>
            </a:r>
            <a:r>
              <a:rPr lang="en-US" sz="1600" smtClean="0">
                <a:latin typeface="Times New Roman" pitchFamily="18" charset="0"/>
              </a:rPr>
              <a:t> every 20 seconds until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telephone connection</a:t>
            </a:r>
            <a:r>
              <a:rPr lang="en-US" sz="1600" smtClean="0">
                <a:latin typeface="Times New Roman" pitchFamily="18" charset="0"/>
              </a:rPr>
              <a:t>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obtained</a:t>
            </a:r>
            <a:r>
              <a:rPr lang="en-US" sz="1600" smtClean="0">
                <a:latin typeface="Times New Roman" pitchFamily="18" charset="0"/>
              </a:rPr>
              <a:t>.</a:t>
            </a:r>
          </a:p>
          <a:p>
            <a:pPr eaLnBrk="1" hangingPunct="1"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The homeowner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receives</a:t>
            </a:r>
            <a:r>
              <a:rPr lang="en-US" sz="1600" smtClean="0">
                <a:latin typeface="Times New Roman" pitchFamily="18" charset="0"/>
              </a:rPr>
              <a:t>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security information</a:t>
            </a:r>
            <a:r>
              <a:rPr lang="en-US" sz="1600" smtClean="0">
                <a:latin typeface="Times New Roman" pitchFamily="18" charset="0"/>
              </a:rPr>
              <a:t> via a control panel, the PC, or a browser, collectively called an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interface</a:t>
            </a:r>
            <a:r>
              <a:rPr lang="en-US" sz="1600" smtClean="0">
                <a:latin typeface="Times New Roman" pitchFamily="18" charset="0"/>
              </a:rPr>
              <a:t>. The interface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displays</a:t>
            </a:r>
            <a:r>
              <a:rPr lang="en-US" sz="1600" smtClean="0">
                <a:latin typeface="Times New Roman" pitchFamily="18" charset="0"/>
              </a:rPr>
              <a:t> prompting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messages</a:t>
            </a:r>
            <a:r>
              <a:rPr lang="en-US" sz="1600" smtClean="0">
                <a:latin typeface="Times New Roman" pitchFamily="18" charset="0"/>
              </a:rPr>
              <a:t> and system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status information</a:t>
            </a:r>
            <a:r>
              <a:rPr lang="en-US" sz="1600" smtClean="0">
                <a:latin typeface="Times New Roman" pitchFamily="18" charset="0"/>
              </a:rPr>
              <a:t> on the control panel, the PC, or the browser window. Homeowner interaction takes the following form…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Grammatical Parse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The </a:t>
            </a:r>
            <a:r>
              <a:rPr lang="en-US" sz="1600" b="1" i="1" smtClean="0">
                <a:solidFill>
                  <a:schemeClr val="tx2"/>
                </a:solidFill>
                <a:latin typeface="Times New Roman" pitchFamily="18" charset="0"/>
              </a:rPr>
              <a:t>SafeHome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 security function</a:t>
            </a:r>
            <a:r>
              <a:rPr lang="en-US" sz="1600" smtClean="0">
                <a:latin typeface="Times New Roman" pitchFamily="18" charset="0"/>
              </a:rPr>
              <a:t>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enables</a:t>
            </a:r>
            <a:r>
              <a:rPr lang="en-US" sz="1600" smtClean="0">
                <a:latin typeface="Times New Roman" pitchFamily="18" charset="0"/>
              </a:rPr>
              <a:t> the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homeowner</a:t>
            </a:r>
            <a:r>
              <a:rPr lang="en-US" sz="1600" smtClean="0">
                <a:latin typeface="Times New Roman" pitchFamily="18" charset="0"/>
              </a:rPr>
              <a:t> to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configure</a:t>
            </a:r>
            <a:r>
              <a:rPr lang="en-US" sz="1600" smtClean="0">
                <a:latin typeface="Times New Roman" pitchFamily="18" charset="0"/>
              </a:rPr>
              <a:t> the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security system</a:t>
            </a:r>
            <a:r>
              <a:rPr lang="en-US" sz="1600" smtClean="0">
                <a:latin typeface="Times New Roman" pitchFamily="18" charset="0"/>
              </a:rPr>
              <a:t> when it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installed</a:t>
            </a:r>
            <a:r>
              <a:rPr lang="en-US" sz="1600" smtClean="0">
                <a:latin typeface="Times New Roman" pitchFamily="18" charset="0"/>
              </a:rPr>
              <a:t>,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monitors</a:t>
            </a:r>
            <a:r>
              <a:rPr lang="en-US" sz="1600" smtClean="0">
                <a:latin typeface="Times New Roman" pitchFamily="18" charset="0"/>
              </a:rPr>
              <a:t> all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sensors</a:t>
            </a:r>
            <a:r>
              <a:rPr lang="en-US" sz="1600" smtClean="0">
                <a:latin typeface="Times New Roman" pitchFamily="18" charset="0"/>
              </a:rPr>
              <a:t>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connected</a:t>
            </a:r>
            <a:r>
              <a:rPr lang="en-US" sz="1600" smtClean="0">
                <a:latin typeface="Times New Roman" pitchFamily="18" charset="0"/>
              </a:rPr>
              <a:t> to the security system,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interacts</a:t>
            </a:r>
            <a:r>
              <a:rPr lang="en-US" sz="1600" smtClean="0">
                <a:latin typeface="Times New Roman" pitchFamily="18" charset="0"/>
              </a:rPr>
              <a:t> with the homeowner through the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Internet</a:t>
            </a:r>
            <a:r>
              <a:rPr lang="en-US" sz="1600" smtClean="0">
                <a:latin typeface="Times New Roman" pitchFamily="18" charset="0"/>
              </a:rPr>
              <a:t>, a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PC</a:t>
            </a:r>
            <a:r>
              <a:rPr lang="en-US" sz="1600" smtClean="0">
                <a:latin typeface="Times New Roman" pitchFamily="18" charset="0"/>
              </a:rPr>
              <a:t>, or a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control panel</a:t>
            </a:r>
            <a:r>
              <a:rPr lang="en-US" sz="1600" smtClean="0"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During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installation</a:t>
            </a:r>
            <a:r>
              <a:rPr lang="en-US" sz="1600" smtClean="0">
                <a:latin typeface="Times New Roman" pitchFamily="18" charset="0"/>
              </a:rPr>
              <a:t>, the </a:t>
            </a:r>
            <a:r>
              <a:rPr lang="en-US" sz="1600" i="1" smtClean="0">
                <a:latin typeface="Times New Roman" pitchFamily="18" charset="0"/>
              </a:rPr>
              <a:t>SafeHome</a:t>
            </a:r>
            <a:r>
              <a:rPr lang="en-US" sz="1600" smtClean="0">
                <a:latin typeface="Times New Roman" pitchFamily="18" charset="0"/>
              </a:rPr>
              <a:t> PC is used to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program</a:t>
            </a:r>
            <a:r>
              <a:rPr lang="en-US" sz="1600" smtClean="0">
                <a:latin typeface="Times New Roman" pitchFamily="18" charset="0"/>
              </a:rPr>
              <a:t>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configure</a:t>
            </a:r>
            <a:r>
              <a:rPr lang="en-US" sz="1600" smtClean="0">
                <a:latin typeface="Times New Roman" pitchFamily="18" charset="0"/>
              </a:rPr>
              <a:t> the system. Each sensor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assigned</a:t>
            </a:r>
            <a:r>
              <a:rPr lang="en-US" sz="1600" smtClean="0">
                <a:latin typeface="Times New Roman" pitchFamily="18" charset="0"/>
              </a:rPr>
              <a:t> a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number</a:t>
            </a:r>
            <a:r>
              <a:rPr lang="en-US" sz="1600" smtClean="0">
                <a:latin typeface="Times New Roman" pitchFamily="18" charset="0"/>
              </a:rPr>
              <a:t> and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type</a:t>
            </a:r>
            <a:r>
              <a:rPr lang="en-US" sz="1600" smtClean="0">
                <a:latin typeface="Times New Roman" pitchFamily="18" charset="0"/>
              </a:rPr>
              <a:t>, a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master password</a:t>
            </a:r>
            <a:r>
              <a:rPr lang="en-US" sz="1600" smtClean="0">
                <a:latin typeface="Times New Roman" pitchFamily="18" charset="0"/>
              </a:rPr>
              <a:t>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programmed</a:t>
            </a:r>
            <a:r>
              <a:rPr lang="en-US" sz="1600" smtClean="0">
                <a:latin typeface="Times New Roman" pitchFamily="18" charset="0"/>
              </a:rPr>
              <a:t> for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arming</a:t>
            </a:r>
            <a:r>
              <a:rPr lang="en-US" sz="1600" smtClean="0">
                <a:latin typeface="Times New Roman" pitchFamily="18" charset="0"/>
              </a:rPr>
              <a:t>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disarming</a:t>
            </a:r>
            <a:r>
              <a:rPr lang="en-US" sz="1600" smtClean="0">
                <a:latin typeface="Times New Roman" pitchFamily="18" charset="0"/>
              </a:rPr>
              <a:t> the system, and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telephone number(s)</a:t>
            </a:r>
            <a:r>
              <a:rPr lang="en-US" sz="1600" smtClean="0">
                <a:latin typeface="Times New Roman" pitchFamily="18" charset="0"/>
              </a:rPr>
              <a:t> are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input</a:t>
            </a:r>
            <a:r>
              <a:rPr lang="en-US" sz="1600" smtClean="0">
                <a:latin typeface="Times New Roman" pitchFamily="18" charset="0"/>
              </a:rPr>
              <a:t> for dialing when a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sensor event</a:t>
            </a:r>
            <a:r>
              <a:rPr lang="en-US" sz="1600" smtClean="0">
                <a:latin typeface="Times New Roman" pitchFamily="18" charset="0"/>
              </a:rPr>
              <a:t> occurs.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When a sensor event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recognized</a:t>
            </a:r>
            <a:r>
              <a:rPr lang="en-US" sz="1600" smtClean="0">
                <a:latin typeface="Times New Roman" pitchFamily="18" charset="0"/>
              </a:rPr>
              <a:t>, the software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invokes</a:t>
            </a:r>
            <a:r>
              <a:rPr lang="en-US" sz="1600" smtClean="0">
                <a:latin typeface="Times New Roman" pitchFamily="18" charset="0"/>
              </a:rPr>
              <a:t> an audible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alarm</a:t>
            </a:r>
            <a:r>
              <a:rPr lang="en-US" sz="1600" smtClean="0">
                <a:latin typeface="Times New Roman" pitchFamily="18" charset="0"/>
              </a:rPr>
              <a:t> attached to the system. After a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delay time</a:t>
            </a:r>
            <a:r>
              <a:rPr lang="en-US" sz="1600" smtClean="0">
                <a:latin typeface="Times New Roman" pitchFamily="18" charset="0"/>
              </a:rPr>
              <a:t> that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specified</a:t>
            </a:r>
            <a:r>
              <a:rPr lang="en-US" sz="1600" smtClean="0">
                <a:latin typeface="Times New Roman" pitchFamily="18" charset="0"/>
              </a:rPr>
              <a:t> by the homeowner during system configuration activities, the software </a:t>
            </a:r>
            <a:r>
              <a:rPr lang="en-US" sz="1600" i="1" smtClean="0">
                <a:latin typeface="Times New Roman" pitchFamily="18" charset="0"/>
              </a:rPr>
              <a:t>dials</a:t>
            </a:r>
            <a:r>
              <a:rPr lang="en-US" sz="1600" smtClean="0">
                <a:latin typeface="Times New Roman" pitchFamily="18" charset="0"/>
              </a:rPr>
              <a:t> a telephone number of a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monitoring service</a:t>
            </a:r>
            <a:r>
              <a:rPr lang="en-US" sz="1600" smtClean="0">
                <a:latin typeface="Times New Roman" pitchFamily="18" charset="0"/>
              </a:rPr>
              <a:t>,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provides</a:t>
            </a:r>
            <a:r>
              <a:rPr lang="en-US" sz="1600" smtClean="0">
                <a:latin typeface="Times New Roman" pitchFamily="18" charset="0"/>
              </a:rPr>
              <a:t> information about the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location</a:t>
            </a:r>
            <a:r>
              <a:rPr lang="en-US" sz="1600" smtClean="0">
                <a:latin typeface="Times New Roman" pitchFamily="18" charset="0"/>
              </a:rPr>
              <a:t>,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reporting</a:t>
            </a:r>
            <a:r>
              <a:rPr lang="en-US" sz="1600" smtClean="0">
                <a:latin typeface="Times New Roman" pitchFamily="18" charset="0"/>
              </a:rPr>
              <a:t> the nature of the event that has been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detected</a:t>
            </a:r>
            <a:r>
              <a:rPr lang="en-US" sz="1600" smtClean="0">
                <a:latin typeface="Times New Roman" pitchFamily="18" charset="0"/>
              </a:rPr>
              <a:t>. The telephone number will be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redialed</a:t>
            </a:r>
            <a:r>
              <a:rPr lang="en-US" sz="1600" smtClean="0">
                <a:latin typeface="Times New Roman" pitchFamily="18" charset="0"/>
              </a:rPr>
              <a:t> every 20 seconds until a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telephone connection</a:t>
            </a:r>
            <a:r>
              <a:rPr lang="en-US" sz="1600" smtClean="0">
                <a:latin typeface="Times New Roman" pitchFamily="18" charset="0"/>
              </a:rPr>
              <a:t>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obtained</a:t>
            </a:r>
            <a:r>
              <a:rPr lang="en-US" sz="1600" smtClean="0"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The homeowner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receives</a:t>
            </a:r>
            <a:r>
              <a:rPr lang="en-US" sz="1600" smtClean="0">
                <a:latin typeface="Times New Roman" pitchFamily="18" charset="0"/>
              </a:rPr>
              <a:t>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security information</a:t>
            </a:r>
            <a:r>
              <a:rPr lang="en-US" sz="1600" smtClean="0">
                <a:latin typeface="Times New Roman" pitchFamily="18" charset="0"/>
              </a:rPr>
              <a:t> via a control panel, the PC, or a browser, collectively called an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interface</a:t>
            </a:r>
            <a:r>
              <a:rPr lang="en-US" sz="1600" smtClean="0">
                <a:latin typeface="Times New Roman" pitchFamily="18" charset="0"/>
              </a:rPr>
              <a:t>. The interface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displays</a:t>
            </a:r>
            <a:r>
              <a:rPr lang="en-US" sz="1600" smtClean="0">
                <a:latin typeface="Times New Roman" pitchFamily="18" charset="0"/>
              </a:rPr>
              <a:t> prompting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messages</a:t>
            </a:r>
            <a:r>
              <a:rPr lang="en-US" sz="1600" smtClean="0">
                <a:latin typeface="Times New Roman" pitchFamily="18" charset="0"/>
              </a:rPr>
              <a:t> and system</a:t>
            </a:r>
            <a:r>
              <a:rPr lang="en-US" sz="1600" b="1" smtClean="0">
                <a:latin typeface="Times New Roman" pitchFamily="18" charset="0"/>
              </a:rPr>
              <a:t> </a:t>
            </a:r>
            <a:r>
              <a:rPr lang="en-US" sz="1600" b="1" smtClean="0">
                <a:solidFill>
                  <a:schemeClr val="tx2"/>
                </a:solidFill>
                <a:latin typeface="Times New Roman" pitchFamily="18" charset="0"/>
              </a:rPr>
              <a:t>status information</a:t>
            </a:r>
            <a:r>
              <a:rPr lang="en-US" sz="1600" smtClean="0">
                <a:latin typeface="Times New Roman" pitchFamily="18" charset="0"/>
              </a:rPr>
              <a:t> on the control panel, the PC, or the browser window. Homeowner interaction takes the following form…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001000" cy="4114800"/>
          </a:xfrm>
        </p:spPr>
        <p:txBody>
          <a:bodyPr/>
          <a:lstStyle/>
          <a:p>
            <a:pPr eaLnBrk="1" hangingPunct="1"/>
            <a:r>
              <a:rPr lang="en-US" sz="2000" smtClean="0"/>
              <a:t>General classifications for a potential class</a:t>
            </a:r>
          </a:p>
          <a:p>
            <a:pPr lvl="1" eaLnBrk="1" hangingPunct="1"/>
            <a:r>
              <a:rPr lang="en-US" sz="1800" smtClean="0"/>
              <a:t>External entity (e.g., another system, a device, a person)</a:t>
            </a:r>
          </a:p>
          <a:p>
            <a:pPr lvl="1" eaLnBrk="1" hangingPunct="1"/>
            <a:r>
              <a:rPr lang="en-US" sz="1800" smtClean="0"/>
              <a:t>Thing (e.g., report, screen display)</a:t>
            </a:r>
          </a:p>
          <a:p>
            <a:pPr lvl="1" eaLnBrk="1" hangingPunct="1"/>
            <a:r>
              <a:rPr lang="en-US" sz="1800" smtClean="0"/>
              <a:t>Occurrence or event (e.g., movement, completion)</a:t>
            </a:r>
          </a:p>
          <a:p>
            <a:pPr lvl="1" eaLnBrk="1" hangingPunct="1"/>
            <a:r>
              <a:rPr lang="en-US" sz="1800" smtClean="0"/>
              <a:t>Role (e.g., manager, engineer, salesperson)</a:t>
            </a:r>
          </a:p>
          <a:p>
            <a:pPr lvl="1" eaLnBrk="1" hangingPunct="1"/>
            <a:r>
              <a:rPr lang="en-US" sz="1800" smtClean="0"/>
              <a:t>Organizational unit (e.g., division, group, team)</a:t>
            </a:r>
          </a:p>
          <a:p>
            <a:pPr lvl="1" eaLnBrk="1" hangingPunct="1"/>
            <a:r>
              <a:rPr lang="en-US" sz="1800" smtClean="0"/>
              <a:t>Place (e.g., manufacturing floor, loading dock)</a:t>
            </a:r>
          </a:p>
          <a:p>
            <a:pPr lvl="1" eaLnBrk="1" hangingPunct="1"/>
            <a:r>
              <a:rPr lang="en-US" sz="1800" smtClean="0"/>
              <a:t>Structure (e.g., sensor, vehicle, computer)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Identifying Analysis Classes</a:t>
            </a:r>
            <a:br>
              <a:rPr lang="en-US" smtClean="0"/>
            </a:br>
            <a:r>
              <a:rPr lang="en-US" smtClean="0"/>
              <a:t>(continued)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3505200" y="61722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(More on next slide)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Selection Criteria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848600" cy="4525963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Retained information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Needed services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Multiple attributes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Common attributes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Common operations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Essential requirements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Identifying Classes</a:t>
            </a:r>
          </a:p>
        </p:txBody>
      </p:sp>
      <p:graphicFrame>
        <p:nvGraphicFramePr>
          <p:cNvPr id="176131" name="Group 3"/>
          <p:cNvGraphicFramePr>
            <a:graphicFrameLocks noGrp="1"/>
          </p:cNvGraphicFramePr>
          <p:nvPr>
            <p:ph type="tbl" idx="1"/>
          </p:nvPr>
        </p:nvGraphicFramePr>
        <p:xfrm>
          <a:off x="685800" y="1981200"/>
          <a:ext cx="7772400" cy="4389120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Potential class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Classification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cs typeface="Arial" charset="0"/>
                        </a:rPr>
                        <a:t>Accept / Reject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homeowner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role; external entity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reject: 1, 2 fail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sensor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external entity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accept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control panel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external entity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accept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installation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occurrence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reject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(security) system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thing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accept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number, 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not objects, attributes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reject: 3 fails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master password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thing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reject: 3 fails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telephone number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thing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reject: 3 fails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sensor event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occurrence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accept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audible alarm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external entity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accept: 1 fails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monitoring service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organizational unit; ee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reject: 1, 2 fail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Defining Attributes of a Class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153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Attributes of a class are those nouns from the grammatical parse that reasonably belong to a class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Attributes hold the values that describe the current properties or state of a class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An attribute may also appear initially as a potential class that is later rejected because of the class selection criteria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In identifying attributes, the following question should be answered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What data items (composite and/or elementary) will fully define a specific class in the context of the problem at hand?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Usually an item is not an attribute if </a:t>
            </a:r>
            <a:r>
              <a:rPr lang="en-US" sz="2000" u="sng" smtClean="0"/>
              <a:t>more than one</a:t>
            </a:r>
            <a:r>
              <a:rPr lang="en-US" sz="2000" smtClean="0"/>
              <a:t> of them is to be associated with a class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Defining Operations of a Class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153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Operations define the behavior of an object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Four categories of operations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Operations that manipulate data in some way to </a:t>
            </a:r>
            <a:r>
              <a:rPr lang="en-US" sz="1800" u="sng" smtClean="0"/>
              <a:t>change the state</a:t>
            </a:r>
            <a:r>
              <a:rPr lang="en-US" sz="1800" smtClean="0"/>
              <a:t> of an object (e.g., add, delete, modify)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Operations that </a:t>
            </a:r>
            <a:r>
              <a:rPr lang="en-US" sz="1800" u="sng" smtClean="0"/>
              <a:t>perform a computation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Operations that </a:t>
            </a:r>
            <a:r>
              <a:rPr lang="en-US" sz="1800" u="sng" smtClean="0"/>
              <a:t>inquire about the state</a:t>
            </a:r>
            <a:r>
              <a:rPr lang="en-US" sz="1800" smtClean="0"/>
              <a:t> of an object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Operations that </a:t>
            </a:r>
            <a:r>
              <a:rPr lang="en-US" sz="1800" u="sng" smtClean="0"/>
              <a:t>monitor </a:t>
            </a:r>
            <a:r>
              <a:rPr lang="en-US" sz="1800" smtClean="0"/>
              <a:t>an object </a:t>
            </a:r>
            <a:r>
              <a:rPr lang="en-US" sz="1800" u="sng" smtClean="0"/>
              <a:t>for</a:t>
            </a:r>
            <a:r>
              <a:rPr lang="en-US" sz="1800" smtClean="0"/>
              <a:t> the occurrence of </a:t>
            </a:r>
            <a:r>
              <a:rPr lang="en-US" sz="1800" u="sng" smtClean="0"/>
              <a:t>a controlling event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An operation has knowledge about the </a:t>
            </a:r>
            <a:r>
              <a:rPr lang="en-US" sz="2000" u="sng" smtClean="0"/>
              <a:t>state</a:t>
            </a:r>
            <a:r>
              <a:rPr lang="en-US" sz="2000" smtClean="0"/>
              <a:t> of a class and the nature of its </a:t>
            </a:r>
            <a:r>
              <a:rPr lang="en-US" sz="2000" u="sng" smtClean="0"/>
              <a:t>associations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action performed by an operation is based on the current values of the attributes of a class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Using a grammatical parse again, circle the verbs; then select the verbs that relate to the problem domain classes that were previously identified</a:t>
            </a:r>
          </a:p>
          <a:p>
            <a:pPr lvl="1" eaLnBrk="1" hangingPunct="1">
              <a:lnSpc>
                <a:spcPct val="90000"/>
              </a:lnSpc>
            </a:pPr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Identifying operations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The </a:t>
            </a:r>
            <a:r>
              <a:rPr lang="en-US" sz="1600" i="1" smtClean="0">
                <a:solidFill>
                  <a:schemeClr val="tx2"/>
                </a:solidFill>
                <a:latin typeface="Times New Roman" pitchFamily="18" charset="0"/>
              </a:rPr>
              <a:t>SafeHome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 security function</a:t>
            </a:r>
            <a:r>
              <a:rPr lang="en-US" sz="1600" smtClean="0">
                <a:latin typeface="Times New Roman" pitchFamily="18" charset="0"/>
              </a:rPr>
              <a:t>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enables</a:t>
            </a:r>
            <a:r>
              <a:rPr lang="en-US" sz="1600" smtClean="0">
                <a:latin typeface="Times New Roman" pitchFamily="18" charset="0"/>
              </a:rPr>
              <a:t> the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homeowner</a:t>
            </a:r>
            <a:r>
              <a:rPr lang="en-US" sz="1600" smtClean="0">
                <a:latin typeface="Times New Roman" pitchFamily="18" charset="0"/>
              </a:rPr>
              <a:t> to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configure</a:t>
            </a:r>
            <a:r>
              <a:rPr lang="en-US" sz="1600" smtClean="0">
                <a:latin typeface="Times New Roman" pitchFamily="18" charset="0"/>
              </a:rPr>
              <a:t> the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security system</a:t>
            </a:r>
            <a:r>
              <a:rPr lang="en-US" sz="1600" smtClean="0">
                <a:latin typeface="Times New Roman" pitchFamily="18" charset="0"/>
              </a:rPr>
              <a:t> when it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installed</a:t>
            </a:r>
            <a:r>
              <a:rPr lang="en-US" sz="1600" smtClean="0">
                <a:latin typeface="Times New Roman" pitchFamily="18" charset="0"/>
              </a:rPr>
              <a:t>,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monitors</a:t>
            </a:r>
            <a:r>
              <a:rPr lang="en-US" sz="1600" smtClean="0">
                <a:latin typeface="Times New Roman" pitchFamily="18" charset="0"/>
              </a:rPr>
              <a:t> all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sensors</a:t>
            </a:r>
            <a:r>
              <a:rPr lang="en-US" sz="1600" smtClean="0">
                <a:latin typeface="Times New Roman" pitchFamily="18" charset="0"/>
              </a:rPr>
              <a:t>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connected</a:t>
            </a:r>
            <a:r>
              <a:rPr lang="en-US" sz="1600" smtClean="0">
                <a:latin typeface="Times New Roman" pitchFamily="18" charset="0"/>
              </a:rPr>
              <a:t> to the security system,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interacts</a:t>
            </a:r>
            <a:r>
              <a:rPr lang="en-US" sz="1600" smtClean="0">
                <a:latin typeface="Times New Roman" pitchFamily="18" charset="0"/>
              </a:rPr>
              <a:t> with the homeowner through the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Internet</a:t>
            </a:r>
            <a:r>
              <a:rPr lang="en-US" sz="1600" smtClean="0">
                <a:latin typeface="Times New Roman" pitchFamily="18" charset="0"/>
              </a:rPr>
              <a:t>,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PC</a:t>
            </a:r>
            <a:r>
              <a:rPr lang="en-US" sz="1600" smtClean="0">
                <a:latin typeface="Times New Roman" pitchFamily="18" charset="0"/>
              </a:rPr>
              <a:t>, or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control panel</a:t>
            </a:r>
            <a:r>
              <a:rPr lang="en-US" sz="1600" smtClean="0"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During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installation</a:t>
            </a:r>
            <a:r>
              <a:rPr lang="en-US" sz="1600" smtClean="0">
                <a:latin typeface="Times New Roman" pitchFamily="18" charset="0"/>
              </a:rPr>
              <a:t>, the </a:t>
            </a:r>
            <a:r>
              <a:rPr lang="en-US" sz="1600" i="1" smtClean="0">
                <a:latin typeface="Times New Roman" pitchFamily="18" charset="0"/>
              </a:rPr>
              <a:t>SafeHome</a:t>
            </a:r>
            <a:r>
              <a:rPr lang="en-US" sz="1600" smtClean="0">
                <a:latin typeface="Times New Roman" pitchFamily="18" charset="0"/>
              </a:rPr>
              <a:t> PC is used to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program</a:t>
            </a:r>
            <a:r>
              <a:rPr lang="en-US" sz="1600" smtClean="0">
                <a:latin typeface="Times New Roman" pitchFamily="18" charset="0"/>
              </a:rPr>
              <a:t>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configure</a:t>
            </a:r>
            <a:r>
              <a:rPr lang="en-US" sz="1600" smtClean="0">
                <a:latin typeface="Times New Roman" pitchFamily="18" charset="0"/>
              </a:rPr>
              <a:t> the system. Each sensor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assigned</a:t>
            </a:r>
            <a:r>
              <a:rPr lang="en-US" sz="1600" smtClean="0">
                <a:latin typeface="Times New Roman" pitchFamily="18" charset="0"/>
              </a:rPr>
              <a:t>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number</a:t>
            </a:r>
            <a:r>
              <a:rPr lang="en-US" sz="1600" smtClean="0">
                <a:latin typeface="Times New Roman" pitchFamily="18" charset="0"/>
              </a:rPr>
              <a:t>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type</a:t>
            </a:r>
            <a:r>
              <a:rPr lang="en-US" sz="1600" smtClean="0">
                <a:latin typeface="Times New Roman" pitchFamily="18" charset="0"/>
              </a:rPr>
              <a:t>,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master password</a:t>
            </a:r>
            <a:r>
              <a:rPr lang="en-US" sz="1600" smtClean="0">
                <a:latin typeface="Times New Roman" pitchFamily="18" charset="0"/>
              </a:rPr>
              <a:t>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programmed</a:t>
            </a:r>
            <a:r>
              <a:rPr lang="en-US" sz="1600" smtClean="0">
                <a:latin typeface="Times New Roman" pitchFamily="18" charset="0"/>
              </a:rPr>
              <a:t> for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arming</a:t>
            </a:r>
            <a:r>
              <a:rPr lang="en-US" sz="1600" smtClean="0">
                <a:latin typeface="Times New Roman" pitchFamily="18" charset="0"/>
              </a:rPr>
              <a:t>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disarming</a:t>
            </a:r>
            <a:r>
              <a:rPr lang="en-US" sz="1600" smtClean="0">
                <a:latin typeface="Times New Roman" pitchFamily="18" charset="0"/>
              </a:rPr>
              <a:t> the system, and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telephone number(s)</a:t>
            </a:r>
            <a:r>
              <a:rPr lang="en-US" sz="1600" smtClean="0">
                <a:latin typeface="Times New Roman" pitchFamily="18" charset="0"/>
              </a:rPr>
              <a:t> are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input</a:t>
            </a:r>
            <a:r>
              <a:rPr lang="en-US" sz="1600" smtClean="0">
                <a:latin typeface="Times New Roman" pitchFamily="18" charset="0"/>
              </a:rPr>
              <a:t> for dialing when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sensor event</a:t>
            </a:r>
            <a:r>
              <a:rPr lang="en-US" sz="1600" smtClean="0">
                <a:latin typeface="Times New Roman" pitchFamily="18" charset="0"/>
              </a:rPr>
              <a:t> occurs.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When a sensor event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recognized</a:t>
            </a:r>
            <a:r>
              <a:rPr lang="en-US" sz="1600" smtClean="0">
                <a:latin typeface="Times New Roman" pitchFamily="18" charset="0"/>
              </a:rPr>
              <a:t>, the software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invokes</a:t>
            </a:r>
            <a:r>
              <a:rPr lang="en-US" sz="1600" smtClean="0">
                <a:latin typeface="Times New Roman" pitchFamily="18" charset="0"/>
              </a:rPr>
              <a:t> an audible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alarm</a:t>
            </a:r>
            <a:r>
              <a:rPr lang="en-US" sz="1600" smtClean="0">
                <a:latin typeface="Times New Roman" pitchFamily="18" charset="0"/>
              </a:rPr>
              <a:t> attached to the system. After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delay time</a:t>
            </a:r>
            <a:r>
              <a:rPr lang="en-US" sz="1600" smtClean="0">
                <a:latin typeface="Times New Roman" pitchFamily="18" charset="0"/>
              </a:rPr>
              <a:t> that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specified</a:t>
            </a:r>
            <a:r>
              <a:rPr lang="en-US" sz="1600" smtClean="0">
                <a:latin typeface="Times New Roman" pitchFamily="18" charset="0"/>
              </a:rPr>
              <a:t> by the homeowner during system configuration activities, the software </a:t>
            </a:r>
            <a:r>
              <a:rPr lang="en-US" sz="1600" i="1" smtClean="0">
                <a:latin typeface="Times New Roman" pitchFamily="18" charset="0"/>
              </a:rPr>
              <a:t>dials</a:t>
            </a:r>
            <a:r>
              <a:rPr lang="en-US" sz="1600" smtClean="0">
                <a:latin typeface="Times New Roman" pitchFamily="18" charset="0"/>
              </a:rPr>
              <a:t> a telephone number of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monitoring service</a:t>
            </a:r>
            <a:r>
              <a:rPr lang="en-US" sz="1600" smtClean="0">
                <a:latin typeface="Times New Roman" pitchFamily="18" charset="0"/>
              </a:rPr>
              <a:t>,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provides</a:t>
            </a:r>
            <a:r>
              <a:rPr lang="en-US" sz="1600" smtClean="0">
                <a:latin typeface="Times New Roman" pitchFamily="18" charset="0"/>
              </a:rPr>
              <a:t> information about the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location</a:t>
            </a:r>
            <a:r>
              <a:rPr lang="en-US" sz="1600" smtClean="0">
                <a:latin typeface="Times New Roman" pitchFamily="18" charset="0"/>
              </a:rPr>
              <a:t>,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reporting</a:t>
            </a:r>
            <a:r>
              <a:rPr lang="en-US" sz="1600" smtClean="0">
                <a:latin typeface="Times New Roman" pitchFamily="18" charset="0"/>
              </a:rPr>
              <a:t> the nature of the event that has been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detected</a:t>
            </a:r>
            <a:r>
              <a:rPr lang="en-US" sz="1600" smtClean="0">
                <a:latin typeface="Times New Roman" pitchFamily="18" charset="0"/>
              </a:rPr>
              <a:t>. The telephone number will be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redialed</a:t>
            </a:r>
            <a:r>
              <a:rPr lang="en-US" sz="1600" smtClean="0">
                <a:latin typeface="Times New Roman" pitchFamily="18" charset="0"/>
              </a:rPr>
              <a:t> every 20 seconds until a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telephone connection</a:t>
            </a:r>
            <a:r>
              <a:rPr lang="en-US" sz="1600" smtClean="0">
                <a:latin typeface="Times New Roman" pitchFamily="18" charset="0"/>
              </a:rPr>
              <a:t> is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obtained</a:t>
            </a:r>
            <a:r>
              <a:rPr lang="en-US" sz="1600" smtClean="0"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smtClean="0">
                <a:latin typeface="Times New Roman" pitchFamily="18" charset="0"/>
              </a:rPr>
              <a:t>The homeowner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receives</a:t>
            </a:r>
            <a:r>
              <a:rPr lang="en-US" sz="1600" smtClean="0">
                <a:latin typeface="Times New Roman" pitchFamily="18" charset="0"/>
              </a:rPr>
              <a:t>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security information</a:t>
            </a:r>
            <a:r>
              <a:rPr lang="en-US" sz="1600" smtClean="0">
                <a:latin typeface="Times New Roman" pitchFamily="18" charset="0"/>
              </a:rPr>
              <a:t> via a control panel, the PC, or a browser, collectively called an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interface</a:t>
            </a:r>
            <a:r>
              <a:rPr lang="en-US" sz="1600" smtClean="0">
                <a:latin typeface="Times New Roman" pitchFamily="18" charset="0"/>
              </a:rPr>
              <a:t>. The interface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displays</a:t>
            </a:r>
            <a:r>
              <a:rPr lang="en-US" sz="1600" smtClean="0">
                <a:latin typeface="Times New Roman" pitchFamily="18" charset="0"/>
              </a:rPr>
              <a:t> prompting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messages</a:t>
            </a:r>
            <a:r>
              <a:rPr lang="en-US" sz="1600" smtClean="0">
                <a:latin typeface="Times New Roman" pitchFamily="18" charset="0"/>
              </a:rPr>
              <a:t> and system </a:t>
            </a:r>
            <a:r>
              <a:rPr lang="en-US" sz="1600" smtClean="0">
                <a:solidFill>
                  <a:schemeClr val="tx2"/>
                </a:solidFill>
                <a:latin typeface="Times New Roman" pitchFamily="18" charset="0"/>
              </a:rPr>
              <a:t>status information</a:t>
            </a:r>
            <a:r>
              <a:rPr lang="en-US" sz="1600" smtClean="0">
                <a:latin typeface="Times New Roman" pitchFamily="18" charset="0"/>
              </a:rPr>
              <a:t> on the control panel, the PC, or the browser window. Homeowner interaction takes the following form…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Identifying operations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</a:rPr>
              <a:t>The </a:t>
            </a:r>
            <a:r>
              <a:rPr lang="en-US" sz="1600" i="1" dirty="0" err="1" smtClean="0">
                <a:solidFill>
                  <a:schemeClr val="tx2"/>
                </a:solidFill>
                <a:latin typeface="Times New Roman" pitchFamily="18" charset="0"/>
              </a:rPr>
              <a:t>SafeHome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 security function</a:t>
            </a:r>
            <a:r>
              <a:rPr lang="en-US" sz="1600" dirty="0" smtClean="0">
                <a:latin typeface="Times New Roman" pitchFamily="18" charset="0"/>
              </a:rPr>
              <a:t>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enables</a:t>
            </a:r>
            <a:r>
              <a:rPr lang="en-US" sz="1600" dirty="0" smtClean="0">
                <a:latin typeface="Times New Roman" pitchFamily="18" charset="0"/>
              </a:rPr>
              <a:t> the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homeowner</a:t>
            </a:r>
            <a:r>
              <a:rPr lang="en-US" sz="1600" dirty="0" smtClean="0">
                <a:latin typeface="Times New Roman" pitchFamily="18" charset="0"/>
              </a:rPr>
              <a:t> to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configure</a:t>
            </a:r>
            <a:r>
              <a:rPr lang="en-US" sz="1600" dirty="0" smtClean="0">
                <a:latin typeface="Times New Roman" pitchFamily="18" charset="0"/>
              </a:rPr>
              <a:t> the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security system</a:t>
            </a:r>
            <a:r>
              <a:rPr lang="en-US" sz="1600" dirty="0" smtClean="0">
                <a:latin typeface="Times New Roman" pitchFamily="18" charset="0"/>
              </a:rPr>
              <a:t> when it is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installed</a:t>
            </a:r>
            <a:r>
              <a:rPr lang="en-US" sz="1600" dirty="0" smtClean="0">
                <a:latin typeface="Times New Roman" pitchFamily="18" charset="0"/>
              </a:rPr>
              <a:t>,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monitors</a:t>
            </a:r>
            <a:r>
              <a:rPr lang="en-US" sz="1600" dirty="0" smtClean="0">
                <a:latin typeface="Times New Roman" pitchFamily="18" charset="0"/>
              </a:rPr>
              <a:t> all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sensors</a:t>
            </a:r>
            <a:r>
              <a:rPr lang="en-US" sz="1600" dirty="0" smtClean="0">
                <a:latin typeface="Times New Roman" pitchFamily="18" charset="0"/>
              </a:rPr>
              <a:t>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connected</a:t>
            </a:r>
            <a:r>
              <a:rPr lang="en-US" sz="1600" dirty="0" smtClean="0">
                <a:latin typeface="Times New Roman" pitchFamily="18" charset="0"/>
              </a:rPr>
              <a:t> to the security system, and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interacts</a:t>
            </a:r>
            <a:r>
              <a:rPr lang="en-US" sz="1600" dirty="0" smtClean="0">
                <a:latin typeface="Times New Roman" pitchFamily="18" charset="0"/>
              </a:rPr>
              <a:t> with the homeowner through the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Internet</a:t>
            </a:r>
            <a:r>
              <a:rPr lang="en-US" sz="1600" dirty="0" smtClean="0">
                <a:latin typeface="Times New Roman" pitchFamily="18" charset="0"/>
              </a:rPr>
              <a:t>, a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PC</a:t>
            </a:r>
            <a:r>
              <a:rPr lang="en-US" sz="1600" dirty="0" smtClean="0">
                <a:latin typeface="Times New Roman" pitchFamily="18" charset="0"/>
              </a:rPr>
              <a:t>, or a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control panel</a:t>
            </a:r>
            <a:r>
              <a:rPr lang="en-US" sz="1600" dirty="0" smtClean="0"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</a:rPr>
              <a:t>During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installation</a:t>
            </a:r>
            <a:r>
              <a:rPr lang="en-US" sz="1600" dirty="0" smtClean="0">
                <a:latin typeface="Times New Roman" pitchFamily="18" charset="0"/>
              </a:rPr>
              <a:t>, the </a:t>
            </a:r>
            <a:r>
              <a:rPr lang="en-US" sz="1600" i="1" dirty="0" err="1" smtClean="0">
                <a:latin typeface="Times New Roman" pitchFamily="18" charset="0"/>
              </a:rPr>
              <a:t>SafeHome</a:t>
            </a:r>
            <a:r>
              <a:rPr lang="en-US" sz="1600" dirty="0" smtClean="0">
                <a:latin typeface="Times New Roman" pitchFamily="18" charset="0"/>
              </a:rPr>
              <a:t> PC is used to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program</a:t>
            </a:r>
            <a:r>
              <a:rPr lang="en-US" sz="1600" dirty="0" smtClean="0">
                <a:latin typeface="Times New Roman" pitchFamily="18" charset="0"/>
              </a:rPr>
              <a:t> and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configure</a:t>
            </a:r>
            <a:r>
              <a:rPr lang="en-US" sz="1600" dirty="0" smtClean="0">
                <a:latin typeface="Times New Roman" pitchFamily="18" charset="0"/>
              </a:rPr>
              <a:t> the system. Each sensor is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assigned</a:t>
            </a:r>
            <a:r>
              <a:rPr lang="en-US" sz="1600" dirty="0" smtClean="0">
                <a:latin typeface="Times New Roman" pitchFamily="18" charset="0"/>
              </a:rPr>
              <a:t> a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number</a:t>
            </a:r>
            <a:r>
              <a:rPr lang="en-US" sz="1600" dirty="0" smtClean="0">
                <a:latin typeface="Times New Roman" pitchFamily="18" charset="0"/>
              </a:rPr>
              <a:t> and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type</a:t>
            </a:r>
            <a:r>
              <a:rPr lang="en-US" sz="1600" dirty="0" smtClean="0">
                <a:latin typeface="Times New Roman" pitchFamily="18" charset="0"/>
              </a:rPr>
              <a:t>, a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master password</a:t>
            </a:r>
            <a:r>
              <a:rPr lang="en-US" sz="1600" dirty="0" smtClean="0">
                <a:latin typeface="Times New Roman" pitchFamily="18" charset="0"/>
              </a:rPr>
              <a:t> is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programmed</a:t>
            </a:r>
            <a:r>
              <a:rPr lang="en-US" sz="1600" dirty="0" smtClean="0">
                <a:latin typeface="Times New Roman" pitchFamily="18" charset="0"/>
              </a:rPr>
              <a:t> for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arming</a:t>
            </a:r>
            <a:r>
              <a:rPr lang="en-US" sz="1600" dirty="0" smtClean="0">
                <a:latin typeface="Times New Roman" pitchFamily="18" charset="0"/>
              </a:rPr>
              <a:t> and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disarming</a:t>
            </a:r>
            <a:r>
              <a:rPr lang="en-US" sz="1600" dirty="0" smtClean="0">
                <a:latin typeface="Times New Roman" pitchFamily="18" charset="0"/>
              </a:rPr>
              <a:t> the system, and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telephone number(s)</a:t>
            </a:r>
            <a:r>
              <a:rPr lang="en-US" sz="1600" dirty="0" smtClean="0">
                <a:latin typeface="Times New Roman" pitchFamily="18" charset="0"/>
              </a:rPr>
              <a:t> are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input</a:t>
            </a:r>
            <a:r>
              <a:rPr lang="en-US" sz="1600" dirty="0" smtClean="0">
                <a:latin typeface="Times New Roman" pitchFamily="18" charset="0"/>
              </a:rPr>
              <a:t> for dialing when a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sensor event</a:t>
            </a:r>
            <a:r>
              <a:rPr lang="en-US" sz="1600" dirty="0" smtClean="0">
                <a:latin typeface="Times New Roman" pitchFamily="18" charset="0"/>
              </a:rPr>
              <a:t> occurs.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</a:rPr>
              <a:t>When a sensor event is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recognized</a:t>
            </a:r>
            <a:r>
              <a:rPr lang="en-US" sz="1600" dirty="0" smtClean="0">
                <a:latin typeface="Times New Roman" pitchFamily="18" charset="0"/>
              </a:rPr>
              <a:t>, the software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invokes</a:t>
            </a:r>
            <a:r>
              <a:rPr lang="en-US" sz="1600" dirty="0" smtClean="0">
                <a:latin typeface="Times New Roman" pitchFamily="18" charset="0"/>
              </a:rPr>
              <a:t> an audible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alarm</a:t>
            </a:r>
            <a:r>
              <a:rPr lang="en-US" sz="1600" dirty="0" smtClean="0">
                <a:latin typeface="Times New Roman" pitchFamily="18" charset="0"/>
              </a:rPr>
              <a:t> attached to the system. After a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delay time</a:t>
            </a:r>
            <a:r>
              <a:rPr lang="en-US" sz="1600" dirty="0" smtClean="0">
                <a:latin typeface="Times New Roman" pitchFamily="18" charset="0"/>
              </a:rPr>
              <a:t> that is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specified</a:t>
            </a:r>
            <a:r>
              <a:rPr lang="en-US" sz="1600" dirty="0" smtClean="0">
                <a:latin typeface="Times New Roman" pitchFamily="18" charset="0"/>
              </a:rPr>
              <a:t> by the homeowner during system configuration activities, the software </a:t>
            </a:r>
            <a:r>
              <a:rPr lang="en-US" sz="1600" i="1" dirty="0" smtClean="0">
                <a:latin typeface="Times New Roman" pitchFamily="18" charset="0"/>
              </a:rPr>
              <a:t>dials</a:t>
            </a:r>
            <a:r>
              <a:rPr lang="en-US" sz="1600" dirty="0" smtClean="0">
                <a:latin typeface="Times New Roman" pitchFamily="18" charset="0"/>
              </a:rPr>
              <a:t> a telephone number of a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monitoring service</a:t>
            </a:r>
            <a:r>
              <a:rPr lang="en-US" sz="1600" dirty="0" smtClean="0">
                <a:latin typeface="Times New Roman" pitchFamily="18" charset="0"/>
              </a:rPr>
              <a:t>,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provides</a:t>
            </a:r>
            <a:r>
              <a:rPr lang="en-US" sz="1600" dirty="0" smtClean="0">
                <a:latin typeface="Times New Roman" pitchFamily="18" charset="0"/>
              </a:rPr>
              <a:t> information about the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location</a:t>
            </a:r>
            <a:r>
              <a:rPr lang="en-US" sz="1600" dirty="0" smtClean="0">
                <a:latin typeface="Times New Roman" pitchFamily="18" charset="0"/>
              </a:rPr>
              <a:t>,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reporting</a:t>
            </a:r>
            <a:r>
              <a:rPr lang="en-US" sz="1600" dirty="0" smtClean="0">
                <a:latin typeface="Times New Roman" pitchFamily="18" charset="0"/>
              </a:rPr>
              <a:t> the nature of the event that has been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detected</a:t>
            </a:r>
            <a:r>
              <a:rPr lang="en-US" sz="1600" dirty="0" smtClean="0">
                <a:latin typeface="Times New Roman" pitchFamily="18" charset="0"/>
              </a:rPr>
              <a:t>. The telephone number will be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redialed</a:t>
            </a:r>
            <a:r>
              <a:rPr lang="en-US" sz="1600" dirty="0" smtClean="0">
                <a:latin typeface="Times New Roman" pitchFamily="18" charset="0"/>
              </a:rPr>
              <a:t> every 20 seconds until a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telephone connection</a:t>
            </a:r>
            <a:r>
              <a:rPr lang="en-US" sz="1600" dirty="0" smtClean="0">
                <a:latin typeface="Times New Roman" pitchFamily="18" charset="0"/>
              </a:rPr>
              <a:t> is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obtained</a:t>
            </a:r>
            <a:r>
              <a:rPr lang="en-US" sz="1600" dirty="0" smtClean="0"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r>
              <a:rPr lang="en-US" sz="1600" dirty="0" smtClean="0">
                <a:latin typeface="Times New Roman" pitchFamily="18" charset="0"/>
              </a:rPr>
              <a:t>The homeowner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receives</a:t>
            </a:r>
            <a:r>
              <a:rPr lang="en-US" sz="1600" dirty="0" smtClean="0">
                <a:latin typeface="Times New Roman" pitchFamily="18" charset="0"/>
              </a:rPr>
              <a:t>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security information</a:t>
            </a:r>
            <a:r>
              <a:rPr lang="en-US" sz="1600" dirty="0" smtClean="0">
                <a:latin typeface="Times New Roman" pitchFamily="18" charset="0"/>
              </a:rPr>
              <a:t> via a control panel, the PC, or a browser, collectively called an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interface</a:t>
            </a:r>
            <a:r>
              <a:rPr lang="en-US" sz="1600" dirty="0" smtClean="0">
                <a:latin typeface="Times New Roman" pitchFamily="18" charset="0"/>
              </a:rPr>
              <a:t>. The interface </a:t>
            </a:r>
            <a:r>
              <a:rPr lang="en-US" sz="1600" u="sng" dirty="0" smtClean="0">
                <a:solidFill>
                  <a:schemeClr val="tx2"/>
                </a:solidFill>
                <a:latin typeface="Times New Roman" pitchFamily="18" charset="0"/>
              </a:rPr>
              <a:t>displays</a:t>
            </a:r>
            <a:r>
              <a:rPr lang="en-US" sz="1600" dirty="0" smtClean="0">
                <a:latin typeface="Times New Roman" pitchFamily="18" charset="0"/>
              </a:rPr>
              <a:t> prompting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messages</a:t>
            </a:r>
            <a:r>
              <a:rPr lang="en-US" sz="1600" dirty="0" smtClean="0">
                <a:latin typeface="Times New Roman" pitchFamily="18" charset="0"/>
              </a:rPr>
              <a:t> and system 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status information</a:t>
            </a:r>
            <a:r>
              <a:rPr lang="en-US" sz="1600" dirty="0" smtClean="0">
                <a:latin typeface="Times New Roman" pitchFamily="18" charset="0"/>
              </a:rPr>
              <a:t> on the control panel, the PC, or the browser window. Homeowner interaction takes the following form…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blackWhite">
          <a:xfrm>
            <a:off x="990600" y="1219200"/>
            <a:ext cx="7162800" cy="4648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Class Diagram</a:t>
            </a:r>
          </a:p>
        </p:txBody>
      </p:sp>
      <p:pic>
        <p:nvPicPr>
          <p:cNvPr id="55300" name="Picture 4" descr="System_Clas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51188" y="1295400"/>
            <a:ext cx="284162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5301" name="Rectangle 5"/>
          <p:cNvSpPr>
            <a:spLocks noChangeArrowheads="1"/>
          </p:cNvSpPr>
          <p:nvPr/>
        </p:nvSpPr>
        <p:spPr bwMode="blackWhite">
          <a:xfrm>
            <a:off x="2024063" y="6096000"/>
            <a:ext cx="50927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Class diagram for the system class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blackWhite">
          <a:xfrm>
            <a:off x="1562100" y="1447800"/>
            <a:ext cx="6019800" cy="40386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CRC Modeling</a:t>
            </a:r>
          </a:p>
        </p:txBody>
      </p:sp>
      <p:pic>
        <p:nvPicPr>
          <p:cNvPr id="57348" name="Picture 4" descr="CRC_C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25650" y="2133600"/>
            <a:ext cx="5092700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Rectangle 5"/>
          <p:cNvSpPr>
            <a:spLocks noChangeArrowheads="1"/>
          </p:cNvSpPr>
          <p:nvPr/>
        </p:nvSpPr>
        <p:spPr bwMode="blackWhite">
          <a:xfrm>
            <a:off x="1284288" y="5881688"/>
            <a:ext cx="65738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A CRC model index card for FloorPlan class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Class Box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733800" y="2133600"/>
            <a:ext cx="3048000" cy="4038600"/>
            <a:chOff x="1872" y="1344"/>
            <a:chExt cx="1920" cy="2544"/>
          </a:xfrm>
        </p:grpSpPr>
        <p:sp>
          <p:nvSpPr>
            <p:cNvPr id="61447" name="Rectangle 4"/>
            <p:cNvSpPr>
              <a:spLocks noChangeArrowheads="1"/>
            </p:cNvSpPr>
            <p:nvPr/>
          </p:nvSpPr>
          <p:spPr bwMode="auto">
            <a:xfrm>
              <a:off x="1872" y="1344"/>
              <a:ext cx="1920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Component</a:t>
              </a:r>
            </a:p>
          </p:txBody>
        </p:sp>
        <p:sp>
          <p:nvSpPr>
            <p:cNvPr id="61448" name="Rectangle 5"/>
            <p:cNvSpPr>
              <a:spLocks noChangeArrowheads="1"/>
            </p:cNvSpPr>
            <p:nvPr/>
          </p:nvSpPr>
          <p:spPr bwMode="auto">
            <a:xfrm>
              <a:off x="1872" y="1680"/>
              <a:ext cx="1920" cy="11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>
                  <a:latin typeface="Times New Roman" pitchFamily="18" charset="0"/>
                </a:rPr>
                <a:t>+ componentID</a:t>
              </a:r>
            </a:p>
            <a:p>
              <a:r>
                <a:rPr lang="en-US">
                  <a:latin typeface="Times New Roman" pitchFamily="18" charset="0"/>
                </a:rPr>
                <a:t>- telephoneNumber</a:t>
              </a:r>
            </a:p>
            <a:p>
              <a:r>
                <a:rPr lang="en-US">
                  <a:latin typeface="Times New Roman" pitchFamily="18" charset="0"/>
                </a:rPr>
                <a:t>- componentStatus</a:t>
              </a:r>
            </a:p>
            <a:p>
              <a:r>
                <a:rPr lang="en-US">
                  <a:latin typeface="Times New Roman" pitchFamily="18" charset="0"/>
                </a:rPr>
                <a:t>- delayTime</a:t>
              </a:r>
            </a:p>
            <a:p>
              <a:r>
                <a:rPr lang="en-US">
                  <a:latin typeface="Times New Roman" pitchFamily="18" charset="0"/>
                </a:rPr>
                <a:t>- masterPassword</a:t>
              </a:r>
            </a:p>
            <a:p>
              <a:r>
                <a:rPr lang="en-US">
                  <a:latin typeface="Times New Roman" pitchFamily="18" charset="0"/>
                </a:rPr>
                <a:t>- numberOfTries</a:t>
              </a:r>
            </a:p>
          </p:txBody>
        </p:sp>
        <p:sp>
          <p:nvSpPr>
            <p:cNvPr id="61449" name="Rectangle 6"/>
            <p:cNvSpPr>
              <a:spLocks noChangeArrowheads="1"/>
            </p:cNvSpPr>
            <p:nvPr/>
          </p:nvSpPr>
          <p:spPr bwMode="auto">
            <a:xfrm>
              <a:off x="1872" y="2784"/>
              <a:ext cx="1920" cy="11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>
                  <a:latin typeface="Times New Roman" pitchFamily="18" charset="0"/>
                </a:rPr>
                <a:t>+ program()</a:t>
              </a:r>
            </a:p>
            <a:p>
              <a:r>
                <a:rPr lang="en-US">
                  <a:latin typeface="Times New Roman" pitchFamily="18" charset="0"/>
                </a:rPr>
                <a:t>+ display()</a:t>
              </a:r>
            </a:p>
            <a:p>
              <a:r>
                <a:rPr lang="en-US">
                  <a:latin typeface="Times New Roman" pitchFamily="18" charset="0"/>
                </a:rPr>
                <a:t>+ reset()</a:t>
              </a:r>
            </a:p>
            <a:p>
              <a:r>
                <a:rPr lang="en-US">
                  <a:latin typeface="Times New Roman" pitchFamily="18" charset="0"/>
                </a:rPr>
                <a:t>+ query()</a:t>
              </a:r>
            </a:p>
            <a:p>
              <a:r>
                <a:rPr lang="en-US">
                  <a:latin typeface="Times New Roman" pitchFamily="18" charset="0"/>
                </a:rPr>
                <a:t>- modify()</a:t>
              </a:r>
            </a:p>
            <a:p>
              <a:r>
                <a:rPr lang="en-US">
                  <a:latin typeface="Times New Roman" pitchFamily="18" charset="0"/>
                </a:rPr>
                <a:t>+ call()</a:t>
              </a:r>
            </a:p>
          </p:txBody>
        </p:sp>
      </p:grpSp>
      <p:sp>
        <p:nvSpPr>
          <p:cNvPr id="61444" name="Text Box 7"/>
          <p:cNvSpPr txBox="1">
            <a:spLocks noChangeArrowheads="1"/>
          </p:cNvSpPr>
          <p:nvPr/>
        </p:nvSpPr>
        <p:spPr bwMode="auto">
          <a:xfrm>
            <a:off x="1597025" y="2185988"/>
            <a:ext cx="1403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Times New Roman" pitchFamily="18" charset="0"/>
              </a:rPr>
              <a:t>Class Name</a:t>
            </a:r>
          </a:p>
        </p:txBody>
      </p:sp>
      <p:sp>
        <p:nvSpPr>
          <p:cNvPr id="61445" name="Text Box 8"/>
          <p:cNvSpPr txBox="1">
            <a:spLocks noChangeArrowheads="1"/>
          </p:cNvSpPr>
          <p:nvPr/>
        </p:nvSpPr>
        <p:spPr bwMode="auto">
          <a:xfrm>
            <a:off x="1595438" y="3252788"/>
            <a:ext cx="1196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Times New Roman" pitchFamily="18" charset="0"/>
              </a:rPr>
              <a:t>Attributes</a:t>
            </a:r>
          </a:p>
        </p:txBody>
      </p:sp>
      <p:sp>
        <p:nvSpPr>
          <p:cNvPr id="61446" name="Text Box 9"/>
          <p:cNvSpPr txBox="1">
            <a:spLocks noChangeArrowheads="1"/>
          </p:cNvSpPr>
          <p:nvPr/>
        </p:nvSpPr>
        <p:spPr bwMode="auto">
          <a:xfrm>
            <a:off x="1595438" y="5005388"/>
            <a:ext cx="1296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Times New Roman" pitchFamily="18" charset="0"/>
              </a:rPr>
              <a:t>Operations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752600"/>
            <a:ext cx="8153400" cy="4114800"/>
          </a:xfrm>
          <a:prstGeom prst="rect">
            <a:avLst/>
          </a:prstGeom>
        </p:spPr>
        <p:txBody>
          <a:bodyPr/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Flow Based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Modeling</a:t>
            </a:r>
            <a:endParaRPr lang="en-US" sz="2400" dirty="0"/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DFDs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CFDs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Processing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narratives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aseline="0" dirty="0" smtClean="0"/>
              <a:t>Class-based</a:t>
            </a:r>
            <a:r>
              <a:rPr lang="en-US" sz="2400" dirty="0" smtClean="0"/>
              <a:t> Model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select classes?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aseline="0" dirty="0" smtClean="0"/>
              <a:t>How</a:t>
            </a:r>
            <a:r>
              <a:rPr lang="en-US" sz="2400" dirty="0" smtClean="0"/>
              <a:t> to find attributes and operations of a class?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/>
              <a:t>CRC modeling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Behavioral Modeling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Creating a Behavioral Model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pPr marL="609600" indent="-609600" eaLnBrk="1" hangingPunct="1">
              <a:buFontTx/>
              <a:buAutoNum type="arabicParenR"/>
            </a:pPr>
            <a:r>
              <a:rPr lang="en-US" sz="2000" smtClean="0"/>
              <a:t>Identify events found within the use cases and implied by the attributes in the class diagrams</a:t>
            </a:r>
          </a:p>
          <a:p>
            <a:pPr marL="609600" indent="-609600" eaLnBrk="1" hangingPunct="1">
              <a:buFontTx/>
              <a:buAutoNum type="arabicParenR"/>
            </a:pPr>
            <a:r>
              <a:rPr lang="en-US" sz="2000" smtClean="0"/>
              <a:t>Build a state diagram for each class, and if useful, for the whole software system</a:t>
            </a:r>
          </a:p>
          <a:p>
            <a:pPr marL="609600" indent="-609600" eaLnBrk="1" hangingPunct="1">
              <a:buFontTx/>
              <a:buAutoNum type="arabicParenR"/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Identifying Events in Use Cases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An event occurs whenever an actor and the system exchange information</a:t>
            </a:r>
          </a:p>
          <a:p>
            <a:pPr eaLnBrk="1" hangingPunct="1"/>
            <a:r>
              <a:rPr lang="en-US" sz="2000" smtClean="0"/>
              <a:t>An event is NOT the information that is exchanged, but rather the fact that information has been exchanged</a:t>
            </a:r>
          </a:p>
          <a:p>
            <a:pPr eaLnBrk="1" hangingPunct="1"/>
            <a:r>
              <a:rPr lang="en-US" sz="2000" smtClean="0"/>
              <a:t>Some events have an explicit impact on the flow of control, while others do not</a:t>
            </a:r>
          </a:p>
          <a:p>
            <a:pPr lvl="1" eaLnBrk="1" hangingPunct="1"/>
            <a:r>
              <a:rPr lang="en-US" sz="1800" smtClean="0"/>
              <a:t>An example is the reading of a data item from the user versus comparing the data item to some possible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Building a State Diagram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A state is represented by a rounded rectangle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 transition (i.e., event) is represented by a labeled arrow leading from one state to another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400" smtClean="0">
                <a:latin typeface="Courier New" pitchFamily="49" charset="0"/>
              </a:rPr>
              <a:t>Syntax: trigger-signature [guard]/activity</a:t>
            </a:r>
            <a:endParaRPr lang="en-US" sz="1800" smtClean="0"/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active state</a:t>
            </a:r>
            <a:r>
              <a:rPr lang="en-US" sz="2000" smtClean="0"/>
              <a:t> of an object indicates the current overall status of the object as is goes through transformation or processing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A state name represents one of the possible active states of an object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passive state</a:t>
            </a:r>
            <a:r>
              <a:rPr lang="en-US" sz="2000" smtClean="0"/>
              <a:t> of an object is the current value of all of an object's attributes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A guard in a transition may contain the checking of the passive state of an object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Identifying Events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91000"/>
          </a:xfrm>
        </p:spPr>
        <p:txBody>
          <a:bodyPr/>
          <a:lstStyle/>
          <a:p>
            <a:pPr eaLnBrk="1" hangingPunct="1"/>
            <a:r>
              <a:rPr lang="en-US" sz="2400" smtClean="0"/>
              <a:t>A use-case is examined for </a:t>
            </a:r>
            <a:r>
              <a:rPr lang="en-US" sz="2400" i="1" smtClean="0">
                <a:solidFill>
                  <a:schemeClr val="tx2"/>
                </a:solidFill>
              </a:rPr>
              <a:t>points of information exchange</a:t>
            </a:r>
            <a:r>
              <a:rPr lang="en-US" sz="2400" smtClean="0"/>
              <a:t>.</a:t>
            </a:r>
          </a:p>
          <a:p>
            <a:pPr eaLnBrk="1" hangingPunct="1"/>
            <a:r>
              <a:rPr lang="en-US" sz="2400" smtClean="0">
                <a:latin typeface="Times New Roman" pitchFamily="18" charset="0"/>
              </a:rPr>
              <a:t>The </a:t>
            </a:r>
            <a:r>
              <a:rPr lang="en-US" sz="2400" u="sng" smtClean="0">
                <a:solidFill>
                  <a:schemeClr val="tx2"/>
                </a:solidFill>
                <a:latin typeface="Times New Roman" pitchFamily="18" charset="0"/>
              </a:rPr>
              <a:t>homeowner uses the keypad to key in a four-digit password</a:t>
            </a:r>
            <a:r>
              <a:rPr lang="en-US" sz="2400" smtClean="0">
                <a:latin typeface="Times New Roman" pitchFamily="18" charset="0"/>
              </a:rPr>
              <a:t>. The </a:t>
            </a:r>
            <a:r>
              <a:rPr lang="en-US" sz="2400" u="sng" smtClean="0">
                <a:solidFill>
                  <a:schemeClr val="tx2"/>
                </a:solidFill>
                <a:latin typeface="Times New Roman" pitchFamily="18" charset="0"/>
              </a:rPr>
              <a:t>password is compared with the valid password stored in the system</a:t>
            </a:r>
            <a:r>
              <a:rPr lang="en-US" sz="2400" smtClean="0">
                <a:latin typeface="Times New Roman" pitchFamily="18" charset="0"/>
              </a:rPr>
              <a:t>. If the password in incorrect, the </a:t>
            </a:r>
            <a:r>
              <a:rPr lang="en-US" sz="2400" u="sng" smtClean="0">
                <a:solidFill>
                  <a:schemeClr val="tx2"/>
                </a:solidFill>
                <a:latin typeface="Times New Roman" pitchFamily="18" charset="0"/>
              </a:rPr>
              <a:t>control panel will beep</a:t>
            </a:r>
            <a:r>
              <a:rPr lang="en-US" sz="2400" smtClean="0">
                <a:latin typeface="Times New Roman" pitchFamily="18" charset="0"/>
              </a:rPr>
              <a:t> once and reset itself for additional input. If the password is correct, the control panel awaits further 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State Diagram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blackWhite">
          <a:xfrm>
            <a:off x="1609725" y="6000750"/>
            <a:ext cx="5921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800">
                <a:solidFill>
                  <a:schemeClr val="tx2"/>
                </a:solidFill>
                <a:latin typeface="Times New Roman" pitchFamily="18" charset="0"/>
              </a:rPr>
              <a:t>State diagram for the ControlPanel class</a:t>
            </a:r>
          </a:p>
        </p:txBody>
      </p:sp>
      <p:pic>
        <p:nvPicPr>
          <p:cNvPr id="68612" name="Picture 4" descr="State_Diagr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228725"/>
            <a:ext cx="6400800" cy="46386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Sequence Diagram</a:t>
            </a:r>
          </a:p>
        </p:txBody>
      </p:sp>
      <p:pic>
        <p:nvPicPr>
          <p:cNvPr id="69635" name="Picture 3" descr="Sequence_Diagr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223963"/>
            <a:ext cx="7315200" cy="47958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69636" name="Rectangle 4"/>
          <p:cNvSpPr>
            <a:spLocks noChangeArrowheads="1"/>
          </p:cNvSpPr>
          <p:nvPr/>
        </p:nvSpPr>
        <p:spPr bwMode="blackWhite">
          <a:xfrm>
            <a:off x="658813" y="6172200"/>
            <a:ext cx="7826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Sequence diagram (partial) for the </a:t>
            </a:r>
            <a:r>
              <a:rPr lang="en-US" sz="2400" i="1">
                <a:solidFill>
                  <a:schemeClr val="tx2"/>
                </a:solidFill>
                <a:latin typeface="Times New Roman" pitchFamily="18" charset="0"/>
              </a:rPr>
              <a:t>SafeHome</a:t>
            </a:r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 security 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6553200" y="5257800"/>
            <a:ext cx="1371600" cy="5334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Requirements</a:t>
            </a:r>
          </a:p>
          <a:p>
            <a:pPr algn="ctr"/>
            <a:r>
              <a:rPr lang="en-US">
                <a:latin typeface="Times New Roman" pitchFamily="18" charset="0"/>
              </a:rPr>
              <a:t>Management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5562600" y="45720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Validation</a:t>
            </a:r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685800" y="11430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Inception</a:t>
            </a: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1524000" y="18288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Elicitation</a:t>
            </a:r>
          </a:p>
        </p:txBody>
      </p:sp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2514600" y="25146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Elaboration</a:t>
            </a: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3505200" y="3200400"/>
            <a:ext cx="1371600" cy="457200"/>
          </a:xfrm>
          <a:prstGeom prst="rect">
            <a:avLst/>
          </a:prstGeom>
          <a:solidFill>
            <a:srgbClr val="CCFFCC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Negotiation</a:t>
            </a:r>
          </a:p>
        </p:txBody>
      </p:sp>
      <p:sp>
        <p:nvSpPr>
          <p:cNvPr id="70664" name="Rectangle 8"/>
          <p:cNvSpPr>
            <a:spLocks noChangeArrowheads="1"/>
          </p:cNvSpPr>
          <p:nvPr/>
        </p:nvSpPr>
        <p:spPr bwMode="auto">
          <a:xfrm>
            <a:off x="4495800" y="3886200"/>
            <a:ext cx="1371600" cy="457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Specification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Negotiation Task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During negotiation, the software engineer reconciles the conflicts between what the customer wants and what can be achieved given limited business resources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Requirements are ranked (i.e., prioritized) by the customers, users, and other stakeholders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Risks associated with each requirement are identified and analyzed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Rough guesses of development effort are made and used to assess the impact of each requirement on project cost and delivery time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Using an iterative approach, requirements are eliminated, combined and/or modified so that each party achieves some measure of satisfaction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Art of Negotiation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286000"/>
            <a:ext cx="6553200" cy="4114800"/>
          </a:xfrm>
        </p:spPr>
        <p:txBody>
          <a:bodyPr/>
          <a:lstStyle/>
          <a:p>
            <a:pPr eaLnBrk="1" hangingPunct="1"/>
            <a:r>
              <a:rPr lang="en-US" sz="2000" smtClean="0"/>
              <a:t>Recognize that it is not competition</a:t>
            </a:r>
          </a:p>
          <a:p>
            <a:pPr eaLnBrk="1" hangingPunct="1"/>
            <a:r>
              <a:rPr lang="en-US" sz="2000" smtClean="0"/>
              <a:t>Map out a strategy</a:t>
            </a:r>
          </a:p>
          <a:p>
            <a:pPr eaLnBrk="1" hangingPunct="1"/>
            <a:r>
              <a:rPr lang="en-US" sz="2000" smtClean="0"/>
              <a:t>Listen actively</a:t>
            </a:r>
          </a:p>
          <a:p>
            <a:pPr eaLnBrk="1" hangingPunct="1"/>
            <a:r>
              <a:rPr lang="en-US" sz="2000" smtClean="0"/>
              <a:t>Focus on the other party’s interests</a:t>
            </a:r>
          </a:p>
          <a:p>
            <a:pPr eaLnBrk="1" hangingPunct="1"/>
            <a:r>
              <a:rPr lang="en-US" sz="2000" smtClean="0"/>
              <a:t>Don’t let it get personal</a:t>
            </a:r>
          </a:p>
          <a:p>
            <a:pPr eaLnBrk="1" hangingPunct="1"/>
            <a:r>
              <a:rPr lang="en-US" sz="2000" smtClean="0"/>
              <a:t>Be creative</a:t>
            </a:r>
          </a:p>
          <a:p>
            <a:pPr eaLnBrk="1" hangingPunct="1"/>
            <a:r>
              <a:rPr lang="en-US" sz="2000" smtClean="0"/>
              <a:t>Be ready to commit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6553200" y="5257800"/>
            <a:ext cx="1371600" cy="5334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Requirements</a:t>
            </a:r>
          </a:p>
          <a:p>
            <a:pPr algn="ctr"/>
            <a:r>
              <a:rPr lang="en-US">
                <a:latin typeface="Times New Roman" pitchFamily="18" charset="0"/>
              </a:rPr>
              <a:t>Management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5562600" y="45720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Validation</a:t>
            </a: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685800" y="11430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Inception</a:t>
            </a: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1524000" y="18288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Elicitation</a:t>
            </a:r>
          </a:p>
        </p:txBody>
      </p:sp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2514600" y="25146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Elaboration</a:t>
            </a:r>
          </a:p>
        </p:txBody>
      </p:sp>
      <p:sp>
        <p:nvSpPr>
          <p:cNvPr id="73735" name="Rectangle 7"/>
          <p:cNvSpPr>
            <a:spLocks noChangeArrowheads="1"/>
          </p:cNvSpPr>
          <p:nvPr/>
        </p:nvSpPr>
        <p:spPr bwMode="auto">
          <a:xfrm>
            <a:off x="3505200" y="3200400"/>
            <a:ext cx="13716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Negotiation</a:t>
            </a:r>
          </a:p>
        </p:txBody>
      </p:sp>
      <p:sp>
        <p:nvSpPr>
          <p:cNvPr id="73736" name="Rectangle 8"/>
          <p:cNvSpPr>
            <a:spLocks noChangeArrowheads="1"/>
          </p:cNvSpPr>
          <p:nvPr/>
        </p:nvSpPr>
        <p:spPr bwMode="auto">
          <a:xfrm>
            <a:off x="4495800" y="3886200"/>
            <a:ext cx="1371600" cy="457200"/>
          </a:xfrm>
          <a:prstGeom prst="rect">
            <a:avLst/>
          </a:prstGeom>
          <a:solidFill>
            <a:srgbClr val="CCFF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Specification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Specification Task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A specification is the final work product produced by the requirements engineer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It is normally in the form of a software requirements specification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It serves as the foundation for subsequent software engineering activities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It describes the function and performance of a computer-based system and the constraints that will govern its development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It formalizes the </a:t>
            </a:r>
            <a:r>
              <a:rPr lang="en-US" sz="2000" u="sng" smtClean="0"/>
              <a:t>informational</a:t>
            </a:r>
            <a:r>
              <a:rPr lang="en-US" sz="2000" smtClean="0"/>
              <a:t>, </a:t>
            </a:r>
            <a:r>
              <a:rPr lang="en-US" sz="2000" u="sng" smtClean="0"/>
              <a:t>functional</a:t>
            </a:r>
            <a:r>
              <a:rPr lang="en-US" sz="2000" smtClean="0"/>
              <a:t>, and </a:t>
            </a:r>
            <a:r>
              <a:rPr lang="en-US" sz="2000" u="sng" smtClean="0"/>
              <a:t>behavioral</a:t>
            </a:r>
            <a:r>
              <a:rPr lang="en-US" sz="2000" smtClean="0"/>
              <a:t> requirements of the proposed software in both a graphical and textual format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Typical Contents of a Software Requirements Specification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Required states and modes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Software requirements grouped by capabilities (i.e., functions, objects)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Software external interface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Software internal interface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Software internal data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Other software requirements (safety, security, privacy, environment, hardware, software, communications, quality, personnel, training, logistics, etc.)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Design and implementation constraints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Qualification provisions to ensure each requirement has been met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Demonstration, test, analysis, inspection, etc.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Requirements traceability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Trace back to the system or subsystem where each requirement applies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AU" sz="3200" b="1" smtClean="0"/>
              <a:t>Software Requirements Specification (SRS) template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AU" sz="2400" b="1" smtClean="0">
                <a:cs typeface="Times New Roman" pitchFamily="18" charset="0"/>
              </a:rPr>
              <a:t>TABLE OF CONTENTS</a:t>
            </a:r>
            <a:r>
              <a:rPr lang="en-AU" sz="2400" smtClean="0">
                <a:cs typeface="Times New Roman" pitchFamily="18" charset="0"/>
              </a:rPr>
              <a:t> </a:t>
            </a:r>
            <a:br>
              <a:rPr lang="en-AU" sz="2400" smtClean="0">
                <a:cs typeface="Times New Roman" pitchFamily="18" charset="0"/>
              </a:rPr>
            </a:br>
            <a:r>
              <a:rPr lang="en-AU" sz="2400" smtClean="0">
                <a:cs typeface="Times New Roman" pitchFamily="18" charset="0"/>
                <a:hlinkClick r:id="rId2" action="ppaction://hlinksldjump"/>
              </a:rPr>
              <a:t>1.0 Introduction</a:t>
            </a:r>
            <a:r>
              <a:rPr lang="en-AU" sz="2400" smtClean="0">
                <a:cs typeface="Times New Roman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AU" sz="2000" smtClean="0">
                <a:cs typeface="Times New Roman" pitchFamily="18" charset="0"/>
              </a:rPr>
              <a:t>	</a:t>
            </a:r>
            <a:r>
              <a:rPr lang="en-AU" sz="2000" smtClean="0">
                <a:cs typeface="Times New Roman" pitchFamily="18" charset="0"/>
                <a:hlinkClick r:id="rId2" action="ppaction://hlinksldjump"/>
              </a:rPr>
              <a:t>1.1 Purpose</a:t>
            </a:r>
            <a:r>
              <a:rPr lang="en-AU" sz="2000" smtClean="0">
                <a:cs typeface="Times New Roman" pitchFamily="18" charset="0"/>
              </a:rPr>
              <a:t> </a:t>
            </a:r>
            <a:br>
              <a:rPr lang="en-AU" sz="2000" smtClean="0">
                <a:cs typeface="Times New Roman" pitchFamily="18" charset="0"/>
              </a:rPr>
            </a:br>
            <a:r>
              <a:rPr lang="en-AU" sz="2000" smtClean="0">
                <a:cs typeface="Times New Roman" pitchFamily="18" charset="0"/>
                <a:hlinkClick r:id="rId2" action="ppaction://hlinksldjump"/>
              </a:rPr>
              <a:t>1.2 Scope</a:t>
            </a:r>
            <a:r>
              <a:rPr lang="en-AU" sz="2000" smtClean="0">
                <a:cs typeface="Times New Roman" pitchFamily="18" charset="0"/>
              </a:rPr>
              <a:t> </a:t>
            </a:r>
            <a:br>
              <a:rPr lang="en-AU" sz="2000" smtClean="0">
                <a:cs typeface="Times New Roman" pitchFamily="18" charset="0"/>
              </a:rPr>
            </a:br>
            <a:r>
              <a:rPr lang="en-AU" sz="2000" smtClean="0">
                <a:cs typeface="Times New Roman" pitchFamily="18" charset="0"/>
                <a:hlinkClick r:id="rId2" action="ppaction://hlinksldjump"/>
              </a:rPr>
              <a:t>1.3 Definitions, Acronyms, and Abbreviations</a:t>
            </a:r>
            <a:r>
              <a:rPr lang="en-AU" sz="2000" smtClean="0">
                <a:cs typeface="Times New Roman" pitchFamily="18" charset="0"/>
              </a:rPr>
              <a:t> </a:t>
            </a:r>
            <a:br>
              <a:rPr lang="en-AU" sz="2000" smtClean="0">
                <a:cs typeface="Times New Roman" pitchFamily="18" charset="0"/>
              </a:rPr>
            </a:br>
            <a:r>
              <a:rPr lang="en-AU" sz="2000" smtClean="0">
                <a:cs typeface="Times New Roman" pitchFamily="18" charset="0"/>
                <a:hlinkClick r:id="rId2" action="ppaction://hlinksldjump"/>
              </a:rPr>
              <a:t>1.4 References</a:t>
            </a:r>
            <a:r>
              <a:rPr lang="en-AU" sz="2000" smtClean="0">
                <a:cs typeface="Times New Roman" pitchFamily="18" charset="0"/>
              </a:rPr>
              <a:t> </a:t>
            </a:r>
            <a:br>
              <a:rPr lang="en-AU" sz="2000" smtClean="0">
                <a:cs typeface="Times New Roman" pitchFamily="18" charset="0"/>
              </a:rPr>
            </a:br>
            <a:r>
              <a:rPr lang="en-AU" sz="2000" smtClean="0">
                <a:cs typeface="Times New Roman" pitchFamily="18" charset="0"/>
                <a:hlinkClick r:id="rId2" action="ppaction://hlinksldjump"/>
              </a:rPr>
              <a:t>1.5 Overview</a:t>
            </a:r>
            <a:endParaRPr lang="en-AU" sz="20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AU" sz="2400" smtClean="0">
                <a:cs typeface="Times New Roman" pitchFamily="18" charset="0"/>
              </a:rPr>
              <a:t>	</a:t>
            </a:r>
            <a:r>
              <a:rPr lang="en-AU" sz="2400" smtClean="0">
                <a:cs typeface="Times New Roman" pitchFamily="18" charset="0"/>
                <a:hlinkClick r:id="rId3" action="ppaction://hlinksldjump"/>
              </a:rPr>
              <a:t>2.0 General Description</a:t>
            </a:r>
            <a:r>
              <a:rPr lang="en-AU" sz="2400" smtClean="0">
                <a:cs typeface="Times New Roman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AU" sz="2000" smtClean="0">
                <a:cs typeface="Times New Roman" pitchFamily="18" charset="0"/>
              </a:rPr>
              <a:t>	</a:t>
            </a:r>
            <a:r>
              <a:rPr lang="en-AU" sz="2000" smtClean="0">
                <a:cs typeface="Times New Roman" pitchFamily="18" charset="0"/>
                <a:hlinkClick r:id="rId3" action="ppaction://hlinksldjump"/>
              </a:rPr>
              <a:t>2.1 Product Perspective</a:t>
            </a:r>
            <a:r>
              <a:rPr lang="en-AU" sz="2000" smtClean="0">
                <a:cs typeface="Times New Roman" pitchFamily="18" charset="0"/>
              </a:rPr>
              <a:t> </a:t>
            </a:r>
            <a:br>
              <a:rPr lang="en-AU" sz="2000" smtClean="0">
                <a:cs typeface="Times New Roman" pitchFamily="18" charset="0"/>
              </a:rPr>
            </a:br>
            <a:r>
              <a:rPr lang="en-AU" sz="2000" smtClean="0">
                <a:cs typeface="Times New Roman" pitchFamily="18" charset="0"/>
                <a:hlinkClick r:id="rId3" action="ppaction://hlinksldjump"/>
              </a:rPr>
              <a:t>2.2 Product Functions</a:t>
            </a:r>
            <a:r>
              <a:rPr lang="en-AU" sz="2000" smtClean="0">
                <a:cs typeface="Times New Roman" pitchFamily="18" charset="0"/>
              </a:rPr>
              <a:t> </a:t>
            </a:r>
            <a:br>
              <a:rPr lang="en-AU" sz="2000" smtClean="0">
                <a:cs typeface="Times New Roman" pitchFamily="18" charset="0"/>
              </a:rPr>
            </a:br>
            <a:r>
              <a:rPr lang="en-AU" sz="2000" smtClean="0">
                <a:cs typeface="Times New Roman" pitchFamily="18" charset="0"/>
                <a:hlinkClick r:id="rId2" action="ppaction://hlinksldjump"/>
              </a:rPr>
              <a:t>2.3 User Characteristics</a:t>
            </a:r>
            <a:r>
              <a:rPr lang="en-AU" sz="2000" smtClean="0">
                <a:cs typeface="Times New Roman" pitchFamily="18" charset="0"/>
              </a:rPr>
              <a:t> </a:t>
            </a:r>
            <a:br>
              <a:rPr lang="en-AU" sz="2000" smtClean="0">
                <a:cs typeface="Times New Roman" pitchFamily="18" charset="0"/>
              </a:rPr>
            </a:br>
            <a:r>
              <a:rPr lang="en-AU" sz="2000" smtClean="0">
                <a:cs typeface="Times New Roman" pitchFamily="18" charset="0"/>
                <a:hlinkClick r:id="rId3" action="ppaction://hlinksldjump"/>
              </a:rPr>
              <a:t>2.4 General Constraints</a:t>
            </a:r>
            <a:r>
              <a:rPr lang="en-AU" sz="2000" smtClean="0">
                <a:cs typeface="Times New Roman" pitchFamily="18" charset="0"/>
              </a:rPr>
              <a:t> </a:t>
            </a:r>
            <a:br>
              <a:rPr lang="en-AU" sz="2000" smtClean="0">
                <a:cs typeface="Times New Roman" pitchFamily="18" charset="0"/>
              </a:rPr>
            </a:br>
            <a:r>
              <a:rPr lang="en-AU" sz="2000" smtClean="0">
                <a:cs typeface="Times New Roman" pitchFamily="18" charset="0"/>
                <a:hlinkClick r:id="rId3" action="ppaction://hlinksldjump"/>
              </a:rPr>
              <a:t>2.5 Assumptions and Dependencies</a:t>
            </a:r>
            <a:endParaRPr lang="en-AU" sz="2400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AU" sz="3200" b="1" smtClean="0"/>
              <a:t>SRS template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sz="2400" smtClean="0">
                <a:cs typeface="Times New Roman" pitchFamily="18" charset="0"/>
                <a:hlinkClick r:id="rId2" action="ppaction://hlinksldjump"/>
              </a:rPr>
              <a:t>3.0 Specific Requirements</a:t>
            </a:r>
            <a:r>
              <a:rPr lang="en-AU" sz="2400" smtClean="0">
                <a:cs typeface="Times New Roman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2000" smtClean="0">
                <a:cs typeface="Times New Roman" pitchFamily="18" charset="0"/>
                <a:hlinkClick r:id="rId2" action="ppaction://hlinksldjump"/>
              </a:rPr>
              <a:t>3.1 Functional Requirements</a:t>
            </a:r>
            <a:r>
              <a:rPr lang="en-AU" sz="2000" smtClean="0">
                <a:cs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en-AU" sz="1800" smtClean="0">
                <a:cs typeface="Times New Roman" pitchFamily="18" charset="0"/>
                <a:hlinkClick r:id="rId3" action="ppaction://hlinksldjump"/>
              </a:rPr>
              <a:t>3.1.1 Unit Registration</a:t>
            </a:r>
            <a:r>
              <a:rPr lang="en-AU" sz="1800" smtClean="0">
                <a:cs typeface="Times New Roman" pitchFamily="18" charset="0"/>
              </a:rPr>
              <a:t> </a:t>
            </a:r>
            <a:br>
              <a:rPr lang="en-AU" sz="1800" smtClean="0">
                <a:cs typeface="Times New Roman" pitchFamily="18" charset="0"/>
              </a:rPr>
            </a:br>
            <a:r>
              <a:rPr lang="en-AU" sz="1800" smtClean="0">
                <a:cs typeface="Times New Roman" pitchFamily="18" charset="0"/>
                <a:hlinkClick r:id="rId2" action="ppaction://hlinksldjump"/>
              </a:rPr>
              <a:t>3.1.2 Retrieving and Displaying Unit Information</a:t>
            </a:r>
            <a:r>
              <a:rPr lang="en-AU" sz="1800" smtClean="0">
                <a:cs typeface="Times New Roman" pitchFamily="18" charset="0"/>
              </a:rPr>
              <a:t> </a:t>
            </a:r>
            <a:br>
              <a:rPr lang="en-AU" sz="1800" smtClean="0">
                <a:cs typeface="Times New Roman" pitchFamily="18" charset="0"/>
              </a:rPr>
            </a:br>
            <a:r>
              <a:rPr lang="en-AU" sz="1800" smtClean="0">
                <a:cs typeface="Times New Roman" pitchFamily="18" charset="0"/>
                <a:hlinkClick r:id="rId2" action="ppaction://hlinksldjump"/>
              </a:rPr>
              <a:t>3.1.3 Report Generation</a:t>
            </a:r>
            <a:r>
              <a:rPr lang="en-AU" sz="1800" smtClean="0">
                <a:cs typeface="Times New Roman" pitchFamily="18" charset="0"/>
              </a:rPr>
              <a:t> </a:t>
            </a:r>
            <a:br>
              <a:rPr lang="en-AU" sz="1800" smtClean="0">
                <a:cs typeface="Times New Roman" pitchFamily="18" charset="0"/>
              </a:rPr>
            </a:br>
            <a:r>
              <a:rPr lang="en-AU" sz="1800" smtClean="0">
                <a:cs typeface="Times New Roman" pitchFamily="18" charset="0"/>
                <a:hlinkClick r:id="rId2" action="ppaction://hlinksldjump"/>
              </a:rPr>
              <a:t>3.1.4 Data Entry</a:t>
            </a:r>
            <a:r>
              <a:rPr lang="en-AU" sz="1800" smtClean="0">
                <a:cs typeface="Times New Roman" pitchFamily="18" charset="0"/>
              </a:rPr>
              <a:t> </a:t>
            </a:r>
            <a:br>
              <a:rPr lang="en-AU" sz="1800" smtClean="0">
                <a:cs typeface="Times New Roman" pitchFamily="18" charset="0"/>
              </a:rPr>
            </a:br>
            <a:endParaRPr lang="en-AU" sz="180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AU" sz="2000" smtClean="0">
                <a:cs typeface="Times New Roman" pitchFamily="18" charset="0"/>
                <a:hlinkClick r:id="rId3" action="ppaction://hlinksldjump"/>
              </a:rPr>
              <a:t>3.2 Design Constraints</a:t>
            </a:r>
            <a:endParaRPr lang="en-AU" sz="200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AU" sz="2000" smtClean="0">
                <a:cs typeface="Times New Roman" pitchFamily="18" charset="0"/>
                <a:hlinkClick r:id="rId2" action="ppaction://hlinksldjump"/>
              </a:rPr>
              <a:t>3.3 Non-Functional Requirements</a:t>
            </a:r>
            <a:endParaRPr lang="en-AU" sz="2000" smtClean="0"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AU" sz="1800" smtClean="0">
                <a:cs typeface="Times New Roman" pitchFamily="18" charset="0"/>
                <a:hlinkClick r:id="rId2" action="ppaction://hlinksldjump"/>
              </a:rPr>
              <a:t>3.3.1 Security</a:t>
            </a:r>
            <a:endParaRPr lang="en-AU" sz="1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AU" sz="2400" smtClean="0">
                <a:cs typeface="Times New Roman" pitchFamily="18" charset="0"/>
                <a:hlinkClick r:id="" action="ppaction://noaction"/>
              </a:rPr>
              <a:t>Appendix A</a:t>
            </a:r>
            <a:endParaRPr lang="en-AU" sz="24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AU" sz="2400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AU" sz="3200" b="1" smtClean="0"/>
              <a:t>SRS explained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17713"/>
            <a:ext cx="8193088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sz="2800" b="1" smtClean="0">
                <a:cs typeface="Times New Roman" pitchFamily="18" charset="0"/>
              </a:rPr>
              <a:t>1.0 INTRODUCTION</a:t>
            </a:r>
            <a:r>
              <a:rPr lang="en-AU" sz="2800" smtClean="0">
                <a:cs typeface="Times New Roman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AU" sz="2400" smtClean="0">
                <a:cs typeface="Times New Roman" pitchFamily="18" charset="0"/>
              </a:rPr>
              <a:t>This document specifies all the requirements for 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2400" b="1" smtClean="0">
                <a:cs typeface="Times New Roman" pitchFamily="18" charset="0"/>
              </a:rPr>
              <a:t>1.1 Purpose</a:t>
            </a:r>
            <a:r>
              <a:rPr lang="en-AU" sz="2400" smtClean="0">
                <a:cs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AU" sz="2000" smtClean="0">
                <a:cs typeface="Times New Roman" pitchFamily="18" charset="0"/>
              </a:rPr>
              <a:t>The purpose of the …is to ….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AU" sz="2000" smtClean="0">
                <a:cs typeface="Times New Roman" pitchFamily="18" charset="0"/>
              </a:rPr>
              <a:t>The system should assist ….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AU" sz="2000" smtClean="0">
                <a:cs typeface="Times New Roman" pitchFamily="18" charset="0"/>
              </a:rPr>
              <a:t>The intended audience for this document is …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AU" sz="2000" smtClean="0">
                <a:cs typeface="Times New Roman" pitchFamily="18" charset="0"/>
              </a:rPr>
              <a:t>This specification describes …..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2400" b="1" smtClean="0">
                <a:cs typeface="Times New Roman" pitchFamily="18" charset="0"/>
              </a:rPr>
              <a:t>1.2 Scope</a:t>
            </a:r>
            <a:r>
              <a:rPr lang="en-AU" sz="2400" smtClean="0">
                <a:cs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AU" sz="2000" smtClean="0">
                <a:cs typeface="Times New Roman" pitchFamily="18" charset="0"/>
              </a:rPr>
              <a:t>This document applies only to …...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AU" sz="2000" smtClean="0">
                <a:cs typeface="Times New Roman" pitchFamily="18" charset="0"/>
              </a:rPr>
              <a:t>This specification is not concerned with …..</a:t>
            </a:r>
            <a:endParaRPr lang="en-AU" sz="2000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AU" sz="3200" b="1" smtClean="0"/>
              <a:t>SRS explained 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758825" lvl="1" eaLnBrk="1" hangingPunct="1">
              <a:lnSpc>
                <a:spcPct val="90000"/>
              </a:lnSpc>
            </a:pPr>
            <a:r>
              <a:rPr lang="en-AU" sz="2000" b="1" smtClean="0">
                <a:cs typeface="Times New Roman" pitchFamily="18" charset="0"/>
              </a:rPr>
              <a:t>1.3 Definitions, Acronyms, and Abbreviations</a:t>
            </a:r>
            <a:r>
              <a:rPr lang="en-AU" sz="2000" smtClean="0">
                <a:cs typeface="Times New Roman" pitchFamily="18" charset="0"/>
              </a:rPr>
              <a:t> </a:t>
            </a:r>
          </a:p>
          <a:p>
            <a:pPr marL="1177925" lvl="2" eaLnBrk="1" hangingPunct="1">
              <a:lnSpc>
                <a:spcPct val="90000"/>
              </a:lnSpc>
              <a:buFontTx/>
              <a:buNone/>
            </a:pPr>
            <a:r>
              <a:rPr lang="en-AU" sz="1800" smtClean="0">
                <a:cs typeface="Times New Roman" pitchFamily="18" charset="0"/>
              </a:rPr>
              <a:t>SRS - Software Requirements Specifications </a:t>
            </a:r>
          </a:p>
          <a:p>
            <a:pPr marL="1177925" lvl="2" eaLnBrk="1" hangingPunct="1">
              <a:lnSpc>
                <a:spcPct val="90000"/>
              </a:lnSpc>
              <a:buFontTx/>
              <a:buNone/>
            </a:pPr>
            <a:r>
              <a:rPr lang="en-AU" sz="1800" smtClean="0">
                <a:cs typeface="Times New Roman" pitchFamily="18" charset="0"/>
              </a:rPr>
              <a:t>IEEE - Institute of Electrical and Electronic Engineering </a:t>
            </a:r>
          </a:p>
          <a:p>
            <a:pPr marL="758825" lvl="1" eaLnBrk="1" hangingPunct="1">
              <a:lnSpc>
                <a:spcPct val="90000"/>
              </a:lnSpc>
            </a:pPr>
            <a:r>
              <a:rPr lang="en-AU" sz="2000" b="1" smtClean="0">
                <a:cs typeface="Times New Roman" pitchFamily="18" charset="0"/>
              </a:rPr>
              <a:t>1.4 Reference</a:t>
            </a:r>
            <a:r>
              <a:rPr lang="en-AU" sz="2000" smtClean="0">
                <a:cs typeface="Times New Roman" pitchFamily="18" charset="0"/>
              </a:rPr>
              <a:t> </a:t>
            </a:r>
          </a:p>
          <a:p>
            <a:pPr marL="1177925" lvl="2" eaLnBrk="1" hangingPunct="1">
              <a:lnSpc>
                <a:spcPct val="90000"/>
              </a:lnSpc>
              <a:buFontTx/>
              <a:buNone/>
            </a:pPr>
            <a:r>
              <a:rPr lang="en-AU" sz="1800" smtClean="0">
                <a:cs typeface="Times New Roman" pitchFamily="18" charset="0"/>
              </a:rPr>
              <a:t>[1] IEEE 830-1993: IEEE Recommended Practice for Software Requirements Specifications" IEEE Standards Collection, IEEE, 1997.</a:t>
            </a:r>
          </a:p>
          <a:p>
            <a:pPr marL="758825" lvl="1" eaLnBrk="1" hangingPunct="1">
              <a:lnSpc>
                <a:spcPct val="90000"/>
              </a:lnSpc>
            </a:pPr>
            <a:r>
              <a:rPr lang="en-AU" sz="2000" b="1" smtClean="0">
                <a:cs typeface="Times New Roman" pitchFamily="18" charset="0"/>
              </a:rPr>
              <a:t>1.5 Overview</a:t>
            </a:r>
            <a:r>
              <a:rPr lang="en-AU" sz="2000" smtClean="0">
                <a:cs typeface="Times New Roman" pitchFamily="18" charset="0"/>
              </a:rPr>
              <a:t> </a:t>
            </a:r>
          </a:p>
          <a:p>
            <a:pPr marL="1177925" lvl="2" eaLnBrk="1" hangingPunct="1">
              <a:lnSpc>
                <a:spcPct val="90000"/>
              </a:lnSpc>
              <a:buFontTx/>
              <a:buNone/>
            </a:pPr>
            <a:r>
              <a:rPr lang="en-AU" sz="1800" smtClean="0">
                <a:cs typeface="Times New Roman" pitchFamily="18" charset="0"/>
              </a:rPr>
              <a:t>In the following sections of this specification……will be presented.  </a:t>
            </a:r>
          </a:p>
          <a:p>
            <a:pPr marL="1177925" lvl="2" eaLnBrk="1" hangingPunct="1">
              <a:lnSpc>
                <a:spcPct val="90000"/>
              </a:lnSpc>
              <a:buFontTx/>
              <a:buNone/>
            </a:pPr>
            <a:r>
              <a:rPr lang="en-AU" sz="1800" smtClean="0">
                <a:cs typeface="Times New Roman" pitchFamily="18" charset="0"/>
              </a:rPr>
              <a:t>In Section 2, the general product and its functions will be introduced. 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AU" sz="3200" b="1" smtClean="0"/>
              <a:t>SRS explained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FontTx/>
              <a:buNone/>
            </a:pPr>
            <a:r>
              <a:rPr lang="en-AU" sz="2400" smtClean="0">
                <a:cs typeface="Times New Roman" pitchFamily="18" charset="0"/>
              </a:rPr>
              <a:t>In Section 3, all detailed requirements will  be specified and grouped. </a:t>
            </a:r>
          </a:p>
          <a:p>
            <a:pPr lvl="1" eaLnBrk="1" hangingPunct="1">
              <a:buFontTx/>
              <a:buNone/>
            </a:pPr>
            <a:r>
              <a:rPr lang="en-AU" sz="2400" smtClean="0">
                <a:cs typeface="Times New Roman" pitchFamily="18" charset="0"/>
              </a:rPr>
              <a:t>In Appendix …….</a:t>
            </a:r>
          </a:p>
          <a:p>
            <a:pPr eaLnBrk="1" hangingPunct="1">
              <a:buFontTx/>
              <a:buNone/>
            </a:pPr>
            <a:r>
              <a:rPr lang="en-AU" sz="2800" b="1" smtClean="0">
                <a:cs typeface="Times New Roman" pitchFamily="18" charset="0"/>
              </a:rPr>
              <a:t>2.0 GENERAL DESCRIPTION</a:t>
            </a:r>
            <a:r>
              <a:rPr lang="en-AU" sz="2800" smtClean="0">
                <a:cs typeface="Times New Roman" pitchFamily="18" charset="0"/>
              </a:rPr>
              <a:t> </a:t>
            </a:r>
          </a:p>
          <a:p>
            <a:pPr lvl="1" eaLnBrk="1" hangingPunct="1">
              <a:buFontTx/>
              <a:buNone/>
            </a:pPr>
            <a:r>
              <a:rPr lang="en-AU" sz="2400" b="1" smtClean="0">
                <a:cs typeface="Times New Roman" pitchFamily="18" charset="0"/>
              </a:rPr>
              <a:t>2.1 Product Perspective</a:t>
            </a:r>
            <a:r>
              <a:rPr lang="en-AU" sz="2400" smtClean="0">
                <a:cs typeface="Times New Roman" pitchFamily="18" charset="0"/>
              </a:rPr>
              <a:t> </a:t>
            </a:r>
          </a:p>
          <a:p>
            <a:pPr lvl="2" eaLnBrk="1" hangingPunct="1">
              <a:buFontTx/>
              <a:buNone/>
            </a:pPr>
            <a:r>
              <a:rPr lang="en-AU" sz="2000" smtClean="0">
                <a:cs typeface="Times New Roman" pitchFamily="18" charset="0"/>
              </a:rPr>
              <a:t>This system allows stakeholders to…..</a:t>
            </a:r>
          </a:p>
          <a:p>
            <a:pPr lvl="2" eaLnBrk="1" hangingPunct="1">
              <a:buFontTx/>
              <a:buNone/>
            </a:pPr>
            <a:r>
              <a:rPr lang="en-AU" sz="2000" smtClean="0">
                <a:cs typeface="Times New Roman" pitchFamily="18" charset="0"/>
              </a:rPr>
              <a:t>The system will display…..</a:t>
            </a:r>
          </a:p>
          <a:p>
            <a:pPr lvl="2" eaLnBrk="1" hangingPunct="1">
              <a:buFontTx/>
              <a:buNone/>
            </a:pPr>
            <a:r>
              <a:rPr lang="en-AU" sz="2000" smtClean="0">
                <a:cs typeface="Times New Roman" pitchFamily="18" charset="0"/>
              </a:rPr>
              <a:t>The system will help ……</a:t>
            </a:r>
          </a:p>
          <a:p>
            <a:pPr lvl="2" eaLnBrk="1" hangingPunct="1">
              <a:buFontTx/>
              <a:buNone/>
            </a:pPr>
            <a:r>
              <a:rPr lang="en-AU" sz="2000" smtClean="0">
                <a:cs typeface="Times New Roman" pitchFamily="18" charset="0"/>
              </a:rPr>
              <a:t>The system provides information about ….</a:t>
            </a:r>
          </a:p>
          <a:p>
            <a:pPr lvl="1" eaLnBrk="1" hangingPunct="1">
              <a:buFontTx/>
              <a:buNone/>
            </a:pPr>
            <a:r>
              <a:rPr lang="en-AU" sz="2400" b="1" smtClean="0">
                <a:cs typeface="Times New Roman" pitchFamily="18" charset="0"/>
              </a:rPr>
              <a:t>2.2 Product Functions</a:t>
            </a:r>
            <a:r>
              <a:rPr lang="en-AU" sz="2400" smtClean="0">
                <a:cs typeface="Times New Roman" pitchFamily="18" charset="0"/>
              </a:rPr>
              <a:t> </a:t>
            </a:r>
          </a:p>
          <a:p>
            <a:pPr lvl="2" eaLnBrk="1" hangingPunct="1">
              <a:buFontTx/>
              <a:buNone/>
            </a:pPr>
            <a:r>
              <a:rPr lang="en-AU" sz="2000" smtClean="0">
                <a:cs typeface="Times New Roman" pitchFamily="18" charset="0"/>
              </a:rPr>
              <a:t>The system provides the following functions:</a:t>
            </a:r>
            <a:endParaRPr lang="en-AU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AU" sz="3200" b="1" smtClean="0"/>
              <a:t>SRS explained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AU" sz="2400" b="1" smtClean="0">
                <a:cs typeface="Times New Roman" pitchFamily="18" charset="0"/>
              </a:rPr>
              <a:t>2.3 User Characteristics</a:t>
            </a:r>
            <a:r>
              <a:rPr lang="en-AU" sz="2400" smtClean="0">
                <a:cs typeface="Times New Roman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AU" sz="2400" smtClean="0">
                <a:cs typeface="Times New Roman" pitchFamily="18" charset="0"/>
              </a:rPr>
              <a:t>The users of the system are: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•"/>
            </a:pPr>
            <a:r>
              <a:rPr lang="en-AU" b="1" smtClean="0">
                <a:cs typeface="Times New Roman" pitchFamily="18" charset="0"/>
              </a:rPr>
              <a:t>Level of Users’ Computer Knowledge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•"/>
            </a:pPr>
            <a:r>
              <a:rPr lang="en-AU" b="1" smtClean="0">
                <a:cs typeface="Times New Roman" pitchFamily="18" charset="0"/>
              </a:rPr>
              <a:t>Level of Users’ Business Knowledge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•"/>
            </a:pPr>
            <a:r>
              <a:rPr lang="en-AU" b="1" smtClean="0">
                <a:cs typeface="Times New Roman" pitchFamily="18" charset="0"/>
              </a:rPr>
              <a:t>Frequency of Use 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2400" b="1" smtClean="0">
                <a:cs typeface="Times New Roman" pitchFamily="18" charset="0"/>
              </a:rPr>
              <a:t>2.4 General Constraints</a:t>
            </a:r>
            <a:r>
              <a:rPr lang="en-AU" sz="2400" smtClean="0">
                <a:cs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AU" sz="2000" smtClean="0">
                <a:cs typeface="Times New Roman" pitchFamily="18" charset="0"/>
              </a:rPr>
              <a:t>The system will support ….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AU" sz="2000" smtClean="0">
                <a:cs typeface="Times New Roman" pitchFamily="18" charset="0"/>
              </a:rPr>
              <a:t>The system will not allow ……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2400" b="1" smtClean="0">
                <a:cs typeface="Times New Roman" pitchFamily="18" charset="0"/>
              </a:rPr>
              <a:t>2.5 Assumption and Dependencies</a:t>
            </a:r>
            <a:r>
              <a:rPr lang="en-AU" sz="2400" smtClean="0">
                <a:cs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AU" sz="2000" smtClean="0">
                <a:cs typeface="Times New Roman" pitchFamily="18" charset="0"/>
              </a:rPr>
              <a:t>This system relies on ……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AU" sz="2000" smtClean="0">
                <a:cs typeface="Times New Roman" pitchFamily="18" charset="0"/>
              </a:rPr>
              <a:t>The system must have a satisfactory interface and ……</a:t>
            </a:r>
            <a:endParaRPr lang="en-AU" sz="2000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AU" sz="3200" b="1" smtClean="0"/>
              <a:t>Section 3 of SRS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sz="2200" b="1" smtClean="0">
                <a:cs typeface="Times New Roman" pitchFamily="18" charset="0"/>
              </a:rPr>
              <a:t>3 SPECIFIC REQUIREMENTS</a:t>
            </a:r>
            <a:r>
              <a:rPr lang="en-AU" sz="2200" smtClean="0">
                <a:cs typeface="Times New Roman" pitchFamily="18" charset="0"/>
              </a:rPr>
              <a:t> </a:t>
            </a:r>
            <a:br>
              <a:rPr lang="en-AU" sz="2200" smtClean="0">
                <a:cs typeface="Times New Roman" pitchFamily="18" charset="0"/>
              </a:rPr>
            </a:br>
            <a:endParaRPr lang="en-AU" sz="2200" smtClean="0"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AU" sz="2000" b="1" smtClean="0">
                <a:cs typeface="Times New Roman" pitchFamily="18" charset="0"/>
              </a:rPr>
              <a:t>3.1 Functional Requirements</a:t>
            </a:r>
            <a:endParaRPr lang="en-AU" sz="2000" smtClean="0"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AU" sz="1800" b="1" smtClean="0">
                <a:cs typeface="Times New Roman" pitchFamily="18" charset="0"/>
              </a:rPr>
              <a:t>3.1.1 Unit Registration</a:t>
            </a:r>
            <a:r>
              <a:rPr lang="en-AU" sz="1800" smtClean="0">
                <a:cs typeface="Times New Roman" pitchFamily="18" charset="0"/>
              </a:rPr>
              <a:t>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600" smtClean="0">
                <a:cs typeface="Times New Roman" pitchFamily="18" charset="0"/>
              </a:rPr>
              <a:t>The unit registration requirements are concerned with functions regarding unit registration which includes students selecting, adding, dropping, and changing a unit.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500" b="1" smtClean="0">
                <a:cs typeface="Times New Roman" pitchFamily="18" charset="0"/>
              </a:rPr>
              <a:t>SRS-001 (3.1.1.1):</a:t>
            </a:r>
            <a:r>
              <a:rPr lang="en-AU" sz="1500" smtClean="0">
                <a:cs typeface="Times New Roman" pitchFamily="18" charset="0"/>
              </a:rPr>
              <a:t>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500" smtClean="0">
                <a:cs typeface="Times New Roman" pitchFamily="18" charset="0"/>
              </a:rPr>
              <a:t>The system shall allow the user to register a unit.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500" b="1" smtClean="0">
                <a:cs typeface="Times New Roman" pitchFamily="18" charset="0"/>
              </a:rPr>
              <a:t>SRS-002 (3.1.1.2):</a:t>
            </a:r>
            <a:r>
              <a:rPr lang="en-AU" sz="1500" smtClean="0">
                <a:cs typeface="Times New Roman" pitchFamily="18" charset="0"/>
              </a:rPr>
              <a:t>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500" smtClean="0">
                <a:cs typeface="Times New Roman" pitchFamily="18" charset="0"/>
              </a:rPr>
              <a:t>STS shall allow the user to delete a unit if the user has chosen to drop that unit.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500" b="1" smtClean="0">
                <a:cs typeface="Times New Roman" pitchFamily="18" charset="0"/>
              </a:rPr>
              <a:t>SRS-003 (3.1.1.3):</a:t>
            </a:r>
            <a:r>
              <a:rPr lang="en-AU" sz="1500" smtClean="0">
                <a:cs typeface="Times New Roman" pitchFamily="18" charset="0"/>
              </a:rPr>
              <a:t>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500" smtClean="0">
                <a:cs typeface="Times New Roman" pitchFamily="18" charset="0"/>
              </a:rPr>
              <a:t>STS shall check if a unit has been filled by enough registered students.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AU" sz="3200" b="1" smtClean="0"/>
              <a:t>SRS functional egs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7772400" cy="4151313"/>
          </a:xfrm>
        </p:spPr>
        <p:txBody>
          <a:bodyPr/>
          <a:lstStyle/>
          <a:p>
            <a:pPr lvl="3" eaLnBrk="1" hangingPunct="1">
              <a:lnSpc>
                <a:spcPct val="90000"/>
              </a:lnSpc>
            </a:pPr>
            <a:r>
              <a:rPr lang="en-AU" sz="1500" b="1" smtClean="0">
                <a:cs typeface="Times New Roman" pitchFamily="18" charset="0"/>
              </a:rPr>
              <a:t>SRS-004 (3.1.1.4):</a:t>
            </a:r>
            <a:r>
              <a:rPr lang="en-AU" sz="1500" smtClean="0">
                <a:cs typeface="Times New Roman" pitchFamily="18" charset="0"/>
              </a:rPr>
              <a:t>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500" smtClean="0">
                <a:cs typeface="Times New Roman" pitchFamily="18" charset="0"/>
              </a:rPr>
              <a:t>STS shall allow the user to add his/her name to the unit waiting list if the user wants to register in a unit which has been filled already with enough registered students.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500" b="1" smtClean="0">
                <a:cs typeface="Times New Roman" pitchFamily="18" charset="0"/>
              </a:rPr>
              <a:t>SRS-005 (3.1.1.5):</a:t>
            </a:r>
            <a:r>
              <a:rPr lang="en-AU" sz="1500" smtClean="0">
                <a:cs typeface="Times New Roman" pitchFamily="18" charset="0"/>
              </a:rPr>
              <a:t>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500" smtClean="0">
                <a:cs typeface="Times New Roman" pitchFamily="18" charset="0"/>
              </a:rPr>
              <a:t>STS shall automatically register the unit for the user who is the first one on the waiting list if a vacancy appears for that unit.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500" b="1" smtClean="0">
                <a:cs typeface="Times New Roman" pitchFamily="18" charset="0"/>
              </a:rPr>
              <a:t>SRS-006 (3.1.1.6):</a:t>
            </a:r>
            <a:r>
              <a:rPr lang="en-AU" sz="1500" smtClean="0">
                <a:cs typeface="Times New Roman" pitchFamily="18" charset="0"/>
              </a:rPr>
              <a:t>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500" smtClean="0">
                <a:cs typeface="Times New Roman" pitchFamily="18" charset="0"/>
              </a:rPr>
              <a:t>STS shall allow the user to change practical session(s) within a unit.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500" b="1" smtClean="0">
                <a:cs typeface="Times New Roman" pitchFamily="18" charset="0"/>
              </a:rPr>
              <a:t>SRS-007 (3.1.1.7):</a:t>
            </a:r>
            <a:r>
              <a:rPr lang="en-AU" sz="1500" smtClean="0">
                <a:cs typeface="Times New Roman" pitchFamily="18" charset="0"/>
              </a:rPr>
              <a:t>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500" smtClean="0">
                <a:cs typeface="Times New Roman" pitchFamily="18" charset="0"/>
              </a:rPr>
              <a:t>STS shall allow the user to change tutorial session(s) within a unit. </a:t>
            </a:r>
          </a:p>
          <a:p>
            <a:pPr eaLnBrk="1" hangingPunct="1">
              <a:lnSpc>
                <a:spcPct val="90000"/>
              </a:lnSpc>
            </a:pPr>
            <a:endParaRPr lang="en-AU" sz="2200" smtClean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AU" sz="3200" b="1" smtClean="0"/>
              <a:t>Functional parent reqs broken into many child-reqs.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17713"/>
            <a:ext cx="8193088" cy="4114800"/>
          </a:xfrm>
        </p:spPr>
        <p:txBody>
          <a:bodyPr/>
          <a:lstStyle/>
          <a:p>
            <a:pPr lvl="2" eaLnBrk="1" hangingPunct="1">
              <a:lnSpc>
                <a:spcPct val="90000"/>
              </a:lnSpc>
            </a:pPr>
            <a:r>
              <a:rPr lang="en-AU" sz="1800" b="1" smtClean="0">
                <a:cs typeface="Times New Roman" pitchFamily="18" charset="0"/>
              </a:rPr>
              <a:t>3.1.2 Retrieving and Displaying Unit Information</a:t>
            </a:r>
            <a:r>
              <a:rPr lang="en-AU" sz="1800" smtClean="0">
                <a:cs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en-AU" sz="1800" smtClean="0">
                <a:cs typeface="Times New Roman" pitchFamily="18" charset="0"/>
              </a:rPr>
              <a:t>The retrieving and displaying requirements are concerned with how information is retrieved and presented to the user.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600" b="1" smtClean="0">
                <a:cs typeface="Times New Roman" pitchFamily="18" charset="0"/>
              </a:rPr>
              <a:t>SRS-014 (3.1.2.1):</a:t>
            </a:r>
            <a:r>
              <a:rPr lang="en-AU" sz="1600" smtClean="0">
                <a:cs typeface="Times New Roman" pitchFamily="18" charset="0"/>
              </a:rPr>
              <a:t>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600" smtClean="0">
                <a:cs typeface="Times New Roman" pitchFamily="18" charset="0"/>
              </a:rPr>
              <a:t>The system shall allow users to enter the following selection criteria to retrieve unit information: </a:t>
            </a:r>
            <a:r>
              <a:rPr lang="en-AU" sz="1600" smtClean="0"/>
              <a:t>by unit code, by unit number, by title of unit, by weight of unit (credit points). </a:t>
            </a:r>
          </a:p>
          <a:p>
            <a:pPr lvl="3" eaLnBrk="1" hangingPunct="1">
              <a:lnSpc>
                <a:spcPct val="90000"/>
              </a:lnSpc>
            </a:pPr>
            <a:r>
              <a:rPr lang="en-AU" sz="1600" b="1" smtClean="0"/>
              <a:t>OR</a:t>
            </a:r>
            <a:r>
              <a:rPr lang="en-AU" sz="1600" smtClean="0"/>
              <a:t> by unit code </a:t>
            </a:r>
            <a:r>
              <a:rPr lang="en-AU" sz="1600" b="1" smtClean="0">
                <a:cs typeface="Times New Roman" pitchFamily="18" charset="0"/>
              </a:rPr>
              <a:t>(3.1.2.1.1)</a:t>
            </a:r>
            <a:r>
              <a:rPr lang="en-AU" sz="1600" smtClean="0">
                <a:cs typeface="Times New Roman" pitchFamily="18" charset="0"/>
              </a:rPr>
              <a:t> </a:t>
            </a:r>
            <a:r>
              <a:rPr lang="en-AU" sz="1600" smtClean="0"/>
              <a:t>, by unit number </a:t>
            </a:r>
            <a:r>
              <a:rPr lang="en-AU" sz="1600" b="1" smtClean="0">
                <a:cs typeface="Times New Roman" pitchFamily="18" charset="0"/>
              </a:rPr>
              <a:t>(3.1.2.1.2)</a:t>
            </a:r>
            <a:r>
              <a:rPr lang="en-AU" sz="1600" smtClean="0">
                <a:cs typeface="Times New Roman" pitchFamily="18" charset="0"/>
              </a:rPr>
              <a:t> </a:t>
            </a:r>
            <a:r>
              <a:rPr lang="en-AU" sz="1600" smtClean="0"/>
              <a:t>, by title of unit </a:t>
            </a:r>
            <a:r>
              <a:rPr lang="en-AU" sz="1600" b="1" smtClean="0">
                <a:cs typeface="Times New Roman" pitchFamily="18" charset="0"/>
              </a:rPr>
              <a:t>(3.1.2.1.3)</a:t>
            </a:r>
            <a:r>
              <a:rPr lang="en-AU" sz="1600" smtClean="0">
                <a:cs typeface="Times New Roman" pitchFamily="18" charset="0"/>
              </a:rPr>
              <a:t> </a:t>
            </a:r>
            <a:r>
              <a:rPr lang="en-AU" sz="1600" smtClean="0"/>
              <a:t>, by weight of unit (credit points) </a:t>
            </a:r>
            <a:r>
              <a:rPr lang="en-AU" sz="1600" b="1" smtClean="0">
                <a:cs typeface="Times New Roman" pitchFamily="18" charset="0"/>
              </a:rPr>
              <a:t>(3.1.2.1.4).</a:t>
            </a:r>
            <a:endParaRPr lang="en-AU" sz="1800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AU" sz="3200" b="1" smtClean="0"/>
              <a:t>Design Constraints (3.2)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/>
            <a:r>
              <a:rPr lang="en-AU" b="1" smtClean="0">
                <a:cs typeface="Times New Roman" pitchFamily="18" charset="0"/>
              </a:rPr>
              <a:t>3.2 Design Constraints</a:t>
            </a:r>
            <a:r>
              <a:rPr lang="en-AU" smtClean="0">
                <a:cs typeface="Times New Roman" pitchFamily="18" charset="0"/>
              </a:rPr>
              <a:t> </a:t>
            </a:r>
          </a:p>
          <a:p>
            <a:pPr lvl="2" eaLnBrk="1" hangingPunct="1"/>
            <a:r>
              <a:rPr lang="en-AU" b="1" smtClean="0">
                <a:cs typeface="Times New Roman" pitchFamily="18" charset="0"/>
              </a:rPr>
              <a:t>SRS-031 (3.2.1):</a:t>
            </a:r>
            <a:r>
              <a:rPr lang="en-AU" smtClean="0">
                <a:cs typeface="Times New Roman" pitchFamily="18" charset="0"/>
              </a:rPr>
              <a:t> </a:t>
            </a:r>
          </a:p>
          <a:p>
            <a:pPr lvl="2" eaLnBrk="1" hangingPunct="1"/>
            <a:r>
              <a:rPr lang="en-AU" smtClean="0">
                <a:cs typeface="Times New Roman" pitchFamily="18" charset="0"/>
              </a:rPr>
              <a:t>STS shall store and retrieve persistent data. </a:t>
            </a:r>
          </a:p>
          <a:p>
            <a:pPr lvl="2" eaLnBrk="1" hangingPunct="1"/>
            <a:r>
              <a:rPr lang="en-AU" b="1" smtClean="0">
                <a:cs typeface="Times New Roman" pitchFamily="18" charset="0"/>
              </a:rPr>
              <a:t>SRS-032 (3.2.2):</a:t>
            </a:r>
            <a:r>
              <a:rPr lang="en-AU" smtClean="0">
                <a:cs typeface="Times New Roman" pitchFamily="18" charset="0"/>
              </a:rPr>
              <a:t> </a:t>
            </a:r>
          </a:p>
          <a:p>
            <a:pPr lvl="2" eaLnBrk="1" hangingPunct="1"/>
            <a:r>
              <a:rPr lang="en-AU" smtClean="0">
                <a:cs typeface="Times New Roman" pitchFamily="18" charset="0"/>
              </a:rPr>
              <a:t>STS shall support PC and/or UNIX platforms. </a:t>
            </a:r>
          </a:p>
          <a:p>
            <a:pPr lvl="2" eaLnBrk="1" hangingPunct="1"/>
            <a:r>
              <a:rPr lang="en-AU" b="1" smtClean="0">
                <a:cs typeface="Times New Roman" pitchFamily="18" charset="0"/>
              </a:rPr>
              <a:t>SRS-033 (3.2.3):</a:t>
            </a:r>
            <a:r>
              <a:rPr lang="en-AU" smtClean="0">
                <a:cs typeface="Times New Roman" pitchFamily="18" charset="0"/>
              </a:rPr>
              <a:t> </a:t>
            </a:r>
          </a:p>
          <a:p>
            <a:pPr lvl="2" eaLnBrk="1" hangingPunct="1"/>
            <a:r>
              <a:rPr lang="en-AU" smtClean="0">
                <a:cs typeface="Times New Roman" pitchFamily="18" charset="0"/>
              </a:rPr>
              <a:t>STS shall be developed using the JAVA programming language</a:t>
            </a:r>
          </a:p>
          <a:p>
            <a:pPr eaLnBrk="1" hangingPunct="1"/>
            <a:endParaRPr lang="en-AU" smtClean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AU" sz="3200" b="1" smtClean="0"/>
              <a:t>Non-functional requirements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686800" cy="41148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AU" sz="2200" b="1" smtClean="0">
                <a:cs typeface="Times New Roman" pitchFamily="18" charset="0"/>
              </a:rPr>
              <a:t>3.3 Non-Functional Requirements</a:t>
            </a:r>
            <a:r>
              <a:rPr lang="en-AU" sz="2200" smtClean="0">
                <a:cs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en-AU" sz="2000" b="1" smtClean="0">
                <a:cs typeface="Times New Roman" pitchFamily="18" charset="0"/>
              </a:rPr>
              <a:t>SRS-034 (3.3.1):</a:t>
            </a:r>
            <a:r>
              <a:rPr lang="en-AU" sz="2000" smtClean="0">
                <a:cs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en-AU" sz="2000" smtClean="0">
                <a:cs typeface="Times New Roman" pitchFamily="18" charset="0"/>
              </a:rPr>
              <a:t>STS shall respond to any retrieval in less than 5 seconds. </a:t>
            </a:r>
          </a:p>
          <a:p>
            <a:pPr lvl="2" eaLnBrk="1" hangingPunct="1">
              <a:lnSpc>
                <a:spcPct val="90000"/>
              </a:lnSpc>
            </a:pPr>
            <a:r>
              <a:rPr lang="en-AU" sz="2000" b="1" smtClean="0">
                <a:cs typeface="Times New Roman" pitchFamily="18" charset="0"/>
              </a:rPr>
              <a:t>SRS-035 (3.3.2):</a:t>
            </a:r>
            <a:r>
              <a:rPr lang="en-AU" sz="2000" smtClean="0">
                <a:cs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en-AU" sz="2000" smtClean="0">
                <a:cs typeface="Times New Roman" pitchFamily="18" charset="0"/>
              </a:rPr>
              <a:t>STS shall generate a report within 1 minute. </a:t>
            </a:r>
          </a:p>
          <a:p>
            <a:pPr lvl="2" eaLnBrk="1" hangingPunct="1">
              <a:lnSpc>
                <a:spcPct val="90000"/>
              </a:lnSpc>
            </a:pPr>
            <a:r>
              <a:rPr lang="en-AU" sz="2000" b="1" smtClean="0">
                <a:cs typeface="Times New Roman" pitchFamily="18" charset="0"/>
              </a:rPr>
              <a:t>SRS-036 (3.3.3):</a:t>
            </a:r>
            <a:r>
              <a:rPr lang="en-AU" sz="2000" smtClean="0">
                <a:cs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en-AU" sz="2000" smtClean="0">
                <a:cs typeface="Times New Roman" pitchFamily="18" charset="0"/>
              </a:rPr>
              <a:t>STS shall allow the user to remotely connect to the system. </a:t>
            </a:r>
          </a:p>
          <a:p>
            <a:pPr lvl="2" eaLnBrk="1" hangingPunct="1">
              <a:lnSpc>
                <a:spcPct val="90000"/>
              </a:lnSpc>
            </a:pPr>
            <a:r>
              <a:rPr lang="en-AU" sz="2000" b="1" smtClean="0">
                <a:cs typeface="Times New Roman" pitchFamily="18" charset="0"/>
              </a:rPr>
              <a:t>SRS-041 (3.3.8):</a:t>
            </a:r>
            <a:r>
              <a:rPr lang="en-AU" sz="2000" smtClean="0">
                <a:cs typeface="Times New Roman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en-AU" sz="2000" smtClean="0">
                <a:cs typeface="Times New Roman" pitchFamily="18" charset="0"/>
              </a:rPr>
              <a:t>The system will be accompanied by a comprehensive user manual.</a:t>
            </a:r>
            <a:endParaRPr lang="en-AU" sz="2000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AU" sz="3200" b="1" smtClean="0"/>
              <a:t>Safety and security issues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sz="2000" b="1" smtClean="0"/>
              <a:t>3.5.3 Security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cs typeface="Times New Roman" pitchFamily="18" charset="0"/>
              </a:rPr>
              <a:t>The security requirements are concerned with security and privacy issues. 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smtClean="0">
                <a:cs typeface="Times New Roman" pitchFamily="18" charset="0"/>
              </a:rPr>
              <a:t>SRS-029:</a:t>
            </a:r>
            <a:endParaRPr lang="en-US" sz="24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cs typeface="Times New Roman" pitchFamily="18" charset="0"/>
              </a:rPr>
              <a:t>VSS shall provide staff ID and password verification protection to protect from unauthorised use of the system.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smtClean="0">
                <a:cs typeface="Times New Roman" pitchFamily="18" charset="0"/>
              </a:rPr>
              <a:t>SRS-030:</a:t>
            </a:r>
            <a:endParaRPr lang="en-US" sz="24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smtClean="0">
                <a:cs typeface="Times New Roman" pitchFamily="18" charset="0"/>
              </a:rPr>
              <a:t>VSS shall allow the store manager to add, remove and modify staff ID and passwords as required.</a:t>
            </a:r>
            <a:r>
              <a:rPr lang="en-US" sz="2800" smtClean="0"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AU" sz="3200" b="1" smtClean="0"/>
              <a:t>Other SRS template for section 3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8077200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AU" sz="2400" smtClean="0">
                <a:cs typeface="Times New Roman" pitchFamily="18" charset="0"/>
              </a:rPr>
              <a:t>3</a:t>
            </a:r>
            <a:r>
              <a:rPr lang="en-AU" sz="2200" smtClean="0">
                <a:cs typeface="Times New Roman" pitchFamily="18" charset="0"/>
              </a:rPr>
              <a:t>.</a:t>
            </a:r>
            <a:r>
              <a:rPr lang="en-AU" sz="2200" smtClean="0">
                <a:latin typeface="Times New Roman" pitchFamily="18" charset="0"/>
                <a:cs typeface="Times New Roman" pitchFamily="18" charset="0"/>
              </a:rPr>
              <a:t>     </a:t>
            </a:r>
            <a:r>
              <a:rPr lang="en-AU" sz="2200" smtClean="0">
                <a:cs typeface="Times New Roman" pitchFamily="18" charset="0"/>
              </a:rPr>
              <a:t>Specific Requirements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AU" sz="2000" smtClean="0">
                <a:cs typeface="Times New Roman" pitchFamily="18" charset="0"/>
              </a:rPr>
              <a:t>3.1</a:t>
            </a:r>
            <a:r>
              <a:rPr lang="en-AU" sz="2000" smtClean="0"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en-AU" sz="2000" smtClean="0">
                <a:cs typeface="Times New Roman" pitchFamily="18" charset="0"/>
              </a:rPr>
              <a:t>External Interface Requirements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800" smtClean="0">
                <a:cs typeface="Times New Roman" pitchFamily="18" charset="0"/>
              </a:rPr>
              <a:t>3.1.1</a:t>
            </a:r>
            <a:r>
              <a:rPr lang="en-AU" sz="18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800" smtClean="0">
                <a:cs typeface="Times New Roman" pitchFamily="18" charset="0"/>
              </a:rPr>
              <a:t>User Interfaces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800" smtClean="0">
                <a:cs typeface="Times New Roman" pitchFamily="18" charset="0"/>
              </a:rPr>
              <a:t>3.1.2</a:t>
            </a:r>
            <a:r>
              <a:rPr lang="en-AU" sz="18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800" smtClean="0">
                <a:cs typeface="Times New Roman" pitchFamily="18" charset="0"/>
              </a:rPr>
              <a:t>Hardware Interfaces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800" smtClean="0">
                <a:cs typeface="Times New Roman" pitchFamily="18" charset="0"/>
              </a:rPr>
              <a:t>3.1.3</a:t>
            </a:r>
            <a:r>
              <a:rPr lang="en-AU" sz="18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800" smtClean="0">
                <a:cs typeface="Times New Roman" pitchFamily="18" charset="0"/>
              </a:rPr>
              <a:t>Software Interfaces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800" smtClean="0">
                <a:cs typeface="Times New Roman" pitchFamily="18" charset="0"/>
              </a:rPr>
              <a:t>3.1.4</a:t>
            </a:r>
            <a:r>
              <a:rPr lang="en-AU" sz="18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800" smtClean="0">
                <a:cs typeface="Times New Roman" pitchFamily="18" charset="0"/>
              </a:rPr>
              <a:t>Communication Interfaces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AU" sz="2000" smtClean="0">
                <a:cs typeface="Times New Roman" pitchFamily="18" charset="0"/>
              </a:rPr>
              <a:t>3.2</a:t>
            </a:r>
            <a:r>
              <a:rPr lang="en-AU" sz="2000" smtClean="0">
                <a:latin typeface="Times New Roman" pitchFamily="18" charset="0"/>
                <a:cs typeface="Times New Roman" pitchFamily="18" charset="0"/>
              </a:rPr>
              <a:t>                        </a:t>
            </a:r>
            <a:r>
              <a:rPr lang="en-AU" sz="2000" smtClean="0">
                <a:cs typeface="Times New Roman" pitchFamily="18" charset="0"/>
              </a:rPr>
              <a:t>Functional Requirements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800" smtClean="0">
                <a:cs typeface="Times New Roman" pitchFamily="18" charset="0"/>
              </a:rPr>
              <a:t>3.2.1</a:t>
            </a:r>
            <a:r>
              <a:rPr lang="en-AU" sz="18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800" smtClean="0">
                <a:cs typeface="Times New Roman" pitchFamily="18" charset="0"/>
              </a:rPr>
              <a:t>Requirement 1</a:t>
            </a:r>
          </a:p>
          <a:p>
            <a:pPr lvl="3" algn="just" eaLnBrk="1" hangingPunct="1">
              <a:lnSpc>
                <a:spcPct val="90000"/>
              </a:lnSpc>
            </a:pPr>
            <a:r>
              <a:rPr lang="en-AU" sz="1500" smtClean="0">
                <a:cs typeface="Times New Roman" pitchFamily="18" charset="0"/>
              </a:rPr>
              <a:t>3.2.1.1</a:t>
            </a:r>
            <a:r>
              <a:rPr lang="en-AU" sz="1500" smtClean="0">
                <a:latin typeface="Times New Roman" pitchFamily="18" charset="0"/>
                <a:cs typeface="Times New Roman" pitchFamily="18" charset="0"/>
              </a:rPr>
              <a:t>         </a:t>
            </a:r>
            <a:r>
              <a:rPr lang="en-AU" sz="1500" smtClean="0">
                <a:cs typeface="Times New Roman" pitchFamily="18" charset="0"/>
              </a:rPr>
              <a:t>Introduction</a:t>
            </a:r>
          </a:p>
          <a:p>
            <a:pPr lvl="3" algn="just" eaLnBrk="1" hangingPunct="1">
              <a:lnSpc>
                <a:spcPct val="90000"/>
              </a:lnSpc>
            </a:pPr>
            <a:r>
              <a:rPr lang="en-AU" sz="1500" smtClean="0">
                <a:cs typeface="Times New Roman" pitchFamily="18" charset="0"/>
              </a:rPr>
              <a:t>3.2.1.2</a:t>
            </a:r>
            <a:r>
              <a:rPr lang="en-AU" sz="1500" smtClean="0">
                <a:latin typeface="Times New Roman" pitchFamily="18" charset="0"/>
                <a:cs typeface="Times New Roman" pitchFamily="18" charset="0"/>
              </a:rPr>
              <a:t>         </a:t>
            </a:r>
            <a:r>
              <a:rPr lang="en-AU" sz="1500" smtClean="0">
                <a:cs typeface="Times New Roman" pitchFamily="18" charset="0"/>
              </a:rPr>
              <a:t>Inputs</a:t>
            </a:r>
          </a:p>
          <a:p>
            <a:pPr lvl="3" algn="just" eaLnBrk="1" hangingPunct="1">
              <a:lnSpc>
                <a:spcPct val="90000"/>
              </a:lnSpc>
            </a:pPr>
            <a:r>
              <a:rPr lang="en-AU" sz="1500" smtClean="0">
                <a:cs typeface="Times New Roman" pitchFamily="18" charset="0"/>
              </a:rPr>
              <a:t>3.2.1.3</a:t>
            </a:r>
            <a:r>
              <a:rPr lang="en-AU" sz="1500" smtClean="0">
                <a:latin typeface="Times New Roman" pitchFamily="18" charset="0"/>
                <a:cs typeface="Times New Roman" pitchFamily="18" charset="0"/>
              </a:rPr>
              <a:t>         </a:t>
            </a:r>
            <a:r>
              <a:rPr lang="en-AU" sz="1500" smtClean="0">
                <a:cs typeface="Times New Roman" pitchFamily="18" charset="0"/>
              </a:rPr>
              <a:t>Processing</a:t>
            </a:r>
          </a:p>
          <a:p>
            <a:pPr lvl="3" algn="just" eaLnBrk="1" hangingPunct="1">
              <a:lnSpc>
                <a:spcPct val="90000"/>
              </a:lnSpc>
            </a:pPr>
            <a:r>
              <a:rPr lang="en-AU" sz="1500" smtClean="0">
                <a:cs typeface="Times New Roman" pitchFamily="18" charset="0"/>
              </a:rPr>
              <a:t>3.2.1.4</a:t>
            </a:r>
            <a:r>
              <a:rPr lang="en-AU" sz="1500" smtClean="0">
                <a:latin typeface="Times New Roman" pitchFamily="18" charset="0"/>
                <a:cs typeface="Times New Roman" pitchFamily="18" charset="0"/>
              </a:rPr>
              <a:t>         </a:t>
            </a:r>
            <a:r>
              <a:rPr lang="en-AU" sz="1500" smtClean="0">
                <a:cs typeface="Times New Roman" pitchFamily="18" charset="0"/>
              </a:rPr>
              <a:t>Outputs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800" smtClean="0">
                <a:cs typeface="Times New Roman" pitchFamily="18" charset="0"/>
              </a:rPr>
              <a:t>3.2.2</a:t>
            </a:r>
            <a:r>
              <a:rPr lang="en-AU" sz="18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800" smtClean="0">
                <a:cs typeface="Times New Roman" pitchFamily="18" charset="0"/>
              </a:rPr>
              <a:t>Requirement 2 …..</a:t>
            </a:r>
            <a:endParaRPr lang="en-AU" sz="1800" smtClean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z="3200" b="1" smtClean="0"/>
              <a:t>Other SRS template for section 3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534400" cy="4038600"/>
          </a:xfrm>
        </p:spPr>
        <p:txBody>
          <a:bodyPr>
            <a:normAutofit lnSpcReduction="10000"/>
          </a:bodyPr>
          <a:lstStyle/>
          <a:p>
            <a:pPr lvl="1" algn="just" eaLnBrk="1" hangingPunct="1">
              <a:lnSpc>
                <a:spcPct val="90000"/>
              </a:lnSpc>
            </a:pPr>
            <a:r>
              <a:rPr lang="en-AU" sz="1800" smtClean="0">
                <a:cs typeface="Times New Roman" pitchFamily="18" charset="0"/>
              </a:rPr>
              <a:t>3.3</a:t>
            </a:r>
            <a:r>
              <a:rPr lang="en-AU" sz="1800" smtClean="0">
                <a:latin typeface="Times New Roman" pitchFamily="18" charset="0"/>
                <a:cs typeface="Times New Roman" pitchFamily="18" charset="0"/>
              </a:rPr>
              <a:t>        </a:t>
            </a:r>
            <a:r>
              <a:rPr lang="en-AU" sz="1800" smtClean="0">
                <a:cs typeface="Times New Roman" pitchFamily="18" charset="0"/>
              </a:rPr>
              <a:t>Performance Requirements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AU" sz="1800" smtClean="0">
                <a:cs typeface="Times New Roman" pitchFamily="18" charset="0"/>
              </a:rPr>
              <a:t>3.4</a:t>
            </a:r>
            <a:r>
              <a:rPr lang="en-AU" sz="1800" smtClean="0">
                <a:latin typeface="Times New Roman" pitchFamily="18" charset="0"/>
                <a:cs typeface="Times New Roman" pitchFamily="18" charset="0"/>
              </a:rPr>
              <a:t>        </a:t>
            </a:r>
            <a:r>
              <a:rPr lang="en-AU" sz="1800" smtClean="0">
                <a:cs typeface="Times New Roman" pitchFamily="18" charset="0"/>
              </a:rPr>
              <a:t>Design Constraints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600" smtClean="0">
                <a:cs typeface="Times New Roman" pitchFamily="18" charset="0"/>
              </a:rPr>
              <a:t>3.4.1</a:t>
            </a:r>
            <a:r>
              <a:rPr lang="en-AU" sz="16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600" smtClean="0">
                <a:cs typeface="Times New Roman" pitchFamily="18" charset="0"/>
              </a:rPr>
              <a:t>Standards Compliance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600" smtClean="0">
                <a:cs typeface="Times New Roman" pitchFamily="18" charset="0"/>
              </a:rPr>
              <a:t>3.4.2 </a:t>
            </a:r>
            <a:r>
              <a:rPr lang="en-AU" sz="1600" smtClean="0">
                <a:latin typeface="Times New Roman" pitchFamily="18" charset="0"/>
                <a:cs typeface="Times New Roman" pitchFamily="18" charset="0"/>
              </a:rPr>
              <a:t>   </a:t>
            </a:r>
            <a:r>
              <a:rPr lang="en-AU" sz="1600" smtClean="0">
                <a:cs typeface="Times New Roman" pitchFamily="18" charset="0"/>
              </a:rPr>
              <a:t>Hardware Limitations ……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AU" sz="1800" smtClean="0">
                <a:cs typeface="Times New Roman" pitchFamily="18" charset="0"/>
              </a:rPr>
              <a:t>3.5 </a:t>
            </a:r>
            <a:r>
              <a:rPr lang="en-AU" sz="1800" smtClean="0">
                <a:latin typeface="Times New Roman" pitchFamily="18" charset="0"/>
                <a:cs typeface="Times New Roman" pitchFamily="18" charset="0"/>
              </a:rPr>
              <a:t>       </a:t>
            </a:r>
            <a:r>
              <a:rPr lang="en-AU" sz="1800" smtClean="0">
                <a:cs typeface="Times New Roman" pitchFamily="18" charset="0"/>
              </a:rPr>
              <a:t>Software System Attributes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600" smtClean="0">
                <a:cs typeface="Times New Roman" pitchFamily="18" charset="0"/>
              </a:rPr>
              <a:t>3.5.1</a:t>
            </a:r>
            <a:r>
              <a:rPr lang="en-AU" sz="16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600" smtClean="0">
                <a:cs typeface="Times New Roman" pitchFamily="18" charset="0"/>
              </a:rPr>
              <a:t>Reliability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600" smtClean="0">
                <a:cs typeface="Times New Roman" pitchFamily="18" charset="0"/>
              </a:rPr>
              <a:t>3.5.2</a:t>
            </a:r>
            <a:r>
              <a:rPr lang="en-AU" sz="16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600" smtClean="0">
                <a:cs typeface="Times New Roman" pitchFamily="18" charset="0"/>
              </a:rPr>
              <a:t>Availability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600" smtClean="0">
                <a:cs typeface="Times New Roman" pitchFamily="18" charset="0"/>
              </a:rPr>
              <a:t>3.5.3</a:t>
            </a:r>
            <a:r>
              <a:rPr lang="en-AU" sz="16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600" smtClean="0">
                <a:cs typeface="Times New Roman" pitchFamily="18" charset="0"/>
              </a:rPr>
              <a:t>Security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600" smtClean="0">
                <a:cs typeface="Times New Roman" pitchFamily="18" charset="0"/>
              </a:rPr>
              <a:t>3.5.4</a:t>
            </a:r>
            <a:r>
              <a:rPr lang="en-AU" sz="16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600" smtClean="0">
                <a:cs typeface="Times New Roman" pitchFamily="18" charset="0"/>
              </a:rPr>
              <a:t>Maintainability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600" smtClean="0">
                <a:cs typeface="Times New Roman" pitchFamily="18" charset="0"/>
              </a:rPr>
              <a:t>3.5.5</a:t>
            </a:r>
            <a:r>
              <a:rPr lang="en-AU" sz="16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600" smtClean="0">
                <a:cs typeface="Times New Roman" pitchFamily="18" charset="0"/>
              </a:rPr>
              <a:t>Portability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600" smtClean="0">
                <a:cs typeface="Times New Roman" pitchFamily="18" charset="0"/>
              </a:rPr>
              <a:t>3.5.6</a:t>
            </a:r>
            <a:r>
              <a:rPr lang="en-AU" sz="16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600" smtClean="0">
                <a:cs typeface="Times New Roman" pitchFamily="18" charset="0"/>
              </a:rPr>
              <a:t>Reusability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600" smtClean="0">
                <a:cs typeface="Times New Roman" pitchFamily="18" charset="0"/>
              </a:rPr>
              <a:t>3.5.7</a:t>
            </a:r>
            <a:r>
              <a:rPr lang="en-AU" sz="16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600" smtClean="0">
                <a:cs typeface="Times New Roman" pitchFamily="18" charset="0"/>
              </a:rPr>
              <a:t>Usability 3.5.8</a:t>
            </a:r>
            <a:r>
              <a:rPr lang="en-AU" sz="1600" smtClean="0"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AU" sz="1600" smtClean="0">
                <a:cs typeface="Times New Roman" pitchFamily="18" charset="0"/>
              </a:rPr>
              <a:t>Other Factors …..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AU" sz="1800" smtClean="0">
                <a:cs typeface="Times New Roman" pitchFamily="18" charset="0"/>
              </a:rPr>
              <a:t>3.6	Other Requirements	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600" smtClean="0">
                <a:cs typeface="Times New Roman" pitchFamily="18" charset="0"/>
              </a:rPr>
              <a:t>3.6.1 Database	</a:t>
            </a:r>
          </a:p>
          <a:p>
            <a:pPr lvl="2" algn="just" eaLnBrk="1" hangingPunct="1">
              <a:lnSpc>
                <a:spcPct val="90000"/>
              </a:lnSpc>
            </a:pPr>
            <a:r>
              <a:rPr lang="en-AU" sz="1600" smtClean="0">
                <a:cs typeface="Times New Roman" pitchFamily="18" charset="0"/>
              </a:rPr>
              <a:t>3.6.2 Operations  …..</a:t>
            </a:r>
            <a:r>
              <a:rPr lang="en-AU" sz="1600" smtClean="0"/>
              <a:t>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6553200" y="5257800"/>
            <a:ext cx="1371600" cy="5334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Requirements</a:t>
            </a:r>
          </a:p>
          <a:p>
            <a:pPr algn="ctr"/>
            <a:r>
              <a:rPr lang="en-US">
                <a:latin typeface="Times New Roman" pitchFamily="18" charset="0"/>
              </a:rPr>
              <a:t>Management</a:t>
            </a:r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5562600" y="4572000"/>
            <a:ext cx="1371600" cy="457200"/>
          </a:xfrm>
          <a:prstGeom prst="rect">
            <a:avLst/>
          </a:prstGeom>
          <a:solidFill>
            <a:srgbClr val="99CC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Validation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685800" y="11430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Inception</a:t>
            </a:r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1524000" y="18288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Elicitation</a:t>
            </a: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2514600" y="25146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Elaboration</a:t>
            </a:r>
          </a:p>
        </p:txBody>
      </p:sp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3505200" y="3200400"/>
            <a:ext cx="13716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Negotiation</a:t>
            </a: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4495800" y="3886200"/>
            <a:ext cx="1371600" cy="457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Specification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sz="3200" b="1" smtClean="0"/>
              <a:t>Validation Task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During validation, the work products produced as a result of requirements engineering are assessed for quality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specification is examined to ensure that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all software requirements have been stated unambiguously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inconsistencies, omissions, and errors have been detected and corrected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the work products conform to the standards established for the process, the project, and the product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formal technical review serves as the primary requirements validation mechanism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Members include software engineers, customers, users, and other stakeholders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b="1" smtClean="0"/>
              <a:t>Questions to ask when Validating Requirements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Is each requirement consistent with the overall objective for the system/product?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Have all requirements been specified at the proper level of abstraction? That is, do some requirements provide a level of technical detail that is inappropriate at this stage?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Is the requirement really necessary or does it represent an add-on feature that may not be essential to the objective of the system?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Is each requirement bounded and unambiguous?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Does each requirement have attribution? That is, is a source (generally, a specific individual) noted for each requirement?</a:t>
            </a: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3429000" y="6248400"/>
            <a:ext cx="203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Times New Roman" pitchFamily="18" charset="0"/>
              </a:rPr>
              <a:t>(more on next slide)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b="1" smtClean="0"/>
              <a:t>Questions to ask when Validating Requirements</a:t>
            </a:r>
            <a:r>
              <a:rPr lang="en-US" sz="2800" b="1" smtClean="0"/>
              <a:t> (continued)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Do any requirements conflict with other requirements?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Is each requirement achievable in the technical environment that will house the system or product?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Is each requirement testable, once implemented?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Approaches: Demonstration, actual test, analysis, or inspection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Does the requirements model properly reflect the information, function, and behavior of the system to be built?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Has the requirements model been “partitioned” in a way that exposes progressively more detailed information about the system?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6553200" y="5257800"/>
            <a:ext cx="1371600" cy="5334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Requirements</a:t>
            </a:r>
          </a:p>
          <a:p>
            <a:pPr algn="ctr"/>
            <a:r>
              <a:rPr lang="en-US">
                <a:latin typeface="Times New Roman" pitchFamily="18" charset="0"/>
              </a:rPr>
              <a:t>Management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5562600" y="45720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Validation</a:t>
            </a: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685800" y="11430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Inception</a:t>
            </a: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1524000" y="18288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Elicitation</a:t>
            </a: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2514600" y="25146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Elaboration</a:t>
            </a:r>
          </a:p>
        </p:txBody>
      </p:sp>
      <p:sp>
        <p:nvSpPr>
          <p:cNvPr id="95239" name="Rectangle 7"/>
          <p:cNvSpPr>
            <a:spLocks noChangeArrowheads="1"/>
          </p:cNvSpPr>
          <p:nvPr/>
        </p:nvSpPr>
        <p:spPr bwMode="auto">
          <a:xfrm>
            <a:off x="3505200" y="3200400"/>
            <a:ext cx="13716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Negotiation</a:t>
            </a:r>
          </a:p>
        </p:txBody>
      </p:sp>
      <p:sp>
        <p:nvSpPr>
          <p:cNvPr id="95240" name="Rectangle 8"/>
          <p:cNvSpPr>
            <a:spLocks noChangeArrowheads="1"/>
          </p:cNvSpPr>
          <p:nvPr/>
        </p:nvSpPr>
        <p:spPr bwMode="auto">
          <a:xfrm>
            <a:off x="4495800" y="3886200"/>
            <a:ext cx="1371600" cy="457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Specification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Requirements Management Task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During requirements management, the project team performs a set of activities to identify, control, and track requirements and changes to the requirements at any time as the project proceeds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Each requirement is assigned a unique identifier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 requirements are then placed into one or more traceability tables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These tables may be stored in a database that relate features, sources, dependencies, subsystems, and interfaces to the requirements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A requirements traceability table is also placed at the end of the software requirements specification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6477000" y="5867400"/>
            <a:ext cx="1371600" cy="5334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Requirements</a:t>
            </a:r>
          </a:p>
          <a:p>
            <a:pPr algn="ctr"/>
            <a:r>
              <a:rPr lang="en-US">
                <a:latin typeface="Times New Roman" pitchFamily="18" charset="0"/>
              </a:rPr>
              <a:t>Management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5486400" y="51816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Validation</a:t>
            </a:r>
          </a:p>
        </p:txBody>
      </p:sp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609600" y="17526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Inception</a:t>
            </a:r>
          </a:p>
        </p:txBody>
      </p:sp>
      <p:sp>
        <p:nvSpPr>
          <p:cNvPr id="97286" name="Rectangle 6"/>
          <p:cNvSpPr>
            <a:spLocks noChangeArrowheads="1"/>
          </p:cNvSpPr>
          <p:nvPr/>
        </p:nvSpPr>
        <p:spPr bwMode="auto">
          <a:xfrm>
            <a:off x="1447800" y="24384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Elicitation</a:t>
            </a:r>
          </a:p>
        </p:txBody>
      </p:sp>
      <p:sp>
        <p:nvSpPr>
          <p:cNvPr id="97287" name="Rectangle 7"/>
          <p:cNvSpPr>
            <a:spLocks noChangeArrowheads="1"/>
          </p:cNvSpPr>
          <p:nvPr/>
        </p:nvSpPr>
        <p:spPr bwMode="auto">
          <a:xfrm>
            <a:off x="2438400" y="31242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Elaboration</a:t>
            </a:r>
          </a:p>
        </p:txBody>
      </p:sp>
      <p:sp>
        <p:nvSpPr>
          <p:cNvPr id="97288" name="Rectangle 8"/>
          <p:cNvSpPr>
            <a:spLocks noChangeArrowheads="1"/>
          </p:cNvSpPr>
          <p:nvPr/>
        </p:nvSpPr>
        <p:spPr bwMode="auto">
          <a:xfrm>
            <a:off x="3429000" y="3810000"/>
            <a:ext cx="13716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Negotiation</a:t>
            </a:r>
          </a:p>
        </p:txBody>
      </p:sp>
      <p:sp>
        <p:nvSpPr>
          <p:cNvPr id="97289" name="Rectangle 9"/>
          <p:cNvSpPr>
            <a:spLocks noChangeArrowheads="1"/>
          </p:cNvSpPr>
          <p:nvPr/>
        </p:nvSpPr>
        <p:spPr bwMode="auto">
          <a:xfrm>
            <a:off x="4419600" y="4495800"/>
            <a:ext cx="1371600" cy="457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Specification</a:t>
            </a:r>
          </a:p>
        </p:txBody>
      </p:sp>
      <p:sp>
        <p:nvSpPr>
          <p:cNvPr id="97290" name="Text Box 10"/>
          <p:cNvSpPr txBox="1">
            <a:spLocks noChangeArrowheads="1"/>
          </p:cNvSpPr>
          <p:nvPr/>
        </p:nvSpPr>
        <p:spPr bwMode="auto">
          <a:xfrm>
            <a:off x="8610600" y="6324600"/>
            <a:ext cx="376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u="sng">
                <a:latin typeface="Times New Roman" pitchFamily="18" charset="0"/>
                <a:sym typeface="Wingdings" pitchFamily="2" charset="2"/>
              </a:rPr>
              <a:t></a:t>
            </a:r>
            <a:endParaRPr lang="en-US" u="sng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3483</Words>
  <Application>Microsoft Office PowerPoint</Application>
  <PresentationFormat>On-screen Show (4:3)</PresentationFormat>
  <Paragraphs>442</Paragraphs>
  <Slides>59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Requirement Engineering</vt:lpstr>
      <vt:lpstr>Review</vt:lpstr>
      <vt:lpstr>Contents</vt:lpstr>
      <vt:lpstr>Flow-Oriented Modeling</vt:lpstr>
      <vt:lpstr>Guidelines</vt:lpstr>
      <vt:lpstr>Data Flow Diagram</vt:lpstr>
      <vt:lpstr>Slide 7</vt:lpstr>
      <vt:lpstr>Slide 8</vt:lpstr>
      <vt:lpstr>Control Flow Diagram</vt:lpstr>
      <vt:lpstr>Processing narrative</vt:lpstr>
      <vt:lpstr>Class-based Modeling</vt:lpstr>
      <vt:lpstr>Identifying Analysis Classes</vt:lpstr>
      <vt:lpstr>Grammatical Parse</vt:lpstr>
      <vt:lpstr>Grammatical Parse</vt:lpstr>
      <vt:lpstr>Identifying Analysis Classes (continued)</vt:lpstr>
      <vt:lpstr>Class Selection Criteria</vt:lpstr>
      <vt:lpstr>Identifying Classes</vt:lpstr>
      <vt:lpstr>Defining Attributes of a Class</vt:lpstr>
      <vt:lpstr>Defining Operations of a Class</vt:lpstr>
      <vt:lpstr>Identifying operations</vt:lpstr>
      <vt:lpstr>Identifying operations</vt:lpstr>
      <vt:lpstr>Class Diagram</vt:lpstr>
      <vt:lpstr>CRC Modeling</vt:lpstr>
      <vt:lpstr>Example Class Box</vt:lpstr>
      <vt:lpstr>Summary</vt:lpstr>
      <vt:lpstr>Behavioral Modeling</vt:lpstr>
      <vt:lpstr>Creating a Behavioral Model</vt:lpstr>
      <vt:lpstr>Identifying Events in Use Cases</vt:lpstr>
      <vt:lpstr>Building a State Diagram</vt:lpstr>
      <vt:lpstr>Identifying Events</vt:lpstr>
      <vt:lpstr>State Diagram</vt:lpstr>
      <vt:lpstr>Sequence Diagram</vt:lpstr>
      <vt:lpstr>Slide 33</vt:lpstr>
      <vt:lpstr>Negotiation Task</vt:lpstr>
      <vt:lpstr>The Art of Negotiation</vt:lpstr>
      <vt:lpstr>Slide 36</vt:lpstr>
      <vt:lpstr>Specification Task</vt:lpstr>
      <vt:lpstr>Typical Contents of a Software Requirements Specification</vt:lpstr>
      <vt:lpstr>Software Requirements Specification (SRS) template</vt:lpstr>
      <vt:lpstr>SRS template</vt:lpstr>
      <vt:lpstr>SRS explained</vt:lpstr>
      <vt:lpstr>SRS explained </vt:lpstr>
      <vt:lpstr>SRS explained</vt:lpstr>
      <vt:lpstr>SRS explained</vt:lpstr>
      <vt:lpstr>Section 3 of SRS</vt:lpstr>
      <vt:lpstr>SRS functional egs</vt:lpstr>
      <vt:lpstr>Functional parent reqs broken into many child-reqs.</vt:lpstr>
      <vt:lpstr>Design Constraints (3.2)</vt:lpstr>
      <vt:lpstr>Non-functional requirements</vt:lpstr>
      <vt:lpstr>Safety and security issues</vt:lpstr>
      <vt:lpstr>Other SRS template for section 3</vt:lpstr>
      <vt:lpstr>Other SRS template for section 3</vt:lpstr>
      <vt:lpstr>Slide 53</vt:lpstr>
      <vt:lpstr>Validation Task</vt:lpstr>
      <vt:lpstr>Questions to ask when Validating Requirements</vt:lpstr>
      <vt:lpstr>Questions to ask when Validating Requirements (continued)</vt:lpstr>
      <vt:lpstr>Slide 57</vt:lpstr>
      <vt:lpstr>Requirements Management Task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Requirement Engineering</dc:title>
  <dc:creator>NTS</dc:creator>
  <cp:lastModifiedBy>NTS</cp:lastModifiedBy>
  <cp:revision>7</cp:revision>
  <dcterms:created xsi:type="dcterms:W3CDTF">2012-09-18T05:27:07Z</dcterms:created>
  <dcterms:modified xsi:type="dcterms:W3CDTF">2012-09-18T07:06:30Z</dcterms:modified>
</cp:coreProperties>
</file>