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70" r:id="rId5"/>
    <p:sldId id="271" r:id="rId6"/>
    <p:sldId id="269" r:id="rId7"/>
    <p:sldId id="26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6D053-D633-48B8-AD5D-60D9DFF858EF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02BAA-1A08-4EB9-A0DD-2514DBA72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Software Quality Assurance (SQA)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SQA goal, attributes and metrics</a:t>
            </a:r>
          </a:p>
          <a:p>
            <a:r>
              <a:rPr lang="en-US" dirty="0" smtClean="0"/>
              <a:t>SQA plan</a:t>
            </a:r>
          </a:p>
          <a:p>
            <a:r>
              <a:rPr lang="en-US" dirty="0" smtClean="0"/>
              <a:t>Formal Technical Review (FTR)</a:t>
            </a:r>
          </a:p>
          <a:p>
            <a:r>
              <a:rPr lang="en-US" dirty="0" smtClean="0"/>
              <a:t>Statistical SQA</a:t>
            </a:r>
          </a:p>
          <a:p>
            <a:pPr lvl="1"/>
            <a:r>
              <a:rPr lang="en-US" dirty="0" smtClean="0"/>
              <a:t>Six Sigma</a:t>
            </a:r>
          </a:p>
          <a:p>
            <a:pPr lvl="1"/>
            <a:r>
              <a:rPr lang="en-US" dirty="0" smtClean="0"/>
              <a:t>Identifying vital few causes</a:t>
            </a:r>
          </a:p>
          <a:p>
            <a:pPr lvl="1"/>
            <a:r>
              <a:rPr lang="en-US" dirty="0" smtClean="0"/>
              <a:t>Review efficiency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of Review</a:t>
            </a:r>
            <a:endParaRPr lang="en-US" dirty="0"/>
          </a:p>
        </p:txBody>
      </p:sp>
      <p:grpSp>
        <p:nvGrpSpPr>
          <p:cNvPr id="4" name="Group 17"/>
          <p:cNvGrpSpPr>
            <a:grpSpLocks noGrp="1"/>
          </p:cNvGrpSpPr>
          <p:nvPr>
            <p:ph idx="1"/>
          </p:nvPr>
        </p:nvGrpSpPr>
        <p:grpSpPr bwMode="auto">
          <a:xfrm>
            <a:off x="457200" y="1600200"/>
            <a:ext cx="8229600" cy="4525963"/>
            <a:chOff x="192" y="1248"/>
            <a:chExt cx="4992" cy="144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536" y="1680"/>
              <a:ext cx="2160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536" y="1680"/>
              <a:ext cx="139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dirty="0"/>
                <a:t>Errors passed through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536" y="2016"/>
              <a:ext cx="139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/>
                <a:t>Amplified errors 1:x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536" y="2352"/>
              <a:ext cx="1392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/>
                <a:t>Newly identified errors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928" y="1680"/>
              <a:ext cx="768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/>
                <a:t>Percent efficiency for error detection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92" y="1824"/>
              <a:ext cx="10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/>
                <a:t>Errors from previous steps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1104" y="1824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104" y="1968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3696" y="216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76" y="1968"/>
              <a:ext cx="10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/>
                <a:t>Errors passed to next step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968" y="1248"/>
              <a:ext cx="12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/>
                <a:t>Development step</a:t>
              </a: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728" y="1488"/>
              <a:ext cx="10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/>
                <a:t>Defects</a:t>
              </a: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2928" y="1488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/>
                <a:t>Detection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correcting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209800"/>
            <a:ext cx="61150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Review metrics and their use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Many metrics can be defined for technical reviews</a:t>
            </a:r>
          </a:p>
          <a:p>
            <a:pPr eaLnBrk="1" hangingPunct="1"/>
            <a:r>
              <a:rPr lang="en-US" sz="2400" smtClean="0"/>
              <a:t>The following can be calculated for each review conducted:</a:t>
            </a:r>
          </a:p>
          <a:p>
            <a:pPr lvl="1" eaLnBrk="1" hangingPunct="1"/>
            <a:r>
              <a:rPr lang="en-US" sz="2000" smtClean="0"/>
              <a:t>Preparation effort (E</a:t>
            </a:r>
            <a:r>
              <a:rPr lang="en-US" sz="2000" baseline="-25000" smtClean="0"/>
              <a:t>p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2000" smtClean="0"/>
              <a:t>Assessment effort (E</a:t>
            </a:r>
            <a:r>
              <a:rPr lang="en-US" sz="2000" baseline="-25000" smtClean="0"/>
              <a:t>a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2000" smtClean="0"/>
              <a:t>Rework effort (E</a:t>
            </a:r>
            <a:r>
              <a:rPr lang="en-US" sz="2000" baseline="-25000" smtClean="0"/>
              <a:t>r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2000" smtClean="0"/>
              <a:t>Work product size (WPS)</a:t>
            </a:r>
          </a:p>
          <a:p>
            <a:pPr lvl="1" eaLnBrk="1" hangingPunct="1"/>
            <a:r>
              <a:rPr lang="en-US" sz="2000" smtClean="0"/>
              <a:t>Minor errors found (Err</a:t>
            </a:r>
            <a:r>
              <a:rPr lang="en-US" sz="2000" baseline="-25000" smtClean="0"/>
              <a:t>minor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2000" smtClean="0"/>
              <a:t>Major errors found (Err</a:t>
            </a:r>
            <a:r>
              <a:rPr lang="en-US" sz="2000" baseline="-25000" smtClean="0"/>
              <a:t>major</a:t>
            </a:r>
            <a:r>
              <a:rPr lang="en-US" sz="2000" smtClean="0"/>
              <a:t>)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Analyzing review metrics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Total review effort (E</a:t>
            </a:r>
            <a:r>
              <a:rPr lang="en-US" sz="2000" baseline="-25000" smtClean="0"/>
              <a:t>review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1800" smtClean="0"/>
              <a:t>E</a:t>
            </a:r>
            <a:r>
              <a:rPr lang="en-US" sz="1800" baseline="-25000" smtClean="0"/>
              <a:t>review</a:t>
            </a:r>
            <a:r>
              <a:rPr lang="en-US" sz="1800" smtClean="0"/>
              <a:t> = E</a:t>
            </a:r>
            <a:r>
              <a:rPr lang="en-US" sz="1800" baseline="-25000" smtClean="0"/>
              <a:t>p</a:t>
            </a:r>
            <a:r>
              <a:rPr lang="en-US" sz="1800" smtClean="0"/>
              <a:t> + E</a:t>
            </a:r>
            <a:r>
              <a:rPr lang="en-US" sz="1800" baseline="-25000" smtClean="0"/>
              <a:t>a</a:t>
            </a:r>
            <a:r>
              <a:rPr lang="en-US" sz="1800" smtClean="0"/>
              <a:t> + E</a:t>
            </a:r>
            <a:r>
              <a:rPr lang="en-US" sz="1800" baseline="-25000" smtClean="0"/>
              <a:t>r</a:t>
            </a:r>
          </a:p>
          <a:p>
            <a:pPr eaLnBrk="1" hangingPunct="1"/>
            <a:r>
              <a:rPr lang="en-US" sz="2000" smtClean="0"/>
              <a:t>Total number of errors (Err</a:t>
            </a:r>
            <a:r>
              <a:rPr lang="en-US" sz="1800" baseline="-25000" smtClean="0"/>
              <a:t>tot</a:t>
            </a:r>
            <a:r>
              <a:rPr lang="en-US" sz="2000" smtClean="0"/>
              <a:t>)</a:t>
            </a:r>
          </a:p>
          <a:p>
            <a:pPr lvl="1" eaLnBrk="1" hangingPunct="1"/>
            <a:r>
              <a:rPr lang="en-US" sz="1800" smtClean="0"/>
              <a:t>Err</a:t>
            </a:r>
            <a:r>
              <a:rPr lang="en-US" sz="1800" baseline="-25000" smtClean="0"/>
              <a:t>tot </a:t>
            </a:r>
            <a:r>
              <a:rPr lang="en-US" sz="1800" smtClean="0"/>
              <a:t>= Err</a:t>
            </a:r>
            <a:r>
              <a:rPr lang="en-US" sz="1800" baseline="-25000" smtClean="0"/>
              <a:t>minor</a:t>
            </a:r>
            <a:r>
              <a:rPr lang="en-US" sz="1800" smtClean="0"/>
              <a:t> + Err</a:t>
            </a:r>
            <a:r>
              <a:rPr lang="en-US" sz="1800" baseline="-25000" smtClean="0"/>
              <a:t>major</a:t>
            </a:r>
          </a:p>
          <a:p>
            <a:pPr eaLnBrk="1" hangingPunct="1"/>
            <a:r>
              <a:rPr lang="en-US" sz="2000" smtClean="0"/>
              <a:t>Error density represents the errors found per unit of work product reviewed</a:t>
            </a:r>
          </a:p>
          <a:p>
            <a:pPr lvl="1" eaLnBrk="1" hangingPunct="1"/>
            <a:r>
              <a:rPr lang="en-US" sz="1800" smtClean="0"/>
              <a:t>Error density = Err</a:t>
            </a:r>
            <a:r>
              <a:rPr lang="en-US" sz="1800" baseline="-25000" smtClean="0"/>
              <a:t>tot </a:t>
            </a:r>
            <a:r>
              <a:rPr lang="en-US" sz="1800" smtClean="0"/>
              <a:t>/ WPS</a:t>
            </a:r>
          </a:p>
          <a:p>
            <a:pPr eaLnBrk="1" hangingPunct="1"/>
            <a:r>
              <a:rPr lang="en-US" sz="2000" smtClean="0"/>
              <a:t>Cost effectiveness of reviews</a:t>
            </a:r>
          </a:p>
          <a:p>
            <a:pPr lvl="1" eaLnBrk="1" hangingPunct="1"/>
            <a:r>
              <a:rPr lang="en-US" sz="1800" smtClean="0"/>
              <a:t>Effort saved per error = E</a:t>
            </a:r>
            <a:r>
              <a:rPr lang="en-US" sz="1800" baseline="-25000" smtClean="0"/>
              <a:t>testing</a:t>
            </a:r>
            <a:r>
              <a:rPr lang="en-US" sz="1800" smtClean="0"/>
              <a:t> – E</a:t>
            </a:r>
            <a:r>
              <a:rPr lang="en-US" sz="1800" baseline="-25000" smtClean="0"/>
              <a:t>reviews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Software reliability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Defined as the probability of failure free operation of a computer program in a specified environment for a specified time.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Can be measured directly and estimated using historical and developmental data (unlike many other software quality factors)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Software reliability problems can usually be traced back to errors in design or implementation.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Reliability metrics are units of measure for system reliability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System reliability is measured by counting the number of operational failures and relating these to demands made on the system at the time of failure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 long-term measurement program is required to assess the reliability of critical systems 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Measuring S/W reliability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A measure of software reliability is </a:t>
            </a:r>
            <a:r>
              <a:rPr lang="en-US" sz="2000" i="1" smtClean="0"/>
              <a:t>mean time between failures</a:t>
            </a:r>
            <a:r>
              <a:rPr lang="en-US" sz="2000" smtClean="0"/>
              <a:t> where</a:t>
            </a:r>
          </a:p>
          <a:p>
            <a:pPr eaLnBrk="1" hangingPunct="1"/>
            <a:r>
              <a:rPr lang="en-US" sz="2000" smtClean="0"/>
              <a:t>MTBF =  MTTF + MTTR</a:t>
            </a:r>
          </a:p>
          <a:p>
            <a:pPr eaLnBrk="1" hangingPunct="1"/>
            <a:r>
              <a:rPr lang="en-US" sz="2000" smtClean="0"/>
              <a:t>MTTF =  </a:t>
            </a:r>
            <a:r>
              <a:rPr lang="en-US" sz="2000" i="1" smtClean="0"/>
              <a:t>mean time to failure</a:t>
            </a:r>
            <a:endParaRPr lang="en-US" sz="2000" smtClean="0"/>
          </a:p>
          <a:p>
            <a:pPr eaLnBrk="1" hangingPunct="1"/>
            <a:r>
              <a:rPr lang="en-US" sz="2000" smtClean="0"/>
              <a:t>MTTR =  </a:t>
            </a:r>
            <a:r>
              <a:rPr lang="en-US" sz="2000" i="1" smtClean="0"/>
              <a:t>mean time to repair</a:t>
            </a:r>
          </a:p>
          <a:p>
            <a:pPr eaLnBrk="1" hangingPunct="1"/>
            <a:r>
              <a:rPr lang="en-US" sz="2000" smtClean="0"/>
              <a:t>Availability =MTTF/(MTTF + MTTR) * 100%</a:t>
            </a:r>
          </a:p>
          <a:p>
            <a:pPr eaLnBrk="1" hangingPunct="1"/>
            <a:r>
              <a:rPr lang="en-US" sz="2000" i="1" smtClean="0"/>
              <a:t>Software availability</a:t>
            </a:r>
            <a:r>
              <a:rPr lang="en-US" sz="2000" smtClean="0"/>
              <a:t> is  the probability that a program is operating according to requirements at a given point in time 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Software reliability -- Software safety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Processes that help reduce the probability that critical failures will occur due to SW</a:t>
            </a:r>
          </a:p>
          <a:p>
            <a:pPr eaLnBrk="1" hangingPunct="1"/>
            <a:r>
              <a:rPr lang="en-US" sz="2400" smtClean="0"/>
              <a:t>Hazard analyses</a:t>
            </a:r>
          </a:p>
          <a:p>
            <a:pPr lvl="1" eaLnBrk="1" hangingPunct="1"/>
            <a:r>
              <a:rPr lang="en-US" sz="2400" smtClean="0"/>
              <a:t>Identify hazards that could call failure</a:t>
            </a:r>
          </a:p>
          <a:p>
            <a:pPr lvl="1" eaLnBrk="1" hangingPunct="1"/>
            <a:r>
              <a:rPr lang="en-US" sz="2400" smtClean="0"/>
              <a:t>Develop fault tree</a:t>
            </a:r>
          </a:p>
          <a:p>
            <a:pPr lvl="1" eaLnBrk="1" hangingPunct="1"/>
            <a:r>
              <a:rPr lang="en-US" sz="2400" smtClean="0"/>
              <a:t>Identify all possible causes of the hazard</a:t>
            </a:r>
          </a:p>
          <a:p>
            <a:pPr lvl="1" eaLnBrk="1" hangingPunct="1"/>
            <a:r>
              <a:rPr lang="en-US" sz="2400" smtClean="0"/>
              <a:t>Formally review the remedy for each</a:t>
            </a:r>
          </a:p>
          <a:p>
            <a:pPr eaLnBrk="1" hangingPunct="1"/>
            <a:r>
              <a:rPr lang="en-US" sz="2400" smtClean="0"/>
              <a:t>Redundancy</a:t>
            </a:r>
          </a:p>
          <a:p>
            <a:pPr eaLnBrk="1" hangingPunct="1"/>
            <a:r>
              <a:rPr lang="en-US" sz="2400" smtClean="0"/>
              <a:t>Require a written software safety plan</a:t>
            </a:r>
          </a:p>
          <a:p>
            <a:pPr eaLnBrk="1" hangingPunct="1"/>
            <a:r>
              <a:rPr lang="en-US" sz="2400" smtClean="0"/>
              <a:t>Require independent verification &amp; validation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Example Fault Tree -- Thermal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657600" y="2133600"/>
            <a:ext cx="17526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Loss of heat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57200" y="3200400"/>
            <a:ext cx="19050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Power failure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2819400" y="3200400"/>
            <a:ext cx="2362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Computer failure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5562600" y="3200400"/>
            <a:ext cx="1524000" cy="1017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Incorrect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input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7315200" y="3200400"/>
            <a:ext cx="16002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SW failed to throw switch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V="1">
            <a:off x="1371600" y="2590800"/>
            <a:ext cx="26670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V="1">
            <a:off x="3962400" y="2590800"/>
            <a:ext cx="3810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H="1" flipV="1">
            <a:off x="4724400" y="2590800"/>
            <a:ext cx="16002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 flipH="1" flipV="1">
            <a:off x="5181600" y="2590800"/>
            <a:ext cx="28956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4419600" y="2438400"/>
            <a:ext cx="68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...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0" y="4419600"/>
            <a:ext cx="23622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Computer failure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2667000" y="4419600"/>
            <a:ext cx="1600200" cy="1200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SW failed to throw switch</a:t>
            </a:r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V="1">
            <a:off x="1143000" y="3657600"/>
            <a:ext cx="1524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H="1" flipV="1">
            <a:off x="1676400" y="3657600"/>
            <a:ext cx="17526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4724400" y="4648200"/>
            <a:ext cx="68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...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6096000" y="5105400"/>
            <a:ext cx="2209800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Logic reversed</a:t>
            </a:r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 flipV="1">
            <a:off x="7086600" y="4419600"/>
            <a:ext cx="9906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Software Safety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343400"/>
          </a:xfrm>
        </p:spPr>
        <p:txBody>
          <a:bodyPr/>
          <a:lstStyle/>
          <a:p>
            <a:pPr eaLnBrk="1" hangingPunct="1"/>
            <a:r>
              <a:rPr lang="en-US" sz="2000" smtClean="0"/>
              <a:t>Redundancy</a:t>
            </a:r>
          </a:p>
          <a:p>
            <a:pPr lvl="1" eaLnBrk="1" hangingPunct="1"/>
            <a:r>
              <a:rPr lang="en-US" sz="2000" smtClean="0"/>
              <a:t>Replicated at the hardware level</a:t>
            </a:r>
          </a:p>
          <a:p>
            <a:pPr lvl="1" eaLnBrk="1" hangingPunct="1"/>
            <a:r>
              <a:rPr lang="en-US" sz="2000" smtClean="0"/>
              <a:t>Similar vs.. dis-similar redundancy</a:t>
            </a:r>
          </a:p>
          <a:p>
            <a:pPr eaLnBrk="1" hangingPunct="1"/>
            <a:r>
              <a:rPr lang="en-US" sz="2000" smtClean="0"/>
              <a:t>Verification</a:t>
            </a:r>
          </a:p>
          <a:p>
            <a:pPr lvl="1" eaLnBrk="1" hangingPunct="1"/>
            <a:r>
              <a:rPr lang="en-US" sz="2000" smtClean="0"/>
              <a:t>Assuring that the software specifications are met</a:t>
            </a:r>
          </a:p>
          <a:p>
            <a:pPr eaLnBrk="1" hangingPunct="1"/>
            <a:r>
              <a:rPr lang="en-US" sz="2000" smtClean="0"/>
              <a:t>Validation</a:t>
            </a:r>
          </a:p>
          <a:p>
            <a:pPr lvl="1" eaLnBrk="1" hangingPunct="1"/>
            <a:r>
              <a:rPr lang="en-US" sz="2000" smtClean="0"/>
              <a:t>Assuring that the product functions as desired</a:t>
            </a:r>
          </a:p>
          <a:p>
            <a:pPr eaLnBrk="1" hangingPunct="1"/>
            <a:r>
              <a:rPr lang="en-US" sz="2000" smtClean="0"/>
              <a:t>Independence</a:t>
            </a:r>
          </a:p>
          <a:p>
            <a:pPr lvl="1" eaLnBrk="1" hangingPunct="1"/>
            <a:endParaRPr lang="en-US" sz="2000" smtClean="0"/>
          </a:p>
          <a:p>
            <a:pPr lvl="1" eaLnBrk="1" hangingPunct="1"/>
            <a:endParaRPr lang="en-US" sz="2000" smtClean="0"/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r" eaLnBrk="0" hangingPunct="0"/>
            <a:r>
              <a:rPr lang="en-US" sz="1400">
                <a:latin typeface="Times New Roman" pitchFamily="18" charset="0"/>
              </a:rPr>
              <a:t>23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72000"/>
          </a:xfrm>
          <a:noFill/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ISO 9000 describes QA elements in generic terms 	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Elements include organizational structure, procedures, processes and resources.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It treats an enterprise as a network of interconnected processes.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To be ISO-complaint processes should adhere to the standards described.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Ensures quality planning, quality control, quality assurance and quality improvement.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From S/W engineering view point</a:t>
            </a:r>
            <a:r>
              <a:rPr lang="en-US" sz="2000" smtClean="0"/>
              <a:t>: An international standard which provides broad guidance to software developers on how to Implement, maintain and improve a quality software system capable of ensuring high quality software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Consists of 20 requirements...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Differs from country to country..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4096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ISO 9000 Quality Standards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r" eaLnBrk="0" hangingPunct="0"/>
            <a:r>
              <a:rPr lang="en-US" sz="1400">
                <a:latin typeface="Times New Roman" pitchFamily="18" charset="0"/>
              </a:rPr>
              <a:t>25</a:t>
            </a:r>
          </a:p>
        </p:txBody>
      </p:sp>
      <p:sp>
        <p:nvSpPr>
          <p:cNvPr id="4198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  <a:noFill/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Management responsibility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Quality system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Contract review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Design Control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Document and data control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Purchasing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Control of customer supplied product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Product identification and traceability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Process control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Inspection and testing</a:t>
            </a:r>
          </a:p>
        </p:txBody>
      </p:sp>
      <p:sp>
        <p:nvSpPr>
          <p:cNvPr id="41990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  <a:noFill/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Control of inspection, measuring and test equipment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Inspection and test status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Control of non-confirming product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Corrective and preventive action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Handling, storage, packaging, preservation and delivery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Control of quality records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Internal quality audits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Training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Servicing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Statistical techniques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  <p:sp>
        <p:nvSpPr>
          <p:cNvPr id="4199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ISO 9001 … requirements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r" eaLnBrk="0" hangingPunct="0"/>
            <a:r>
              <a:rPr lang="en-US" sz="1400">
                <a:latin typeface="Times New Roman" pitchFamily="18" charset="0"/>
              </a:rPr>
              <a:t>27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458200" cy="4114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2000" dirty="0" smtClean="0"/>
              <a:t>SQA must be applied at each step</a:t>
            </a:r>
          </a:p>
          <a:p>
            <a:pPr eaLnBrk="1" hangingPunct="1"/>
            <a:r>
              <a:rPr lang="en-US" sz="2000" dirty="0" smtClean="0"/>
              <a:t>SQA might be complex</a:t>
            </a:r>
          </a:p>
          <a:p>
            <a:pPr eaLnBrk="1" hangingPunct="1"/>
            <a:r>
              <a:rPr lang="en-US" sz="2000" dirty="0" smtClean="0"/>
              <a:t>Software reviews are important SQA activities</a:t>
            </a:r>
          </a:p>
          <a:p>
            <a:pPr eaLnBrk="1" hangingPunct="1"/>
            <a:r>
              <a:rPr lang="en-US" sz="2000" dirty="0" smtClean="0"/>
              <a:t>Statistical SQA helps improve product quality and software process</a:t>
            </a:r>
          </a:p>
          <a:p>
            <a:r>
              <a:rPr lang="en-US" sz="2000" dirty="0" smtClean="0"/>
              <a:t>SQA goal, attributes and metrics</a:t>
            </a:r>
          </a:p>
          <a:p>
            <a:r>
              <a:rPr lang="en-US" sz="2000" dirty="0" smtClean="0"/>
              <a:t>SQA plan</a:t>
            </a:r>
          </a:p>
          <a:p>
            <a:r>
              <a:rPr lang="en-US" sz="2000" dirty="0" smtClean="0"/>
              <a:t>Formal Technical Review (FTR) </a:t>
            </a:r>
            <a:endParaRPr lang="en-US" sz="2000" dirty="0" smtClean="0"/>
          </a:p>
          <a:p>
            <a:r>
              <a:rPr lang="en-US" sz="2000" dirty="0" smtClean="0"/>
              <a:t>Software </a:t>
            </a:r>
            <a:r>
              <a:rPr lang="en-US" sz="2000" dirty="0" smtClean="0"/>
              <a:t>Safety is essential for critical systems </a:t>
            </a:r>
          </a:p>
          <a:p>
            <a:pPr eaLnBrk="1" hangingPunct="1"/>
            <a:r>
              <a:rPr lang="en-US" sz="2000" dirty="0" smtClean="0"/>
              <a:t>ISO 9001 standardizes the SQA activities</a:t>
            </a:r>
          </a:p>
        </p:txBody>
      </p:sp>
      <p:sp>
        <p:nvSpPr>
          <p:cNvPr id="4301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Summary</a:t>
            </a:r>
            <a:endParaRPr lang="en-US" sz="3200" b="1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601</Words>
  <Application>Microsoft Office PowerPoint</Application>
  <PresentationFormat>On-screen Show (4:3)</PresentationFormat>
  <Paragraphs>129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Software Quality Assurance (SQA)</vt:lpstr>
      <vt:lpstr>Recap</vt:lpstr>
      <vt:lpstr>Effectiveness of Review</vt:lpstr>
      <vt:lpstr>Example</vt:lpstr>
      <vt:lpstr>Example</vt:lpstr>
      <vt:lpstr>Cost of correcting errors</vt:lpstr>
      <vt:lpstr>Review metrics and their use</vt:lpstr>
      <vt:lpstr>Analyzing review metrics</vt:lpstr>
      <vt:lpstr>Software reliability</vt:lpstr>
      <vt:lpstr>Measuring S/W reliability</vt:lpstr>
      <vt:lpstr>Software reliability -- Software safety</vt:lpstr>
      <vt:lpstr>Example Fault Tree -- Thermal</vt:lpstr>
      <vt:lpstr>Software Safety</vt:lpstr>
      <vt:lpstr>ISO 9000 Quality Standards</vt:lpstr>
      <vt:lpstr>ISO 9001 … requirements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2012-11-10T11:14:24Z</dcterms:created>
  <dcterms:modified xsi:type="dcterms:W3CDTF">2012-11-13T06:35:54Z</dcterms:modified>
</cp:coreProperties>
</file>