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AB20A-BBF8-470C-87A4-1E67A2F74832}" type="datetimeFigureOut">
              <a:rPr lang="en-US" smtClean="0"/>
              <a:pPr/>
              <a:t>10/23/2012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CD3BA-B174-4BE0-B5FE-F9B4467938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AB20A-BBF8-470C-87A4-1E67A2F74832}" type="datetimeFigureOut">
              <a:rPr lang="en-US" smtClean="0"/>
              <a:pPr/>
              <a:t>10/23/2012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2CD3BA-B174-4BE0-B5FE-F9B4467938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Software Testing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xfrm>
            <a:off x="533400" y="990600"/>
            <a:ext cx="8305800" cy="5410200"/>
          </a:xfrm>
          <a:noFill/>
          <a:ln/>
        </p:spPr>
        <p:txBody>
          <a:bodyPr/>
          <a:lstStyle/>
          <a:p>
            <a:pPr algn="ctr">
              <a:buFontTx/>
              <a:buNone/>
            </a:pPr>
            <a:r>
              <a:rPr lang="en-US" sz="3600" b="1" dirty="0" smtClean="0"/>
              <a:t>Recap</a:t>
            </a:r>
            <a:endParaRPr lang="en-US" sz="3600" b="1" dirty="0"/>
          </a:p>
          <a:p>
            <a:pPr>
              <a:buFontTx/>
              <a:buNone/>
            </a:pPr>
            <a:endParaRPr lang="en-US" b="1" dirty="0"/>
          </a:p>
          <a:p>
            <a:r>
              <a:rPr lang="en-US" sz="2000" dirty="0" smtClean="0"/>
              <a:t>Software testing</a:t>
            </a:r>
          </a:p>
          <a:p>
            <a:pPr lvl="1"/>
            <a:r>
              <a:rPr lang="en-US" sz="1600" dirty="0" smtClean="0"/>
              <a:t>Why do we do testing?</a:t>
            </a:r>
          </a:p>
          <a:p>
            <a:pPr lvl="1"/>
            <a:r>
              <a:rPr lang="en-US" sz="1600" dirty="0" smtClean="0"/>
              <a:t>When it is done?</a:t>
            </a:r>
          </a:p>
          <a:p>
            <a:pPr lvl="1"/>
            <a:r>
              <a:rPr lang="en-US" sz="1600" dirty="0" smtClean="0"/>
              <a:t>Who does it?</a:t>
            </a:r>
          </a:p>
          <a:p>
            <a:r>
              <a:rPr lang="en-US" sz="2000" dirty="0" smtClean="0"/>
              <a:t>Software testing process / phases in software testing</a:t>
            </a:r>
          </a:p>
          <a:p>
            <a:r>
              <a:rPr lang="en-US" sz="2000" dirty="0" smtClean="0"/>
              <a:t>Levels of testing</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p:txBody>
          <a:bodyPr/>
          <a:lstStyle/>
          <a:p>
            <a:r>
              <a:rPr lang="en-US" dirty="0" smtClean="0"/>
              <a:t>Testing methodologies</a:t>
            </a:r>
          </a:p>
          <a:p>
            <a:r>
              <a:rPr lang="en-US" dirty="0" smtClean="0"/>
              <a:t>Debugging process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362200"/>
            <a:ext cx="8229600" cy="1139825"/>
          </a:xfrm>
        </p:spPr>
        <p:txBody>
          <a:bodyPr/>
          <a:lstStyle/>
          <a:p>
            <a:r>
              <a:rPr lang="en-US" sz="3200" b="1">
                <a:solidFill>
                  <a:schemeClr val="tx1"/>
                </a:solidFill>
              </a:rPr>
              <a:t>TESTING METHODOLOGIES AND TYPES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3200" b="1"/>
              <a:t>Testing Methodologies / Types</a:t>
            </a:r>
          </a:p>
        </p:txBody>
      </p:sp>
      <p:sp>
        <p:nvSpPr>
          <p:cNvPr id="67587" name="Rectangle 3"/>
          <p:cNvSpPr>
            <a:spLocks noGrp="1" noChangeArrowheads="1"/>
          </p:cNvSpPr>
          <p:nvPr>
            <p:ph type="body" idx="1"/>
          </p:nvPr>
        </p:nvSpPr>
        <p:spPr/>
        <p:txBody>
          <a:bodyPr/>
          <a:lstStyle/>
          <a:p>
            <a:r>
              <a:rPr lang="en-US" sz="2000"/>
              <a:t>Black box testing</a:t>
            </a:r>
          </a:p>
          <a:p>
            <a:r>
              <a:rPr lang="en-US" sz="2000"/>
              <a:t>White box testing</a:t>
            </a:r>
          </a:p>
          <a:p>
            <a:r>
              <a:rPr lang="en-US" sz="2000"/>
              <a:t>Incremental/Thread testing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blinds(horizontal)">
                                      <p:cBhvr>
                                        <p:cTn id="7" dur="500"/>
                                        <p:tgtEl>
                                          <p:spTgt spid="67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blinds(horizontal)">
                                      <p:cBhvr>
                                        <p:cTn id="12" dur="500"/>
                                        <p:tgtEl>
                                          <p:spTgt spid="67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blinds(horizontal)">
                                      <p:cBhvr>
                                        <p:cTn id="17" dur="500"/>
                                        <p:tgtEl>
                                          <p:spTgt spid="675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3200" b="1"/>
              <a:t>Black box testing</a:t>
            </a:r>
          </a:p>
        </p:txBody>
      </p:sp>
      <p:sp>
        <p:nvSpPr>
          <p:cNvPr id="68611" name="Rectangle 3"/>
          <p:cNvSpPr>
            <a:spLocks noGrp="1" noChangeArrowheads="1"/>
          </p:cNvSpPr>
          <p:nvPr>
            <p:ph type="body" idx="1"/>
          </p:nvPr>
        </p:nvSpPr>
        <p:spPr/>
        <p:txBody>
          <a:bodyPr/>
          <a:lstStyle/>
          <a:p>
            <a:r>
              <a:rPr lang="en-US" sz="2400"/>
              <a:t>No knowledge of internal design or code required.</a:t>
            </a:r>
          </a:p>
          <a:p>
            <a:r>
              <a:rPr lang="en-US" sz="2400"/>
              <a:t>Tests are based on requirements and functionality</a:t>
            </a:r>
          </a:p>
          <a:p>
            <a:pPr>
              <a:lnSpc>
                <a:spcPct val="75000"/>
              </a:lnSpc>
            </a:pPr>
            <a:r>
              <a:rPr lang="en-US" sz="2400"/>
              <a:t>Not based on any knowledge of internal design or code</a:t>
            </a:r>
          </a:p>
          <a:p>
            <a:pPr>
              <a:lnSpc>
                <a:spcPct val="75000"/>
              </a:lnSpc>
            </a:pPr>
            <a:r>
              <a:rPr lang="en-US" sz="2400"/>
              <a:t>Covers all combined parts of a system</a:t>
            </a:r>
          </a:p>
          <a:p>
            <a:pPr>
              <a:lnSpc>
                <a:spcPct val="75000"/>
              </a:lnSpc>
            </a:pPr>
            <a:r>
              <a:rPr lang="en-US" sz="2400"/>
              <a:t>Tests are data driven</a:t>
            </a:r>
          </a:p>
          <a:p>
            <a:r>
              <a:rPr lang="en-US" sz="2400"/>
              <a:t>It uncovers:</a:t>
            </a:r>
          </a:p>
          <a:p>
            <a:pPr lvl="1"/>
            <a:r>
              <a:rPr lang="en-US" sz="2000"/>
              <a:t>Incorrect or missing functions</a:t>
            </a:r>
          </a:p>
          <a:p>
            <a:pPr lvl="1"/>
            <a:r>
              <a:rPr lang="en-US" sz="2000"/>
              <a:t>Interface errors</a:t>
            </a:r>
          </a:p>
          <a:p>
            <a:pPr lvl="1"/>
            <a:r>
              <a:rPr lang="en-US" sz="2000"/>
              <a:t>Errors in data structures or external database access</a:t>
            </a:r>
          </a:p>
          <a:p>
            <a:pPr lvl="1"/>
            <a:r>
              <a:rPr lang="en-US" sz="2000"/>
              <a:t>Performance errors</a:t>
            </a:r>
          </a:p>
          <a:p>
            <a:pPr lvl="1"/>
            <a:r>
              <a:rPr lang="en-US" sz="2000"/>
              <a:t>Initialization and termination errors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blinds(horizontal)">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blinds(horizontal)">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blinds(horizontal)">
                                      <p:cBhvr>
                                        <p:cTn id="17" dur="5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blinds(horizontal)">
                                      <p:cBhvr>
                                        <p:cTn id="22" dur="5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blinds(horizontal)">
                                      <p:cBhvr>
                                        <p:cTn id="27" dur="500"/>
                                        <p:tgtEl>
                                          <p:spTgt spid="686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8611">
                                            <p:txEl>
                                              <p:pRg st="5" end="5"/>
                                            </p:txEl>
                                          </p:spTgt>
                                        </p:tgtEl>
                                        <p:attrNameLst>
                                          <p:attrName>style.visibility</p:attrName>
                                        </p:attrNameLst>
                                      </p:cBhvr>
                                      <p:to>
                                        <p:strVal val="visible"/>
                                      </p:to>
                                    </p:set>
                                    <p:animEffect transition="in" filter="blinds(horizontal)">
                                      <p:cBhvr>
                                        <p:cTn id="32" dur="500"/>
                                        <p:tgtEl>
                                          <p:spTgt spid="686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8611">
                                            <p:txEl>
                                              <p:pRg st="6" end="6"/>
                                            </p:txEl>
                                          </p:spTgt>
                                        </p:tgtEl>
                                        <p:attrNameLst>
                                          <p:attrName>style.visibility</p:attrName>
                                        </p:attrNameLst>
                                      </p:cBhvr>
                                      <p:to>
                                        <p:strVal val="visible"/>
                                      </p:to>
                                    </p:set>
                                    <p:animEffect transition="in" filter="blinds(horizontal)">
                                      <p:cBhvr>
                                        <p:cTn id="37" dur="500"/>
                                        <p:tgtEl>
                                          <p:spTgt spid="686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8611">
                                            <p:txEl>
                                              <p:pRg st="7" end="7"/>
                                            </p:txEl>
                                          </p:spTgt>
                                        </p:tgtEl>
                                        <p:attrNameLst>
                                          <p:attrName>style.visibility</p:attrName>
                                        </p:attrNameLst>
                                      </p:cBhvr>
                                      <p:to>
                                        <p:strVal val="visible"/>
                                      </p:to>
                                    </p:set>
                                    <p:animEffect transition="in" filter="blinds(horizontal)">
                                      <p:cBhvr>
                                        <p:cTn id="42" dur="500"/>
                                        <p:tgtEl>
                                          <p:spTgt spid="686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68611">
                                            <p:txEl>
                                              <p:pRg st="8" end="8"/>
                                            </p:txEl>
                                          </p:spTgt>
                                        </p:tgtEl>
                                        <p:attrNameLst>
                                          <p:attrName>style.visibility</p:attrName>
                                        </p:attrNameLst>
                                      </p:cBhvr>
                                      <p:to>
                                        <p:strVal val="visible"/>
                                      </p:to>
                                    </p:set>
                                    <p:animEffect transition="in" filter="blinds(horizontal)">
                                      <p:cBhvr>
                                        <p:cTn id="47" dur="500"/>
                                        <p:tgtEl>
                                          <p:spTgt spid="68611">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68611">
                                            <p:txEl>
                                              <p:pRg st="9" end="9"/>
                                            </p:txEl>
                                          </p:spTgt>
                                        </p:tgtEl>
                                        <p:attrNameLst>
                                          <p:attrName>style.visibility</p:attrName>
                                        </p:attrNameLst>
                                      </p:cBhvr>
                                      <p:to>
                                        <p:strVal val="visible"/>
                                      </p:to>
                                    </p:set>
                                    <p:animEffect transition="in" filter="blinds(horizontal)">
                                      <p:cBhvr>
                                        <p:cTn id="52" dur="500"/>
                                        <p:tgtEl>
                                          <p:spTgt spid="68611">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68611">
                                            <p:txEl>
                                              <p:pRg st="10" end="10"/>
                                            </p:txEl>
                                          </p:spTgt>
                                        </p:tgtEl>
                                        <p:attrNameLst>
                                          <p:attrName>style.visibility</p:attrName>
                                        </p:attrNameLst>
                                      </p:cBhvr>
                                      <p:to>
                                        <p:strVal val="visible"/>
                                      </p:to>
                                    </p:set>
                                    <p:animEffect transition="in" filter="blinds(horizontal)">
                                      <p:cBhvr>
                                        <p:cTn id="57" dur="500"/>
                                        <p:tgtEl>
                                          <p:spTgt spid="686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z="3200"/>
              <a:t>Types of black box testing</a:t>
            </a:r>
          </a:p>
        </p:txBody>
      </p:sp>
      <p:sp>
        <p:nvSpPr>
          <p:cNvPr id="70659" name="Rectangle 3"/>
          <p:cNvSpPr>
            <a:spLocks noGrp="1" noChangeArrowheads="1"/>
          </p:cNvSpPr>
          <p:nvPr>
            <p:ph type="body" idx="1"/>
          </p:nvPr>
        </p:nvSpPr>
        <p:spPr/>
        <p:txBody>
          <a:bodyPr/>
          <a:lstStyle/>
          <a:p>
            <a:pPr>
              <a:lnSpc>
                <a:spcPct val="80000"/>
              </a:lnSpc>
            </a:pPr>
            <a:r>
              <a:rPr lang="en-US" sz="1800"/>
              <a:t>Functional testing</a:t>
            </a:r>
          </a:p>
          <a:p>
            <a:pPr>
              <a:lnSpc>
                <a:spcPct val="80000"/>
              </a:lnSpc>
            </a:pPr>
            <a:r>
              <a:rPr lang="en-US" sz="1800"/>
              <a:t>System testing</a:t>
            </a:r>
          </a:p>
          <a:p>
            <a:pPr>
              <a:lnSpc>
                <a:spcPct val="80000"/>
              </a:lnSpc>
            </a:pPr>
            <a:r>
              <a:rPr lang="en-US" sz="1800"/>
              <a:t>End-to-end testing</a:t>
            </a:r>
          </a:p>
          <a:p>
            <a:pPr>
              <a:lnSpc>
                <a:spcPct val="80000"/>
              </a:lnSpc>
            </a:pPr>
            <a:r>
              <a:rPr lang="en-US" sz="1800"/>
              <a:t>Sanity testing</a:t>
            </a:r>
          </a:p>
          <a:p>
            <a:pPr>
              <a:lnSpc>
                <a:spcPct val="80000"/>
              </a:lnSpc>
            </a:pPr>
            <a:r>
              <a:rPr lang="en-US" sz="1800"/>
              <a:t>Regression testing</a:t>
            </a:r>
          </a:p>
          <a:p>
            <a:pPr>
              <a:lnSpc>
                <a:spcPct val="80000"/>
              </a:lnSpc>
            </a:pPr>
            <a:r>
              <a:rPr lang="en-US" sz="1800"/>
              <a:t>Acceptance testing</a:t>
            </a:r>
          </a:p>
          <a:p>
            <a:pPr>
              <a:lnSpc>
                <a:spcPct val="80000"/>
              </a:lnSpc>
            </a:pPr>
            <a:r>
              <a:rPr lang="en-US" sz="1800"/>
              <a:t>Load testing</a:t>
            </a:r>
          </a:p>
          <a:p>
            <a:pPr>
              <a:lnSpc>
                <a:spcPct val="80000"/>
              </a:lnSpc>
            </a:pPr>
            <a:r>
              <a:rPr lang="en-US" sz="1800"/>
              <a:t>Stress testing</a:t>
            </a:r>
          </a:p>
          <a:p>
            <a:pPr>
              <a:lnSpc>
                <a:spcPct val="80000"/>
              </a:lnSpc>
            </a:pPr>
            <a:r>
              <a:rPr lang="en-US" sz="1800"/>
              <a:t>Install/uninstall testing</a:t>
            </a:r>
          </a:p>
          <a:p>
            <a:pPr>
              <a:lnSpc>
                <a:spcPct val="80000"/>
              </a:lnSpc>
            </a:pPr>
            <a:r>
              <a:rPr lang="en-US" sz="1800"/>
              <a:t>Recovery testing</a:t>
            </a:r>
          </a:p>
          <a:p>
            <a:pPr>
              <a:lnSpc>
                <a:spcPct val="80000"/>
              </a:lnSpc>
            </a:pPr>
            <a:r>
              <a:rPr lang="en-US" sz="1800"/>
              <a:t>Compatibility testing</a:t>
            </a:r>
          </a:p>
          <a:p>
            <a:pPr>
              <a:lnSpc>
                <a:spcPct val="80000"/>
              </a:lnSpc>
            </a:pPr>
            <a:r>
              <a:rPr lang="en-US" sz="1800"/>
              <a:t>Exploratory testing</a:t>
            </a:r>
          </a:p>
          <a:p>
            <a:pPr>
              <a:lnSpc>
                <a:spcPct val="80000"/>
              </a:lnSpc>
            </a:pPr>
            <a:r>
              <a:rPr lang="en-US" sz="1800"/>
              <a:t>Comparison testing</a:t>
            </a:r>
          </a:p>
          <a:p>
            <a:pPr>
              <a:lnSpc>
                <a:spcPct val="80000"/>
              </a:lnSpc>
            </a:pPr>
            <a:r>
              <a:rPr lang="en-US" sz="1800"/>
              <a:t>Alpha testing</a:t>
            </a:r>
          </a:p>
          <a:p>
            <a:pPr>
              <a:lnSpc>
                <a:spcPct val="80000"/>
              </a:lnSpc>
            </a:pPr>
            <a:r>
              <a:rPr lang="en-US" sz="1800"/>
              <a:t>Beta testing</a:t>
            </a:r>
          </a:p>
          <a:p>
            <a:pPr>
              <a:lnSpc>
                <a:spcPct val="80000"/>
              </a:lnSpc>
            </a:pPr>
            <a:r>
              <a:rPr lang="en-US" sz="1800"/>
              <a:t>Mutation testing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457200" y="914400"/>
            <a:ext cx="8534400" cy="5257800"/>
          </a:xfrm>
          <a:noFill/>
          <a:ln/>
        </p:spPr>
        <p:txBody>
          <a:bodyPr/>
          <a:lstStyle/>
          <a:p>
            <a:pPr>
              <a:lnSpc>
                <a:spcPct val="90000"/>
              </a:lnSpc>
              <a:buFontTx/>
              <a:buNone/>
            </a:pPr>
            <a:r>
              <a:rPr lang="en-US" sz="2800" b="1"/>
              <a:t>Functional testing</a:t>
            </a:r>
          </a:p>
          <a:p>
            <a:pPr>
              <a:lnSpc>
                <a:spcPct val="90000"/>
              </a:lnSpc>
            </a:pPr>
            <a:r>
              <a:rPr lang="en-US" sz="1800"/>
              <a:t>Black box type testing geared to functional 	   requirements of an application.</a:t>
            </a:r>
          </a:p>
          <a:p>
            <a:pPr>
              <a:lnSpc>
                <a:spcPct val="90000"/>
              </a:lnSpc>
            </a:pPr>
            <a:r>
              <a:rPr lang="en-US" sz="1800"/>
              <a:t>Done by testers.</a:t>
            </a:r>
          </a:p>
          <a:p>
            <a:pPr>
              <a:lnSpc>
                <a:spcPct val="90000"/>
              </a:lnSpc>
              <a:buFontTx/>
              <a:buNone/>
            </a:pPr>
            <a:r>
              <a:rPr lang="en-US" sz="2800" b="1"/>
              <a:t>System testing</a:t>
            </a:r>
          </a:p>
          <a:p>
            <a:pPr>
              <a:lnSpc>
                <a:spcPct val="90000"/>
              </a:lnSpc>
            </a:pPr>
            <a:r>
              <a:rPr lang="en-US" sz="1800"/>
              <a:t>Black box type testing that is based on overall requirements specifications; covering all combined parts of the system.</a:t>
            </a:r>
          </a:p>
          <a:p>
            <a:pPr>
              <a:lnSpc>
                <a:spcPct val="90000"/>
              </a:lnSpc>
              <a:buFontTx/>
              <a:buNone/>
            </a:pPr>
            <a:r>
              <a:rPr lang="en-US" sz="2800" b="1"/>
              <a:t>End-to-end testing</a:t>
            </a:r>
          </a:p>
          <a:p>
            <a:pPr>
              <a:lnSpc>
                <a:spcPct val="90000"/>
              </a:lnSpc>
            </a:pPr>
            <a:r>
              <a:rPr lang="en-US" sz="1800"/>
              <a:t>Similar to system testing; involves testing of a complete application environment in a situation that mimics real-world use.	</a:t>
            </a:r>
          </a:p>
          <a:p>
            <a:pPr>
              <a:lnSpc>
                <a:spcPct val="90000"/>
              </a:lnSpc>
              <a:buFontTx/>
              <a:buNone/>
            </a:pPr>
            <a:r>
              <a:rPr lang="en-US" sz="2800" b="1"/>
              <a:t>Mutation testing</a:t>
            </a:r>
          </a:p>
          <a:p>
            <a:pPr>
              <a:lnSpc>
                <a:spcPct val="90000"/>
              </a:lnSpc>
            </a:pPr>
            <a:r>
              <a:rPr lang="en-US" sz="1800"/>
              <a:t>To determining if a set of test data or test cases is useful, by deliberately introducing various bugs.</a:t>
            </a:r>
          </a:p>
          <a:p>
            <a:pPr>
              <a:lnSpc>
                <a:spcPct val="90000"/>
              </a:lnSpc>
            </a:pPr>
            <a:r>
              <a:rPr lang="en-US" sz="1800"/>
              <a:t>Re-testing with the original test data/cases to determine if the bugs are detected.</a:t>
            </a:r>
          </a:p>
          <a:p>
            <a:pPr>
              <a:lnSpc>
                <a:spcPct val="90000"/>
              </a:lnSpc>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blinds(horizontal)">
                                      <p:cBhvr>
                                        <p:cTn id="7" dur="500"/>
                                        <p:tgtEl>
                                          <p:spTgt spid="4403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4034">
                                            <p:txEl>
                                              <p:pRg st="1" end="1"/>
                                            </p:txEl>
                                          </p:spTgt>
                                        </p:tgtEl>
                                        <p:attrNameLst>
                                          <p:attrName>style.visibility</p:attrName>
                                        </p:attrNameLst>
                                      </p:cBhvr>
                                      <p:to>
                                        <p:strVal val="visible"/>
                                      </p:to>
                                    </p:set>
                                    <p:animEffect transition="in" filter="blinds(horizontal)">
                                      <p:cBhvr>
                                        <p:cTn id="10" dur="500"/>
                                        <p:tgtEl>
                                          <p:spTgt spid="44034">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4034">
                                            <p:txEl>
                                              <p:pRg st="2" end="2"/>
                                            </p:txEl>
                                          </p:spTgt>
                                        </p:tgtEl>
                                        <p:attrNameLst>
                                          <p:attrName>style.visibility</p:attrName>
                                        </p:attrNameLst>
                                      </p:cBhvr>
                                      <p:to>
                                        <p:strVal val="visible"/>
                                      </p:to>
                                    </p:set>
                                    <p:animEffect transition="in" filter="blinds(horizontal)">
                                      <p:cBhvr>
                                        <p:cTn id="13" dur="500"/>
                                        <p:tgtEl>
                                          <p:spTgt spid="4403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4034">
                                            <p:txEl>
                                              <p:pRg st="3" end="3"/>
                                            </p:txEl>
                                          </p:spTgt>
                                        </p:tgtEl>
                                        <p:attrNameLst>
                                          <p:attrName>style.visibility</p:attrName>
                                        </p:attrNameLst>
                                      </p:cBhvr>
                                      <p:to>
                                        <p:strVal val="visible"/>
                                      </p:to>
                                    </p:set>
                                    <p:animEffect transition="in" filter="blinds(horizontal)">
                                      <p:cBhvr>
                                        <p:cTn id="18" dur="500"/>
                                        <p:tgtEl>
                                          <p:spTgt spid="44034">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4034">
                                            <p:txEl>
                                              <p:pRg st="4" end="4"/>
                                            </p:txEl>
                                          </p:spTgt>
                                        </p:tgtEl>
                                        <p:attrNameLst>
                                          <p:attrName>style.visibility</p:attrName>
                                        </p:attrNameLst>
                                      </p:cBhvr>
                                      <p:to>
                                        <p:strVal val="visible"/>
                                      </p:to>
                                    </p:set>
                                    <p:animEffect transition="in" filter="blinds(horizontal)">
                                      <p:cBhvr>
                                        <p:cTn id="21" dur="500"/>
                                        <p:tgtEl>
                                          <p:spTgt spid="4403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44034">
                                            <p:txEl>
                                              <p:pRg st="5" end="5"/>
                                            </p:txEl>
                                          </p:spTgt>
                                        </p:tgtEl>
                                        <p:attrNameLst>
                                          <p:attrName>style.visibility</p:attrName>
                                        </p:attrNameLst>
                                      </p:cBhvr>
                                      <p:to>
                                        <p:strVal val="visible"/>
                                      </p:to>
                                    </p:set>
                                    <p:animEffect transition="in" filter="blinds(horizontal)">
                                      <p:cBhvr>
                                        <p:cTn id="26" dur="500"/>
                                        <p:tgtEl>
                                          <p:spTgt spid="44034">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44034">
                                            <p:txEl>
                                              <p:pRg st="6" end="6"/>
                                            </p:txEl>
                                          </p:spTgt>
                                        </p:tgtEl>
                                        <p:attrNameLst>
                                          <p:attrName>style.visibility</p:attrName>
                                        </p:attrNameLst>
                                      </p:cBhvr>
                                      <p:to>
                                        <p:strVal val="visible"/>
                                      </p:to>
                                    </p:set>
                                    <p:animEffect transition="in" filter="blinds(horizontal)">
                                      <p:cBhvr>
                                        <p:cTn id="29" dur="500"/>
                                        <p:tgtEl>
                                          <p:spTgt spid="4403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4034">
                                            <p:txEl>
                                              <p:pRg st="7" end="7"/>
                                            </p:txEl>
                                          </p:spTgt>
                                        </p:tgtEl>
                                        <p:attrNameLst>
                                          <p:attrName>style.visibility</p:attrName>
                                        </p:attrNameLst>
                                      </p:cBhvr>
                                      <p:to>
                                        <p:strVal val="visible"/>
                                      </p:to>
                                    </p:set>
                                    <p:animEffect transition="in" filter="blinds(horizontal)">
                                      <p:cBhvr>
                                        <p:cTn id="34" dur="500"/>
                                        <p:tgtEl>
                                          <p:spTgt spid="44034">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4034">
                                            <p:txEl>
                                              <p:pRg st="8" end="8"/>
                                            </p:txEl>
                                          </p:spTgt>
                                        </p:tgtEl>
                                        <p:attrNameLst>
                                          <p:attrName>style.visibility</p:attrName>
                                        </p:attrNameLst>
                                      </p:cBhvr>
                                      <p:to>
                                        <p:strVal val="visible"/>
                                      </p:to>
                                    </p:set>
                                    <p:animEffect transition="in" filter="blinds(horizontal)">
                                      <p:cBhvr>
                                        <p:cTn id="37" dur="500"/>
                                        <p:tgtEl>
                                          <p:spTgt spid="44034">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44034">
                                            <p:txEl>
                                              <p:pRg st="9" end="9"/>
                                            </p:txEl>
                                          </p:spTgt>
                                        </p:tgtEl>
                                        <p:attrNameLst>
                                          <p:attrName>style.visibility</p:attrName>
                                        </p:attrNameLst>
                                      </p:cBhvr>
                                      <p:to>
                                        <p:strVal val="visible"/>
                                      </p:to>
                                    </p:set>
                                    <p:animEffect transition="in" filter="blinds(horizontal)">
                                      <p:cBhvr>
                                        <p:cTn id="40" dur="500"/>
                                        <p:tgtEl>
                                          <p:spTgt spid="4403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533400" y="838200"/>
            <a:ext cx="8153400" cy="5486400"/>
          </a:xfrm>
          <a:noFill/>
          <a:ln/>
        </p:spPr>
        <p:txBody>
          <a:bodyPr/>
          <a:lstStyle/>
          <a:p>
            <a:pPr>
              <a:buFontTx/>
              <a:buNone/>
            </a:pPr>
            <a:r>
              <a:rPr lang="en-US" sz="2800" b="1"/>
              <a:t>Sanity testing</a:t>
            </a:r>
          </a:p>
          <a:p>
            <a:r>
              <a:rPr lang="en-US" sz="2000"/>
              <a:t>Initial effort to determine if a new software version is performing well enough to accept it for a major testing effort.</a:t>
            </a:r>
          </a:p>
          <a:p>
            <a:pPr>
              <a:buFontTx/>
              <a:buNone/>
            </a:pPr>
            <a:r>
              <a:rPr lang="en-US" sz="2800" b="1"/>
              <a:t>Regression testing</a:t>
            </a:r>
          </a:p>
          <a:p>
            <a:r>
              <a:rPr lang="en-US" sz="2000"/>
              <a:t>Re-testing after fixes or modifications of the software or its environment.</a:t>
            </a:r>
          </a:p>
          <a:p>
            <a:pPr>
              <a:buFontTx/>
              <a:buNone/>
            </a:pPr>
            <a:r>
              <a:rPr lang="en-US" sz="2800" b="1"/>
              <a:t>Acceptance testing</a:t>
            </a:r>
          </a:p>
          <a:p>
            <a:r>
              <a:rPr lang="en-US" sz="2000"/>
              <a:t>Final testing based on specifications of the end-user or customer</a:t>
            </a:r>
            <a:r>
              <a:rPr lang="en-US"/>
              <a:t> </a:t>
            </a:r>
          </a:p>
          <a:p>
            <a:pPr>
              <a:buFontTx/>
              <a:buNone/>
            </a:pPr>
            <a:r>
              <a:rPr lang="en-US" sz="2800" b="1"/>
              <a:t>Load testing	</a:t>
            </a:r>
          </a:p>
          <a:p>
            <a:r>
              <a:rPr lang="en-US" sz="2000"/>
              <a:t>Testing an application under heavy loads.</a:t>
            </a:r>
          </a:p>
          <a:p>
            <a:r>
              <a:rPr lang="en-US" sz="2000"/>
              <a:t>Eg. Testing of a web site under a range of loads to determine, when the system response time degraded or fails.</a:t>
            </a:r>
          </a:p>
          <a:p>
            <a:endParaRPr lang="en-US"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blinds(horizontal)">
                                      <p:cBhvr>
                                        <p:cTn id="7" dur="500"/>
                                        <p:tgtEl>
                                          <p:spTgt spid="4505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5058">
                                            <p:txEl>
                                              <p:pRg st="1" end="1"/>
                                            </p:txEl>
                                          </p:spTgt>
                                        </p:tgtEl>
                                        <p:attrNameLst>
                                          <p:attrName>style.visibility</p:attrName>
                                        </p:attrNameLst>
                                      </p:cBhvr>
                                      <p:to>
                                        <p:strVal val="visible"/>
                                      </p:to>
                                    </p:set>
                                    <p:animEffect transition="in" filter="blinds(horizontal)">
                                      <p:cBhvr>
                                        <p:cTn id="10" dur="500"/>
                                        <p:tgtEl>
                                          <p:spTgt spid="4505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5058">
                                            <p:txEl>
                                              <p:pRg st="2" end="2"/>
                                            </p:txEl>
                                          </p:spTgt>
                                        </p:tgtEl>
                                        <p:attrNameLst>
                                          <p:attrName>style.visibility</p:attrName>
                                        </p:attrNameLst>
                                      </p:cBhvr>
                                      <p:to>
                                        <p:strVal val="visible"/>
                                      </p:to>
                                    </p:set>
                                    <p:animEffect transition="in" filter="blinds(horizontal)">
                                      <p:cBhvr>
                                        <p:cTn id="15" dur="500"/>
                                        <p:tgtEl>
                                          <p:spTgt spid="45058">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5058">
                                            <p:txEl>
                                              <p:pRg st="3" end="3"/>
                                            </p:txEl>
                                          </p:spTgt>
                                        </p:tgtEl>
                                        <p:attrNameLst>
                                          <p:attrName>style.visibility</p:attrName>
                                        </p:attrNameLst>
                                      </p:cBhvr>
                                      <p:to>
                                        <p:strVal val="visible"/>
                                      </p:to>
                                    </p:set>
                                    <p:animEffect transition="in" filter="blinds(horizontal)">
                                      <p:cBhvr>
                                        <p:cTn id="18" dur="500"/>
                                        <p:tgtEl>
                                          <p:spTgt spid="4505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5058">
                                            <p:txEl>
                                              <p:pRg st="4" end="4"/>
                                            </p:txEl>
                                          </p:spTgt>
                                        </p:tgtEl>
                                        <p:attrNameLst>
                                          <p:attrName>style.visibility</p:attrName>
                                        </p:attrNameLst>
                                      </p:cBhvr>
                                      <p:to>
                                        <p:strVal val="visible"/>
                                      </p:to>
                                    </p:set>
                                    <p:animEffect transition="in" filter="blinds(horizontal)">
                                      <p:cBhvr>
                                        <p:cTn id="23" dur="500"/>
                                        <p:tgtEl>
                                          <p:spTgt spid="45058">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5058">
                                            <p:txEl>
                                              <p:pRg st="5" end="5"/>
                                            </p:txEl>
                                          </p:spTgt>
                                        </p:tgtEl>
                                        <p:attrNameLst>
                                          <p:attrName>style.visibility</p:attrName>
                                        </p:attrNameLst>
                                      </p:cBhvr>
                                      <p:to>
                                        <p:strVal val="visible"/>
                                      </p:to>
                                    </p:set>
                                    <p:animEffect transition="in" filter="blinds(horizontal)">
                                      <p:cBhvr>
                                        <p:cTn id="26" dur="500"/>
                                        <p:tgtEl>
                                          <p:spTgt spid="45058">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5058">
                                            <p:txEl>
                                              <p:pRg st="6" end="6"/>
                                            </p:txEl>
                                          </p:spTgt>
                                        </p:tgtEl>
                                        <p:attrNameLst>
                                          <p:attrName>style.visibility</p:attrName>
                                        </p:attrNameLst>
                                      </p:cBhvr>
                                      <p:to>
                                        <p:strVal val="visible"/>
                                      </p:to>
                                    </p:set>
                                    <p:animEffect transition="in" filter="blinds(horizontal)">
                                      <p:cBhvr>
                                        <p:cTn id="31" dur="500"/>
                                        <p:tgtEl>
                                          <p:spTgt spid="45058">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5058">
                                            <p:txEl>
                                              <p:pRg st="7" end="7"/>
                                            </p:txEl>
                                          </p:spTgt>
                                        </p:tgtEl>
                                        <p:attrNameLst>
                                          <p:attrName>style.visibility</p:attrName>
                                        </p:attrNameLst>
                                      </p:cBhvr>
                                      <p:to>
                                        <p:strVal val="visible"/>
                                      </p:to>
                                    </p:set>
                                    <p:animEffect transition="in" filter="blinds(horizontal)">
                                      <p:cBhvr>
                                        <p:cTn id="34" dur="500"/>
                                        <p:tgtEl>
                                          <p:spTgt spid="45058">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5058">
                                            <p:txEl>
                                              <p:pRg st="8" end="8"/>
                                            </p:txEl>
                                          </p:spTgt>
                                        </p:tgtEl>
                                        <p:attrNameLst>
                                          <p:attrName>style.visibility</p:attrName>
                                        </p:attrNameLst>
                                      </p:cBhvr>
                                      <p:to>
                                        <p:strVal val="visible"/>
                                      </p:to>
                                    </p:set>
                                    <p:animEffect transition="in" filter="blinds(horizontal)">
                                      <p:cBhvr>
                                        <p:cTn id="37" dur="500"/>
                                        <p:tgtEl>
                                          <p:spTgt spid="4505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381000" y="838200"/>
            <a:ext cx="8382000" cy="5181600"/>
          </a:xfrm>
          <a:noFill/>
          <a:ln/>
        </p:spPr>
        <p:txBody>
          <a:bodyPr/>
          <a:lstStyle/>
          <a:p>
            <a:pPr>
              <a:lnSpc>
                <a:spcPct val="90000"/>
              </a:lnSpc>
              <a:buFontTx/>
              <a:buNone/>
            </a:pPr>
            <a:r>
              <a:rPr lang="en-US" sz="2400" b="1"/>
              <a:t>Stress Testing</a:t>
            </a:r>
          </a:p>
          <a:p>
            <a:pPr>
              <a:lnSpc>
                <a:spcPct val="90000"/>
              </a:lnSpc>
              <a:buFontTx/>
              <a:buNone/>
            </a:pPr>
            <a:endParaRPr lang="en-US" sz="1000" b="1"/>
          </a:p>
          <a:p>
            <a:pPr>
              <a:lnSpc>
                <a:spcPct val="90000"/>
              </a:lnSpc>
            </a:pPr>
            <a:r>
              <a:rPr lang="en-US" sz="1800"/>
              <a:t>Testing under unusually heavy loads, heavy repetition of certain actions or inputs, input of   large numerical values, large complex queries   to a database etc.</a:t>
            </a:r>
            <a:endParaRPr lang="en-US" sz="1800" b="1"/>
          </a:p>
          <a:p>
            <a:pPr>
              <a:lnSpc>
                <a:spcPct val="90000"/>
              </a:lnSpc>
            </a:pPr>
            <a:r>
              <a:rPr lang="en-US" sz="1800"/>
              <a:t>Term often used interchangeably with ‘load’ and ‘performance’ testing.</a:t>
            </a:r>
            <a:endParaRPr lang="en-US" sz="2000"/>
          </a:p>
          <a:p>
            <a:pPr>
              <a:lnSpc>
                <a:spcPct val="90000"/>
              </a:lnSpc>
              <a:buFontTx/>
              <a:buNone/>
            </a:pPr>
            <a:r>
              <a:rPr lang="en-US" sz="2400" b="1"/>
              <a:t>Performance testing</a:t>
            </a:r>
          </a:p>
          <a:p>
            <a:pPr>
              <a:lnSpc>
                <a:spcPct val="90000"/>
              </a:lnSpc>
            </a:pPr>
            <a:r>
              <a:rPr lang="en-US" sz="1800"/>
              <a:t>Testing how well an application complies to performance requirements</a:t>
            </a:r>
          </a:p>
          <a:p>
            <a:pPr>
              <a:lnSpc>
                <a:spcPct val="90000"/>
              </a:lnSpc>
              <a:buFontTx/>
              <a:buNone/>
            </a:pPr>
            <a:r>
              <a:rPr lang="en-US" sz="2400" b="1"/>
              <a:t>Install/uninstall testing</a:t>
            </a:r>
          </a:p>
          <a:p>
            <a:pPr>
              <a:lnSpc>
                <a:spcPct val="90000"/>
              </a:lnSpc>
            </a:pPr>
            <a:r>
              <a:rPr lang="en-US" sz="1800"/>
              <a:t>Testing of full, partial or upgrade install/uninstall process.</a:t>
            </a:r>
          </a:p>
          <a:p>
            <a:pPr>
              <a:lnSpc>
                <a:spcPct val="90000"/>
              </a:lnSpc>
              <a:buFontTx/>
              <a:buNone/>
            </a:pPr>
            <a:r>
              <a:rPr lang="en-US" sz="2400" b="1"/>
              <a:t>Recovery testing</a:t>
            </a:r>
          </a:p>
          <a:p>
            <a:pPr>
              <a:lnSpc>
                <a:spcPct val="90000"/>
              </a:lnSpc>
            </a:pPr>
            <a:r>
              <a:rPr lang="en-US" sz="1800"/>
              <a:t>Testing how well a system recovers from crashes, HW failures or other problems.</a:t>
            </a:r>
          </a:p>
          <a:p>
            <a:pPr>
              <a:lnSpc>
                <a:spcPct val="90000"/>
              </a:lnSpc>
              <a:buFontTx/>
              <a:buNone/>
            </a:pPr>
            <a:r>
              <a:rPr lang="en-US" sz="2400" b="1"/>
              <a:t>Compatibility testing</a:t>
            </a:r>
          </a:p>
          <a:p>
            <a:pPr>
              <a:lnSpc>
                <a:spcPct val="90000"/>
              </a:lnSpc>
            </a:pPr>
            <a:r>
              <a:rPr lang="en-US" sz="1800"/>
              <a:t>Testing how well software performs in a particular HW/SW/OS/NW environment.</a:t>
            </a:r>
          </a:p>
          <a:p>
            <a:pPr>
              <a:lnSpc>
                <a:spcPct val="90000"/>
              </a:lnSpc>
            </a:pPr>
            <a:endParaRPr 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blinds(horizontal)">
                                      <p:cBhvr>
                                        <p:cTn id="7" dur="500"/>
                                        <p:tgtEl>
                                          <p:spTgt spid="4710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7106">
                                            <p:txEl>
                                              <p:pRg st="2" end="2"/>
                                            </p:txEl>
                                          </p:spTgt>
                                        </p:tgtEl>
                                        <p:attrNameLst>
                                          <p:attrName>style.visibility</p:attrName>
                                        </p:attrNameLst>
                                      </p:cBhvr>
                                      <p:to>
                                        <p:strVal val="visible"/>
                                      </p:to>
                                    </p:set>
                                    <p:animEffect transition="in" filter="blinds(horizontal)">
                                      <p:cBhvr>
                                        <p:cTn id="10" dur="500"/>
                                        <p:tgtEl>
                                          <p:spTgt spid="47106">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7106">
                                            <p:txEl>
                                              <p:pRg st="3" end="3"/>
                                            </p:txEl>
                                          </p:spTgt>
                                        </p:tgtEl>
                                        <p:attrNameLst>
                                          <p:attrName>style.visibility</p:attrName>
                                        </p:attrNameLst>
                                      </p:cBhvr>
                                      <p:to>
                                        <p:strVal val="visible"/>
                                      </p:to>
                                    </p:set>
                                    <p:animEffect transition="in" filter="blinds(horizontal)">
                                      <p:cBhvr>
                                        <p:cTn id="13" dur="500"/>
                                        <p:tgtEl>
                                          <p:spTgt spid="4710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7106">
                                            <p:txEl>
                                              <p:pRg st="4" end="4"/>
                                            </p:txEl>
                                          </p:spTgt>
                                        </p:tgtEl>
                                        <p:attrNameLst>
                                          <p:attrName>style.visibility</p:attrName>
                                        </p:attrNameLst>
                                      </p:cBhvr>
                                      <p:to>
                                        <p:strVal val="visible"/>
                                      </p:to>
                                    </p:set>
                                    <p:animEffect transition="in" filter="blinds(horizontal)">
                                      <p:cBhvr>
                                        <p:cTn id="18" dur="500"/>
                                        <p:tgtEl>
                                          <p:spTgt spid="47106">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7106">
                                            <p:txEl>
                                              <p:pRg st="5" end="5"/>
                                            </p:txEl>
                                          </p:spTgt>
                                        </p:tgtEl>
                                        <p:attrNameLst>
                                          <p:attrName>style.visibility</p:attrName>
                                        </p:attrNameLst>
                                      </p:cBhvr>
                                      <p:to>
                                        <p:strVal val="visible"/>
                                      </p:to>
                                    </p:set>
                                    <p:animEffect transition="in" filter="blinds(horizontal)">
                                      <p:cBhvr>
                                        <p:cTn id="21" dur="500"/>
                                        <p:tgtEl>
                                          <p:spTgt spid="47106">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47106">
                                            <p:txEl>
                                              <p:pRg st="6" end="6"/>
                                            </p:txEl>
                                          </p:spTgt>
                                        </p:tgtEl>
                                        <p:attrNameLst>
                                          <p:attrName>style.visibility</p:attrName>
                                        </p:attrNameLst>
                                      </p:cBhvr>
                                      <p:to>
                                        <p:strVal val="visible"/>
                                      </p:to>
                                    </p:set>
                                    <p:animEffect transition="in" filter="blinds(horizontal)">
                                      <p:cBhvr>
                                        <p:cTn id="26" dur="500"/>
                                        <p:tgtEl>
                                          <p:spTgt spid="47106">
                                            <p:txEl>
                                              <p:pRg st="6" end="6"/>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47106">
                                            <p:txEl>
                                              <p:pRg st="7" end="7"/>
                                            </p:txEl>
                                          </p:spTgt>
                                        </p:tgtEl>
                                        <p:attrNameLst>
                                          <p:attrName>style.visibility</p:attrName>
                                        </p:attrNameLst>
                                      </p:cBhvr>
                                      <p:to>
                                        <p:strVal val="visible"/>
                                      </p:to>
                                    </p:set>
                                    <p:animEffect transition="in" filter="blinds(horizontal)">
                                      <p:cBhvr>
                                        <p:cTn id="29" dur="500"/>
                                        <p:tgtEl>
                                          <p:spTgt spid="47106">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7106">
                                            <p:txEl>
                                              <p:pRg st="8" end="8"/>
                                            </p:txEl>
                                          </p:spTgt>
                                        </p:tgtEl>
                                        <p:attrNameLst>
                                          <p:attrName>style.visibility</p:attrName>
                                        </p:attrNameLst>
                                      </p:cBhvr>
                                      <p:to>
                                        <p:strVal val="visible"/>
                                      </p:to>
                                    </p:set>
                                    <p:animEffect transition="in" filter="blinds(horizontal)">
                                      <p:cBhvr>
                                        <p:cTn id="34" dur="500"/>
                                        <p:tgtEl>
                                          <p:spTgt spid="47106">
                                            <p:txEl>
                                              <p:pRg st="8" end="8"/>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7106">
                                            <p:txEl>
                                              <p:pRg st="9" end="9"/>
                                            </p:txEl>
                                          </p:spTgt>
                                        </p:tgtEl>
                                        <p:attrNameLst>
                                          <p:attrName>style.visibility</p:attrName>
                                        </p:attrNameLst>
                                      </p:cBhvr>
                                      <p:to>
                                        <p:strVal val="visible"/>
                                      </p:to>
                                    </p:set>
                                    <p:animEffect transition="in" filter="blinds(horizontal)">
                                      <p:cBhvr>
                                        <p:cTn id="37" dur="500"/>
                                        <p:tgtEl>
                                          <p:spTgt spid="47106">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7106">
                                            <p:txEl>
                                              <p:pRg st="10" end="10"/>
                                            </p:txEl>
                                          </p:spTgt>
                                        </p:tgtEl>
                                        <p:attrNameLst>
                                          <p:attrName>style.visibility</p:attrName>
                                        </p:attrNameLst>
                                      </p:cBhvr>
                                      <p:to>
                                        <p:strVal val="visible"/>
                                      </p:to>
                                    </p:set>
                                    <p:animEffect transition="in" filter="blinds(horizontal)">
                                      <p:cBhvr>
                                        <p:cTn id="42" dur="500"/>
                                        <p:tgtEl>
                                          <p:spTgt spid="47106">
                                            <p:txEl>
                                              <p:pRg st="10" end="10"/>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47106">
                                            <p:txEl>
                                              <p:pRg st="11" end="11"/>
                                            </p:txEl>
                                          </p:spTgt>
                                        </p:tgtEl>
                                        <p:attrNameLst>
                                          <p:attrName>style.visibility</p:attrName>
                                        </p:attrNameLst>
                                      </p:cBhvr>
                                      <p:to>
                                        <p:strVal val="visible"/>
                                      </p:to>
                                    </p:set>
                                    <p:animEffect transition="in" filter="blinds(horizontal)">
                                      <p:cBhvr>
                                        <p:cTn id="45" dur="500"/>
                                        <p:tgtEl>
                                          <p:spTgt spid="4710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457200" y="838200"/>
            <a:ext cx="8001000" cy="5562600"/>
          </a:xfrm>
          <a:noFill/>
          <a:ln/>
        </p:spPr>
        <p:txBody>
          <a:bodyPr/>
          <a:lstStyle/>
          <a:p>
            <a:pPr>
              <a:buFontTx/>
              <a:buNone/>
            </a:pPr>
            <a:r>
              <a:rPr lang="en-US" sz="2800" b="1"/>
              <a:t>Exploratory testing / ad-hoc testing</a:t>
            </a:r>
          </a:p>
          <a:p>
            <a:r>
              <a:rPr lang="en-US" sz="2000"/>
              <a:t>Informal SW test that is not based on formal test plans or test cases; testers will be learning the SW in totality as they test it.</a:t>
            </a:r>
          </a:p>
          <a:p>
            <a:pPr>
              <a:buFontTx/>
              <a:buNone/>
            </a:pPr>
            <a:r>
              <a:rPr lang="en-US" sz="2800" b="1"/>
              <a:t>Comparison testing</a:t>
            </a:r>
          </a:p>
          <a:p>
            <a:r>
              <a:rPr lang="en-US" sz="2000"/>
              <a:t>Comparing SW strengths and weakness to competing products</a:t>
            </a:r>
            <a:r>
              <a:rPr lang="en-US" sz="2400"/>
              <a:t>.</a:t>
            </a:r>
          </a:p>
          <a:p>
            <a:pPr>
              <a:buFontTx/>
              <a:buNone/>
            </a:pPr>
            <a:r>
              <a:rPr lang="en-US" sz="2800" b="1"/>
              <a:t>Alpha testing</a:t>
            </a:r>
          </a:p>
          <a:p>
            <a:r>
              <a:rPr lang="en-US" sz="2000"/>
              <a:t>Testing done when development is nearing completion; minor design changes may still be made as a result of such testing.</a:t>
            </a:r>
          </a:p>
          <a:p>
            <a:pPr>
              <a:buFontTx/>
              <a:buNone/>
            </a:pPr>
            <a:r>
              <a:rPr lang="en-US" sz="2800" b="1"/>
              <a:t>Beta-testing</a:t>
            </a:r>
          </a:p>
          <a:p>
            <a:r>
              <a:rPr lang="en-US" sz="2000"/>
              <a:t>Testing when development and testing are essentially completed and final bugs and problems need to be found before release.</a:t>
            </a:r>
          </a:p>
          <a:p>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blinds(horizontal)">
                                      <p:cBhvr>
                                        <p:cTn id="7" dur="500"/>
                                        <p:tgtEl>
                                          <p:spTgt spid="4915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9154">
                                            <p:txEl>
                                              <p:pRg st="1" end="1"/>
                                            </p:txEl>
                                          </p:spTgt>
                                        </p:tgtEl>
                                        <p:attrNameLst>
                                          <p:attrName>style.visibility</p:attrName>
                                        </p:attrNameLst>
                                      </p:cBhvr>
                                      <p:to>
                                        <p:strVal val="visible"/>
                                      </p:to>
                                    </p:set>
                                    <p:animEffect transition="in" filter="blinds(horizontal)">
                                      <p:cBhvr>
                                        <p:cTn id="10" dur="500"/>
                                        <p:tgtEl>
                                          <p:spTgt spid="4915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9154">
                                            <p:txEl>
                                              <p:pRg st="2" end="2"/>
                                            </p:txEl>
                                          </p:spTgt>
                                        </p:tgtEl>
                                        <p:attrNameLst>
                                          <p:attrName>style.visibility</p:attrName>
                                        </p:attrNameLst>
                                      </p:cBhvr>
                                      <p:to>
                                        <p:strVal val="visible"/>
                                      </p:to>
                                    </p:set>
                                    <p:animEffect transition="in" filter="blinds(horizontal)">
                                      <p:cBhvr>
                                        <p:cTn id="15" dur="500"/>
                                        <p:tgtEl>
                                          <p:spTgt spid="49154">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9154">
                                            <p:txEl>
                                              <p:pRg st="3" end="3"/>
                                            </p:txEl>
                                          </p:spTgt>
                                        </p:tgtEl>
                                        <p:attrNameLst>
                                          <p:attrName>style.visibility</p:attrName>
                                        </p:attrNameLst>
                                      </p:cBhvr>
                                      <p:to>
                                        <p:strVal val="visible"/>
                                      </p:to>
                                    </p:set>
                                    <p:animEffect transition="in" filter="blinds(horizontal)">
                                      <p:cBhvr>
                                        <p:cTn id="18" dur="500"/>
                                        <p:tgtEl>
                                          <p:spTgt spid="4915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9154">
                                            <p:txEl>
                                              <p:pRg st="4" end="4"/>
                                            </p:txEl>
                                          </p:spTgt>
                                        </p:tgtEl>
                                        <p:attrNameLst>
                                          <p:attrName>style.visibility</p:attrName>
                                        </p:attrNameLst>
                                      </p:cBhvr>
                                      <p:to>
                                        <p:strVal val="visible"/>
                                      </p:to>
                                    </p:set>
                                    <p:animEffect transition="in" filter="blinds(horizontal)">
                                      <p:cBhvr>
                                        <p:cTn id="23" dur="500"/>
                                        <p:tgtEl>
                                          <p:spTgt spid="49154">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9154">
                                            <p:txEl>
                                              <p:pRg st="5" end="5"/>
                                            </p:txEl>
                                          </p:spTgt>
                                        </p:tgtEl>
                                        <p:attrNameLst>
                                          <p:attrName>style.visibility</p:attrName>
                                        </p:attrNameLst>
                                      </p:cBhvr>
                                      <p:to>
                                        <p:strVal val="visible"/>
                                      </p:to>
                                    </p:set>
                                    <p:animEffect transition="in" filter="blinds(horizontal)">
                                      <p:cBhvr>
                                        <p:cTn id="26" dur="500"/>
                                        <p:tgtEl>
                                          <p:spTgt spid="4915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9154">
                                            <p:txEl>
                                              <p:pRg st="6" end="6"/>
                                            </p:txEl>
                                          </p:spTgt>
                                        </p:tgtEl>
                                        <p:attrNameLst>
                                          <p:attrName>style.visibility</p:attrName>
                                        </p:attrNameLst>
                                      </p:cBhvr>
                                      <p:to>
                                        <p:strVal val="visible"/>
                                      </p:to>
                                    </p:set>
                                    <p:animEffect transition="in" filter="blinds(horizontal)">
                                      <p:cBhvr>
                                        <p:cTn id="31" dur="500"/>
                                        <p:tgtEl>
                                          <p:spTgt spid="49154">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9154">
                                            <p:txEl>
                                              <p:pRg st="7" end="7"/>
                                            </p:txEl>
                                          </p:spTgt>
                                        </p:tgtEl>
                                        <p:attrNameLst>
                                          <p:attrName>style.visibility</p:attrName>
                                        </p:attrNameLst>
                                      </p:cBhvr>
                                      <p:to>
                                        <p:strVal val="visible"/>
                                      </p:to>
                                    </p:set>
                                    <p:animEffect transition="in" filter="blinds(horizontal)">
                                      <p:cBhvr>
                                        <p:cTn id="34" dur="500"/>
                                        <p:tgtEl>
                                          <p:spTgt spid="4915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457200" y="990600"/>
            <a:ext cx="8229600" cy="5135563"/>
          </a:xfrm>
        </p:spPr>
        <p:txBody>
          <a:bodyPr/>
          <a:lstStyle/>
          <a:p>
            <a:pPr algn="ctr">
              <a:lnSpc>
                <a:spcPct val="80000"/>
              </a:lnSpc>
              <a:buFontTx/>
              <a:buNone/>
            </a:pPr>
            <a:r>
              <a:rPr lang="en-US" b="1"/>
              <a:t>White box testing / Structural testing</a:t>
            </a:r>
          </a:p>
          <a:p>
            <a:pPr>
              <a:lnSpc>
                <a:spcPct val="80000"/>
              </a:lnSpc>
              <a:buFontTx/>
              <a:buNone/>
            </a:pPr>
            <a:endParaRPr lang="en-US" b="1"/>
          </a:p>
          <a:p>
            <a:pPr>
              <a:lnSpc>
                <a:spcPct val="80000"/>
              </a:lnSpc>
            </a:pPr>
            <a:r>
              <a:rPr lang="en-US" sz="2400"/>
              <a:t>Based on knowledge of internal logic of an application's code</a:t>
            </a:r>
          </a:p>
          <a:p>
            <a:pPr>
              <a:lnSpc>
                <a:spcPct val="80000"/>
              </a:lnSpc>
            </a:pPr>
            <a:r>
              <a:rPr lang="en-US" sz="2400"/>
              <a:t>Based on coverage of code statements, branches, paths, conditions</a:t>
            </a:r>
          </a:p>
          <a:p>
            <a:pPr>
              <a:lnSpc>
                <a:spcPct val="80000"/>
              </a:lnSpc>
            </a:pPr>
            <a:r>
              <a:rPr lang="en-US" sz="2400"/>
              <a:t>Tests are logic driven </a:t>
            </a:r>
          </a:p>
          <a:p>
            <a:pPr>
              <a:lnSpc>
                <a:spcPct val="80000"/>
              </a:lnSpc>
            </a:pPr>
            <a:r>
              <a:rPr lang="en-US" sz="2400"/>
              <a:t>It ensures</a:t>
            </a:r>
          </a:p>
          <a:p>
            <a:pPr lvl="1">
              <a:lnSpc>
                <a:spcPct val="80000"/>
              </a:lnSpc>
            </a:pPr>
            <a:r>
              <a:rPr lang="en-US" sz="2000"/>
              <a:t>All independent paths within a module have been exercised at least once</a:t>
            </a:r>
          </a:p>
          <a:p>
            <a:pPr lvl="1">
              <a:lnSpc>
                <a:spcPct val="80000"/>
              </a:lnSpc>
            </a:pPr>
            <a:r>
              <a:rPr lang="en-US" sz="2000"/>
              <a:t>Exercise all logical decisions on their </a:t>
            </a:r>
            <a:r>
              <a:rPr lang="en-US" sz="2000" i="1"/>
              <a:t>true</a:t>
            </a:r>
            <a:r>
              <a:rPr lang="en-US" sz="2000"/>
              <a:t> and </a:t>
            </a:r>
            <a:r>
              <a:rPr lang="en-US" sz="2000" i="1"/>
              <a:t>false</a:t>
            </a:r>
            <a:r>
              <a:rPr lang="en-US" sz="2000"/>
              <a:t> sides</a:t>
            </a:r>
          </a:p>
          <a:p>
            <a:pPr lvl="1">
              <a:lnSpc>
                <a:spcPct val="80000"/>
              </a:lnSpc>
            </a:pPr>
            <a:r>
              <a:rPr lang="en-US" sz="2000"/>
              <a:t>Execute all loops at their boundaries and within their operational bounds</a:t>
            </a:r>
          </a:p>
          <a:p>
            <a:pPr lvl="1">
              <a:lnSpc>
                <a:spcPct val="80000"/>
              </a:lnSpc>
            </a:pPr>
            <a:r>
              <a:rPr lang="en-US" sz="2000"/>
              <a:t>Exercise internal data structures to ensure their validity </a:t>
            </a:r>
          </a:p>
          <a:p>
            <a:pPr>
              <a:lnSpc>
                <a:spcPct val="80000"/>
              </a:lnSpc>
            </a:pP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010">
                                            <p:txEl>
                                              <p:pRg st="2" end="2"/>
                                            </p:txEl>
                                          </p:spTgt>
                                        </p:tgtEl>
                                        <p:attrNameLst>
                                          <p:attrName>style.visibility</p:attrName>
                                        </p:attrNameLst>
                                      </p:cBhvr>
                                      <p:to>
                                        <p:strVal val="visible"/>
                                      </p:to>
                                    </p:set>
                                    <p:animEffect transition="in" filter="blinds(horizontal)">
                                      <p:cBhvr>
                                        <p:cTn id="7" dur="500"/>
                                        <p:tgtEl>
                                          <p:spTgt spid="430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010">
                                            <p:txEl>
                                              <p:pRg st="3" end="3"/>
                                            </p:txEl>
                                          </p:spTgt>
                                        </p:tgtEl>
                                        <p:attrNameLst>
                                          <p:attrName>style.visibility</p:attrName>
                                        </p:attrNameLst>
                                      </p:cBhvr>
                                      <p:to>
                                        <p:strVal val="visible"/>
                                      </p:to>
                                    </p:set>
                                    <p:animEffect transition="in" filter="blinds(horizontal)">
                                      <p:cBhvr>
                                        <p:cTn id="12" dur="500"/>
                                        <p:tgtEl>
                                          <p:spTgt spid="430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010">
                                            <p:txEl>
                                              <p:pRg st="4" end="4"/>
                                            </p:txEl>
                                          </p:spTgt>
                                        </p:tgtEl>
                                        <p:attrNameLst>
                                          <p:attrName>style.visibility</p:attrName>
                                        </p:attrNameLst>
                                      </p:cBhvr>
                                      <p:to>
                                        <p:strVal val="visible"/>
                                      </p:to>
                                    </p:set>
                                    <p:animEffect transition="in" filter="blinds(horizontal)">
                                      <p:cBhvr>
                                        <p:cTn id="17" dur="500"/>
                                        <p:tgtEl>
                                          <p:spTgt spid="430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010">
                                            <p:txEl>
                                              <p:pRg st="5" end="5"/>
                                            </p:txEl>
                                          </p:spTgt>
                                        </p:tgtEl>
                                        <p:attrNameLst>
                                          <p:attrName>style.visibility</p:attrName>
                                        </p:attrNameLst>
                                      </p:cBhvr>
                                      <p:to>
                                        <p:strVal val="visible"/>
                                      </p:to>
                                    </p:set>
                                    <p:animEffect transition="in" filter="blinds(horizontal)">
                                      <p:cBhvr>
                                        <p:cTn id="22" dur="500"/>
                                        <p:tgtEl>
                                          <p:spTgt spid="43010">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010">
                                            <p:txEl>
                                              <p:pRg st="6" end="6"/>
                                            </p:txEl>
                                          </p:spTgt>
                                        </p:tgtEl>
                                        <p:attrNameLst>
                                          <p:attrName>style.visibility</p:attrName>
                                        </p:attrNameLst>
                                      </p:cBhvr>
                                      <p:to>
                                        <p:strVal val="visible"/>
                                      </p:to>
                                    </p:set>
                                    <p:animEffect transition="in" filter="blinds(horizontal)">
                                      <p:cBhvr>
                                        <p:cTn id="27" dur="500"/>
                                        <p:tgtEl>
                                          <p:spTgt spid="43010">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3010">
                                            <p:txEl>
                                              <p:pRg st="7" end="7"/>
                                            </p:txEl>
                                          </p:spTgt>
                                        </p:tgtEl>
                                        <p:attrNameLst>
                                          <p:attrName>style.visibility</p:attrName>
                                        </p:attrNameLst>
                                      </p:cBhvr>
                                      <p:to>
                                        <p:strVal val="visible"/>
                                      </p:to>
                                    </p:set>
                                    <p:animEffect transition="in" filter="blinds(horizontal)">
                                      <p:cBhvr>
                                        <p:cTn id="32" dur="500"/>
                                        <p:tgtEl>
                                          <p:spTgt spid="43010">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3010">
                                            <p:txEl>
                                              <p:pRg st="8" end="8"/>
                                            </p:txEl>
                                          </p:spTgt>
                                        </p:tgtEl>
                                        <p:attrNameLst>
                                          <p:attrName>style.visibility</p:attrName>
                                        </p:attrNameLst>
                                      </p:cBhvr>
                                      <p:to>
                                        <p:strVal val="visible"/>
                                      </p:to>
                                    </p:set>
                                    <p:animEffect transition="in" filter="blinds(horizontal)">
                                      <p:cBhvr>
                                        <p:cTn id="37" dur="500"/>
                                        <p:tgtEl>
                                          <p:spTgt spid="43010">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3010">
                                            <p:txEl>
                                              <p:pRg st="9" end="9"/>
                                            </p:txEl>
                                          </p:spTgt>
                                        </p:tgtEl>
                                        <p:attrNameLst>
                                          <p:attrName>style.visibility</p:attrName>
                                        </p:attrNameLst>
                                      </p:cBhvr>
                                      <p:to>
                                        <p:strVal val="visible"/>
                                      </p:to>
                                    </p:set>
                                    <p:animEffect transition="in" filter="blinds(horizontal)">
                                      <p:cBhvr>
                                        <p:cTn id="42" dur="500"/>
                                        <p:tgtEl>
                                          <p:spTgt spid="430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z="3200" b="1"/>
              <a:t>Loop testing (White box testing)</a:t>
            </a:r>
          </a:p>
        </p:txBody>
      </p:sp>
      <p:sp>
        <p:nvSpPr>
          <p:cNvPr id="71683" name="Rectangle 3"/>
          <p:cNvSpPr>
            <a:spLocks noGrp="1" noChangeArrowheads="1"/>
          </p:cNvSpPr>
          <p:nvPr>
            <p:ph type="body" idx="1"/>
          </p:nvPr>
        </p:nvSpPr>
        <p:spPr/>
        <p:txBody>
          <a:bodyPr/>
          <a:lstStyle/>
          <a:p>
            <a:r>
              <a:rPr lang="en-US" sz="2000"/>
              <a:t>This white box technique focuses on the validity of loop constructs. </a:t>
            </a:r>
          </a:p>
          <a:p>
            <a:r>
              <a:rPr lang="en-US" sz="2000"/>
              <a:t>4 different classes of loops can be defined </a:t>
            </a:r>
          </a:p>
          <a:p>
            <a:pPr lvl="1">
              <a:buClr>
                <a:schemeClr val="tx1"/>
              </a:buClr>
              <a:buFont typeface="Arial" charset="0"/>
              <a:buChar char="‒"/>
            </a:pPr>
            <a:r>
              <a:rPr lang="en-US" sz="1800"/>
              <a:t>Simple loops </a:t>
            </a:r>
          </a:p>
          <a:p>
            <a:pPr lvl="1">
              <a:buClr>
                <a:schemeClr val="tx1"/>
              </a:buClr>
              <a:buFont typeface="Arial" charset="0"/>
              <a:buChar char="‒"/>
            </a:pPr>
            <a:r>
              <a:rPr lang="en-US" sz="1800"/>
              <a:t>Nested loops </a:t>
            </a:r>
          </a:p>
          <a:p>
            <a:pPr lvl="1">
              <a:buClr>
                <a:schemeClr val="tx1"/>
              </a:buClr>
              <a:buFont typeface="Arial" charset="0"/>
              <a:buChar char="‒"/>
            </a:pPr>
            <a:r>
              <a:rPr lang="en-US" sz="1800"/>
              <a:t>Concatenated loops</a:t>
            </a:r>
          </a:p>
          <a:p>
            <a:pPr lvl="1">
              <a:buClr>
                <a:schemeClr val="tx1"/>
              </a:buClr>
              <a:buFont typeface="Arial" charset="0"/>
              <a:buChar char="‒"/>
            </a:pPr>
            <a:r>
              <a:rPr lang="en-US" sz="1800"/>
              <a:t>Unstructured loops</a:t>
            </a:r>
          </a:p>
        </p:txBody>
      </p:sp>
      <p:pic>
        <p:nvPicPr>
          <p:cNvPr id="71684" name="Picture 4"/>
          <p:cNvPicPr>
            <a:picLocks noChangeAspect="1" noChangeArrowheads="1"/>
          </p:cNvPicPr>
          <p:nvPr/>
        </p:nvPicPr>
        <p:blipFill>
          <a:blip r:embed="rId2" cstate="print"/>
          <a:srcRect l="39711"/>
          <a:stretch>
            <a:fillRect/>
          </a:stretch>
        </p:blipFill>
        <p:spPr bwMode="auto">
          <a:xfrm>
            <a:off x="4191000" y="3124200"/>
            <a:ext cx="1851025" cy="2811463"/>
          </a:xfrm>
          <a:prstGeom prst="rect">
            <a:avLst/>
          </a:prstGeom>
          <a:noFill/>
          <a:ln w="9525">
            <a:noFill/>
            <a:miter lim="800000"/>
            <a:headEnd/>
            <a:tailEnd/>
          </a:ln>
          <a:effectLst/>
        </p:spPr>
      </p:pic>
      <p:pic>
        <p:nvPicPr>
          <p:cNvPr id="71685" name="Picture 5"/>
          <p:cNvPicPr>
            <a:picLocks noChangeAspect="1" noChangeArrowheads="1"/>
          </p:cNvPicPr>
          <p:nvPr/>
        </p:nvPicPr>
        <p:blipFill>
          <a:blip r:embed="rId3" cstate="print"/>
          <a:srcRect/>
          <a:stretch>
            <a:fillRect/>
          </a:stretch>
        </p:blipFill>
        <p:spPr bwMode="auto">
          <a:xfrm>
            <a:off x="6477000" y="3276600"/>
            <a:ext cx="1173163" cy="26590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z="3200" b="1"/>
              <a:t>Guidelines for Loop Testing</a:t>
            </a:r>
          </a:p>
        </p:txBody>
      </p:sp>
      <p:sp>
        <p:nvSpPr>
          <p:cNvPr id="77827" name="Rectangle 3"/>
          <p:cNvSpPr>
            <a:spLocks noGrp="1" noChangeArrowheads="1"/>
          </p:cNvSpPr>
          <p:nvPr>
            <p:ph type="body" idx="1"/>
          </p:nvPr>
        </p:nvSpPr>
        <p:spPr/>
        <p:txBody>
          <a:bodyPr/>
          <a:lstStyle/>
          <a:p>
            <a:pPr>
              <a:lnSpc>
                <a:spcPct val="80000"/>
              </a:lnSpc>
            </a:pPr>
            <a:r>
              <a:rPr lang="en-US" sz="2400" b="1"/>
              <a:t>Guidelines for Simple Loops</a:t>
            </a:r>
          </a:p>
          <a:p>
            <a:pPr lvl="1">
              <a:lnSpc>
                <a:spcPct val="80000"/>
              </a:lnSpc>
            </a:pPr>
            <a:r>
              <a:rPr lang="en-US" sz="2000"/>
              <a:t>Try to design a test in which the loop body isn't executed at all. </a:t>
            </a:r>
          </a:p>
          <a:p>
            <a:pPr lvl="1">
              <a:lnSpc>
                <a:spcPct val="80000"/>
              </a:lnSpc>
            </a:pPr>
            <a:r>
              <a:rPr lang="en-US" sz="2000"/>
              <a:t>Try to design a test in which the loop body is executed exactly once. </a:t>
            </a:r>
          </a:p>
          <a:p>
            <a:pPr lvl="1">
              <a:lnSpc>
                <a:spcPct val="80000"/>
              </a:lnSpc>
            </a:pPr>
            <a:r>
              <a:rPr lang="en-US" sz="2000"/>
              <a:t>Try to design a test in which the loop body is executed exactly twice. </a:t>
            </a:r>
          </a:p>
          <a:p>
            <a:pPr lvl="1">
              <a:lnSpc>
                <a:spcPct val="80000"/>
              </a:lnSpc>
            </a:pPr>
            <a:r>
              <a:rPr lang="en-US" sz="2000"/>
              <a:t>Design a test in which a loop body is executed some ``typical'' number of times. </a:t>
            </a:r>
          </a:p>
          <a:p>
            <a:pPr lvl="1">
              <a:lnSpc>
                <a:spcPct val="80000"/>
              </a:lnSpc>
            </a:pPr>
            <a:r>
              <a:rPr lang="en-US" sz="2000"/>
              <a:t>If there is an upper bound, </a:t>
            </a:r>
            <a:r>
              <a:rPr lang="en-US" sz="2000" i="1"/>
              <a:t>n</a:t>
            </a:r>
            <a:r>
              <a:rPr lang="en-US" sz="2000"/>
              <a:t>, on the number of times the loop body can be executed, then the following cases should also be applied. </a:t>
            </a:r>
          </a:p>
          <a:p>
            <a:pPr lvl="2">
              <a:lnSpc>
                <a:spcPct val="80000"/>
              </a:lnSpc>
            </a:pPr>
            <a:r>
              <a:rPr lang="en-US" sz="1800"/>
              <a:t>Design a test in which the loop body is executed exactly </a:t>
            </a:r>
            <a:r>
              <a:rPr lang="en-US" sz="1800" i="1"/>
              <a:t>n</a:t>
            </a:r>
            <a:r>
              <a:rPr lang="en-US" sz="1800"/>
              <a:t>-1 times. </a:t>
            </a:r>
          </a:p>
          <a:p>
            <a:pPr lvl="2">
              <a:lnSpc>
                <a:spcPct val="80000"/>
              </a:lnSpc>
            </a:pPr>
            <a:r>
              <a:rPr lang="en-US" sz="1800"/>
              <a:t>Design a test in which the loop body is executed exactly </a:t>
            </a:r>
            <a:r>
              <a:rPr lang="en-US" sz="1800" i="1"/>
              <a:t>n</a:t>
            </a:r>
            <a:r>
              <a:rPr lang="en-US" sz="1800"/>
              <a:t> times. </a:t>
            </a:r>
          </a:p>
          <a:p>
            <a:pPr lvl="2">
              <a:lnSpc>
                <a:spcPct val="80000"/>
              </a:lnSpc>
            </a:pPr>
            <a:r>
              <a:rPr lang="en-US" sz="1800"/>
              <a:t>Try to design a test causing the loop body to be executed exactly </a:t>
            </a:r>
            <a:r>
              <a:rPr lang="en-US" sz="1800" i="1"/>
              <a:t>n</a:t>
            </a:r>
            <a:r>
              <a:rPr lang="en-US" sz="1800"/>
              <a:t>+1 times.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sz="3200" b="1"/>
              <a:t>Guidelines for Loop Testing</a:t>
            </a:r>
          </a:p>
        </p:txBody>
      </p:sp>
      <p:sp>
        <p:nvSpPr>
          <p:cNvPr id="79875" name="Rectangle 3"/>
          <p:cNvSpPr>
            <a:spLocks noGrp="1" noChangeArrowheads="1"/>
          </p:cNvSpPr>
          <p:nvPr>
            <p:ph type="body" idx="1"/>
          </p:nvPr>
        </p:nvSpPr>
        <p:spPr/>
        <p:txBody>
          <a:bodyPr/>
          <a:lstStyle/>
          <a:p>
            <a:pPr>
              <a:lnSpc>
                <a:spcPct val="80000"/>
              </a:lnSpc>
            </a:pPr>
            <a:r>
              <a:rPr lang="en-US" sz="2800" b="1"/>
              <a:t>Guidelines for Nested Loops</a:t>
            </a:r>
          </a:p>
          <a:p>
            <a:pPr lvl="1">
              <a:lnSpc>
                <a:spcPct val="80000"/>
              </a:lnSpc>
            </a:pPr>
            <a:r>
              <a:rPr lang="en-US" sz="2400"/>
              <a:t>Ensure that each loop is tested at its boundaries while using a number of tests that is only linear in the number of loops: </a:t>
            </a:r>
          </a:p>
          <a:p>
            <a:pPr lvl="2">
              <a:lnSpc>
                <a:spcPct val="80000"/>
              </a:lnSpc>
            </a:pPr>
            <a:r>
              <a:rPr lang="en-US" sz="2000"/>
              <a:t>Conduct the ``simple loop tests'' for the innermost loop (which is a simple loop), while keeping the number of iterations of the outer loops at their minimal nonzero values. </a:t>
            </a:r>
          </a:p>
          <a:p>
            <a:pPr lvl="2">
              <a:lnSpc>
                <a:spcPct val="80000"/>
              </a:lnSpc>
            </a:pPr>
            <a:r>
              <a:rPr lang="en-US" sz="2000"/>
              <a:t>Work outward, conducting tests (as described above) for each loop, while holding the number of iterations of outer loops at the minimal nonzero values possible (that is, the minimal values that can be used when the inner loop body is to be executed the desired number of times), and holding the number of iterations of inner loops at ``typical'' values. </a:t>
            </a:r>
          </a:p>
          <a:p>
            <a:pPr>
              <a:lnSpc>
                <a:spcPct val="80000"/>
              </a:lnSpc>
            </a:pPr>
            <a:endParaRPr lang="en-US" sz="18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z="3200" b="1"/>
              <a:t>Guidelines for Loop Testing</a:t>
            </a:r>
          </a:p>
        </p:txBody>
      </p:sp>
      <p:sp>
        <p:nvSpPr>
          <p:cNvPr id="78851" name="Rectangle 3"/>
          <p:cNvSpPr>
            <a:spLocks noGrp="1" noChangeArrowheads="1"/>
          </p:cNvSpPr>
          <p:nvPr>
            <p:ph type="body" idx="1"/>
          </p:nvPr>
        </p:nvSpPr>
        <p:spPr/>
        <p:txBody>
          <a:bodyPr/>
          <a:lstStyle/>
          <a:p>
            <a:pPr>
              <a:lnSpc>
                <a:spcPct val="90000"/>
              </a:lnSpc>
            </a:pPr>
            <a:r>
              <a:rPr lang="en-US" sz="2400" b="1"/>
              <a:t>Guidelines for Concatenated Loops</a:t>
            </a:r>
          </a:p>
          <a:p>
            <a:pPr lvl="1">
              <a:lnSpc>
                <a:spcPct val="90000"/>
              </a:lnSpc>
            </a:pPr>
            <a:r>
              <a:rPr lang="en-US" sz="2000"/>
              <a:t>If the loops are ``independent,'' so that the number of iterations used for one loop doesn't depend on the number of iterations used for any other(s), then it is sufficient to apply the guidelines for simple loops to each of the loops in the sequence. </a:t>
            </a:r>
          </a:p>
          <a:p>
            <a:pPr lvl="1">
              <a:lnSpc>
                <a:spcPct val="90000"/>
              </a:lnSpc>
            </a:pPr>
            <a:r>
              <a:rPr lang="en-US" sz="2000"/>
              <a:t>On the other hand, if the number of iterations used for one loop </a:t>
            </a:r>
            <a:r>
              <a:rPr lang="en-US" sz="2000" i="1"/>
              <a:t>does</a:t>
            </a:r>
            <a:r>
              <a:rPr lang="en-US" sz="2000"/>
              <a:t> depend on the number of iterations used for another, then the following guidelines should be used instead. </a:t>
            </a:r>
          </a:p>
          <a:p>
            <a:pPr lvl="2">
              <a:lnSpc>
                <a:spcPct val="90000"/>
              </a:lnSpc>
            </a:pPr>
            <a:r>
              <a:rPr lang="en-US" sz="1800"/>
              <a:t>Conduct ``simple loop tests'' for the </a:t>
            </a:r>
            <a:r>
              <a:rPr lang="en-US" sz="1800" i="1"/>
              <a:t>bottom</a:t>
            </a:r>
            <a:r>
              <a:rPr lang="en-US" sz="1800"/>
              <a:t> (or ``</a:t>
            </a:r>
            <a:r>
              <a:rPr lang="en-US" sz="1800" i="1"/>
              <a:t>last</a:t>
            </a:r>
            <a:r>
              <a:rPr lang="en-US" sz="1800"/>
              <a:t>'') loop in the sequence, holding the number of iterations of the higher (or ``previous'') loops at minimal values. </a:t>
            </a:r>
          </a:p>
          <a:p>
            <a:pPr lvl="2">
              <a:lnSpc>
                <a:spcPct val="90000"/>
              </a:lnSpc>
            </a:pPr>
            <a:r>
              <a:rPr lang="en-US" sz="1800"/>
              <a:t>Work up toward the top loop, considering each loop in turn, and applying ``simple loop tests'' for each loop in turn, keeping the number of iterations of upper loops at minimal values and keeping the number of iterations of lower loops at typical values</a:t>
            </a:r>
            <a:r>
              <a:rPr lang="en-US" sz="2800"/>
              <a:t>. </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3200" b="1"/>
              <a:t>Other white box testing techniques</a:t>
            </a:r>
          </a:p>
        </p:txBody>
      </p:sp>
      <p:sp>
        <p:nvSpPr>
          <p:cNvPr id="72707" name="Rectangle 3"/>
          <p:cNvSpPr>
            <a:spLocks noGrp="1" noChangeArrowheads="1"/>
          </p:cNvSpPr>
          <p:nvPr>
            <p:ph type="body" idx="1"/>
          </p:nvPr>
        </p:nvSpPr>
        <p:spPr/>
        <p:txBody>
          <a:bodyPr/>
          <a:lstStyle/>
          <a:p>
            <a:r>
              <a:rPr lang="en-US" sz="2400" b="1"/>
              <a:t>Statement Coverage</a:t>
            </a:r>
            <a:r>
              <a:rPr lang="en-US" sz="2400"/>
              <a:t> – execute all statements at least once</a:t>
            </a:r>
          </a:p>
          <a:p>
            <a:r>
              <a:rPr lang="en-US" sz="2400" b="1"/>
              <a:t>Decision Coverage</a:t>
            </a:r>
            <a:r>
              <a:rPr lang="en-US" sz="2400"/>
              <a:t> – execute each decision direction at least once</a:t>
            </a:r>
          </a:p>
          <a:p>
            <a:r>
              <a:rPr lang="en-US" sz="2400" b="1"/>
              <a:t>Condition Coverage</a:t>
            </a:r>
            <a:r>
              <a:rPr lang="en-US" sz="2400"/>
              <a:t> – execute each decision with all possible outcomes at least once </a:t>
            </a:r>
          </a:p>
          <a:p>
            <a:r>
              <a:rPr lang="en-US" sz="2400" b="1"/>
              <a:t>Decision / Condition coverage</a:t>
            </a:r>
            <a:r>
              <a:rPr lang="en-US" sz="2400"/>
              <a:t> – execute all possible combinations of condition outcomes in each decision. </a:t>
            </a:r>
          </a:p>
          <a:p>
            <a:r>
              <a:rPr lang="en-US" sz="2400" b="1"/>
              <a:t>Multiple condition Coverage</a:t>
            </a:r>
            <a:r>
              <a:rPr lang="en-US" sz="2400"/>
              <a:t> – Invokes each point of entry at least once.</a:t>
            </a:r>
          </a:p>
          <a:p>
            <a:endParaRPr lang="en-US" sz="20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457200" y="457200"/>
            <a:ext cx="8229600" cy="5668963"/>
          </a:xfrm>
        </p:spPr>
        <p:txBody>
          <a:bodyPr/>
          <a:lstStyle/>
          <a:p>
            <a:pPr marL="1660525" indent="-338138">
              <a:lnSpc>
                <a:spcPct val="90000"/>
              </a:lnSpc>
              <a:buFontTx/>
              <a:buNone/>
            </a:pPr>
            <a:r>
              <a:rPr lang="en-US" sz="3600" b="1"/>
              <a:t>Statement Coverage – Examples</a:t>
            </a:r>
          </a:p>
          <a:p>
            <a:pPr marL="1660525" indent="-338138">
              <a:lnSpc>
                <a:spcPct val="90000"/>
              </a:lnSpc>
              <a:buFontTx/>
              <a:buNone/>
            </a:pPr>
            <a:endParaRPr lang="en-US"/>
          </a:p>
          <a:p>
            <a:pPr marL="1660525" indent="-338138">
              <a:lnSpc>
                <a:spcPct val="90000"/>
              </a:lnSpc>
              <a:buFontTx/>
              <a:buNone/>
            </a:pPr>
            <a:r>
              <a:rPr lang="en-US" sz="2400"/>
              <a:t>Eg. A + B</a:t>
            </a:r>
          </a:p>
          <a:p>
            <a:pPr marL="1660525" indent="-338138">
              <a:lnSpc>
                <a:spcPct val="90000"/>
              </a:lnSpc>
              <a:buFontTx/>
              <a:buNone/>
            </a:pPr>
            <a:endParaRPr lang="en-US" sz="2400"/>
          </a:p>
          <a:p>
            <a:pPr marL="1660525" indent="-338138">
              <a:lnSpc>
                <a:spcPct val="90000"/>
              </a:lnSpc>
              <a:buFontTx/>
              <a:buNone/>
            </a:pPr>
            <a:r>
              <a:rPr lang="en-US" sz="2400"/>
              <a:t>If (A = 3) Then</a:t>
            </a:r>
          </a:p>
          <a:p>
            <a:pPr marL="1660525" indent="-338138">
              <a:lnSpc>
                <a:spcPct val="90000"/>
              </a:lnSpc>
              <a:buFontTx/>
              <a:buNone/>
            </a:pPr>
            <a:r>
              <a:rPr lang="en-US" sz="2400"/>
              <a:t>    B = X + Y</a:t>
            </a:r>
          </a:p>
          <a:p>
            <a:pPr marL="1660525" indent="-338138">
              <a:lnSpc>
                <a:spcPct val="90000"/>
              </a:lnSpc>
              <a:buFontTx/>
              <a:buNone/>
            </a:pPr>
            <a:r>
              <a:rPr lang="en-US" sz="2400"/>
              <a:t>End-If</a:t>
            </a:r>
          </a:p>
          <a:p>
            <a:pPr marL="1660525" indent="-338138">
              <a:lnSpc>
                <a:spcPct val="90000"/>
              </a:lnSpc>
              <a:buFontTx/>
              <a:buNone/>
            </a:pPr>
            <a:endParaRPr lang="en-US" sz="2400"/>
          </a:p>
          <a:p>
            <a:pPr marL="1660525" indent="-338138">
              <a:lnSpc>
                <a:spcPct val="90000"/>
              </a:lnSpc>
              <a:buFontTx/>
              <a:buNone/>
            </a:pPr>
            <a:r>
              <a:rPr lang="en-US" sz="2400"/>
              <a:t>While (A &gt; 0) Do</a:t>
            </a:r>
          </a:p>
          <a:p>
            <a:pPr marL="2408238" lvl="2">
              <a:lnSpc>
                <a:spcPct val="90000"/>
              </a:lnSpc>
              <a:buFontTx/>
              <a:buNone/>
            </a:pPr>
            <a:r>
              <a:rPr lang="en-US"/>
              <a:t>Read (X)</a:t>
            </a:r>
          </a:p>
          <a:p>
            <a:pPr marL="2408238" lvl="2">
              <a:lnSpc>
                <a:spcPct val="90000"/>
              </a:lnSpc>
              <a:buFontTx/>
              <a:buNone/>
            </a:pPr>
            <a:r>
              <a:rPr lang="en-US"/>
              <a:t>A = A - 1</a:t>
            </a:r>
          </a:p>
          <a:p>
            <a:pPr marL="1660525" indent="-338138">
              <a:lnSpc>
                <a:spcPct val="90000"/>
              </a:lnSpc>
              <a:buFontTx/>
              <a:buNone/>
            </a:pPr>
            <a:r>
              <a:rPr lang="en-US" sz="2400"/>
              <a:t>End-While-Do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609600" y="685800"/>
            <a:ext cx="8077200" cy="5440363"/>
          </a:xfrm>
        </p:spPr>
        <p:txBody>
          <a:bodyPr/>
          <a:lstStyle/>
          <a:p>
            <a:pPr algn="ctr">
              <a:lnSpc>
                <a:spcPct val="80000"/>
              </a:lnSpc>
              <a:buFontTx/>
              <a:buNone/>
            </a:pPr>
            <a:r>
              <a:rPr lang="en-US" b="1"/>
              <a:t>Decision Coverage - Example</a:t>
            </a:r>
          </a:p>
          <a:p>
            <a:pPr>
              <a:lnSpc>
                <a:spcPct val="80000"/>
              </a:lnSpc>
              <a:buFontTx/>
              <a:buNone/>
            </a:pPr>
            <a:r>
              <a:rPr lang="en-US" sz="2400"/>
              <a:t>If A &lt; 10 or A &gt; 20 Then </a:t>
            </a:r>
          </a:p>
          <a:p>
            <a:pPr>
              <a:lnSpc>
                <a:spcPct val="80000"/>
              </a:lnSpc>
              <a:buFontTx/>
              <a:buNone/>
            </a:pPr>
            <a:r>
              <a:rPr lang="en-US" sz="2400"/>
              <a:t>	B = X + Y</a:t>
            </a:r>
          </a:p>
          <a:p>
            <a:pPr>
              <a:lnSpc>
                <a:spcPct val="80000"/>
              </a:lnSpc>
              <a:buFontTx/>
              <a:buNone/>
            </a:pPr>
            <a:endParaRPr lang="en-US" sz="2400" b="1"/>
          </a:p>
          <a:p>
            <a:pPr algn="ctr">
              <a:lnSpc>
                <a:spcPct val="80000"/>
              </a:lnSpc>
              <a:buFontTx/>
              <a:buNone/>
            </a:pPr>
            <a:r>
              <a:rPr lang="en-US" b="1"/>
              <a:t>Condition Coverage – Example</a:t>
            </a:r>
          </a:p>
          <a:p>
            <a:pPr>
              <a:lnSpc>
                <a:spcPct val="80000"/>
              </a:lnSpc>
              <a:buFontTx/>
              <a:buNone/>
            </a:pPr>
            <a:r>
              <a:rPr lang="en-US" sz="2400"/>
              <a:t>A = X </a:t>
            </a:r>
          </a:p>
          <a:p>
            <a:pPr>
              <a:lnSpc>
                <a:spcPct val="80000"/>
              </a:lnSpc>
              <a:buFontTx/>
              <a:buNone/>
            </a:pPr>
            <a:r>
              <a:rPr lang="en-US" sz="2400"/>
              <a:t>If (A &gt; 3) or (A &lt; B) Then</a:t>
            </a:r>
          </a:p>
          <a:p>
            <a:pPr>
              <a:lnSpc>
                <a:spcPct val="80000"/>
              </a:lnSpc>
              <a:buFontTx/>
              <a:buNone/>
            </a:pPr>
            <a:r>
              <a:rPr lang="en-US" sz="2400"/>
              <a:t>	B = X + Y</a:t>
            </a:r>
          </a:p>
          <a:p>
            <a:pPr>
              <a:lnSpc>
                <a:spcPct val="80000"/>
              </a:lnSpc>
              <a:buFontTx/>
              <a:buNone/>
            </a:pPr>
            <a:r>
              <a:rPr lang="en-US" sz="2400"/>
              <a:t>End-If-Then</a:t>
            </a:r>
          </a:p>
          <a:p>
            <a:pPr>
              <a:lnSpc>
                <a:spcPct val="80000"/>
              </a:lnSpc>
              <a:buFontTx/>
              <a:buNone/>
            </a:pPr>
            <a:endParaRPr lang="en-US" sz="2400"/>
          </a:p>
          <a:p>
            <a:pPr>
              <a:lnSpc>
                <a:spcPct val="80000"/>
              </a:lnSpc>
              <a:buFontTx/>
              <a:buNone/>
            </a:pPr>
            <a:r>
              <a:rPr lang="en-US" sz="2400"/>
              <a:t>While (A &gt; 0) and (Not EOF) Do</a:t>
            </a:r>
          </a:p>
          <a:p>
            <a:pPr>
              <a:lnSpc>
                <a:spcPct val="80000"/>
              </a:lnSpc>
              <a:buFontTx/>
              <a:buNone/>
            </a:pPr>
            <a:r>
              <a:rPr lang="en-US" sz="2400"/>
              <a:t>	Read (X)</a:t>
            </a:r>
          </a:p>
          <a:p>
            <a:pPr>
              <a:lnSpc>
                <a:spcPct val="80000"/>
              </a:lnSpc>
              <a:buFontTx/>
              <a:buNone/>
            </a:pPr>
            <a:r>
              <a:rPr lang="en-US" sz="2400"/>
              <a:t>	A = A - 1</a:t>
            </a:r>
          </a:p>
          <a:p>
            <a:pPr>
              <a:lnSpc>
                <a:spcPct val="80000"/>
              </a:lnSpc>
              <a:buFontTx/>
              <a:buNone/>
            </a:pPr>
            <a:r>
              <a:rPr lang="en-US" sz="2400"/>
              <a:t>End-While-Do</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457200" y="609600"/>
            <a:ext cx="8229600" cy="4572000"/>
          </a:xfrm>
        </p:spPr>
        <p:txBody>
          <a:bodyPr/>
          <a:lstStyle/>
          <a:p>
            <a:pPr algn="ctr">
              <a:buFontTx/>
              <a:buNone/>
            </a:pPr>
            <a:r>
              <a:rPr lang="en-US" b="1"/>
              <a:t>Incremental/Thread Testing</a:t>
            </a:r>
          </a:p>
          <a:p>
            <a:pPr>
              <a:buFontTx/>
              <a:buNone/>
            </a:pPr>
            <a:endParaRPr lang="en-US" b="1"/>
          </a:p>
          <a:p>
            <a:r>
              <a:rPr lang="en-US" sz="2400" b="1"/>
              <a:t>Incremental Testing</a:t>
            </a:r>
          </a:p>
          <a:p>
            <a:pPr lvl="1"/>
            <a:r>
              <a:rPr lang="en-US" sz="2000"/>
              <a:t>A disciplined method of testing the interfaces between unit-tested programs as well as between system components. </a:t>
            </a:r>
          </a:p>
          <a:p>
            <a:pPr lvl="1"/>
            <a:r>
              <a:rPr lang="en-US" sz="2000"/>
              <a:t>Involves adding unit-testing program module or component one by one, and testing each result and combination. </a:t>
            </a:r>
          </a:p>
          <a:p>
            <a:r>
              <a:rPr lang="en-US" sz="2400" b="1"/>
              <a:t>Thread testing</a:t>
            </a:r>
          </a:p>
          <a:p>
            <a:pPr lvl="1"/>
            <a:r>
              <a:rPr lang="en-US" sz="2000"/>
              <a:t>When testers focus on testing individual Logical execution paths in context of entire system </a:t>
            </a:r>
          </a:p>
          <a:p>
            <a:pPr lvl="1"/>
            <a:r>
              <a:rPr lang="en-US" sz="2000"/>
              <a:t>Each Thread has a status associated with it for a particular build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304800" y="533400"/>
            <a:ext cx="8686800" cy="5592763"/>
          </a:xfrm>
        </p:spPr>
        <p:txBody>
          <a:bodyPr/>
          <a:lstStyle/>
          <a:p>
            <a:pPr algn="ctr">
              <a:buFontTx/>
              <a:buNone/>
            </a:pPr>
            <a:r>
              <a:rPr lang="en-US" b="1"/>
              <a:t>Types of incremental testing</a:t>
            </a:r>
          </a:p>
          <a:p>
            <a:pPr>
              <a:buFontTx/>
              <a:buNone/>
            </a:pPr>
            <a:endParaRPr lang="en-US" b="1"/>
          </a:p>
          <a:p>
            <a:r>
              <a:rPr lang="en-US" sz="2000" b="1"/>
              <a:t>Top-down</a:t>
            </a:r>
            <a:r>
              <a:rPr lang="en-US" sz="2000"/>
              <a:t> </a:t>
            </a:r>
          </a:p>
          <a:p>
            <a:pPr lvl="1"/>
            <a:r>
              <a:rPr lang="en-US" sz="1800"/>
              <a:t>Testing form the top of the module hierarchy and work down to the bottom. Modules are added in descending hierarchical order.</a:t>
            </a:r>
            <a:endParaRPr lang="en-US" sz="1800" b="1"/>
          </a:p>
          <a:p>
            <a:r>
              <a:rPr lang="en-US" sz="2000" b="1"/>
              <a:t>Bottom-up</a:t>
            </a:r>
            <a:r>
              <a:rPr lang="en-US" sz="2000"/>
              <a:t> </a:t>
            </a:r>
          </a:p>
          <a:p>
            <a:pPr lvl="1"/>
            <a:r>
              <a:rPr lang="en-US" sz="1800"/>
              <a:t>Testing from the bottom of the hierarchy and works up to the top. Modules are added in ascending hierarchical order. </a:t>
            </a:r>
          </a:p>
          <a:p>
            <a:endParaRPr lang="en-US" sz="20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37" name="Rectangle 45"/>
          <p:cNvSpPr>
            <a:spLocks noGrp="1" noChangeArrowheads="1"/>
          </p:cNvSpPr>
          <p:nvPr>
            <p:ph type="title"/>
          </p:nvPr>
        </p:nvSpPr>
        <p:spPr>
          <a:xfrm>
            <a:off x="457200" y="533400"/>
            <a:ext cx="8229600" cy="1143000"/>
          </a:xfrm>
        </p:spPr>
        <p:txBody>
          <a:bodyPr/>
          <a:lstStyle/>
          <a:p>
            <a:r>
              <a:rPr lang="en-US" sz="3200" b="1"/>
              <a:t>Testing levels and techniques applied</a:t>
            </a:r>
          </a:p>
        </p:txBody>
      </p:sp>
      <p:graphicFrame>
        <p:nvGraphicFramePr>
          <p:cNvPr id="59436" name="Group 44"/>
          <p:cNvGraphicFramePr>
            <a:graphicFrameLocks noGrp="1"/>
          </p:cNvGraphicFramePr>
          <p:nvPr>
            <p:ph idx="4294967295"/>
          </p:nvPr>
        </p:nvGraphicFramePr>
        <p:xfrm>
          <a:off x="457200" y="2286000"/>
          <a:ext cx="8229600" cy="3352801"/>
        </p:xfrm>
        <a:graphic>
          <a:graphicData uri="http://schemas.openxmlformats.org/drawingml/2006/table">
            <a:tbl>
              <a:tblPr/>
              <a:tblGrid>
                <a:gridCol w="2690813"/>
                <a:gridCol w="1301750"/>
                <a:gridCol w="1308100"/>
                <a:gridCol w="1754187"/>
                <a:gridCol w="1174750"/>
              </a:tblGrid>
              <a:tr h="738188">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Testing Levels/  Techniques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White</a:t>
                      </a:r>
                    </a:p>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 Box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Black</a:t>
                      </a:r>
                    </a:p>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Box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cs typeface="Arial" charset="0"/>
                        </a:rPr>
                        <a:t>Incremental</a:t>
                      </a:r>
                      <a:endParaRPr kumimoji="0" lang="en-US" sz="2000" b="1" i="0" u="none" strike="noStrike" cap="none" normalizeH="0" baseline="0" smtClean="0">
                        <a:ln>
                          <a:noFill/>
                        </a:ln>
                        <a:solidFill>
                          <a:schemeClr val="tx1"/>
                        </a:solidFill>
                        <a:effectLst/>
                        <a:latin typeface="Arial"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Thread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40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Unit Testing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2463">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Integration Testing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40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System Testing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405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Acceptance Testing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sz="3200" b="1"/>
              <a:t>When is Testing Complete?</a:t>
            </a:r>
          </a:p>
        </p:txBody>
      </p:sp>
      <p:sp>
        <p:nvSpPr>
          <p:cNvPr id="80899" name="Rectangle 3"/>
          <p:cNvSpPr>
            <a:spLocks noGrp="1" noChangeArrowheads="1"/>
          </p:cNvSpPr>
          <p:nvPr>
            <p:ph type="body" idx="1"/>
          </p:nvPr>
        </p:nvSpPr>
        <p:spPr/>
        <p:txBody>
          <a:bodyPr/>
          <a:lstStyle/>
          <a:p>
            <a:r>
              <a:rPr lang="en-US" sz="2000"/>
              <a:t>There is no definitive answer to this question</a:t>
            </a:r>
          </a:p>
          <a:p>
            <a:r>
              <a:rPr lang="en-US" sz="2000"/>
              <a:t>Every time a user executes the software, the program is being tested</a:t>
            </a:r>
          </a:p>
          <a:p>
            <a:r>
              <a:rPr lang="en-US" sz="2000"/>
              <a:t>Sadly, testing usually stops when a project is running out of time, money, or both</a:t>
            </a:r>
          </a:p>
          <a:p>
            <a:r>
              <a:rPr lang="en-US" sz="2000"/>
              <a:t>One approach is to divide the test results into various severity levels</a:t>
            </a:r>
          </a:p>
          <a:p>
            <a:pPr lvl="1"/>
            <a:r>
              <a:rPr lang="en-US" sz="1800"/>
              <a:t>Then consider testing to be complete when certain levels of errors no longer occur or have been repaired or eliminated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blinds(horizontal)">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blinds(horizontal)">
                                      <p:cBhvr>
                                        <p:cTn id="12" dur="500"/>
                                        <p:tgtEl>
                                          <p:spTgt spid="808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Effect transition="in" filter="blinds(horizontal)">
                                      <p:cBhvr>
                                        <p:cTn id="17" dur="500"/>
                                        <p:tgtEl>
                                          <p:spTgt spid="808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0899">
                                            <p:txEl>
                                              <p:pRg st="3" end="3"/>
                                            </p:txEl>
                                          </p:spTgt>
                                        </p:tgtEl>
                                        <p:attrNameLst>
                                          <p:attrName>style.visibility</p:attrName>
                                        </p:attrNameLst>
                                      </p:cBhvr>
                                      <p:to>
                                        <p:strVal val="visible"/>
                                      </p:to>
                                    </p:set>
                                    <p:animEffect transition="in" filter="blinds(horizontal)">
                                      <p:cBhvr>
                                        <p:cTn id="22" dur="500"/>
                                        <p:tgtEl>
                                          <p:spTgt spid="80899">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80899">
                                            <p:txEl>
                                              <p:pRg st="4" end="4"/>
                                            </p:txEl>
                                          </p:spTgt>
                                        </p:tgtEl>
                                        <p:attrNameLst>
                                          <p:attrName>style.visibility</p:attrName>
                                        </p:attrNameLst>
                                      </p:cBhvr>
                                      <p:to>
                                        <p:strVal val="visible"/>
                                      </p:to>
                                    </p:set>
                                    <p:animEffect transition="in" filter="blinds(horizontal)">
                                      <p:cBhvr>
                                        <p:cTn id="25" dur="500"/>
                                        <p:tgtEl>
                                          <p:spTgt spid="80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228600"/>
            <a:ext cx="7772400" cy="1143000"/>
          </a:xfrm>
        </p:spPr>
        <p:txBody>
          <a:bodyPr/>
          <a:lstStyle/>
          <a:p>
            <a:r>
              <a:rPr lang="en-US" sz="3200" b="1"/>
              <a:t>Ensuring a Successful Software Test Strategy</a:t>
            </a:r>
          </a:p>
        </p:txBody>
      </p:sp>
      <p:sp>
        <p:nvSpPr>
          <p:cNvPr id="81923" name="Rectangle 3"/>
          <p:cNvSpPr>
            <a:spLocks noGrp="1" noChangeArrowheads="1"/>
          </p:cNvSpPr>
          <p:nvPr>
            <p:ph type="body" idx="1"/>
          </p:nvPr>
        </p:nvSpPr>
        <p:spPr>
          <a:xfrm>
            <a:off x="381000" y="1676400"/>
            <a:ext cx="8077200" cy="4114800"/>
          </a:xfrm>
        </p:spPr>
        <p:txBody>
          <a:bodyPr>
            <a:normAutofit fontScale="92500" lnSpcReduction="10000"/>
          </a:bodyPr>
          <a:lstStyle/>
          <a:p>
            <a:pPr>
              <a:lnSpc>
                <a:spcPct val="90000"/>
              </a:lnSpc>
            </a:pPr>
            <a:r>
              <a:rPr lang="en-US" sz="2000"/>
              <a:t>Specify product requirements in a </a:t>
            </a:r>
            <a:r>
              <a:rPr lang="en-US" sz="2000" u="sng"/>
              <a:t>quantifiable</a:t>
            </a:r>
            <a:r>
              <a:rPr lang="en-US" sz="2000"/>
              <a:t> manner long before testing commences</a:t>
            </a:r>
          </a:p>
          <a:p>
            <a:pPr>
              <a:lnSpc>
                <a:spcPct val="90000"/>
              </a:lnSpc>
            </a:pPr>
            <a:r>
              <a:rPr lang="en-US" sz="2000"/>
              <a:t>State </a:t>
            </a:r>
            <a:r>
              <a:rPr lang="en-US" sz="2000" u="sng"/>
              <a:t>testing objectives</a:t>
            </a:r>
            <a:r>
              <a:rPr lang="en-US" sz="2000"/>
              <a:t> explicitly in measurable terms</a:t>
            </a:r>
          </a:p>
          <a:p>
            <a:pPr>
              <a:lnSpc>
                <a:spcPct val="90000"/>
              </a:lnSpc>
            </a:pPr>
            <a:r>
              <a:rPr lang="en-US" sz="2000" u="sng"/>
              <a:t>Understand the user of the software</a:t>
            </a:r>
            <a:r>
              <a:rPr lang="en-US" sz="2000"/>
              <a:t> (through use cases) and develop a profile for each user category</a:t>
            </a:r>
          </a:p>
          <a:p>
            <a:pPr>
              <a:lnSpc>
                <a:spcPct val="90000"/>
              </a:lnSpc>
            </a:pPr>
            <a:r>
              <a:rPr lang="en-US" sz="2000"/>
              <a:t>Develop a testing plan that </a:t>
            </a:r>
            <a:r>
              <a:rPr lang="en-US" sz="2000" u="sng"/>
              <a:t>emphasizes rapid cycle testing</a:t>
            </a:r>
            <a:r>
              <a:rPr lang="en-US" sz="2000"/>
              <a:t> to get quick feedback to control quality levels and adjust the test strategy</a:t>
            </a:r>
          </a:p>
          <a:p>
            <a:pPr>
              <a:lnSpc>
                <a:spcPct val="90000"/>
              </a:lnSpc>
            </a:pPr>
            <a:r>
              <a:rPr lang="en-US" sz="2000"/>
              <a:t>Build </a:t>
            </a:r>
            <a:r>
              <a:rPr lang="en-US" sz="2000" u="sng"/>
              <a:t>robust software</a:t>
            </a:r>
            <a:r>
              <a:rPr lang="en-US" sz="2000"/>
              <a:t> that is designed to test itself and can diagnose certain kinds of errors</a:t>
            </a:r>
          </a:p>
          <a:p>
            <a:pPr>
              <a:lnSpc>
                <a:spcPct val="90000"/>
              </a:lnSpc>
            </a:pPr>
            <a:r>
              <a:rPr lang="en-US" sz="2000"/>
              <a:t>Use effective </a:t>
            </a:r>
            <a:r>
              <a:rPr lang="en-US" sz="2000" u="sng"/>
              <a:t>formal technical reviews</a:t>
            </a:r>
            <a:r>
              <a:rPr lang="en-US" sz="2000"/>
              <a:t> as a filter prior to testing to reduce the amount of testing required</a:t>
            </a:r>
          </a:p>
          <a:p>
            <a:pPr>
              <a:lnSpc>
                <a:spcPct val="90000"/>
              </a:lnSpc>
            </a:pPr>
            <a:r>
              <a:rPr lang="en-US" sz="2000"/>
              <a:t>Conduct formal technical reviews to assess the test strategy and test cases themselves</a:t>
            </a:r>
          </a:p>
          <a:p>
            <a:pPr>
              <a:lnSpc>
                <a:spcPct val="90000"/>
              </a:lnSpc>
            </a:pPr>
            <a:r>
              <a:rPr lang="en-US" sz="2000" u="sng"/>
              <a:t>Develop a continuous improvement approach</a:t>
            </a:r>
            <a:r>
              <a:rPr lang="en-US" sz="2000"/>
              <a:t> for the testing process through the gathering of metrics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Testing methods / Types</a:t>
            </a:r>
          </a:p>
          <a:p>
            <a:pPr lvl="1"/>
            <a:r>
              <a:rPr lang="en-US" dirty="0" smtClean="0"/>
              <a:t>Black Box testing</a:t>
            </a:r>
          </a:p>
          <a:p>
            <a:pPr lvl="1"/>
            <a:r>
              <a:rPr lang="en-US" dirty="0" smtClean="0"/>
              <a:t>White Box testing</a:t>
            </a:r>
          </a:p>
          <a:p>
            <a:pPr lvl="1"/>
            <a:r>
              <a:rPr lang="en-US" dirty="0" smtClean="0"/>
              <a:t>Incremental / Thread testing</a:t>
            </a:r>
          </a:p>
          <a:p>
            <a:r>
              <a:rPr lang="en-US" dirty="0" smtClean="0"/>
              <a:t>Testing levels Vs testing methods</a:t>
            </a:r>
          </a:p>
          <a:p>
            <a:r>
              <a:rPr lang="en-US" dirty="0" smtClean="0"/>
              <a:t>Testing Strategy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1460</Words>
  <Application>Microsoft Office PowerPoint</Application>
  <PresentationFormat>On-screen Show (4:3)</PresentationFormat>
  <Paragraphs>209</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Software Testing</vt:lpstr>
      <vt:lpstr>Slide 2</vt:lpstr>
      <vt:lpstr>Contents</vt:lpstr>
      <vt:lpstr>TESTING METHODOLOGIES AND TYPES</vt:lpstr>
      <vt:lpstr>Testing Methodologies / Types</vt:lpstr>
      <vt:lpstr>Black box testing</vt:lpstr>
      <vt:lpstr>Types of black box testing</vt:lpstr>
      <vt:lpstr>Slide 8</vt:lpstr>
      <vt:lpstr>Slide 9</vt:lpstr>
      <vt:lpstr>Slide 10</vt:lpstr>
      <vt:lpstr>Slide 11</vt:lpstr>
      <vt:lpstr>Slide 12</vt:lpstr>
      <vt:lpstr>Loop testing (White box testing)</vt:lpstr>
      <vt:lpstr>Guidelines for Loop Testing</vt:lpstr>
      <vt:lpstr>Guidelines for Loop Testing</vt:lpstr>
      <vt:lpstr>Guidelines for Loop Testing</vt:lpstr>
      <vt:lpstr>Other white box testing techniques</vt:lpstr>
      <vt:lpstr>Slide 18</vt:lpstr>
      <vt:lpstr>Slide 19</vt:lpstr>
      <vt:lpstr>Slide 20</vt:lpstr>
      <vt:lpstr>Slide 21</vt:lpstr>
      <vt:lpstr>Testing levels and techniques applied</vt:lpstr>
      <vt:lpstr>When is Testing Complete?</vt:lpstr>
      <vt:lpstr>Ensuring a Successful Software Test Strategy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7</cp:revision>
  <dcterms:created xsi:type="dcterms:W3CDTF">2012-10-23T05:55:25Z</dcterms:created>
  <dcterms:modified xsi:type="dcterms:W3CDTF">2012-10-23T07:22:39Z</dcterms:modified>
</cp:coreProperties>
</file>