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88" r:id="rId2"/>
    <p:sldId id="258" r:id="rId3"/>
    <p:sldId id="289" r:id="rId4"/>
    <p:sldId id="290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91" r:id="rId35"/>
    <p:sldId id="296" r:id="rId36"/>
    <p:sldId id="292" r:id="rId37"/>
    <p:sldId id="293" r:id="rId38"/>
    <p:sldId id="297" r:id="rId39"/>
    <p:sldId id="28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5EE94-D4EB-4EC9-901C-C9E2DB207074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E0B8D-15C1-40EE-8106-30D65E7FD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45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19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29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39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49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60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70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80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909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01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11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21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31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42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52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625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72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83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993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03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13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24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34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044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07578" y="778371"/>
            <a:ext cx="3816569" cy="2595563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554BC-4198-4E36-B827-7C58C5F640B7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22173-9A9A-4F23-9497-544DE4E59F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9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0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1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3200"/>
            <a:ext cx="8229600" cy="1143000"/>
          </a:xfrm>
          <a:noFill/>
        </p:spPr>
        <p:txBody>
          <a:bodyPr/>
          <a:lstStyle/>
          <a:p>
            <a:r>
              <a:rPr lang="en-GB" dirty="0" smtClean="0"/>
              <a:t>User interface design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/>
              <a:t>User Interface</a:t>
            </a:r>
          </a:p>
          <a:p>
            <a:r>
              <a:rPr lang="en-US" sz="2000" dirty="0" smtClean="0"/>
              <a:t>GUI Characteristics (Windows, Icons, Menus, Pointing, Graphics)</a:t>
            </a:r>
          </a:p>
          <a:p>
            <a:r>
              <a:rPr lang="en-US" sz="2000" dirty="0" smtClean="0"/>
              <a:t>User Centered Design</a:t>
            </a:r>
          </a:p>
          <a:p>
            <a:r>
              <a:rPr lang="en-US" sz="2000" dirty="0" smtClean="0"/>
              <a:t>User Interface Design Process</a:t>
            </a:r>
          </a:p>
          <a:p>
            <a:r>
              <a:rPr lang="en-US" sz="2000" dirty="0" smtClean="0"/>
              <a:t>UI Design Principles </a:t>
            </a:r>
          </a:p>
          <a:p>
            <a:pPr lvl="1"/>
            <a:r>
              <a:rPr lang="en-US" sz="1600" dirty="0" smtClean="0"/>
              <a:t>User familiarity</a:t>
            </a:r>
          </a:p>
          <a:p>
            <a:pPr lvl="1"/>
            <a:r>
              <a:rPr lang="en-US" sz="1600" dirty="0" smtClean="0"/>
              <a:t>Consistency</a:t>
            </a:r>
          </a:p>
          <a:p>
            <a:pPr lvl="1"/>
            <a:r>
              <a:rPr lang="en-US" sz="1600" dirty="0" smtClean="0"/>
              <a:t>Minimal Surprise</a:t>
            </a:r>
          </a:p>
          <a:p>
            <a:pPr lvl="1"/>
            <a:r>
              <a:rPr lang="en-US" sz="1600" dirty="0" smtClean="0"/>
              <a:t>Recoverability</a:t>
            </a:r>
          </a:p>
          <a:p>
            <a:pPr lvl="1"/>
            <a:r>
              <a:rPr lang="en-US" sz="1600" dirty="0" smtClean="0"/>
              <a:t>User guidance</a:t>
            </a:r>
          </a:p>
          <a:p>
            <a:pPr lvl="1"/>
            <a:r>
              <a:rPr lang="en-US" sz="1600" dirty="0" smtClean="0"/>
              <a:t>User diversity</a:t>
            </a:r>
          </a:p>
          <a:p>
            <a:r>
              <a:rPr lang="en-US" sz="2000" dirty="0" smtClean="0"/>
              <a:t>User System Interaction</a:t>
            </a:r>
          </a:p>
          <a:p>
            <a:pPr lvl="1"/>
            <a:r>
              <a:rPr lang="en-US" sz="1600" dirty="0" smtClean="0"/>
              <a:t>How users will interact with the software?</a:t>
            </a:r>
          </a:p>
          <a:p>
            <a:pPr lvl="1"/>
            <a:r>
              <a:rPr lang="en-US" sz="1600" dirty="0" smtClean="0"/>
              <a:t>How software will present information to the user?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Information presentation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Information presentation is concerned with presenting system information to system users</a:t>
            </a:r>
          </a:p>
          <a:p>
            <a:r>
              <a:rPr lang="en-GB" dirty="0" smtClean="0"/>
              <a:t>The information may be presented directly (e.g. text in a word processor) or may be transformed in some way for presentation (e.g. in some graphical form)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Information presentation</a:t>
            </a:r>
          </a:p>
        </p:txBody>
      </p:sp>
      <p:pic>
        <p:nvPicPr>
          <p:cNvPr id="31747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438" y="2128838"/>
            <a:ext cx="8639175" cy="3135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dirty="0" smtClean="0"/>
              <a:t>Information presentation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Static information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Initialised at the beginning of a session. It does not change </a:t>
            </a:r>
            <a:r>
              <a:rPr lang="en-GB" dirty="0" smtClean="0"/>
              <a:t>during </a:t>
            </a:r>
            <a:r>
              <a:rPr lang="en-GB" dirty="0" smtClean="0"/>
              <a:t>the session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May be either numeric or textual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Dynamic  information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Changes during a session and the changes must be </a:t>
            </a:r>
            <a:r>
              <a:rPr lang="en-GB" dirty="0" smtClean="0"/>
              <a:t>communicated </a:t>
            </a:r>
            <a:r>
              <a:rPr lang="en-GB" dirty="0" smtClean="0"/>
              <a:t>to the system user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May be either numeric or textual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Information display factors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Is the user interested in precise information or </a:t>
            </a:r>
            <a:br>
              <a:rPr lang="en-GB" smtClean="0"/>
            </a:br>
            <a:r>
              <a:rPr lang="en-GB" smtClean="0"/>
              <a:t>data relationships?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How quickly do information values change? </a:t>
            </a:r>
            <a:br>
              <a:rPr lang="en-GB" smtClean="0"/>
            </a:br>
            <a:r>
              <a:rPr lang="en-GB" smtClean="0"/>
              <a:t>Must the change be indicated immediately?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Must the user take some action in response to </a:t>
            </a:r>
            <a:br>
              <a:rPr lang="en-GB" smtClean="0"/>
            </a:br>
            <a:r>
              <a:rPr lang="en-GB" smtClean="0"/>
              <a:t>a change?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Is there a direct manipulation interface?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Is the information textual or numeric? Are relative values important?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3525"/>
            <a:ext cx="8266113" cy="1108075"/>
          </a:xfrm>
          <a:noFill/>
        </p:spPr>
        <p:txBody>
          <a:bodyPr/>
          <a:lstStyle/>
          <a:p>
            <a:r>
              <a:rPr lang="en-GB" sz="4000" smtClean="0"/>
              <a:t>Alternative information presentations</a:t>
            </a:r>
            <a:endParaRPr lang="en-GB" smtClean="0"/>
          </a:p>
        </p:txBody>
      </p:sp>
      <p:pic>
        <p:nvPicPr>
          <p:cNvPr id="35843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3925" y="1490663"/>
            <a:ext cx="5408613" cy="5302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3525"/>
            <a:ext cx="8335963" cy="1108075"/>
          </a:xfrm>
          <a:noFill/>
        </p:spPr>
        <p:txBody>
          <a:bodyPr/>
          <a:lstStyle/>
          <a:p>
            <a:r>
              <a:rPr lang="en-GB" smtClean="0"/>
              <a:t>Analogue vs. digital presentation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Digital presentation</a:t>
            </a:r>
          </a:p>
          <a:p>
            <a:pPr lvl="1"/>
            <a:r>
              <a:rPr lang="en-GB" smtClean="0"/>
              <a:t>Compact - takes up little screen space</a:t>
            </a:r>
          </a:p>
          <a:p>
            <a:pPr lvl="1"/>
            <a:r>
              <a:rPr lang="en-GB" smtClean="0"/>
              <a:t>Precise values can be communicated</a:t>
            </a:r>
          </a:p>
          <a:p>
            <a:r>
              <a:rPr lang="en-GB" smtClean="0"/>
              <a:t>Analogue presentation</a:t>
            </a:r>
          </a:p>
          <a:p>
            <a:pPr lvl="1"/>
            <a:r>
              <a:rPr lang="en-GB" smtClean="0"/>
              <a:t>Easier to get an 'at a glance' impression of a value</a:t>
            </a:r>
          </a:p>
          <a:p>
            <a:pPr lvl="1"/>
            <a:r>
              <a:rPr lang="en-GB" smtClean="0"/>
              <a:t>Possible to show relative values</a:t>
            </a:r>
          </a:p>
          <a:p>
            <a:pPr lvl="1"/>
            <a:r>
              <a:rPr lang="en-GB" smtClean="0"/>
              <a:t>Easier to see exceptional data values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Dynamic information display</a:t>
            </a:r>
          </a:p>
        </p:txBody>
      </p:sp>
      <p:pic>
        <p:nvPicPr>
          <p:cNvPr id="37891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138" y="2141538"/>
            <a:ext cx="8672512" cy="3392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Displaying relative values</a:t>
            </a:r>
          </a:p>
        </p:txBody>
      </p:sp>
      <p:pic>
        <p:nvPicPr>
          <p:cNvPr id="38915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138" y="2752725"/>
            <a:ext cx="8518525" cy="174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Textual highlighting</a:t>
            </a:r>
          </a:p>
        </p:txBody>
      </p:sp>
      <p:pic>
        <p:nvPicPr>
          <p:cNvPr id="39939" name="Picture 4" descr="15.11 Textual-highlighting.eps                                 00002F28Docs                           B1931E2B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988" y="1911350"/>
            <a:ext cx="7881937" cy="363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Data visualisation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Concerned with techniques for displaying large amounts of information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Visualisation can reveal relationships between entities and trends in the data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Possible data visualisations are: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Weather information collected from a number of sources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The state of a telephone network as a linked set of nodes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Chemical plant visualised by showing pressures and temperatures in a linked set of tanks and pipes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A model of a molecule displayed in 3 dimensions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Web pages displayed as a hyperbolic tree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Colour displays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Colour adds an extra dimension to an interface </a:t>
            </a:r>
            <a:br>
              <a:rPr lang="en-GB" smtClean="0"/>
            </a:br>
            <a:r>
              <a:rPr lang="en-GB" smtClean="0"/>
              <a:t>and can help the user understand complex </a:t>
            </a:r>
            <a:br>
              <a:rPr lang="en-GB" smtClean="0"/>
            </a:br>
            <a:r>
              <a:rPr lang="en-GB" smtClean="0"/>
              <a:t>information structures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Can be used to highlight exceptional events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Common mistakes in the use of colour in </a:t>
            </a:r>
            <a:br>
              <a:rPr lang="en-GB" smtClean="0"/>
            </a:br>
            <a:r>
              <a:rPr lang="en-GB" smtClean="0"/>
              <a:t>interface design include: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The use of colour to communicate meaning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Over-use of colour in the display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Colour use guidelines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Don't use too many colours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Use colour coding to support use tasks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Allow users to control colour coding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Design for monochrome then add colour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Use colour coding consistently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Avoid colour pairings which clash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Use colour change to show status change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Be aware that colour displays are usually lower </a:t>
            </a:r>
            <a:br>
              <a:rPr lang="en-GB" smtClean="0"/>
            </a:br>
            <a:r>
              <a:rPr lang="en-GB" smtClean="0"/>
              <a:t>resolution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User support 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User guidance covers all system facilities to support users including on-line help, error messages, manuals etc.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The user guidance system should be integrated with the user interface to help users when they need information about the system or when they make some kind of error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The help and message system should, if possible, be integrated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Help and message system</a:t>
            </a:r>
          </a:p>
        </p:txBody>
      </p:sp>
      <p:pic>
        <p:nvPicPr>
          <p:cNvPr id="45059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2900" y="1414463"/>
            <a:ext cx="5713413" cy="50180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Error messages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Error message design is critically important. </a:t>
            </a:r>
            <a:br>
              <a:rPr lang="en-GB" smtClean="0"/>
            </a:br>
            <a:r>
              <a:rPr lang="en-GB" smtClean="0"/>
              <a:t>Poor error messages can mean that a user </a:t>
            </a:r>
            <a:br>
              <a:rPr lang="en-GB" smtClean="0"/>
            </a:br>
            <a:r>
              <a:rPr lang="en-GB" smtClean="0"/>
              <a:t>rejects rather than accepts a system</a:t>
            </a:r>
          </a:p>
          <a:p>
            <a:r>
              <a:rPr lang="en-GB" smtClean="0"/>
              <a:t>Messages should be polite, concise, consistent </a:t>
            </a:r>
            <a:br>
              <a:rPr lang="en-GB" smtClean="0"/>
            </a:br>
            <a:r>
              <a:rPr lang="en-GB" smtClean="0"/>
              <a:t>and constructive</a:t>
            </a:r>
          </a:p>
          <a:p>
            <a:r>
              <a:rPr lang="en-GB" smtClean="0"/>
              <a:t>The background and experience of users </a:t>
            </a:r>
            <a:br>
              <a:rPr lang="en-GB" smtClean="0"/>
            </a:br>
            <a:r>
              <a:rPr lang="en-GB" smtClean="0"/>
              <a:t>should be the determining factor in message </a:t>
            </a:r>
            <a:br>
              <a:rPr lang="en-GB" smtClean="0"/>
            </a:br>
            <a:r>
              <a:rPr lang="en-GB" smtClean="0"/>
              <a:t>design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3525"/>
            <a:ext cx="8462963" cy="1108075"/>
          </a:xfrm>
          <a:noFill/>
        </p:spPr>
        <p:txBody>
          <a:bodyPr/>
          <a:lstStyle/>
          <a:p>
            <a:r>
              <a:rPr lang="en-GB" smtClean="0"/>
              <a:t>Design factors in message wording</a:t>
            </a:r>
          </a:p>
        </p:txBody>
      </p:sp>
      <p:graphicFrame>
        <p:nvGraphicFramePr>
          <p:cNvPr id="47107" name="Object 3"/>
          <p:cNvGraphicFramePr>
            <a:graphicFrameLocks/>
          </p:cNvGraphicFramePr>
          <p:nvPr/>
        </p:nvGraphicFramePr>
        <p:xfrm>
          <a:off x="665163" y="1504950"/>
          <a:ext cx="7470775" cy="5248275"/>
        </p:xfrm>
        <a:graphic>
          <a:graphicData uri="http://schemas.openxmlformats.org/presentationml/2006/ole">
            <p:oleObj spid="_x0000_s1026" name="Document" r:id="rId3" imgW="4356100" imgH="3060700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Nurse input of a patient’s name</a:t>
            </a:r>
          </a:p>
        </p:txBody>
      </p:sp>
      <p:pic>
        <p:nvPicPr>
          <p:cNvPr id="48131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525" y="2255838"/>
            <a:ext cx="7402513" cy="2855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z="3600" smtClean="0"/>
              <a:t>System and user-oriented error messages</a:t>
            </a:r>
            <a:endParaRPr lang="en-GB" smtClean="0"/>
          </a:p>
        </p:txBody>
      </p:sp>
      <p:pic>
        <p:nvPicPr>
          <p:cNvPr id="49155" name="Picture 5" descr="15.14 error messages.eps                                       00002F28Docs                           B1931E2B: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2447925"/>
            <a:ext cx="8799513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Help system design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i="1" smtClean="0"/>
              <a:t>Help?</a:t>
            </a:r>
            <a:r>
              <a:rPr lang="en-GB" smtClean="0"/>
              <a:t> means ‘help I want information”</a:t>
            </a:r>
          </a:p>
          <a:p>
            <a:r>
              <a:rPr lang="en-GB" i="1" smtClean="0"/>
              <a:t>Help!</a:t>
            </a:r>
            <a:r>
              <a:rPr lang="en-GB" smtClean="0"/>
              <a:t> means “HELP. I'm in trouble”</a:t>
            </a:r>
          </a:p>
          <a:p>
            <a:r>
              <a:rPr lang="en-GB" smtClean="0"/>
              <a:t>Both of these requirements have to be taken </a:t>
            </a:r>
            <a:br>
              <a:rPr lang="en-GB" smtClean="0"/>
            </a:br>
            <a:r>
              <a:rPr lang="en-GB" smtClean="0"/>
              <a:t>into account in help system design</a:t>
            </a:r>
          </a:p>
          <a:p>
            <a:r>
              <a:rPr lang="en-GB" smtClean="0"/>
              <a:t>Different facilities in the help system may be </a:t>
            </a:r>
            <a:br>
              <a:rPr lang="en-GB" smtClean="0"/>
            </a:br>
            <a:r>
              <a:rPr lang="en-GB" smtClean="0"/>
              <a:t>required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Help information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Should not simply be an on-line manual</a:t>
            </a:r>
          </a:p>
          <a:p>
            <a:r>
              <a:rPr lang="en-GB" dirty="0" smtClean="0"/>
              <a:t>Screens or windows don't map well onto paper </a:t>
            </a:r>
            <a:r>
              <a:rPr lang="en-GB" dirty="0" smtClean="0"/>
              <a:t>pages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 dynamic characteristics of the display can </a:t>
            </a:r>
            <a:br>
              <a:rPr lang="en-GB" dirty="0" smtClean="0"/>
            </a:br>
            <a:r>
              <a:rPr lang="en-GB" dirty="0" smtClean="0"/>
              <a:t>improve information presentation.</a:t>
            </a:r>
          </a:p>
          <a:p>
            <a:r>
              <a:rPr lang="en-GB" dirty="0" smtClean="0"/>
              <a:t>People are not so good at reading screen as </a:t>
            </a:r>
            <a:br>
              <a:rPr lang="en-GB" dirty="0" smtClean="0"/>
            </a:br>
            <a:r>
              <a:rPr lang="en-GB" dirty="0" smtClean="0"/>
              <a:t>they are text.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Help system use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Multiple entry points should be provided so that </a:t>
            </a:r>
            <a:r>
              <a:rPr lang="en-GB" dirty="0" smtClean="0"/>
              <a:t>the </a:t>
            </a:r>
            <a:r>
              <a:rPr lang="en-GB" dirty="0" smtClean="0"/>
              <a:t>user can get into the help system from </a:t>
            </a:r>
            <a:r>
              <a:rPr lang="en-GB" dirty="0" smtClean="0"/>
              <a:t>different </a:t>
            </a:r>
            <a:r>
              <a:rPr lang="en-GB" dirty="0" smtClean="0"/>
              <a:t>places.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Some indication of where the user is positioned </a:t>
            </a:r>
            <a:r>
              <a:rPr lang="en-GB" dirty="0" smtClean="0"/>
              <a:t>in </a:t>
            </a:r>
            <a:r>
              <a:rPr lang="en-GB" dirty="0" smtClean="0"/>
              <a:t>the help system is valuable.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Facilities should be provided to allow the user </a:t>
            </a:r>
            <a:br>
              <a:rPr lang="en-GB" dirty="0" smtClean="0"/>
            </a:br>
            <a:r>
              <a:rPr lang="en-GB" dirty="0" smtClean="0"/>
              <a:t>to navigate and traverse the help system.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Entry points to a help system</a:t>
            </a: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6708775" y="1951038"/>
            <a:ext cx="1746250" cy="2032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3252" name="Picture 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06513" y="1606550"/>
            <a:ext cx="6326187" cy="4737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Help system windows</a:t>
            </a:r>
          </a:p>
        </p:txBody>
      </p:sp>
      <p:pic>
        <p:nvPicPr>
          <p:cNvPr id="54275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425" y="1543050"/>
            <a:ext cx="6823075" cy="4773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54276" name="Line 4"/>
          <p:cNvSpPr>
            <a:spLocks noChangeShapeType="1"/>
          </p:cNvSpPr>
          <p:nvPr/>
        </p:nvSpPr>
        <p:spPr bwMode="auto">
          <a:xfrm>
            <a:off x="752475" y="6335713"/>
            <a:ext cx="6797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>
            <a:off x="7556500" y="1566863"/>
            <a:ext cx="0" cy="4762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User documentation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As well as on-line information, paper documentation should be supplied with a system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Documentation should be designed for a range of users from inexperienced to experienced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As well as manuals, other easy-to-use documentation such as a quick reference card may be provided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User document types</a:t>
            </a:r>
          </a:p>
        </p:txBody>
      </p:sp>
      <p:pic>
        <p:nvPicPr>
          <p:cNvPr id="56323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350" y="2312988"/>
            <a:ext cx="8816975" cy="3170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Document types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76400"/>
            <a:ext cx="7804150" cy="4600575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Functional description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Brief description of what the system can do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Introductory manual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Presents an informal introduction to the system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System reference manual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Describes all system facilities in detail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System installation manual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Describes how to install the system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System administrator’s manual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Describes how to manage the system when it is in use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User interface evaluation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Some evaluation of a user interface design </a:t>
            </a:r>
            <a:br>
              <a:rPr lang="en-GB" smtClean="0"/>
            </a:br>
            <a:r>
              <a:rPr lang="en-GB" smtClean="0"/>
              <a:t>should be carried out to assess its suitability</a:t>
            </a:r>
          </a:p>
          <a:p>
            <a:r>
              <a:rPr lang="en-GB" smtClean="0"/>
              <a:t>Full scale evaluation is very expensive and </a:t>
            </a:r>
            <a:br>
              <a:rPr lang="en-GB" smtClean="0"/>
            </a:br>
            <a:r>
              <a:rPr lang="en-GB" smtClean="0"/>
              <a:t>impractical for most systems</a:t>
            </a:r>
          </a:p>
          <a:p>
            <a:r>
              <a:rPr lang="en-GB" smtClean="0"/>
              <a:t>Ideally, an interface should be evaluated against a usability specification. However, it is rare for such specifications to be produced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Usability attributes</a:t>
            </a:r>
          </a:p>
        </p:txBody>
      </p:sp>
      <p:graphicFrame>
        <p:nvGraphicFramePr>
          <p:cNvPr id="59395" name="Object 3"/>
          <p:cNvGraphicFramePr>
            <a:graphicFrameLocks/>
          </p:cNvGraphicFramePr>
          <p:nvPr/>
        </p:nvGraphicFramePr>
        <p:xfrm>
          <a:off x="206375" y="1927225"/>
          <a:ext cx="8512175" cy="3970338"/>
        </p:xfrm>
        <a:graphic>
          <a:graphicData uri="http://schemas.openxmlformats.org/presentationml/2006/ole">
            <p:oleObj spid="_x0000_s2050" name="Document" r:id="rId3" imgW="3594100" imgH="1676400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Simple evaluation techniques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Questionnaires for user feedback</a:t>
            </a:r>
          </a:p>
          <a:p>
            <a:r>
              <a:rPr lang="en-GB" smtClean="0"/>
              <a:t>Video recording of system use and subsequent </a:t>
            </a:r>
            <a:br>
              <a:rPr lang="en-GB" smtClean="0"/>
            </a:br>
            <a:r>
              <a:rPr lang="en-GB" smtClean="0"/>
              <a:t>tape evaluation.</a:t>
            </a:r>
          </a:p>
          <a:p>
            <a:r>
              <a:rPr lang="en-GB" smtClean="0"/>
              <a:t>Instrumentation of code to collect information </a:t>
            </a:r>
            <a:br>
              <a:rPr lang="en-GB" smtClean="0"/>
            </a:br>
            <a:r>
              <a:rPr lang="en-GB" smtClean="0"/>
              <a:t>about facility use and user errors.</a:t>
            </a:r>
          </a:p>
          <a:p>
            <a:r>
              <a:rPr lang="en-GB" smtClean="0"/>
              <a:t>The provision of a grip button for on-line user </a:t>
            </a:r>
            <a:br>
              <a:rPr lang="en-GB" smtClean="0"/>
            </a:br>
            <a:r>
              <a:rPr lang="en-GB" smtClean="0"/>
              <a:t>feedback.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Key points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Interface design should be user-centred. An interface should be logical and consistent and help users recover from errors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Interaction styles include direct manipulation, menu systems form fill-in, command languages and natural language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Graphical displays should be used to present trends and approximate values. Digital displays when precision is required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Colour should be used sparingly and consistently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Key points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Systems should provide on-line help. This should include “help, I’m in trouble” and “help, I want information”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Error messages should be positive rather than </a:t>
            </a:r>
            <a:br>
              <a:rPr lang="en-GB" smtClean="0"/>
            </a:br>
            <a:r>
              <a:rPr lang="en-GB" smtClean="0"/>
              <a:t>negative.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A range of different types of user documents should be provided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Ideally, a user interface should be evaluated against a usability specification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Process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</a:p>
          <a:p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Architectural Design</a:t>
            </a:r>
          </a:p>
          <a:p>
            <a:pPr lvl="1"/>
            <a:r>
              <a:rPr lang="en-US" dirty="0" smtClean="0"/>
              <a:t>Object / Class Design</a:t>
            </a:r>
          </a:p>
          <a:p>
            <a:pPr lvl="1"/>
            <a:r>
              <a:rPr lang="en-US" dirty="0" smtClean="0"/>
              <a:t>User Interface Design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Testing</a:t>
            </a:r>
          </a:p>
          <a:p>
            <a:r>
              <a:rPr lang="en-US" dirty="0" smtClean="0"/>
              <a:t>Deployment/Maintenance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Software Design</a:t>
            </a:r>
            <a:endParaRPr lang="en-US" dirty="0" smtClean="0"/>
          </a:p>
        </p:txBody>
      </p:sp>
      <p:sp>
        <p:nvSpPr>
          <p:cNvPr id="143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Analysis to Design</a:t>
            </a:r>
          </a:p>
          <a:p>
            <a:pPr eaLnBrk="1" hangingPunct="1"/>
            <a:r>
              <a:rPr lang="en-US" dirty="0" smtClean="0"/>
              <a:t>Design Quality Guidelines</a:t>
            </a:r>
          </a:p>
          <a:p>
            <a:pPr eaLnBrk="1" hangingPunct="1"/>
            <a:r>
              <a:rPr lang="en-US" dirty="0" smtClean="0"/>
              <a:t>Design </a:t>
            </a:r>
            <a:r>
              <a:rPr lang="en-US" dirty="0" smtClean="0"/>
              <a:t>Concepts</a:t>
            </a:r>
            <a:endParaRPr lang="en-US" dirty="0" smtClean="0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3352800" y="2743201"/>
            <a:ext cx="5564965" cy="3886199"/>
            <a:chOff x="526" y="1008"/>
            <a:chExt cx="4706" cy="3169"/>
          </a:xfrm>
        </p:grpSpPr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>
              <a:off x="1651" y="3552"/>
              <a:ext cx="2625" cy="595"/>
            </a:xfrm>
            <a:prstGeom prst="roundRect">
              <a:avLst>
                <a:gd name="adj" fmla="val 171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5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b="1" dirty="0">
                  <a:solidFill>
                    <a:srgbClr val="000000"/>
                  </a:solidFill>
                </a:rPr>
                <a:t>Data/Class Design</a:t>
              </a:r>
            </a:p>
            <a:p>
              <a:pPr algn="ctr"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400" dirty="0">
                <a:solidFill>
                  <a:srgbClr val="000000"/>
                </a:solidFill>
              </a:endParaRPr>
            </a:p>
            <a:p>
              <a:pPr algn="ctr"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>
                  <a:solidFill>
                    <a:srgbClr val="000000"/>
                  </a:solidFill>
                </a:rPr>
                <a:t>(Class-based model, </a:t>
              </a:r>
              <a:r>
                <a:rPr lang="en-GB" sz="1400" dirty="0" smtClean="0">
                  <a:solidFill>
                    <a:srgbClr val="000000"/>
                  </a:solidFill>
                </a:rPr>
                <a:t>Behavioural </a:t>
              </a:r>
              <a:r>
                <a:rPr lang="en-GB" sz="1400" dirty="0">
                  <a:solidFill>
                    <a:srgbClr val="000000"/>
                  </a:solidFill>
                </a:rPr>
                <a:t>model)</a:t>
              </a:r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>
              <a:off x="1560" y="2832"/>
              <a:ext cx="2760" cy="506"/>
            </a:xfrm>
            <a:prstGeom prst="roundRect">
              <a:avLst>
                <a:gd name="adj" fmla="val 171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5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b="1" dirty="0">
                  <a:solidFill>
                    <a:srgbClr val="000000"/>
                  </a:solidFill>
                </a:rPr>
                <a:t>Architectural Design</a:t>
              </a:r>
            </a:p>
            <a:p>
              <a:pPr algn="ctr"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400" dirty="0">
                <a:solidFill>
                  <a:srgbClr val="000000"/>
                </a:solidFill>
              </a:endParaRPr>
            </a:p>
            <a:p>
              <a:pPr algn="ctr"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>
                  <a:solidFill>
                    <a:srgbClr val="000000"/>
                  </a:solidFill>
                </a:rPr>
                <a:t>(Class-based model, Flow-oriented model)</a:t>
              </a:r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1487" y="1920"/>
              <a:ext cx="2934" cy="869"/>
            </a:xfrm>
            <a:prstGeom prst="roundRect">
              <a:avLst>
                <a:gd name="adj" fmla="val 130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5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b="1" dirty="0">
                  <a:solidFill>
                    <a:srgbClr val="000000"/>
                  </a:solidFill>
                </a:rPr>
                <a:t>Interface Design</a:t>
              </a:r>
            </a:p>
            <a:p>
              <a:pPr algn="ctr"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800" dirty="0">
                <a:solidFill>
                  <a:srgbClr val="000000"/>
                </a:solidFill>
              </a:endParaRPr>
            </a:p>
            <a:p>
              <a:pPr algn="ctr"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>
                  <a:solidFill>
                    <a:srgbClr val="000000"/>
                  </a:solidFill>
                </a:rPr>
                <a:t>(Scenario-based model, Flow-oriented model</a:t>
              </a:r>
            </a:p>
            <a:p>
              <a:pPr algn="ctr"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 smtClean="0">
                  <a:solidFill>
                    <a:srgbClr val="000000"/>
                  </a:solidFill>
                </a:rPr>
                <a:t>Behavioural </a:t>
              </a:r>
              <a:r>
                <a:rPr lang="en-GB" sz="1400" dirty="0">
                  <a:solidFill>
                    <a:srgbClr val="000000"/>
                  </a:solidFill>
                </a:rPr>
                <a:t>model)</a:t>
              </a: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>
              <a:off x="1583" y="1074"/>
              <a:ext cx="2713" cy="819"/>
            </a:xfrm>
            <a:prstGeom prst="roundRect">
              <a:avLst>
                <a:gd name="adj" fmla="val 130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lnSpc>
                  <a:spcPct val="95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b="1" dirty="0">
                  <a:solidFill>
                    <a:srgbClr val="000000"/>
                  </a:solidFill>
                </a:rPr>
                <a:t>Component-level Design</a:t>
              </a:r>
            </a:p>
            <a:p>
              <a:pPr algn="ctr"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GB" sz="1400" dirty="0">
                <a:solidFill>
                  <a:srgbClr val="000000"/>
                </a:solidFill>
              </a:endParaRPr>
            </a:p>
            <a:p>
              <a:pPr algn="ctr"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>
                  <a:solidFill>
                    <a:srgbClr val="000000"/>
                  </a:solidFill>
                </a:rPr>
                <a:t>(Class-based model, Flow-oriented model</a:t>
              </a:r>
            </a:p>
            <a:p>
              <a:pPr algn="ctr" eaLnBrk="1" hangingPunct="1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400" dirty="0" smtClean="0">
                  <a:solidFill>
                    <a:srgbClr val="000000"/>
                  </a:solidFill>
                </a:rPr>
                <a:t>Behavioural </a:t>
              </a:r>
              <a:r>
                <a:rPr lang="en-GB" sz="1400" dirty="0">
                  <a:solidFill>
                    <a:srgbClr val="000000"/>
                  </a:solidFill>
                </a:rPr>
                <a:t>model)</a:t>
              </a: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>
              <a:off x="526" y="1008"/>
              <a:ext cx="1252" cy="3168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84" y="1008"/>
              <a:ext cx="1248" cy="3168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28" y="4176"/>
              <a:ext cx="470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776" y="1008"/>
              <a:ext cx="2208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768" y="3504"/>
              <a:ext cx="422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056" y="2784"/>
              <a:ext cx="3600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440" y="1872"/>
              <a:ext cx="2880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 structuring</a:t>
            </a:r>
          </a:p>
          <a:p>
            <a:r>
              <a:rPr lang="en-US" dirty="0" smtClean="0"/>
              <a:t>Control models</a:t>
            </a:r>
          </a:p>
          <a:p>
            <a:pPr lvl="1"/>
            <a:r>
              <a:rPr lang="en-US" dirty="0" smtClean="0"/>
              <a:t>Centralized control models (Call return model)</a:t>
            </a:r>
          </a:p>
          <a:p>
            <a:pPr lvl="1"/>
            <a:r>
              <a:rPr lang="en-US" dirty="0" smtClean="0"/>
              <a:t>Event-based models</a:t>
            </a:r>
          </a:p>
          <a:p>
            <a:r>
              <a:rPr lang="en-US" dirty="0" smtClean="0"/>
              <a:t>Modular decomposition</a:t>
            </a:r>
          </a:p>
          <a:p>
            <a:pPr lvl="1"/>
            <a:r>
              <a:rPr lang="en-US" dirty="0" smtClean="0"/>
              <a:t>Object models</a:t>
            </a:r>
          </a:p>
          <a:p>
            <a:pPr lvl="1"/>
            <a:r>
              <a:rPr lang="en-US" dirty="0" smtClean="0"/>
              <a:t>Data flow models</a:t>
            </a:r>
          </a:p>
          <a:p>
            <a:r>
              <a:rPr lang="en-US" dirty="0" smtClean="0"/>
              <a:t>Domain specific architectures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OOD / Class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Characteristics of OOD</a:t>
            </a:r>
          </a:p>
          <a:p>
            <a:r>
              <a:rPr lang="en-US" dirty="0" smtClean="0"/>
              <a:t>Advantages of OOD</a:t>
            </a:r>
          </a:p>
          <a:p>
            <a:r>
              <a:rPr lang="en-US" dirty="0" smtClean="0"/>
              <a:t>OOA, OOD, and OOP</a:t>
            </a:r>
          </a:p>
          <a:p>
            <a:r>
              <a:rPr lang="en-US" dirty="0" smtClean="0"/>
              <a:t>Identifying Objects</a:t>
            </a:r>
          </a:p>
          <a:p>
            <a:r>
              <a:rPr lang="en-US" dirty="0" smtClean="0"/>
              <a:t>Architectural design to OOD</a:t>
            </a:r>
          </a:p>
          <a:p>
            <a:r>
              <a:rPr lang="en-US" dirty="0" smtClean="0"/>
              <a:t>Design Models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/>
              <a:t>User Interface</a:t>
            </a:r>
          </a:p>
          <a:p>
            <a:r>
              <a:rPr lang="en-US" sz="2000" dirty="0" smtClean="0"/>
              <a:t>GUI Characteristics (Windows, Icons, Menus, Pointing, Graphics)</a:t>
            </a:r>
          </a:p>
          <a:p>
            <a:r>
              <a:rPr lang="en-US" sz="2000" dirty="0" smtClean="0"/>
              <a:t>User Centered Design</a:t>
            </a:r>
          </a:p>
          <a:p>
            <a:r>
              <a:rPr lang="en-US" sz="2000" dirty="0" smtClean="0"/>
              <a:t>User Interface Design Process</a:t>
            </a:r>
          </a:p>
          <a:p>
            <a:r>
              <a:rPr lang="en-US" sz="2000" dirty="0" smtClean="0"/>
              <a:t>UI Design Principles </a:t>
            </a:r>
          </a:p>
          <a:p>
            <a:pPr lvl="1"/>
            <a:r>
              <a:rPr lang="en-US" sz="1600" dirty="0" smtClean="0"/>
              <a:t>User familiarity</a:t>
            </a:r>
          </a:p>
          <a:p>
            <a:pPr lvl="1"/>
            <a:r>
              <a:rPr lang="en-US" sz="1600" dirty="0" smtClean="0"/>
              <a:t>Consistency</a:t>
            </a:r>
          </a:p>
          <a:p>
            <a:pPr lvl="1"/>
            <a:r>
              <a:rPr lang="en-US" sz="1600" dirty="0" smtClean="0"/>
              <a:t>Minimal Surprise</a:t>
            </a:r>
          </a:p>
          <a:p>
            <a:pPr lvl="1"/>
            <a:r>
              <a:rPr lang="en-US" sz="1600" dirty="0" smtClean="0"/>
              <a:t>Recoverability</a:t>
            </a:r>
          </a:p>
          <a:p>
            <a:pPr lvl="1"/>
            <a:r>
              <a:rPr lang="en-US" sz="1600" dirty="0" smtClean="0"/>
              <a:t>User guidance</a:t>
            </a:r>
          </a:p>
          <a:p>
            <a:pPr lvl="1"/>
            <a:r>
              <a:rPr lang="en-US" sz="1600" dirty="0" smtClean="0"/>
              <a:t>User diversity</a:t>
            </a:r>
          </a:p>
          <a:p>
            <a:r>
              <a:rPr lang="en-US" sz="2000" dirty="0" smtClean="0"/>
              <a:t>User System Interaction</a:t>
            </a:r>
          </a:p>
          <a:p>
            <a:pPr lvl="1"/>
            <a:r>
              <a:rPr lang="en-US" sz="1600" dirty="0" smtClean="0"/>
              <a:t>How users will interact with the software?</a:t>
            </a:r>
          </a:p>
          <a:p>
            <a:pPr lvl="1"/>
            <a:r>
              <a:rPr lang="en-US" sz="1600" dirty="0" smtClean="0"/>
              <a:t>How software will present information to the user</a:t>
            </a:r>
            <a:r>
              <a:rPr lang="en-US" sz="1600" dirty="0" smtClean="0"/>
              <a:t>?</a:t>
            </a:r>
          </a:p>
          <a:p>
            <a:r>
              <a:rPr lang="en-US" sz="2000" dirty="0" smtClean="0"/>
              <a:t>Design Evaluation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Ian </a:t>
            </a:r>
            <a:r>
              <a:rPr lang="en-US" dirty="0" err="1" smtClean="0"/>
              <a:t>Sommerville</a:t>
            </a:r>
            <a:r>
              <a:rPr lang="en-US" dirty="0" smtClean="0"/>
              <a:t>, </a:t>
            </a:r>
            <a:r>
              <a:rPr lang="en-US" i="1" dirty="0" smtClean="0"/>
              <a:t>Software Engineering, </a:t>
            </a:r>
            <a:r>
              <a:rPr lang="en-US" dirty="0" smtClean="0"/>
              <a:t>Chapter 13, 6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973</Words>
  <Application>Microsoft Office PowerPoint</Application>
  <PresentationFormat>On-screen Show (4:3)</PresentationFormat>
  <Paragraphs>194</Paragraphs>
  <Slides>39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Office Theme</vt:lpstr>
      <vt:lpstr>Document</vt:lpstr>
      <vt:lpstr>User interface design</vt:lpstr>
      <vt:lpstr>Recap</vt:lpstr>
      <vt:lpstr>Information presentation</vt:lpstr>
      <vt:lpstr>Information presentation</vt:lpstr>
      <vt:lpstr>Information presentation</vt:lpstr>
      <vt:lpstr>Information display factors</vt:lpstr>
      <vt:lpstr>Alternative information presentations</vt:lpstr>
      <vt:lpstr>Analogue vs. digital presentation</vt:lpstr>
      <vt:lpstr>Dynamic information display</vt:lpstr>
      <vt:lpstr>Displaying relative values</vt:lpstr>
      <vt:lpstr>Textual highlighting</vt:lpstr>
      <vt:lpstr>Data visualisation</vt:lpstr>
      <vt:lpstr>Colour displays</vt:lpstr>
      <vt:lpstr>Colour use guidelines</vt:lpstr>
      <vt:lpstr>User support  </vt:lpstr>
      <vt:lpstr>Help and message system</vt:lpstr>
      <vt:lpstr>Error messages</vt:lpstr>
      <vt:lpstr>Design factors in message wording</vt:lpstr>
      <vt:lpstr>Nurse input of a patient’s name</vt:lpstr>
      <vt:lpstr>System and user-oriented error messages</vt:lpstr>
      <vt:lpstr>Help system design</vt:lpstr>
      <vt:lpstr>Help information </vt:lpstr>
      <vt:lpstr>Help system use</vt:lpstr>
      <vt:lpstr>Entry points to a help system</vt:lpstr>
      <vt:lpstr>Help system windows</vt:lpstr>
      <vt:lpstr>User documentation</vt:lpstr>
      <vt:lpstr>User document types</vt:lpstr>
      <vt:lpstr>Document types</vt:lpstr>
      <vt:lpstr>User interface evaluation</vt:lpstr>
      <vt:lpstr>Usability attributes</vt:lpstr>
      <vt:lpstr>Simple evaluation techniques</vt:lpstr>
      <vt:lpstr>Key points</vt:lpstr>
      <vt:lpstr>Key points</vt:lpstr>
      <vt:lpstr>Software Process Model</vt:lpstr>
      <vt:lpstr>Software Design</vt:lpstr>
      <vt:lpstr>Architectural Design</vt:lpstr>
      <vt:lpstr>OOD / Class Design</vt:lpstr>
      <vt:lpstr>User Interface Design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interface design</dc:title>
  <dc:creator>NTS</dc:creator>
  <cp:lastModifiedBy>NTS</cp:lastModifiedBy>
  <cp:revision>14</cp:revision>
  <dcterms:created xsi:type="dcterms:W3CDTF">2012-11-06T05:59:11Z</dcterms:created>
  <dcterms:modified xsi:type="dcterms:W3CDTF">2012-11-06T07:57:13Z</dcterms:modified>
</cp:coreProperties>
</file>