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76" r:id="rId3"/>
    <p:sldId id="258" r:id="rId4"/>
    <p:sldId id="277" r:id="rId5"/>
    <p:sldId id="259" r:id="rId6"/>
    <p:sldId id="260" r:id="rId7"/>
    <p:sldId id="278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9" r:id="rId22"/>
    <p:sldId id="274" r:id="rId23"/>
    <p:sldId id="280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clrMru>
    <a:srgbClr val="3EBDCE"/>
    <a:srgbClr val="FFFFCC"/>
    <a:srgbClr val="EFCC85"/>
    <a:srgbClr val="F08C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053A9-9111-4BFC-8A34-FFC584B43046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7D14A-D0D3-467D-945D-0BA0E612A3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1005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5228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0839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2664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389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9883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4009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5749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56428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646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224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4914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0813" cy="1141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278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6B40-9264-4150-88BB-4EA2FE5E105E}" type="datetimeFigureOut">
              <a:rPr lang="en-US" smtClean="0"/>
              <a:pPr/>
              <a:t>8/16/2012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773418-517B-4BC7-ABCB-424D265E4A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755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2051050"/>
            <a:ext cx="7543800" cy="3054350"/>
          </a:xfrm>
          <a:ln/>
        </p:spPr>
        <p:txBody>
          <a:bodyPr>
            <a:noAutofit/>
          </a:bodyPr>
          <a:lstStyle/>
          <a:p>
            <a:pPr>
              <a:lnSpc>
                <a:spcPct val="93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7200" b="1" u="sng" dirty="0">
                <a:latin typeface="Arial" charset="0"/>
              </a:rPr>
              <a:t/>
            </a:r>
            <a:br>
              <a:rPr lang="en-GB" sz="7200" b="1" u="sng" dirty="0">
                <a:latin typeface="Arial" charset="0"/>
              </a:rPr>
            </a:br>
            <a:r>
              <a:rPr lang="en-GB" sz="7200" b="1" dirty="0" smtClean="0">
                <a:latin typeface="Arial" charset="0"/>
              </a:rPr>
              <a:t>Software </a:t>
            </a:r>
            <a:r>
              <a:rPr lang="en-GB" sz="7200" b="1" dirty="0">
                <a:latin typeface="Arial" charset="0"/>
              </a:rPr>
              <a:t>Process Models</a:t>
            </a:r>
            <a:br>
              <a:rPr lang="en-GB" sz="7200" b="1" dirty="0">
                <a:latin typeface="Arial" charset="0"/>
              </a:rPr>
            </a:br>
            <a:r>
              <a:rPr lang="en-GB" sz="3200" b="1" dirty="0">
                <a:latin typeface="Arial" charset="0"/>
              </a:rPr>
              <a:t/>
            </a:r>
            <a:br>
              <a:rPr lang="en-GB" sz="3200" b="1" dirty="0">
                <a:latin typeface="Arial" charset="0"/>
              </a:rPr>
            </a:br>
            <a:r>
              <a:rPr lang="en-GB" sz="3200" b="1" dirty="0">
                <a:latin typeface="Arial" charset="0"/>
              </a:rPr>
              <a:t/>
            </a:r>
            <a:br>
              <a:rPr lang="en-GB" sz="3200" b="1" dirty="0">
                <a:latin typeface="Arial" charset="0"/>
              </a:rPr>
            </a:br>
            <a:r>
              <a:rPr lang="en-GB" sz="3200" b="1" dirty="0">
                <a:latin typeface="Arial" charset="0"/>
              </a:rPr>
              <a:t>  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981200" y="2743200"/>
            <a:ext cx="6019800" cy="30321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/>
          <a:lstStyle/>
          <a:p>
            <a:pPr marL="0" indent="0">
              <a:spcBef>
                <a:spcPts val="700"/>
              </a:spcBef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400" dirty="0"/>
          </a:p>
          <a:p>
            <a:pPr marL="0" indent="0">
              <a:spcBef>
                <a:spcPts val="700"/>
              </a:spcBef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40604029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Generic process framework</a:t>
            </a:r>
          </a:p>
          <a:p>
            <a:r>
              <a:rPr lang="en-US" dirty="0" smtClean="0"/>
              <a:t>Waterfall model</a:t>
            </a:r>
          </a:p>
          <a:p>
            <a:r>
              <a:rPr lang="en-US" dirty="0" smtClean="0"/>
              <a:t>Incremental model</a:t>
            </a:r>
          </a:p>
          <a:p>
            <a:r>
              <a:rPr lang="en-US" dirty="0" smtClean="0"/>
              <a:t>Prototyping model</a:t>
            </a:r>
          </a:p>
          <a:p>
            <a:r>
              <a:rPr lang="en-US" dirty="0" smtClean="0"/>
              <a:t>Spiral model</a:t>
            </a:r>
          </a:p>
          <a:p>
            <a:r>
              <a:rPr lang="en-US" dirty="0" smtClean="0"/>
              <a:t>Summary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983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8424E0AD-A88A-4300-B410-BC696F1DB276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en-GB" sz="140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Generic Process Framework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5676900"/>
          </a:xfrm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Communication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Involves communication among the customer and other stake holders; encompasses requirements gathering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Planning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Establishes a plan for software engineering work; addresses technical tasks, resources, work products, and work schedule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Modelling (Analyse, </a:t>
            </a:r>
            <a:r>
              <a:rPr lang="en-GB" dirty="0"/>
              <a:t>Design)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Encompasses the creation of models to better under the requirements and the </a:t>
            </a:r>
            <a:r>
              <a:rPr lang="en-GB" dirty="0" smtClean="0"/>
              <a:t>design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0104476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Construction (Code, Test)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Combines code generation and testing to uncover errors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Deployment</a:t>
            </a:r>
          </a:p>
          <a:p>
            <a:pPr lvl="1"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Involves delivery of software to the customer for evaluation and feedback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94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2C9519BD-AA36-4410-9060-362C8F2598F7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5</a:t>
            </a:fld>
            <a:endParaRPr lang="en-GB" sz="140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28613"/>
            <a:ext cx="7772400" cy="1247775"/>
          </a:xfrm>
          <a:ln/>
        </p:spPr>
        <p:txBody>
          <a:bodyPr>
            <a:noAutofit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/>
              <a:t>Modelling: </a:t>
            </a:r>
            <a:r>
              <a:rPr lang="en-GB" b="1" dirty="0"/>
              <a:t>Software Requirements Analysis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229600" cy="4281488"/>
          </a:xfrm>
          <a:ln/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Helps software engineers to better understand the </a:t>
            </a:r>
            <a:r>
              <a:rPr lang="en-GB" sz="2800" u="sng" dirty="0"/>
              <a:t>problem</a:t>
            </a:r>
            <a:r>
              <a:rPr lang="en-GB" sz="2800" dirty="0"/>
              <a:t> they will work to solve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Encompasses the set of tasks that lead to an understanding of what the business impact of the software will be, what the customer wants, and how end-users will interact with the software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Uses a combination of text and diagrams to depict requirements for data, function, and </a:t>
            </a:r>
            <a:r>
              <a:rPr lang="en-GB" sz="2800" dirty="0" err="1"/>
              <a:t>behavior</a:t>
            </a:r>
            <a:endParaRPr lang="en-GB" sz="2800" dirty="0"/>
          </a:p>
          <a:p>
            <a:pPr lvl="1">
              <a:lnSpc>
                <a:spcPct val="9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/>
              <a:t>Provides a relatively easy way to understand and review requirements for correctness, completeness and consistency</a:t>
            </a:r>
          </a:p>
          <a:p>
            <a:pPr>
              <a:lnSpc>
                <a:spcPct val="90000"/>
              </a:lnSpc>
              <a:spcBef>
                <a:spcPts val="600"/>
              </a:spcBef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dirty="0"/>
          </a:p>
          <a:p>
            <a:pPr lvl="2">
              <a:lnSpc>
                <a:spcPct val="90000"/>
              </a:lnSpc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297731844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331D94E9-9F0F-4373-90E3-474C0FA6D11F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6</a:t>
            </a:fld>
            <a:endParaRPr lang="en-GB" sz="1400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b="1" dirty="0" smtClean="0"/>
              <a:t>Modelling: </a:t>
            </a:r>
            <a:r>
              <a:rPr lang="en-GB" sz="4000" b="1" dirty="0"/>
              <a:t>Software Design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686800" cy="5688013"/>
          </a:xfrm>
          <a:ln/>
        </p:spPr>
        <p:txBody>
          <a:bodyPr/>
          <a:lstStyle/>
          <a:p>
            <a:pPr>
              <a:lnSpc>
                <a:spcPct val="8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Brings together customer requirements, business needs, and technical considerations to form the “blueprint” for a product</a:t>
            </a:r>
          </a:p>
          <a:p>
            <a:pPr>
              <a:lnSpc>
                <a:spcPct val="8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Creates a model that provides detail about software data structures, software architecture, interfaces, and components that are necessary to implement the system</a:t>
            </a:r>
          </a:p>
          <a:p>
            <a:pPr>
              <a:lnSpc>
                <a:spcPct val="8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Architectural design </a:t>
            </a:r>
          </a:p>
          <a:p>
            <a:pPr lvl="1">
              <a:lnSpc>
                <a:spcPct val="8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/>
              <a:t>Represents the structure of data and program components that are required to build the software</a:t>
            </a:r>
          </a:p>
          <a:p>
            <a:pPr lvl="1">
              <a:lnSpc>
                <a:spcPct val="8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/>
              <a:t>Considers the architectural style, the structure and properties of components that constitute the system, and interrelationships that occur among all architectural components</a:t>
            </a:r>
          </a:p>
          <a:p>
            <a:pPr>
              <a:lnSpc>
                <a:spcPct val="80000"/>
              </a:lnSpc>
              <a:spcBef>
                <a:spcPts val="500"/>
              </a:spcBef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dirty="0"/>
          </a:p>
          <a:p>
            <a:pPr>
              <a:lnSpc>
                <a:spcPct val="80000"/>
              </a:lnSpc>
              <a:spcBef>
                <a:spcPts val="500"/>
              </a:spcBef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dirty="0"/>
          </a:p>
          <a:p>
            <a:pPr lvl="2">
              <a:lnSpc>
                <a:spcPct val="80000"/>
              </a:lnSpc>
              <a:spcBef>
                <a:spcPts val="500"/>
              </a:spcBef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xmlns="" val="31203688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User Interface Design</a:t>
            </a:r>
          </a:p>
          <a:p>
            <a:pPr lvl="1">
              <a:lnSpc>
                <a:spcPct val="8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Creates an effective communication medium between a human and a computer</a:t>
            </a:r>
          </a:p>
          <a:p>
            <a:pPr lvl="1">
              <a:lnSpc>
                <a:spcPct val="8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Identifies interface objects and actions and then creates a screen layout that forms the basis for a user interface prototype</a:t>
            </a:r>
          </a:p>
          <a:p>
            <a:pPr>
              <a:lnSpc>
                <a:spcPct val="8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Component-level Design</a:t>
            </a:r>
          </a:p>
          <a:p>
            <a:pPr lvl="1">
              <a:lnSpc>
                <a:spcPct val="80000"/>
              </a:lnSpc>
              <a:spcBef>
                <a:spcPts val="45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Defines the data structures, algorithms, interface characteristics, and communication mechanisms allocated to each software component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392695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286000"/>
            <a:ext cx="7772400" cy="1143000"/>
          </a:xfrm>
          <a:ln/>
        </p:spPr>
        <p:txBody>
          <a:bodyPr/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Traditional Process Models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CCCC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marL="0" indent="0" algn="ctr">
              <a:buFont typeface="Times New Roman" pitchFamily="18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58942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965FFCC-A1DA-4033-98E2-EEF7F94DA2EF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9</a:t>
            </a:fld>
            <a:endParaRPr lang="en-GB" sz="1400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  <a:ln/>
        </p:spPr>
        <p:txBody>
          <a:bodyPr>
            <a:normAutofit/>
          </a:bodyPr>
          <a:lstStyle/>
          <a:p>
            <a:pPr>
              <a:lnSpc>
                <a:spcPct val="93000"/>
              </a:lnSpc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 smtClean="0">
                <a:latin typeface="Arial" charset="0"/>
              </a:rPr>
              <a:t>Process </a:t>
            </a:r>
            <a:r>
              <a:rPr lang="en-GB" b="1" dirty="0">
                <a:latin typeface="Arial" charset="0"/>
              </a:rPr>
              <a:t>Model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ln/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Defines a distinct set of activities, actions, tasks, milestones, and work products that are required to engineer high-quality software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The activities may be linear, incremental, or evolutionary </a:t>
            </a:r>
          </a:p>
          <a:p>
            <a:pPr>
              <a:spcBef>
                <a:spcPts val="700"/>
              </a:spcBef>
              <a:buFont typeface="Times New Roman" pitchFamily="18" charset="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254029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20146D4-61A0-4DAB-B082-5F34B60746E0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10</a:t>
            </a:fld>
            <a:endParaRPr lang="en-GB" sz="1400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Waterfall Model</a:t>
            </a:r>
            <a:br>
              <a:rPr lang="en-GB" b="1" dirty="0"/>
            </a:br>
            <a:r>
              <a:rPr lang="en-GB" b="1" dirty="0"/>
              <a:t>(Diagram)</a:t>
            </a:r>
          </a:p>
        </p:txBody>
      </p:sp>
      <p:grpSp>
        <p:nvGrpSpPr>
          <p:cNvPr id="9219" name="Group 3"/>
          <p:cNvGrpSpPr>
            <a:grpSpLocks/>
          </p:cNvGrpSpPr>
          <p:nvPr/>
        </p:nvGrpSpPr>
        <p:grpSpPr bwMode="auto">
          <a:xfrm>
            <a:off x="152400" y="1752600"/>
            <a:ext cx="2360613" cy="1066800"/>
            <a:chOff x="96" y="1104"/>
            <a:chExt cx="1487" cy="575"/>
          </a:xfrm>
        </p:grpSpPr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1" name="AutoShape 5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 dirty="0">
                  <a:solidFill>
                    <a:schemeClr val="tx1"/>
                  </a:solidFill>
                </a:rPr>
                <a:t>Communication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dirty="0">
                  <a:solidFill>
                    <a:schemeClr val="tx1"/>
                  </a:solidFill>
                </a:rPr>
                <a:t>Project initiation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dirty="0">
                  <a:solidFill>
                    <a:schemeClr val="tx1"/>
                  </a:solidFill>
                </a:rPr>
                <a:t>Requirements gathering</a:t>
              </a:r>
            </a:p>
          </p:txBody>
        </p:sp>
      </p:grpSp>
      <p:grpSp>
        <p:nvGrpSpPr>
          <p:cNvPr id="9222" name="Group 6"/>
          <p:cNvGrpSpPr>
            <a:grpSpLocks/>
          </p:cNvGrpSpPr>
          <p:nvPr/>
        </p:nvGrpSpPr>
        <p:grpSpPr bwMode="auto">
          <a:xfrm>
            <a:off x="2057400" y="2971800"/>
            <a:ext cx="1522413" cy="1141413"/>
            <a:chOff x="1296" y="1872"/>
            <a:chExt cx="959" cy="719"/>
          </a:xfrm>
        </p:grpSpPr>
        <p:sp>
          <p:nvSpPr>
            <p:cNvPr id="9223" name="AutoShape 7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AutoShape 8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 dirty="0">
                  <a:solidFill>
                    <a:schemeClr val="tx1"/>
                  </a:solidFill>
                </a:rPr>
                <a:t>Planning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dirty="0">
                  <a:solidFill>
                    <a:schemeClr val="tx1"/>
                  </a:solidFill>
                </a:rPr>
                <a:t>Estimating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dirty="0">
                  <a:solidFill>
                    <a:schemeClr val="tx1"/>
                  </a:solidFill>
                </a:rPr>
                <a:t>Scheduling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dirty="0">
                  <a:solidFill>
                    <a:schemeClr val="tx1"/>
                  </a:solidFill>
                </a:rPr>
                <a:t>Tracking</a:t>
              </a:r>
            </a:p>
          </p:txBody>
        </p:sp>
      </p:grpSp>
      <p:grpSp>
        <p:nvGrpSpPr>
          <p:cNvPr id="9225" name="Group 9"/>
          <p:cNvGrpSpPr>
            <a:grpSpLocks/>
          </p:cNvGrpSpPr>
          <p:nvPr/>
        </p:nvGrpSpPr>
        <p:grpSpPr bwMode="auto">
          <a:xfrm>
            <a:off x="3810000" y="3733800"/>
            <a:ext cx="1446213" cy="912813"/>
            <a:chOff x="2400" y="2352"/>
            <a:chExt cx="911" cy="575"/>
          </a:xfrm>
        </p:grpSpPr>
        <p:sp>
          <p:nvSpPr>
            <p:cNvPr id="9226" name="AutoShape 10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AutoShape 11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Modeling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Analysis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Design</a:t>
              </a:r>
            </a:p>
          </p:txBody>
        </p:sp>
      </p:grpSp>
      <p:grpSp>
        <p:nvGrpSpPr>
          <p:cNvPr id="9228" name="Group 12"/>
          <p:cNvGrpSpPr>
            <a:grpSpLocks/>
          </p:cNvGrpSpPr>
          <p:nvPr/>
        </p:nvGrpSpPr>
        <p:grpSpPr bwMode="auto">
          <a:xfrm>
            <a:off x="5486400" y="4343400"/>
            <a:ext cx="1522413" cy="912813"/>
            <a:chOff x="3456" y="2736"/>
            <a:chExt cx="959" cy="575"/>
          </a:xfrm>
        </p:grpSpPr>
        <p:sp>
          <p:nvSpPr>
            <p:cNvPr id="9229" name="AutoShape 13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0" name="AutoShape 14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Construction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Code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Test</a:t>
              </a:r>
            </a:p>
          </p:txBody>
        </p:sp>
      </p:grpSp>
      <p:grpSp>
        <p:nvGrpSpPr>
          <p:cNvPr id="9231" name="Group 15"/>
          <p:cNvGrpSpPr>
            <a:grpSpLocks/>
          </p:cNvGrpSpPr>
          <p:nvPr/>
        </p:nvGrpSpPr>
        <p:grpSpPr bwMode="auto">
          <a:xfrm>
            <a:off x="7391400" y="4953000"/>
            <a:ext cx="1598613" cy="1217613"/>
            <a:chOff x="4656" y="3120"/>
            <a:chExt cx="1007" cy="767"/>
          </a:xfrm>
        </p:grpSpPr>
        <p:sp>
          <p:nvSpPr>
            <p:cNvPr id="9232" name="AutoShape 16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AutoShape 17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Deployment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Delivery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Support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Feedback</a:t>
              </a:r>
            </a:p>
          </p:txBody>
        </p:sp>
      </p:grpSp>
      <p:sp>
        <p:nvSpPr>
          <p:cNvPr id="9234" name="Line 18"/>
          <p:cNvSpPr>
            <a:spLocks noChangeShapeType="1"/>
          </p:cNvSpPr>
          <p:nvPr/>
        </p:nvSpPr>
        <p:spPr bwMode="auto">
          <a:xfrm>
            <a:off x="2514600" y="22098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>
            <a:off x="2971800" y="2209800"/>
            <a:ext cx="1588" cy="76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3581400" y="3200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7" name="Line 21"/>
          <p:cNvSpPr>
            <a:spLocks noChangeShapeType="1"/>
          </p:cNvSpPr>
          <p:nvPr/>
        </p:nvSpPr>
        <p:spPr bwMode="auto">
          <a:xfrm>
            <a:off x="4495800" y="3200400"/>
            <a:ext cx="1588" cy="5334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8" name="Line 22"/>
          <p:cNvSpPr>
            <a:spLocks noChangeShapeType="1"/>
          </p:cNvSpPr>
          <p:nvPr/>
        </p:nvSpPr>
        <p:spPr bwMode="auto">
          <a:xfrm>
            <a:off x="5257800" y="3962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9" name="Line 23"/>
          <p:cNvSpPr>
            <a:spLocks noChangeShapeType="1"/>
          </p:cNvSpPr>
          <p:nvPr/>
        </p:nvSpPr>
        <p:spPr bwMode="auto">
          <a:xfrm>
            <a:off x="6172200" y="39624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0" name="Line 24"/>
          <p:cNvSpPr>
            <a:spLocks noChangeShapeType="1"/>
          </p:cNvSpPr>
          <p:nvPr/>
        </p:nvSpPr>
        <p:spPr bwMode="auto">
          <a:xfrm>
            <a:off x="7010400" y="4572000"/>
            <a:ext cx="11430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41" name="Line 25"/>
          <p:cNvSpPr>
            <a:spLocks noChangeShapeType="1"/>
          </p:cNvSpPr>
          <p:nvPr/>
        </p:nvSpPr>
        <p:spPr bwMode="auto">
          <a:xfrm>
            <a:off x="8153400" y="45720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238360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DFACB141-334D-4F48-B55A-829BD4796E34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11</a:t>
            </a:fld>
            <a:endParaRPr lang="en-GB" sz="140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Waterfall Model</a:t>
            </a:r>
            <a:br>
              <a:rPr lang="en-GB" b="1" dirty="0"/>
            </a:br>
            <a:r>
              <a:rPr lang="en-GB" b="1" dirty="0"/>
              <a:t>(Description)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  <a:ln/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Oldest software lifecycle model 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Used when requirements are well understood and risk is low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Work flow is in a linear (i.e., sequential) fashion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Used often with well-defined adaptations or enhancements to current software</a:t>
            </a:r>
          </a:p>
        </p:txBody>
      </p:sp>
    </p:spTree>
    <p:extLst>
      <p:ext uri="{BB962C8B-B14F-4D97-AF65-F5344CB8AC3E}">
        <p14:creationId xmlns:p14="http://schemas.microsoft.com/office/powerpoint/2010/main" xmlns="" val="25160884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76792E1D-B3C6-43F2-BE93-7364B4830732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12</a:t>
            </a:fld>
            <a:endParaRPr lang="en-GB" sz="140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Waterfall Model</a:t>
            </a:r>
            <a:br>
              <a:rPr lang="en-GB" b="1" dirty="0"/>
            </a:br>
            <a:r>
              <a:rPr lang="en-GB" b="1" dirty="0"/>
              <a:t>(Problems)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  <a:ln/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Doesn't support iteration, so changes can cause confusion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Difficult for customers to state all requirements explicitly and up front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Requires customer patience because a working version of the program doesn't occur until the final phase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Problems can be somewhat alleviated in the model through the addition of feedback loops (see the next slide)</a:t>
            </a:r>
          </a:p>
        </p:txBody>
      </p:sp>
    </p:spTree>
    <p:extLst>
      <p:ext uri="{BB962C8B-B14F-4D97-AF65-F5344CB8AC3E}">
        <p14:creationId xmlns:p14="http://schemas.microsoft.com/office/powerpoint/2010/main" xmlns="" val="29530145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B4CA484-2D6F-4E09-9072-BA9C382E3C41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13</a:t>
            </a:fld>
            <a:endParaRPr lang="en-GB" sz="1400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Waterfall Model with Feedback</a:t>
            </a:r>
            <a:br>
              <a:rPr lang="en-GB" b="1" dirty="0"/>
            </a:br>
            <a:r>
              <a:rPr lang="en-GB" b="1" dirty="0"/>
              <a:t>(Diagram)</a:t>
            </a:r>
          </a:p>
        </p:txBody>
      </p:sp>
      <p:grpSp>
        <p:nvGrpSpPr>
          <p:cNvPr id="12291" name="Group 3"/>
          <p:cNvGrpSpPr>
            <a:grpSpLocks/>
          </p:cNvGrpSpPr>
          <p:nvPr/>
        </p:nvGrpSpPr>
        <p:grpSpPr bwMode="auto">
          <a:xfrm>
            <a:off x="152400" y="1447800"/>
            <a:ext cx="2360613" cy="1217613"/>
            <a:chOff x="96" y="1104"/>
            <a:chExt cx="1487" cy="575"/>
          </a:xfrm>
        </p:grpSpPr>
        <p:sp>
          <p:nvSpPr>
            <p:cNvPr id="12292" name="AutoShape 4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3" name="AutoShape 5"/>
            <p:cNvSpPr>
              <a:spLocks noChangeArrowheads="1"/>
            </p:cNvSpPr>
            <p:nvPr/>
          </p:nvSpPr>
          <p:spPr bwMode="auto">
            <a:xfrm>
              <a:off x="96" y="1104"/>
              <a:ext cx="1488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Communication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Project initiation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Requirements gathering</a:t>
              </a:r>
            </a:p>
          </p:txBody>
        </p:sp>
      </p:grpSp>
      <p:grpSp>
        <p:nvGrpSpPr>
          <p:cNvPr id="12294" name="Group 6"/>
          <p:cNvGrpSpPr>
            <a:grpSpLocks/>
          </p:cNvGrpSpPr>
          <p:nvPr/>
        </p:nvGrpSpPr>
        <p:grpSpPr bwMode="auto">
          <a:xfrm>
            <a:off x="2057400" y="2971800"/>
            <a:ext cx="1522413" cy="1141413"/>
            <a:chOff x="1296" y="1872"/>
            <a:chExt cx="959" cy="719"/>
          </a:xfrm>
        </p:grpSpPr>
        <p:sp>
          <p:nvSpPr>
            <p:cNvPr id="12295" name="AutoShape 7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6" name="AutoShape 8"/>
            <p:cNvSpPr>
              <a:spLocks noChangeArrowheads="1"/>
            </p:cNvSpPr>
            <p:nvPr/>
          </p:nvSpPr>
          <p:spPr bwMode="auto">
            <a:xfrm>
              <a:off x="1296" y="1872"/>
              <a:ext cx="960" cy="720"/>
            </a:xfrm>
            <a:prstGeom prst="roundRect">
              <a:avLst>
                <a:gd name="adj" fmla="val 13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Planning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Estimating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Scheduling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Tracking</a:t>
              </a:r>
            </a:p>
          </p:txBody>
        </p:sp>
      </p:grpSp>
      <p:grpSp>
        <p:nvGrpSpPr>
          <p:cNvPr id="12297" name="Group 9"/>
          <p:cNvGrpSpPr>
            <a:grpSpLocks/>
          </p:cNvGrpSpPr>
          <p:nvPr/>
        </p:nvGrpSpPr>
        <p:grpSpPr bwMode="auto">
          <a:xfrm>
            <a:off x="3810000" y="3733800"/>
            <a:ext cx="1446213" cy="912813"/>
            <a:chOff x="2400" y="2352"/>
            <a:chExt cx="911" cy="575"/>
          </a:xfrm>
        </p:grpSpPr>
        <p:sp>
          <p:nvSpPr>
            <p:cNvPr id="12298" name="AutoShape 10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299" name="AutoShape 11"/>
            <p:cNvSpPr>
              <a:spLocks noChangeArrowheads="1"/>
            </p:cNvSpPr>
            <p:nvPr/>
          </p:nvSpPr>
          <p:spPr bwMode="auto">
            <a:xfrm>
              <a:off x="2400" y="2352"/>
              <a:ext cx="912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Modeling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Analysis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Design</a:t>
              </a:r>
            </a:p>
          </p:txBody>
        </p:sp>
      </p:grpSp>
      <p:grpSp>
        <p:nvGrpSpPr>
          <p:cNvPr id="12300" name="Group 12"/>
          <p:cNvGrpSpPr>
            <a:grpSpLocks/>
          </p:cNvGrpSpPr>
          <p:nvPr/>
        </p:nvGrpSpPr>
        <p:grpSpPr bwMode="auto">
          <a:xfrm>
            <a:off x="5486400" y="4343400"/>
            <a:ext cx="1522413" cy="912813"/>
            <a:chOff x="3456" y="2736"/>
            <a:chExt cx="959" cy="575"/>
          </a:xfrm>
        </p:grpSpPr>
        <p:sp>
          <p:nvSpPr>
            <p:cNvPr id="12301" name="AutoShape 13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2" name="AutoShape 14"/>
            <p:cNvSpPr>
              <a:spLocks noChangeArrowheads="1"/>
            </p:cNvSpPr>
            <p:nvPr/>
          </p:nvSpPr>
          <p:spPr bwMode="auto">
            <a:xfrm>
              <a:off x="3456" y="2736"/>
              <a:ext cx="960" cy="576"/>
            </a:xfrm>
            <a:prstGeom prst="roundRect">
              <a:avLst>
                <a:gd name="adj" fmla="val 17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Construction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Code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Test</a:t>
              </a:r>
            </a:p>
          </p:txBody>
        </p:sp>
      </p:grpSp>
      <p:grpSp>
        <p:nvGrpSpPr>
          <p:cNvPr id="12303" name="Group 15"/>
          <p:cNvGrpSpPr>
            <a:grpSpLocks/>
          </p:cNvGrpSpPr>
          <p:nvPr/>
        </p:nvGrpSpPr>
        <p:grpSpPr bwMode="auto">
          <a:xfrm>
            <a:off x="7391400" y="4953000"/>
            <a:ext cx="1598613" cy="1217613"/>
            <a:chOff x="4656" y="3120"/>
            <a:chExt cx="1007" cy="767"/>
          </a:xfrm>
        </p:grpSpPr>
        <p:sp>
          <p:nvSpPr>
            <p:cNvPr id="12304" name="AutoShape 16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5" name="AutoShape 17"/>
            <p:cNvSpPr>
              <a:spLocks noChangeArrowheads="1"/>
            </p:cNvSpPr>
            <p:nvPr/>
          </p:nvSpPr>
          <p:spPr bwMode="auto">
            <a:xfrm>
              <a:off x="4656" y="3120"/>
              <a:ext cx="1008" cy="768"/>
            </a:xfrm>
            <a:prstGeom prst="roundRect">
              <a:avLst>
                <a:gd name="adj" fmla="val 13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Deployment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Delivery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Support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Feedback</a:t>
              </a:r>
            </a:p>
          </p:txBody>
        </p:sp>
      </p:grpSp>
      <p:sp>
        <p:nvSpPr>
          <p:cNvPr id="12306" name="Line 18"/>
          <p:cNvSpPr>
            <a:spLocks noChangeShapeType="1"/>
          </p:cNvSpPr>
          <p:nvPr/>
        </p:nvSpPr>
        <p:spPr bwMode="auto">
          <a:xfrm>
            <a:off x="2514600" y="2209800"/>
            <a:ext cx="4572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7" name="Line 19"/>
          <p:cNvSpPr>
            <a:spLocks noChangeShapeType="1"/>
          </p:cNvSpPr>
          <p:nvPr/>
        </p:nvSpPr>
        <p:spPr bwMode="auto">
          <a:xfrm>
            <a:off x="2971800" y="2209800"/>
            <a:ext cx="1588" cy="76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8" name="Line 20"/>
          <p:cNvSpPr>
            <a:spLocks noChangeShapeType="1"/>
          </p:cNvSpPr>
          <p:nvPr/>
        </p:nvSpPr>
        <p:spPr bwMode="auto">
          <a:xfrm>
            <a:off x="3581400" y="3200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09" name="Line 21"/>
          <p:cNvSpPr>
            <a:spLocks noChangeShapeType="1"/>
          </p:cNvSpPr>
          <p:nvPr/>
        </p:nvSpPr>
        <p:spPr bwMode="auto">
          <a:xfrm>
            <a:off x="4495800" y="3200400"/>
            <a:ext cx="1588" cy="5334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0" name="Line 22"/>
          <p:cNvSpPr>
            <a:spLocks noChangeShapeType="1"/>
          </p:cNvSpPr>
          <p:nvPr/>
        </p:nvSpPr>
        <p:spPr bwMode="auto">
          <a:xfrm>
            <a:off x="5257800" y="3962400"/>
            <a:ext cx="9144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1" name="Line 23"/>
          <p:cNvSpPr>
            <a:spLocks noChangeShapeType="1"/>
          </p:cNvSpPr>
          <p:nvPr/>
        </p:nvSpPr>
        <p:spPr bwMode="auto">
          <a:xfrm>
            <a:off x="6172200" y="39624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2" name="Line 24"/>
          <p:cNvSpPr>
            <a:spLocks noChangeShapeType="1"/>
          </p:cNvSpPr>
          <p:nvPr/>
        </p:nvSpPr>
        <p:spPr bwMode="auto">
          <a:xfrm>
            <a:off x="7010400" y="4572000"/>
            <a:ext cx="1143000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3" name="Line 25"/>
          <p:cNvSpPr>
            <a:spLocks noChangeShapeType="1"/>
          </p:cNvSpPr>
          <p:nvPr/>
        </p:nvSpPr>
        <p:spPr bwMode="auto">
          <a:xfrm>
            <a:off x="8153400" y="4572000"/>
            <a:ext cx="1588" cy="381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4" name="Line 26"/>
          <p:cNvSpPr>
            <a:spLocks noChangeShapeType="1"/>
          </p:cNvSpPr>
          <p:nvPr/>
        </p:nvSpPr>
        <p:spPr bwMode="auto">
          <a:xfrm flipH="1">
            <a:off x="1065213" y="3581400"/>
            <a:ext cx="993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5" name="Line 27"/>
          <p:cNvSpPr>
            <a:spLocks noChangeShapeType="1"/>
          </p:cNvSpPr>
          <p:nvPr/>
        </p:nvSpPr>
        <p:spPr bwMode="auto">
          <a:xfrm flipH="1">
            <a:off x="1065213" y="5867400"/>
            <a:ext cx="6327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6" name="Line 28"/>
          <p:cNvSpPr>
            <a:spLocks noChangeShapeType="1"/>
          </p:cNvSpPr>
          <p:nvPr/>
        </p:nvSpPr>
        <p:spPr bwMode="auto">
          <a:xfrm flipV="1">
            <a:off x="1066800" y="2665413"/>
            <a:ext cx="1588" cy="3203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7" name="Line 29"/>
          <p:cNvSpPr>
            <a:spLocks noChangeShapeType="1"/>
          </p:cNvSpPr>
          <p:nvPr/>
        </p:nvSpPr>
        <p:spPr bwMode="auto">
          <a:xfrm flipH="1">
            <a:off x="1065213" y="4572000"/>
            <a:ext cx="27463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8" name="Line 30"/>
          <p:cNvSpPr>
            <a:spLocks noChangeShapeType="1"/>
          </p:cNvSpPr>
          <p:nvPr/>
        </p:nvSpPr>
        <p:spPr bwMode="auto">
          <a:xfrm flipH="1">
            <a:off x="1065213" y="5105400"/>
            <a:ext cx="4422775" cy="1588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19" name="Line 31"/>
          <p:cNvSpPr>
            <a:spLocks noChangeShapeType="1"/>
          </p:cNvSpPr>
          <p:nvPr/>
        </p:nvSpPr>
        <p:spPr bwMode="auto">
          <a:xfrm flipV="1">
            <a:off x="6248400" y="5256213"/>
            <a:ext cx="1588" cy="6127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0" name="Line 32"/>
          <p:cNvSpPr>
            <a:spLocks noChangeShapeType="1"/>
          </p:cNvSpPr>
          <p:nvPr/>
        </p:nvSpPr>
        <p:spPr bwMode="auto">
          <a:xfrm flipV="1">
            <a:off x="4495800" y="4646613"/>
            <a:ext cx="1588" cy="4603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321" name="Line 33"/>
          <p:cNvSpPr>
            <a:spLocks noChangeShapeType="1"/>
          </p:cNvSpPr>
          <p:nvPr/>
        </p:nvSpPr>
        <p:spPr bwMode="auto">
          <a:xfrm flipV="1">
            <a:off x="2819400" y="4113213"/>
            <a:ext cx="1588" cy="4603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565046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0FA12B2A-8F88-4800-B895-2F4CE25DD6DF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14</a:t>
            </a:fld>
            <a:endParaRPr lang="en-GB" sz="140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Incremental Model</a:t>
            </a:r>
            <a:br>
              <a:rPr lang="en-GB" b="1" dirty="0"/>
            </a:br>
            <a:r>
              <a:rPr lang="en-GB" b="1" dirty="0"/>
              <a:t>(Diagram)</a:t>
            </a:r>
          </a:p>
        </p:txBody>
      </p:sp>
      <p:sp>
        <p:nvSpPr>
          <p:cNvPr id="13375" name="AutoShape 63"/>
          <p:cNvSpPr>
            <a:spLocks noChangeArrowheads="1"/>
          </p:cNvSpPr>
          <p:nvPr/>
        </p:nvSpPr>
        <p:spPr bwMode="auto">
          <a:xfrm>
            <a:off x="-34636" y="1508125"/>
            <a:ext cx="1528763" cy="396875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>
                <a:solidFill>
                  <a:schemeClr val="tx1"/>
                </a:solidFill>
              </a:rPr>
              <a:t>Increment #1</a:t>
            </a:r>
          </a:p>
        </p:txBody>
      </p:sp>
      <p:sp>
        <p:nvSpPr>
          <p:cNvPr id="13376" name="AutoShape 64"/>
          <p:cNvSpPr>
            <a:spLocks noChangeArrowheads="1"/>
          </p:cNvSpPr>
          <p:nvPr/>
        </p:nvSpPr>
        <p:spPr bwMode="auto">
          <a:xfrm>
            <a:off x="363287" y="2777087"/>
            <a:ext cx="1393825" cy="352425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1"/>
                </a:solidFill>
              </a:rPr>
              <a:t>Increment #2</a:t>
            </a:r>
          </a:p>
        </p:txBody>
      </p:sp>
      <p:sp>
        <p:nvSpPr>
          <p:cNvPr id="13377" name="AutoShape 65"/>
          <p:cNvSpPr>
            <a:spLocks noChangeArrowheads="1"/>
          </p:cNvSpPr>
          <p:nvPr/>
        </p:nvSpPr>
        <p:spPr bwMode="auto">
          <a:xfrm>
            <a:off x="758109" y="4058403"/>
            <a:ext cx="1393825" cy="352425"/>
          </a:xfrm>
          <a:prstGeom prst="roundRect">
            <a:avLst>
              <a:gd name="adj" fmla="val 398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dirty="0">
                <a:solidFill>
                  <a:schemeClr val="tx1"/>
                </a:solidFill>
              </a:rPr>
              <a:t>Increment #3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59328" y="2048671"/>
            <a:ext cx="8569036" cy="1415547"/>
            <a:chOff x="-141046" y="1935162"/>
            <a:chExt cx="9552468" cy="1705266"/>
          </a:xfrm>
        </p:grpSpPr>
        <p:sp>
          <p:nvSpPr>
            <p:cNvPr id="13331" name="Line 19"/>
            <p:cNvSpPr>
              <a:spLocks noChangeShapeType="1"/>
            </p:cNvSpPr>
            <p:nvPr/>
          </p:nvSpPr>
          <p:spPr bwMode="auto">
            <a:xfrm>
              <a:off x="1457325" y="2193925"/>
              <a:ext cx="2921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141046" y="1935162"/>
              <a:ext cx="2008524" cy="579437"/>
            </a:xfrm>
            <a:prstGeom prst="rect">
              <a:avLst/>
            </a:prstGeom>
            <a:solidFill>
              <a:srgbClr val="F08CB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Communication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2187575" y="2193925"/>
              <a:ext cx="1550988" cy="579438"/>
            </a:xfrm>
            <a:prstGeom prst="rect">
              <a:avLst/>
            </a:prstGeom>
            <a:solidFill>
              <a:srgbClr val="EFCC8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Planning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4101306" y="2514600"/>
              <a:ext cx="1550988" cy="579438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Modeling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989348" y="2771271"/>
              <a:ext cx="1550988" cy="579438"/>
            </a:xfrm>
            <a:prstGeom prst="rect">
              <a:avLst/>
            </a:prstGeom>
            <a:solidFill>
              <a:srgbClr val="3EBD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Construction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7860434" y="3060990"/>
              <a:ext cx="1550988" cy="57943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Deployment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>
              <a:stCxn id="2" idx="3"/>
            </p:cNvCxnSpPr>
            <p:nvPr/>
          </p:nvCxnSpPr>
          <p:spPr>
            <a:xfrm>
              <a:off x="1867478" y="2224881"/>
              <a:ext cx="3200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3733800" y="2514600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5652294" y="2924536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7540336" y="3148012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9" name="Group 78"/>
          <p:cNvGrpSpPr/>
          <p:nvPr/>
        </p:nvGrpSpPr>
        <p:grpSpPr>
          <a:xfrm>
            <a:off x="528465" y="3227825"/>
            <a:ext cx="8569036" cy="1415547"/>
            <a:chOff x="-141046" y="1935162"/>
            <a:chExt cx="9552468" cy="1705266"/>
          </a:xfrm>
        </p:grpSpPr>
        <p:sp>
          <p:nvSpPr>
            <p:cNvPr id="80" name="Line 19"/>
            <p:cNvSpPr>
              <a:spLocks noChangeShapeType="1"/>
            </p:cNvSpPr>
            <p:nvPr/>
          </p:nvSpPr>
          <p:spPr bwMode="auto">
            <a:xfrm>
              <a:off x="1457325" y="2193925"/>
              <a:ext cx="2921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-141046" y="1935162"/>
              <a:ext cx="2008524" cy="579437"/>
            </a:xfrm>
            <a:prstGeom prst="rect">
              <a:avLst/>
            </a:prstGeom>
            <a:solidFill>
              <a:srgbClr val="F08CB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Communication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2187575" y="2193925"/>
              <a:ext cx="1550988" cy="579438"/>
            </a:xfrm>
            <a:prstGeom prst="rect">
              <a:avLst/>
            </a:prstGeom>
            <a:solidFill>
              <a:srgbClr val="EFCC8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Planning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101306" y="2514600"/>
              <a:ext cx="1550988" cy="579438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Modeling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989348" y="2771271"/>
              <a:ext cx="1550988" cy="579438"/>
            </a:xfrm>
            <a:prstGeom prst="rect">
              <a:avLst/>
            </a:prstGeom>
            <a:solidFill>
              <a:srgbClr val="3EBD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Construction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7860434" y="3060990"/>
              <a:ext cx="1550988" cy="57943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Deployment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6" name="Straight Arrow Connector 85"/>
            <p:cNvCxnSpPr>
              <a:stCxn id="81" idx="3"/>
            </p:cNvCxnSpPr>
            <p:nvPr/>
          </p:nvCxnSpPr>
          <p:spPr>
            <a:xfrm>
              <a:off x="1867478" y="2224881"/>
              <a:ext cx="3200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/>
            <p:cNvCxnSpPr/>
            <p:nvPr/>
          </p:nvCxnSpPr>
          <p:spPr>
            <a:xfrm>
              <a:off x="3733800" y="2514600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>
            <a:xfrm>
              <a:off x="5652294" y="2924536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/>
            <p:nvPr/>
          </p:nvCxnSpPr>
          <p:spPr>
            <a:xfrm>
              <a:off x="7540336" y="3148012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879764" y="4551925"/>
            <a:ext cx="8569036" cy="1415547"/>
            <a:chOff x="-141046" y="1935162"/>
            <a:chExt cx="9552468" cy="1705266"/>
          </a:xfrm>
        </p:grpSpPr>
        <p:sp>
          <p:nvSpPr>
            <p:cNvPr id="91" name="Line 19"/>
            <p:cNvSpPr>
              <a:spLocks noChangeShapeType="1"/>
            </p:cNvSpPr>
            <p:nvPr/>
          </p:nvSpPr>
          <p:spPr bwMode="auto">
            <a:xfrm>
              <a:off x="1457325" y="2193925"/>
              <a:ext cx="292100" cy="15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-141046" y="1935162"/>
              <a:ext cx="2008524" cy="579437"/>
            </a:xfrm>
            <a:prstGeom prst="rect">
              <a:avLst/>
            </a:prstGeom>
            <a:solidFill>
              <a:srgbClr val="F08CB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Communication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187575" y="2193925"/>
              <a:ext cx="1550988" cy="579438"/>
            </a:xfrm>
            <a:prstGeom prst="rect">
              <a:avLst/>
            </a:prstGeom>
            <a:solidFill>
              <a:srgbClr val="EFCC8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Planning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4101306" y="2514600"/>
              <a:ext cx="1550988" cy="579438"/>
            </a:xfrm>
            <a:prstGeom prst="rect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Modeling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Rectangle 94"/>
            <p:cNvSpPr/>
            <p:nvPr/>
          </p:nvSpPr>
          <p:spPr>
            <a:xfrm>
              <a:off x="5989348" y="2771271"/>
              <a:ext cx="1550988" cy="579438"/>
            </a:xfrm>
            <a:prstGeom prst="rect">
              <a:avLst/>
            </a:prstGeom>
            <a:solidFill>
              <a:srgbClr val="3EBDC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Construction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7860434" y="3060990"/>
              <a:ext cx="1550988" cy="579438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Deploy………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97" name="Straight Arrow Connector 96"/>
            <p:cNvCxnSpPr>
              <a:stCxn id="92" idx="3"/>
            </p:cNvCxnSpPr>
            <p:nvPr/>
          </p:nvCxnSpPr>
          <p:spPr>
            <a:xfrm>
              <a:off x="1867478" y="2224881"/>
              <a:ext cx="3200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/>
            <p:nvPr/>
          </p:nvCxnSpPr>
          <p:spPr>
            <a:xfrm>
              <a:off x="3733800" y="2514600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>
              <a:off x="5652294" y="2924536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7540336" y="3148012"/>
              <a:ext cx="32009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91468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756D8944-2645-4EAB-878E-C46AF5B2B7BE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15</a:t>
            </a:fld>
            <a:endParaRPr lang="en-GB" sz="140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Incremental Model</a:t>
            </a:r>
            <a:br>
              <a:rPr lang="en-GB" b="1" dirty="0"/>
            </a:br>
            <a:r>
              <a:rPr lang="en-GB" b="1" dirty="0"/>
              <a:t>(Description)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  <a:ln/>
        </p:spPr>
        <p:txBody>
          <a:bodyPr>
            <a:noAutofit/>
          </a:bodyPr>
          <a:lstStyle/>
          <a:p>
            <a:pPr>
              <a:lnSpc>
                <a:spcPct val="95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Used when requirements are well understood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Multiple independent deliveries are identified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Work flow is in a linear (i.e., sequential) fashion </a:t>
            </a:r>
            <a:r>
              <a:rPr lang="en-GB" sz="2800" u="sng" dirty="0"/>
              <a:t>within</a:t>
            </a:r>
            <a:r>
              <a:rPr lang="en-GB" sz="2800" dirty="0"/>
              <a:t> an increment and is staggered </a:t>
            </a:r>
            <a:r>
              <a:rPr lang="en-GB" sz="2800" u="sng" dirty="0"/>
              <a:t>between</a:t>
            </a:r>
            <a:r>
              <a:rPr lang="en-GB" sz="2800" dirty="0"/>
              <a:t> increments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Iterative in nature; focuses on an operational product with each increment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Provides a needed set of functionality sooner while delivering optional components later</a:t>
            </a:r>
          </a:p>
          <a:p>
            <a: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Useful also when staffing is too short for a full-scale development</a:t>
            </a:r>
          </a:p>
        </p:txBody>
      </p:sp>
    </p:spTree>
    <p:extLst>
      <p:ext uri="{BB962C8B-B14F-4D97-AF65-F5344CB8AC3E}">
        <p14:creationId xmlns:p14="http://schemas.microsoft.com/office/powerpoint/2010/main" xmlns="" val="231453004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E0A9E0E3-319E-487E-B102-6CA86D18A6EA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16</a:t>
            </a:fld>
            <a:endParaRPr lang="en-GB" sz="140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Prototyping Model</a:t>
            </a:r>
            <a:br>
              <a:rPr lang="en-GB" b="1" dirty="0"/>
            </a:br>
            <a:r>
              <a:rPr lang="en-GB" b="1" dirty="0"/>
              <a:t>(Diagram)</a:t>
            </a:r>
          </a:p>
        </p:txBody>
      </p:sp>
      <p:grpSp>
        <p:nvGrpSpPr>
          <p:cNvPr id="15363" name="Group 3"/>
          <p:cNvGrpSpPr>
            <a:grpSpLocks/>
          </p:cNvGrpSpPr>
          <p:nvPr/>
        </p:nvGrpSpPr>
        <p:grpSpPr bwMode="auto">
          <a:xfrm>
            <a:off x="1524000" y="2667000"/>
            <a:ext cx="1827213" cy="455613"/>
            <a:chOff x="960" y="1680"/>
            <a:chExt cx="1151" cy="287"/>
          </a:xfrm>
        </p:grpSpPr>
        <p:sp>
          <p:nvSpPr>
            <p:cNvPr id="15364" name="AutoShape 4"/>
            <p:cNvSpPr>
              <a:spLocks noChangeArrowheads="1"/>
            </p:cNvSpPr>
            <p:nvPr/>
          </p:nvSpPr>
          <p:spPr bwMode="auto">
            <a:xfrm>
              <a:off x="960" y="1680"/>
              <a:ext cx="1152" cy="288"/>
            </a:xfrm>
            <a:prstGeom prst="roundRect">
              <a:avLst>
                <a:gd name="adj" fmla="val 347"/>
              </a:avLst>
            </a:prstGeom>
            <a:solidFill>
              <a:srgbClr val="FF99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5" name="AutoShape 5"/>
            <p:cNvSpPr>
              <a:spLocks noChangeArrowheads="1"/>
            </p:cNvSpPr>
            <p:nvPr/>
          </p:nvSpPr>
          <p:spPr bwMode="auto">
            <a:xfrm>
              <a:off x="960" y="1680"/>
              <a:ext cx="1152" cy="288"/>
            </a:xfrm>
            <a:prstGeom prst="roundRect">
              <a:avLst>
                <a:gd name="adj" fmla="val 34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Communication</a:t>
              </a:r>
            </a:p>
          </p:txBody>
        </p:sp>
      </p:grpSp>
      <p:grpSp>
        <p:nvGrpSpPr>
          <p:cNvPr id="15366" name="Group 6"/>
          <p:cNvGrpSpPr>
            <a:grpSpLocks/>
          </p:cNvGrpSpPr>
          <p:nvPr/>
        </p:nvGrpSpPr>
        <p:grpSpPr bwMode="auto">
          <a:xfrm>
            <a:off x="4876800" y="1905000"/>
            <a:ext cx="1522413" cy="533400"/>
            <a:chOff x="3072" y="1200"/>
            <a:chExt cx="959" cy="287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3072" y="1200"/>
              <a:ext cx="960" cy="288"/>
            </a:xfrm>
            <a:prstGeom prst="roundRect">
              <a:avLst>
                <a:gd name="adj" fmla="val 347"/>
              </a:avLst>
            </a:prstGeom>
            <a:solidFill>
              <a:srgbClr val="FFCC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68" name="AutoShape 8"/>
            <p:cNvSpPr>
              <a:spLocks noChangeArrowheads="1"/>
            </p:cNvSpPr>
            <p:nvPr/>
          </p:nvSpPr>
          <p:spPr bwMode="auto">
            <a:xfrm>
              <a:off x="3072" y="1200"/>
              <a:ext cx="960" cy="288"/>
            </a:xfrm>
            <a:prstGeom prst="roundRect">
              <a:avLst>
                <a:gd name="adj" fmla="val 347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 anchorCtr="1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Quick Planning</a:t>
              </a:r>
            </a:p>
          </p:txBody>
        </p:sp>
      </p:grpSp>
      <p:grpSp>
        <p:nvGrpSpPr>
          <p:cNvPr id="15369" name="Group 9"/>
          <p:cNvGrpSpPr>
            <a:grpSpLocks/>
          </p:cNvGrpSpPr>
          <p:nvPr/>
        </p:nvGrpSpPr>
        <p:grpSpPr bwMode="auto">
          <a:xfrm>
            <a:off x="6705600" y="3886200"/>
            <a:ext cx="1446213" cy="608013"/>
            <a:chOff x="4224" y="2448"/>
            <a:chExt cx="911" cy="383"/>
          </a:xfrm>
        </p:grpSpPr>
        <p:sp>
          <p:nvSpPr>
            <p:cNvPr id="15370" name="AutoShape 10"/>
            <p:cNvSpPr>
              <a:spLocks noChangeArrowheads="1"/>
            </p:cNvSpPr>
            <p:nvPr/>
          </p:nvSpPr>
          <p:spPr bwMode="auto">
            <a:xfrm>
              <a:off x="4224" y="2448"/>
              <a:ext cx="912" cy="384"/>
            </a:xfrm>
            <a:prstGeom prst="roundRect">
              <a:avLst>
                <a:gd name="adj" fmla="val 259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1" name="AutoShape 11"/>
            <p:cNvSpPr>
              <a:spLocks noChangeArrowheads="1"/>
            </p:cNvSpPr>
            <p:nvPr/>
          </p:nvSpPr>
          <p:spPr bwMode="auto">
            <a:xfrm>
              <a:off x="4224" y="2448"/>
              <a:ext cx="912" cy="384"/>
            </a:xfrm>
            <a:prstGeom prst="roundRect">
              <a:avLst>
                <a:gd name="adj" fmla="val 259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Modeling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>
                  <a:solidFill>
                    <a:schemeClr val="tx1"/>
                  </a:solidFill>
                </a:rPr>
                <a:t>Quick Design</a:t>
              </a:r>
            </a:p>
          </p:txBody>
        </p:sp>
      </p:grpSp>
      <p:grpSp>
        <p:nvGrpSpPr>
          <p:cNvPr id="15372" name="Group 12"/>
          <p:cNvGrpSpPr>
            <a:grpSpLocks/>
          </p:cNvGrpSpPr>
          <p:nvPr/>
        </p:nvGrpSpPr>
        <p:grpSpPr bwMode="auto">
          <a:xfrm>
            <a:off x="4343400" y="5486400"/>
            <a:ext cx="1522413" cy="684213"/>
            <a:chOff x="2736" y="3456"/>
            <a:chExt cx="959" cy="431"/>
          </a:xfrm>
        </p:grpSpPr>
        <p:sp>
          <p:nvSpPr>
            <p:cNvPr id="15373" name="AutoShape 13"/>
            <p:cNvSpPr>
              <a:spLocks noChangeArrowheads="1"/>
            </p:cNvSpPr>
            <p:nvPr/>
          </p:nvSpPr>
          <p:spPr bwMode="auto">
            <a:xfrm>
              <a:off x="2736" y="3456"/>
              <a:ext cx="960" cy="432"/>
            </a:xfrm>
            <a:prstGeom prst="roundRect">
              <a:avLst>
                <a:gd name="adj" fmla="val 231"/>
              </a:avLst>
            </a:prstGeom>
            <a:solidFill>
              <a:srgbClr val="CCFFCC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AutoShape 14"/>
            <p:cNvSpPr>
              <a:spLocks noChangeArrowheads="1"/>
            </p:cNvSpPr>
            <p:nvPr/>
          </p:nvSpPr>
          <p:spPr bwMode="auto">
            <a:xfrm>
              <a:off x="2736" y="3456"/>
              <a:ext cx="960" cy="432"/>
            </a:xfrm>
            <a:prstGeom prst="roundRect">
              <a:avLst>
                <a:gd name="adj" fmla="val 231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Construction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Of Prototype</a:t>
              </a:r>
            </a:p>
          </p:txBody>
        </p:sp>
      </p:grpSp>
      <p:grpSp>
        <p:nvGrpSpPr>
          <p:cNvPr id="15375" name="Group 15"/>
          <p:cNvGrpSpPr>
            <a:grpSpLocks/>
          </p:cNvGrpSpPr>
          <p:nvPr/>
        </p:nvGrpSpPr>
        <p:grpSpPr bwMode="auto">
          <a:xfrm>
            <a:off x="1600200" y="4191000"/>
            <a:ext cx="1598613" cy="1065213"/>
            <a:chOff x="1008" y="2640"/>
            <a:chExt cx="1007" cy="671"/>
          </a:xfrm>
        </p:grpSpPr>
        <p:sp>
          <p:nvSpPr>
            <p:cNvPr id="15376" name="AutoShape 16"/>
            <p:cNvSpPr>
              <a:spLocks noChangeArrowheads="1"/>
            </p:cNvSpPr>
            <p:nvPr/>
          </p:nvSpPr>
          <p:spPr bwMode="auto">
            <a:xfrm>
              <a:off x="1008" y="2640"/>
              <a:ext cx="1008" cy="672"/>
            </a:xfrm>
            <a:prstGeom prst="roundRect">
              <a:avLst>
                <a:gd name="adj" fmla="val 148"/>
              </a:avLst>
            </a:prstGeom>
            <a:solidFill>
              <a:srgbClr val="CCFFFF"/>
            </a:solidFill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7" name="AutoShape 17"/>
            <p:cNvSpPr>
              <a:spLocks noChangeArrowheads="1"/>
            </p:cNvSpPr>
            <p:nvPr/>
          </p:nvSpPr>
          <p:spPr bwMode="auto">
            <a:xfrm>
              <a:off x="1008" y="2640"/>
              <a:ext cx="1008" cy="672"/>
            </a:xfrm>
            <a:prstGeom prst="roundRect">
              <a:avLst>
                <a:gd name="adj" fmla="val 148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0000" tIns="46800" rIns="90000" bIns="46800" anchor="ctr"/>
            <a:lstStyle/>
            <a:p>
              <a:pPr algn="ct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Deployment,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Delivery,</a:t>
              </a:r>
            </a:p>
            <a:p>
              <a:pPr algn="ctr" eaLnBrk="1" hangingPunct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n-GB" sz="1800" u="sng">
                  <a:solidFill>
                    <a:schemeClr val="tx1"/>
                  </a:solidFill>
                </a:rPr>
                <a:t>and Feedback</a:t>
              </a:r>
            </a:p>
          </p:txBody>
        </p:sp>
      </p:grpSp>
      <p:sp>
        <p:nvSpPr>
          <p:cNvPr id="15378" name="Freeform 18"/>
          <p:cNvSpPr>
            <a:spLocks noChangeArrowheads="1"/>
          </p:cNvSpPr>
          <p:nvPr/>
        </p:nvSpPr>
        <p:spPr bwMode="auto">
          <a:xfrm>
            <a:off x="2133600" y="1905000"/>
            <a:ext cx="2514600" cy="685800"/>
          </a:xfrm>
          <a:custGeom>
            <a:avLst/>
            <a:gdLst>
              <a:gd name="T0" fmla="*/ 0 w 6987"/>
              <a:gd name="T1" fmla="*/ 1906 h 1907"/>
              <a:gd name="T2" fmla="*/ 0 w 6987"/>
              <a:gd name="T3" fmla="*/ 1073 h 1907"/>
              <a:gd name="T4" fmla="*/ 4019 w 6987"/>
              <a:gd name="T5" fmla="*/ 255 h 1907"/>
              <a:gd name="T6" fmla="*/ 4883 w 6987"/>
              <a:gd name="T7" fmla="*/ 255 h 1907"/>
              <a:gd name="T8" fmla="*/ 4883 w 6987"/>
              <a:gd name="T9" fmla="*/ 0 h 1907"/>
              <a:gd name="T10" fmla="*/ 6986 w 6987"/>
              <a:gd name="T11" fmla="*/ 536 h 1907"/>
              <a:gd name="T12" fmla="*/ 4883 w 6987"/>
              <a:gd name="T13" fmla="*/ 1072 h 1907"/>
              <a:gd name="T14" fmla="*/ 4883 w 6987"/>
              <a:gd name="T15" fmla="*/ 816 h 1907"/>
              <a:gd name="T16" fmla="*/ 4019 w 6987"/>
              <a:gd name="T17" fmla="*/ 816 h 1907"/>
              <a:gd name="T18" fmla="*/ 2056 w 6987"/>
              <a:gd name="T19" fmla="*/ 1073 h 1907"/>
              <a:gd name="T20" fmla="*/ 2056 w 6987"/>
              <a:gd name="T21" fmla="*/ 1906 h 1907"/>
              <a:gd name="T22" fmla="*/ 0 w 6987"/>
              <a:gd name="T23" fmla="*/ 1906 h 1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987" h="1907">
                <a:moveTo>
                  <a:pt x="0" y="1906"/>
                </a:moveTo>
                <a:lnTo>
                  <a:pt x="0" y="1073"/>
                </a:lnTo>
                <a:cubicBezTo>
                  <a:pt x="0" y="664"/>
                  <a:pt x="2009" y="255"/>
                  <a:pt x="4019" y="255"/>
                </a:cubicBezTo>
                <a:lnTo>
                  <a:pt x="4883" y="255"/>
                </a:lnTo>
                <a:lnTo>
                  <a:pt x="4883" y="0"/>
                </a:lnTo>
                <a:lnTo>
                  <a:pt x="6986" y="536"/>
                </a:lnTo>
                <a:lnTo>
                  <a:pt x="4883" y="1072"/>
                </a:lnTo>
                <a:lnTo>
                  <a:pt x="4883" y="816"/>
                </a:lnTo>
                <a:lnTo>
                  <a:pt x="4019" y="816"/>
                </a:lnTo>
                <a:cubicBezTo>
                  <a:pt x="3037" y="816"/>
                  <a:pt x="2056" y="944"/>
                  <a:pt x="2056" y="1073"/>
                </a:cubicBezTo>
                <a:lnTo>
                  <a:pt x="2056" y="1906"/>
                </a:lnTo>
                <a:lnTo>
                  <a:pt x="0" y="1906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Freeform 19"/>
          <p:cNvSpPr>
            <a:spLocks noChangeArrowheads="1"/>
          </p:cNvSpPr>
          <p:nvPr/>
        </p:nvSpPr>
        <p:spPr bwMode="auto">
          <a:xfrm>
            <a:off x="6705600" y="1981200"/>
            <a:ext cx="1066800" cy="1449388"/>
          </a:xfrm>
          <a:custGeom>
            <a:avLst/>
            <a:gdLst>
              <a:gd name="T0" fmla="*/ 0 w 2965"/>
              <a:gd name="T1" fmla="*/ 0 h 4024"/>
              <a:gd name="T2" fmla="*/ 1296 w 2965"/>
              <a:gd name="T3" fmla="*/ 0 h 4024"/>
              <a:gd name="T4" fmla="*/ 2567 w 2965"/>
              <a:gd name="T5" fmla="*/ 2314 h 4024"/>
              <a:gd name="T6" fmla="*/ 2567 w 2965"/>
              <a:gd name="T7" fmla="*/ 2812 h 4024"/>
              <a:gd name="T8" fmla="*/ 2964 w 2965"/>
              <a:gd name="T9" fmla="*/ 2812 h 4024"/>
              <a:gd name="T10" fmla="*/ 2130 w 2965"/>
              <a:gd name="T11" fmla="*/ 4023 h 4024"/>
              <a:gd name="T12" fmla="*/ 1296 w 2965"/>
              <a:gd name="T13" fmla="*/ 2812 h 4024"/>
              <a:gd name="T14" fmla="*/ 1694 w 2965"/>
              <a:gd name="T15" fmla="*/ 2812 h 4024"/>
              <a:gd name="T16" fmla="*/ 1694 w 2965"/>
              <a:gd name="T17" fmla="*/ 2314 h 4024"/>
              <a:gd name="T18" fmla="*/ 1296 w 2965"/>
              <a:gd name="T19" fmla="*/ 1184 h 4024"/>
              <a:gd name="T20" fmla="*/ 0 w 2965"/>
              <a:gd name="T21" fmla="*/ 1184 h 4024"/>
              <a:gd name="T22" fmla="*/ 0 w 2965"/>
              <a:gd name="T23" fmla="*/ 0 h 4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65" h="4024">
                <a:moveTo>
                  <a:pt x="0" y="0"/>
                </a:moveTo>
                <a:lnTo>
                  <a:pt x="1296" y="0"/>
                </a:lnTo>
                <a:cubicBezTo>
                  <a:pt x="1932" y="0"/>
                  <a:pt x="2567" y="1157"/>
                  <a:pt x="2567" y="2314"/>
                </a:cubicBezTo>
                <a:lnTo>
                  <a:pt x="2567" y="2812"/>
                </a:lnTo>
                <a:lnTo>
                  <a:pt x="2964" y="2812"/>
                </a:lnTo>
                <a:lnTo>
                  <a:pt x="2130" y="4023"/>
                </a:lnTo>
                <a:lnTo>
                  <a:pt x="1296" y="2812"/>
                </a:lnTo>
                <a:lnTo>
                  <a:pt x="1694" y="2812"/>
                </a:lnTo>
                <a:lnTo>
                  <a:pt x="1694" y="2314"/>
                </a:lnTo>
                <a:cubicBezTo>
                  <a:pt x="1694" y="1749"/>
                  <a:pt x="1495" y="1184"/>
                  <a:pt x="1296" y="1184"/>
                </a:cubicBezTo>
                <a:lnTo>
                  <a:pt x="0" y="1184"/>
                </a:lnTo>
                <a:lnTo>
                  <a:pt x="0" y="0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Freeform 20"/>
          <p:cNvSpPr>
            <a:spLocks noChangeArrowheads="1"/>
          </p:cNvSpPr>
          <p:nvPr/>
        </p:nvSpPr>
        <p:spPr bwMode="auto">
          <a:xfrm>
            <a:off x="5943600" y="4951413"/>
            <a:ext cx="1906588" cy="1143000"/>
          </a:xfrm>
          <a:custGeom>
            <a:avLst/>
            <a:gdLst>
              <a:gd name="T0" fmla="*/ 5293 w 5294"/>
              <a:gd name="T1" fmla="*/ 0 h 3177"/>
              <a:gd name="T2" fmla="*/ 5293 w 5294"/>
              <a:gd name="T3" fmla="*/ 1389 h 3177"/>
              <a:gd name="T4" fmla="*/ 2248 w 5294"/>
              <a:gd name="T5" fmla="*/ 2750 h 3177"/>
              <a:gd name="T6" fmla="*/ 1593 w 5294"/>
              <a:gd name="T7" fmla="*/ 2750 h 3177"/>
              <a:gd name="T8" fmla="*/ 1593 w 5294"/>
              <a:gd name="T9" fmla="*/ 3176 h 3177"/>
              <a:gd name="T10" fmla="*/ 0 w 5294"/>
              <a:gd name="T11" fmla="*/ 2283 h 3177"/>
              <a:gd name="T12" fmla="*/ 1593 w 5294"/>
              <a:gd name="T13" fmla="*/ 1389 h 3177"/>
              <a:gd name="T14" fmla="*/ 1593 w 5294"/>
              <a:gd name="T15" fmla="*/ 1815 h 3177"/>
              <a:gd name="T16" fmla="*/ 2248 w 5294"/>
              <a:gd name="T17" fmla="*/ 1815 h 3177"/>
              <a:gd name="T18" fmla="*/ 3735 w 5294"/>
              <a:gd name="T19" fmla="*/ 1389 h 3177"/>
              <a:gd name="T20" fmla="*/ 3735 w 5294"/>
              <a:gd name="T21" fmla="*/ 0 h 3177"/>
              <a:gd name="T22" fmla="*/ 5293 w 5294"/>
              <a:gd name="T23" fmla="*/ 0 h 3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294" h="3177">
                <a:moveTo>
                  <a:pt x="5293" y="0"/>
                </a:moveTo>
                <a:lnTo>
                  <a:pt x="5293" y="1389"/>
                </a:lnTo>
                <a:cubicBezTo>
                  <a:pt x="5293" y="2070"/>
                  <a:pt x="3771" y="2750"/>
                  <a:pt x="2248" y="2750"/>
                </a:cubicBezTo>
                <a:lnTo>
                  <a:pt x="1593" y="2750"/>
                </a:lnTo>
                <a:lnTo>
                  <a:pt x="1593" y="3176"/>
                </a:lnTo>
                <a:lnTo>
                  <a:pt x="0" y="2283"/>
                </a:lnTo>
                <a:lnTo>
                  <a:pt x="1593" y="1389"/>
                </a:lnTo>
                <a:lnTo>
                  <a:pt x="1593" y="1815"/>
                </a:lnTo>
                <a:lnTo>
                  <a:pt x="2248" y="1815"/>
                </a:lnTo>
                <a:cubicBezTo>
                  <a:pt x="2992" y="1815"/>
                  <a:pt x="3735" y="1602"/>
                  <a:pt x="3735" y="1389"/>
                </a:cubicBezTo>
                <a:lnTo>
                  <a:pt x="3735" y="0"/>
                </a:lnTo>
                <a:lnTo>
                  <a:pt x="5293" y="0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Freeform 21"/>
          <p:cNvSpPr>
            <a:spLocks noChangeArrowheads="1"/>
          </p:cNvSpPr>
          <p:nvPr/>
        </p:nvSpPr>
        <p:spPr bwMode="auto">
          <a:xfrm>
            <a:off x="1828800" y="5334000"/>
            <a:ext cx="2363788" cy="838200"/>
          </a:xfrm>
          <a:custGeom>
            <a:avLst/>
            <a:gdLst>
              <a:gd name="T0" fmla="*/ 6563 w 6564"/>
              <a:gd name="T1" fmla="*/ 2329 h 2330"/>
              <a:gd name="T2" fmla="*/ 3694 w 6564"/>
              <a:gd name="T3" fmla="*/ 2329 h 2330"/>
              <a:gd name="T4" fmla="*/ 881 w 6564"/>
              <a:gd name="T5" fmla="*/ 990 h 2330"/>
              <a:gd name="T6" fmla="*/ 881 w 6564"/>
              <a:gd name="T7" fmla="*/ 701 h 2330"/>
              <a:gd name="T8" fmla="*/ 0 w 6564"/>
              <a:gd name="T9" fmla="*/ 701 h 2330"/>
              <a:gd name="T10" fmla="*/ 1847 w 6564"/>
              <a:gd name="T11" fmla="*/ 0 h 2330"/>
              <a:gd name="T12" fmla="*/ 3694 w 6564"/>
              <a:gd name="T13" fmla="*/ 701 h 2330"/>
              <a:gd name="T14" fmla="*/ 2812 w 6564"/>
              <a:gd name="T15" fmla="*/ 701 h 2330"/>
              <a:gd name="T16" fmla="*/ 2812 w 6564"/>
              <a:gd name="T17" fmla="*/ 990 h 2330"/>
              <a:gd name="T18" fmla="*/ 3694 w 6564"/>
              <a:gd name="T19" fmla="*/ 1644 h 2330"/>
              <a:gd name="T20" fmla="*/ 6563 w 6564"/>
              <a:gd name="T21" fmla="*/ 1644 h 2330"/>
              <a:gd name="T22" fmla="*/ 6563 w 6564"/>
              <a:gd name="T23" fmla="*/ 2329 h 2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64" h="2330">
                <a:moveTo>
                  <a:pt x="6563" y="2329"/>
                </a:moveTo>
                <a:lnTo>
                  <a:pt x="3694" y="2329"/>
                </a:lnTo>
                <a:cubicBezTo>
                  <a:pt x="2287" y="2329"/>
                  <a:pt x="881" y="1660"/>
                  <a:pt x="881" y="990"/>
                </a:cubicBezTo>
                <a:lnTo>
                  <a:pt x="881" y="701"/>
                </a:lnTo>
                <a:lnTo>
                  <a:pt x="0" y="701"/>
                </a:lnTo>
                <a:lnTo>
                  <a:pt x="1847" y="0"/>
                </a:lnTo>
                <a:lnTo>
                  <a:pt x="3694" y="701"/>
                </a:lnTo>
                <a:lnTo>
                  <a:pt x="2812" y="701"/>
                </a:lnTo>
                <a:lnTo>
                  <a:pt x="2812" y="990"/>
                </a:lnTo>
                <a:cubicBezTo>
                  <a:pt x="2812" y="1317"/>
                  <a:pt x="3253" y="1644"/>
                  <a:pt x="3694" y="1644"/>
                </a:cubicBezTo>
                <a:lnTo>
                  <a:pt x="6563" y="1644"/>
                </a:lnTo>
                <a:lnTo>
                  <a:pt x="6563" y="2329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2" name="Freeform 22"/>
          <p:cNvSpPr>
            <a:spLocks noChangeArrowheads="1"/>
          </p:cNvSpPr>
          <p:nvPr/>
        </p:nvSpPr>
        <p:spPr bwMode="auto">
          <a:xfrm>
            <a:off x="2133600" y="3200400"/>
            <a:ext cx="609600" cy="838200"/>
          </a:xfrm>
          <a:custGeom>
            <a:avLst/>
            <a:gdLst>
              <a:gd name="T0" fmla="*/ 423 w 1695"/>
              <a:gd name="T1" fmla="*/ 2329 h 2330"/>
              <a:gd name="T2" fmla="*/ 423 w 1695"/>
              <a:gd name="T3" fmla="*/ 582 h 2330"/>
              <a:gd name="T4" fmla="*/ 0 w 1695"/>
              <a:gd name="T5" fmla="*/ 582 h 2330"/>
              <a:gd name="T6" fmla="*/ 847 w 1695"/>
              <a:gd name="T7" fmla="*/ 0 h 2330"/>
              <a:gd name="T8" fmla="*/ 1694 w 1695"/>
              <a:gd name="T9" fmla="*/ 582 h 2330"/>
              <a:gd name="T10" fmla="*/ 1270 w 1695"/>
              <a:gd name="T11" fmla="*/ 582 h 2330"/>
              <a:gd name="T12" fmla="*/ 1270 w 1695"/>
              <a:gd name="T13" fmla="*/ 2329 h 2330"/>
              <a:gd name="T14" fmla="*/ 423 w 1695"/>
              <a:gd name="T15" fmla="*/ 2329 h 2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95" h="2330">
                <a:moveTo>
                  <a:pt x="423" y="2329"/>
                </a:moveTo>
                <a:lnTo>
                  <a:pt x="423" y="582"/>
                </a:lnTo>
                <a:lnTo>
                  <a:pt x="0" y="582"/>
                </a:lnTo>
                <a:lnTo>
                  <a:pt x="847" y="0"/>
                </a:lnTo>
                <a:lnTo>
                  <a:pt x="1694" y="582"/>
                </a:lnTo>
                <a:lnTo>
                  <a:pt x="1270" y="582"/>
                </a:lnTo>
                <a:lnTo>
                  <a:pt x="1270" y="2329"/>
                </a:lnTo>
                <a:lnTo>
                  <a:pt x="423" y="2329"/>
                </a:lnTo>
              </a:path>
            </a:pathLst>
          </a:custGeom>
          <a:solidFill>
            <a:srgbClr val="00CC99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AutoShape 23"/>
          <p:cNvSpPr>
            <a:spLocks noChangeArrowheads="1"/>
          </p:cNvSpPr>
          <p:nvPr/>
        </p:nvSpPr>
        <p:spPr bwMode="auto">
          <a:xfrm>
            <a:off x="228600" y="2971800"/>
            <a:ext cx="758825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algn="ct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15384" name="Line 24"/>
          <p:cNvSpPr>
            <a:spLocks noChangeShapeType="1"/>
          </p:cNvSpPr>
          <p:nvPr/>
        </p:nvSpPr>
        <p:spPr bwMode="auto">
          <a:xfrm flipV="1">
            <a:off x="990600" y="3046413"/>
            <a:ext cx="381000" cy="155575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522061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24CE120-B966-4661-B317-BD086758E213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17</a:t>
            </a:fld>
            <a:endParaRPr lang="en-GB" sz="140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Prototyping Model</a:t>
            </a:r>
            <a:br>
              <a:rPr lang="en-GB" b="1" dirty="0"/>
            </a:br>
            <a:r>
              <a:rPr lang="en-GB" b="1" dirty="0"/>
              <a:t>(Description)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  <a:ln/>
        </p:spPr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Follows an evolutionary and iterative approach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Used when requirements are </a:t>
            </a:r>
            <a:r>
              <a:rPr lang="en-GB" sz="2800" u="sng" dirty="0"/>
              <a:t>not</a:t>
            </a:r>
            <a:r>
              <a:rPr lang="en-GB" sz="2800" dirty="0"/>
              <a:t> well understood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Serves as a mechanism for identifying software requirements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Focuses on those aspects of the software that are visible to the customer/user</a:t>
            </a:r>
          </a:p>
          <a:p>
            <a: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Feedback is used to refine the prototype</a:t>
            </a:r>
          </a:p>
        </p:txBody>
      </p:sp>
    </p:spTree>
    <p:extLst>
      <p:ext uri="{BB962C8B-B14F-4D97-AF65-F5344CB8AC3E}">
        <p14:creationId xmlns:p14="http://schemas.microsoft.com/office/powerpoint/2010/main" xmlns="" val="1202191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F9FF1B5B-D1AF-4199-A5C0-A305800B974A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18</a:t>
            </a:fld>
            <a:endParaRPr lang="en-GB" sz="140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Prototyping Model</a:t>
            </a:r>
            <a:br>
              <a:rPr lang="en-GB" b="1" dirty="0"/>
            </a:br>
            <a:r>
              <a:rPr lang="en-GB" b="1" dirty="0"/>
              <a:t>(Potential Problems)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114800"/>
          </a:xfrm>
          <a:ln/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The customer sees a "working version" of the software, wants to stop all development and then buy the prototype after a "few fixes" are made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Developers often make implementation compromises to get the software running quickly (e.g., language choice, user interface, operating system choice, inefficient algorithms)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Lesson learned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/>
              <a:t>Define the rules up front on the final disposition of the prototype before it is built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/>
              <a:t>In most circumstances, plan to discard the prototype and engineer the actual production software with a goal toward quality</a:t>
            </a:r>
          </a:p>
        </p:txBody>
      </p:sp>
    </p:spTree>
    <p:extLst>
      <p:ext uri="{BB962C8B-B14F-4D97-AF65-F5344CB8AC3E}">
        <p14:creationId xmlns:p14="http://schemas.microsoft.com/office/powerpoint/2010/main" xmlns="" val="200204534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DD17BBB0-F179-4B42-AA8A-0457DDFD1572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19</a:t>
            </a:fld>
            <a:endParaRPr lang="en-GB" sz="140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Spiral Model</a:t>
            </a:r>
            <a:br>
              <a:rPr lang="en-GB" b="1" dirty="0"/>
            </a:br>
            <a:r>
              <a:rPr lang="en-GB" b="1" dirty="0"/>
              <a:t>(Diagram)</a:t>
            </a:r>
          </a:p>
        </p:txBody>
      </p:sp>
      <p:sp>
        <p:nvSpPr>
          <p:cNvPr id="18446" name="Freeform 14"/>
          <p:cNvSpPr>
            <a:spLocks/>
          </p:cNvSpPr>
          <p:nvPr/>
        </p:nvSpPr>
        <p:spPr bwMode="auto">
          <a:xfrm>
            <a:off x="2792413" y="2095500"/>
            <a:ext cx="3746500" cy="3441700"/>
          </a:xfrm>
          <a:custGeom>
            <a:avLst/>
            <a:gdLst>
              <a:gd name="T0" fmla="*/ 1200 w 2360"/>
              <a:gd name="T1" fmla="*/ 1176 h 2168"/>
              <a:gd name="T2" fmla="*/ 1104 w 2360"/>
              <a:gd name="T3" fmla="*/ 1032 h 2168"/>
              <a:gd name="T4" fmla="*/ 1152 w 2360"/>
              <a:gd name="T5" fmla="*/ 936 h 2168"/>
              <a:gd name="T6" fmla="*/ 1344 w 2360"/>
              <a:gd name="T7" fmla="*/ 888 h 2168"/>
              <a:gd name="T8" fmla="*/ 1440 w 2360"/>
              <a:gd name="T9" fmla="*/ 936 h 2168"/>
              <a:gd name="T10" fmla="*/ 1488 w 2360"/>
              <a:gd name="T11" fmla="*/ 1080 h 2168"/>
              <a:gd name="T12" fmla="*/ 1488 w 2360"/>
              <a:gd name="T13" fmla="*/ 1176 h 2168"/>
              <a:gd name="T14" fmla="*/ 1392 w 2360"/>
              <a:gd name="T15" fmla="*/ 1272 h 2168"/>
              <a:gd name="T16" fmla="*/ 1200 w 2360"/>
              <a:gd name="T17" fmla="*/ 1320 h 2168"/>
              <a:gd name="T18" fmla="*/ 1056 w 2360"/>
              <a:gd name="T19" fmla="*/ 1224 h 2168"/>
              <a:gd name="T20" fmla="*/ 960 w 2360"/>
              <a:gd name="T21" fmla="*/ 1128 h 2168"/>
              <a:gd name="T22" fmla="*/ 960 w 2360"/>
              <a:gd name="T23" fmla="*/ 936 h 2168"/>
              <a:gd name="T24" fmla="*/ 1056 w 2360"/>
              <a:gd name="T25" fmla="*/ 792 h 2168"/>
              <a:gd name="T26" fmla="*/ 1248 w 2360"/>
              <a:gd name="T27" fmla="*/ 744 h 2168"/>
              <a:gd name="T28" fmla="*/ 1488 w 2360"/>
              <a:gd name="T29" fmla="*/ 744 h 2168"/>
              <a:gd name="T30" fmla="*/ 1536 w 2360"/>
              <a:gd name="T31" fmla="*/ 792 h 2168"/>
              <a:gd name="T32" fmla="*/ 1632 w 2360"/>
              <a:gd name="T33" fmla="*/ 984 h 2168"/>
              <a:gd name="T34" fmla="*/ 1632 w 2360"/>
              <a:gd name="T35" fmla="*/ 1176 h 2168"/>
              <a:gd name="T36" fmla="*/ 1632 w 2360"/>
              <a:gd name="T37" fmla="*/ 1320 h 2168"/>
              <a:gd name="T38" fmla="*/ 1392 w 2360"/>
              <a:gd name="T39" fmla="*/ 1464 h 2168"/>
              <a:gd name="T40" fmla="*/ 1056 w 2360"/>
              <a:gd name="T41" fmla="*/ 1464 h 2168"/>
              <a:gd name="T42" fmla="*/ 816 w 2360"/>
              <a:gd name="T43" fmla="*/ 1320 h 2168"/>
              <a:gd name="T44" fmla="*/ 720 w 2360"/>
              <a:gd name="T45" fmla="*/ 984 h 2168"/>
              <a:gd name="T46" fmla="*/ 768 w 2360"/>
              <a:gd name="T47" fmla="*/ 744 h 2168"/>
              <a:gd name="T48" fmla="*/ 912 w 2360"/>
              <a:gd name="T49" fmla="*/ 600 h 2168"/>
              <a:gd name="T50" fmla="*/ 1152 w 2360"/>
              <a:gd name="T51" fmla="*/ 552 h 2168"/>
              <a:gd name="T52" fmla="*/ 1440 w 2360"/>
              <a:gd name="T53" fmla="*/ 504 h 2168"/>
              <a:gd name="T54" fmla="*/ 1632 w 2360"/>
              <a:gd name="T55" fmla="*/ 648 h 2168"/>
              <a:gd name="T56" fmla="*/ 1776 w 2360"/>
              <a:gd name="T57" fmla="*/ 936 h 2168"/>
              <a:gd name="T58" fmla="*/ 1872 w 2360"/>
              <a:gd name="T59" fmla="*/ 1224 h 2168"/>
              <a:gd name="T60" fmla="*/ 1776 w 2360"/>
              <a:gd name="T61" fmla="*/ 1512 h 2168"/>
              <a:gd name="T62" fmla="*/ 1392 w 2360"/>
              <a:gd name="T63" fmla="*/ 1656 h 2168"/>
              <a:gd name="T64" fmla="*/ 1056 w 2360"/>
              <a:gd name="T65" fmla="*/ 1656 h 2168"/>
              <a:gd name="T66" fmla="*/ 768 w 2360"/>
              <a:gd name="T67" fmla="*/ 1608 h 2168"/>
              <a:gd name="T68" fmla="*/ 528 w 2360"/>
              <a:gd name="T69" fmla="*/ 1320 h 2168"/>
              <a:gd name="T70" fmla="*/ 480 w 2360"/>
              <a:gd name="T71" fmla="*/ 984 h 2168"/>
              <a:gd name="T72" fmla="*/ 480 w 2360"/>
              <a:gd name="T73" fmla="*/ 936 h 2168"/>
              <a:gd name="T74" fmla="*/ 480 w 2360"/>
              <a:gd name="T75" fmla="*/ 744 h 2168"/>
              <a:gd name="T76" fmla="*/ 720 w 2360"/>
              <a:gd name="T77" fmla="*/ 504 h 2168"/>
              <a:gd name="T78" fmla="*/ 960 w 2360"/>
              <a:gd name="T79" fmla="*/ 360 h 2168"/>
              <a:gd name="T80" fmla="*/ 1392 w 2360"/>
              <a:gd name="T81" fmla="*/ 312 h 2168"/>
              <a:gd name="T82" fmla="*/ 1776 w 2360"/>
              <a:gd name="T83" fmla="*/ 456 h 2168"/>
              <a:gd name="T84" fmla="*/ 1968 w 2360"/>
              <a:gd name="T85" fmla="*/ 744 h 2168"/>
              <a:gd name="T86" fmla="*/ 2016 w 2360"/>
              <a:gd name="T87" fmla="*/ 1032 h 2168"/>
              <a:gd name="T88" fmla="*/ 2064 w 2360"/>
              <a:gd name="T89" fmla="*/ 1464 h 2168"/>
              <a:gd name="T90" fmla="*/ 1872 w 2360"/>
              <a:gd name="T91" fmla="*/ 1704 h 2168"/>
              <a:gd name="T92" fmla="*/ 1824 w 2360"/>
              <a:gd name="T93" fmla="*/ 1704 h 2168"/>
              <a:gd name="T94" fmla="*/ 1488 w 2360"/>
              <a:gd name="T95" fmla="*/ 1800 h 2168"/>
              <a:gd name="T96" fmla="*/ 960 w 2360"/>
              <a:gd name="T97" fmla="*/ 1848 h 2168"/>
              <a:gd name="T98" fmla="*/ 528 w 2360"/>
              <a:gd name="T99" fmla="*/ 1752 h 2168"/>
              <a:gd name="T100" fmla="*/ 288 w 2360"/>
              <a:gd name="T101" fmla="*/ 1320 h 2168"/>
              <a:gd name="T102" fmla="*/ 288 w 2360"/>
              <a:gd name="T103" fmla="*/ 744 h 2168"/>
              <a:gd name="T104" fmla="*/ 528 w 2360"/>
              <a:gd name="T105" fmla="*/ 312 h 2168"/>
              <a:gd name="T106" fmla="*/ 1104 w 2360"/>
              <a:gd name="T107" fmla="*/ 72 h 2168"/>
              <a:gd name="T108" fmla="*/ 1872 w 2360"/>
              <a:gd name="T109" fmla="*/ 120 h 2168"/>
              <a:gd name="T110" fmla="*/ 2208 w 2360"/>
              <a:gd name="T111" fmla="*/ 792 h 2168"/>
              <a:gd name="T112" fmla="*/ 2352 w 2360"/>
              <a:gd name="T113" fmla="*/ 1416 h 2168"/>
              <a:gd name="T114" fmla="*/ 2160 w 2360"/>
              <a:gd name="T115" fmla="*/ 1896 h 2168"/>
              <a:gd name="T116" fmla="*/ 1536 w 2360"/>
              <a:gd name="T117" fmla="*/ 2088 h 2168"/>
              <a:gd name="T118" fmla="*/ 912 w 2360"/>
              <a:gd name="T119" fmla="*/ 2136 h 2168"/>
              <a:gd name="T120" fmla="*/ 480 w 2360"/>
              <a:gd name="T121" fmla="*/ 2088 h 2168"/>
              <a:gd name="T122" fmla="*/ 96 w 2360"/>
              <a:gd name="T123" fmla="*/ 1656 h 2168"/>
              <a:gd name="T124" fmla="*/ 0 w 2360"/>
              <a:gd name="T125" fmla="*/ 132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60" h="2168">
                <a:moveTo>
                  <a:pt x="1200" y="1176"/>
                </a:moveTo>
                <a:cubicBezTo>
                  <a:pt x="1156" y="1124"/>
                  <a:pt x="1112" y="1072"/>
                  <a:pt x="1104" y="1032"/>
                </a:cubicBezTo>
                <a:cubicBezTo>
                  <a:pt x="1096" y="992"/>
                  <a:pt x="1112" y="960"/>
                  <a:pt x="1152" y="936"/>
                </a:cubicBezTo>
                <a:cubicBezTo>
                  <a:pt x="1192" y="912"/>
                  <a:pt x="1296" y="888"/>
                  <a:pt x="1344" y="888"/>
                </a:cubicBezTo>
                <a:cubicBezTo>
                  <a:pt x="1392" y="888"/>
                  <a:pt x="1416" y="904"/>
                  <a:pt x="1440" y="936"/>
                </a:cubicBezTo>
                <a:cubicBezTo>
                  <a:pt x="1464" y="968"/>
                  <a:pt x="1480" y="1040"/>
                  <a:pt x="1488" y="1080"/>
                </a:cubicBezTo>
                <a:cubicBezTo>
                  <a:pt x="1496" y="1120"/>
                  <a:pt x="1504" y="1144"/>
                  <a:pt x="1488" y="1176"/>
                </a:cubicBezTo>
                <a:cubicBezTo>
                  <a:pt x="1472" y="1208"/>
                  <a:pt x="1440" y="1248"/>
                  <a:pt x="1392" y="1272"/>
                </a:cubicBezTo>
                <a:cubicBezTo>
                  <a:pt x="1344" y="1296"/>
                  <a:pt x="1256" y="1328"/>
                  <a:pt x="1200" y="1320"/>
                </a:cubicBezTo>
                <a:cubicBezTo>
                  <a:pt x="1144" y="1312"/>
                  <a:pt x="1096" y="1256"/>
                  <a:pt x="1056" y="1224"/>
                </a:cubicBezTo>
                <a:cubicBezTo>
                  <a:pt x="1016" y="1192"/>
                  <a:pt x="976" y="1176"/>
                  <a:pt x="960" y="1128"/>
                </a:cubicBezTo>
                <a:cubicBezTo>
                  <a:pt x="944" y="1080"/>
                  <a:pt x="944" y="992"/>
                  <a:pt x="960" y="936"/>
                </a:cubicBezTo>
                <a:cubicBezTo>
                  <a:pt x="976" y="880"/>
                  <a:pt x="1008" y="824"/>
                  <a:pt x="1056" y="792"/>
                </a:cubicBezTo>
                <a:cubicBezTo>
                  <a:pt x="1104" y="760"/>
                  <a:pt x="1176" y="752"/>
                  <a:pt x="1248" y="744"/>
                </a:cubicBezTo>
                <a:cubicBezTo>
                  <a:pt x="1320" y="736"/>
                  <a:pt x="1440" y="736"/>
                  <a:pt x="1488" y="744"/>
                </a:cubicBezTo>
                <a:cubicBezTo>
                  <a:pt x="1536" y="752"/>
                  <a:pt x="1512" y="752"/>
                  <a:pt x="1536" y="792"/>
                </a:cubicBezTo>
                <a:cubicBezTo>
                  <a:pt x="1560" y="832"/>
                  <a:pt x="1616" y="920"/>
                  <a:pt x="1632" y="984"/>
                </a:cubicBezTo>
                <a:cubicBezTo>
                  <a:pt x="1648" y="1048"/>
                  <a:pt x="1632" y="1120"/>
                  <a:pt x="1632" y="1176"/>
                </a:cubicBezTo>
                <a:cubicBezTo>
                  <a:pt x="1632" y="1232"/>
                  <a:pt x="1672" y="1272"/>
                  <a:pt x="1632" y="1320"/>
                </a:cubicBezTo>
                <a:cubicBezTo>
                  <a:pt x="1592" y="1368"/>
                  <a:pt x="1488" y="1440"/>
                  <a:pt x="1392" y="1464"/>
                </a:cubicBezTo>
                <a:cubicBezTo>
                  <a:pt x="1296" y="1488"/>
                  <a:pt x="1152" y="1488"/>
                  <a:pt x="1056" y="1464"/>
                </a:cubicBezTo>
                <a:cubicBezTo>
                  <a:pt x="960" y="1440"/>
                  <a:pt x="872" y="1400"/>
                  <a:pt x="816" y="1320"/>
                </a:cubicBezTo>
                <a:cubicBezTo>
                  <a:pt x="760" y="1240"/>
                  <a:pt x="728" y="1080"/>
                  <a:pt x="720" y="984"/>
                </a:cubicBezTo>
                <a:cubicBezTo>
                  <a:pt x="712" y="888"/>
                  <a:pt x="736" y="808"/>
                  <a:pt x="768" y="744"/>
                </a:cubicBezTo>
                <a:cubicBezTo>
                  <a:pt x="800" y="680"/>
                  <a:pt x="848" y="632"/>
                  <a:pt x="912" y="600"/>
                </a:cubicBezTo>
                <a:cubicBezTo>
                  <a:pt x="976" y="568"/>
                  <a:pt x="1064" y="568"/>
                  <a:pt x="1152" y="552"/>
                </a:cubicBezTo>
                <a:cubicBezTo>
                  <a:pt x="1240" y="536"/>
                  <a:pt x="1360" y="488"/>
                  <a:pt x="1440" y="504"/>
                </a:cubicBezTo>
                <a:cubicBezTo>
                  <a:pt x="1520" y="520"/>
                  <a:pt x="1576" y="576"/>
                  <a:pt x="1632" y="648"/>
                </a:cubicBezTo>
                <a:cubicBezTo>
                  <a:pt x="1688" y="720"/>
                  <a:pt x="1736" y="840"/>
                  <a:pt x="1776" y="936"/>
                </a:cubicBezTo>
                <a:cubicBezTo>
                  <a:pt x="1816" y="1032"/>
                  <a:pt x="1872" y="1128"/>
                  <a:pt x="1872" y="1224"/>
                </a:cubicBezTo>
                <a:cubicBezTo>
                  <a:pt x="1872" y="1320"/>
                  <a:pt x="1856" y="1440"/>
                  <a:pt x="1776" y="1512"/>
                </a:cubicBezTo>
                <a:cubicBezTo>
                  <a:pt x="1696" y="1584"/>
                  <a:pt x="1512" y="1632"/>
                  <a:pt x="1392" y="1656"/>
                </a:cubicBezTo>
                <a:cubicBezTo>
                  <a:pt x="1272" y="1680"/>
                  <a:pt x="1160" y="1664"/>
                  <a:pt x="1056" y="1656"/>
                </a:cubicBezTo>
                <a:cubicBezTo>
                  <a:pt x="952" y="1648"/>
                  <a:pt x="856" y="1664"/>
                  <a:pt x="768" y="1608"/>
                </a:cubicBezTo>
                <a:cubicBezTo>
                  <a:pt x="680" y="1552"/>
                  <a:pt x="576" y="1424"/>
                  <a:pt x="528" y="1320"/>
                </a:cubicBezTo>
                <a:cubicBezTo>
                  <a:pt x="480" y="1216"/>
                  <a:pt x="488" y="1048"/>
                  <a:pt x="480" y="984"/>
                </a:cubicBezTo>
                <a:cubicBezTo>
                  <a:pt x="472" y="920"/>
                  <a:pt x="480" y="976"/>
                  <a:pt x="480" y="936"/>
                </a:cubicBezTo>
                <a:cubicBezTo>
                  <a:pt x="480" y="896"/>
                  <a:pt x="440" y="816"/>
                  <a:pt x="480" y="744"/>
                </a:cubicBezTo>
                <a:cubicBezTo>
                  <a:pt x="520" y="672"/>
                  <a:pt x="640" y="568"/>
                  <a:pt x="720" y="504"/>
                </a:cubicBezTo>
                <a:cubicBezTo>
                  <a:pt x="800" y="440"/>
                  <a:pt x="848" y="392"/>
                  <a:pt x="960" y="360"/>
                </a:cubicBezTo>
                <a:cubicBezTo>
                  <a:pt x="1072" y="328"/>
                  <a:pt x="1256" y="296"/>
                  <a:pt x="1392" y="312"/>
                </a:cubicBezTo>
                <a:cubicBezTo>
                  <a:pt x="1528" y="328"/>
                  <a:pt x="1680" y="384"/>
                  <a:pt x="1776" y="456"/>
                </a:cubicBezTo>
                <a:cubicBezTo>
                  <a:pt x="1872" y="528"/>
                  <a:pt x="1928" y="648"/>
                  <a:pt x="1968" y="744"/>
                </a:cubicBezTo>
                <a:cubicBezTo>
                  <a:pt x="2008" y="840"/>
                  <a:pt x="2000" y="912"/>
                  <a:pt x="2016" y="1032"/>
                </a:cubicBezTo>
                <a:cubicBezTo>
                  <a:pt x="2032" y="1152"/>
                  <a:pt x="2088" y="1352"/>
                  <a:pt x="2064" y="1464"/>
                </a:cubicBezTo>
                <a:cubicBezTo>
                  <a:pt x="2040" y="1576"/>
                  <a:pt x="1912" y="1664"/>
                  <a:pt x="1872" y="1704"/>
                </a:cubicBezTo>
                <a:cubicBezTo>
                  <a:pt x="1832" y="1744"/>
                  <a:pt x="1888" y="1688"/>
                  <a:pt x="1824" y="1704"/>
                </a:cubicBezTo>
                <a:cubicBezTo>
                  <a:pt x="1760" y="1720"/>
                  <a:pt x="1632" y="1776"/>
                  <a:pt x="1488" y="1800"/>
                </a:cubicBezTo>
                <a:cubicBezTo>
                  <a:pt x="1344" y="1824"/>
                  <a:pt x="1120" y="1856"/>
                  <a:pt x="960" y="1848"/>
                </a:cubicBezTo>
                <a:cubicBezTo>
                  <a:pt x="800" y="1840"/>
                  <a:pt x="640" y="1840"/>
                  <a:pt x="528" y="1752"/>
                </a:cubicBezTo>
                <a:cubicBezTo>
                  <a:pt x="416" y="1664"/>
                  <a:pt x="328" y="1488"/>
                  <a:pt x="288" y="1320"/>
                </a:cubicBezTo>
                <a:cubicBezTo>
                  <a:pt x="248" y="1152"/>
                  <a:pt x="248" y="912"/>
                  <a:pt x="288" y="744"/>
                </a:cubicBezTo>
                <a:cubicBezTo>
                  <a:pt x="328" y="576"/>
                  <a:pt x="392" y="424"/>
                  <a:pt x="528" y="312"/>
                </a:cubicBezTo>
                <a:cubicBezTo>
                  <a:pt x="664" y="200"/>
                  <a:pt x="880" y="104"/>
                  <a:pt x="1104" y="72"/>
                </a:cubicBezTo>
                <a:cubicBezTo>
                  <a:pt x="1328" y="40"/>
                  <a:pt x="1688" y="0"/>
                  <a:pt x="1872" y="120"/>
                </a:cubicBezTo>
                <a:cubicBezTo>
                  <a:pt x="2056" y="240"/>
                  <a:pt x="2128" y="576"/>
                  <a:pt x="2208" y="792"/>
                </a:cubicBezTo>
                <a:cubicBezTo>
                  <a:pt x="2288" y="1008"/>
                  <a:pt x="2360" y="1232"/>
                  <a:pt x="2352" y="1416"/>
                </a:cubicBezTo>
                <a:cubicBezTo>
                  <a:pt x="2344" y="1600"/>
                  <a:pt x="2296" y="1784"/>
                  <a:pt x="2160" y="1896"/>
                </a:cubicBezTo>
                <a:cubicBezTo>
                  <a:pt x="2024" y="2008"/>
                  <a:pt x="1744" y="2048"/>
                  <a:pt x="1536" y="2088"/>
                </a:cubicBezTo>
                <a:cubicBezTo>
                  <a:pt x="1328" y="2128"/>
                  <a:pt x="1088" y="2136"/>
                  <a:pt x="912" y="2136"/>
                </a:cubicBezTo>
                <a:cubicBezTo>
                  <a:pt x="736" y="2136"/>
                  <a:pt x="616" y="2168"/>
                  <a:pt x="480" y="2088"/>
                </a:cubicBezTo>
                <a:cubicBezTo>
                  <a:pt x="344" y="2008"/>
                  <a:pt x="176" y="1784"/>
                  <a:pt x="96" y="1656"/>
                </a:cubicBezTo>
                <a:cubicBezTo>
                  <a:pt x="16" y="1528"/>
                  <a:pt x="8" y="1424"/>
                  <a:pt x="0" y="13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 flipH="1">
            <a:off x="2335213" y="3886200"/>
            <a:ext cx="2514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H="1" flipV="1">
            <a:off x="4011613" y="2057400"/>
            <a:ext cx="838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 flipV="1">
            <a:off x="4849813" y="2362200"/>
            <a:ext cx="18288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4849813" y="3886200"/>
            <a:ext cx="20574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 flipH="1">
            <a:off x="4545013" y="3886200"/>
            <a:ext cx="3048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2" name="Text Box 20"/>
          <p:cNvSpPr txBox="1">
            <a:spLocks noChangeArrowheads="1"/>
          </p:cNvSpPr>
          <p:nvPr/>
        </p:nvSpPr>
        <p:spPr bwMode="auto">
          <a:xfrm>
            <a:off x="1328738" y="4686300"/>
            <a:ext cx="7778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/>
              <a:t>Start</a:t>
            </a:r>
          </a:p>
        </p:txBody>
      </p:sp>
      <p:sp>
        <p:nvSpPr>
          <p:cNvPr id="18454" name="Text Box 22"/>
          <p:cNvSpPr txBox="1">
            <a:spLocks noChangeArrowheads="1"/>
          </p:cNvSpPr>
          <p:nvPr/>
        </p:nvSpPr>
        <p:spPr bwMode="auto">
          <a:xfrm>
            <a:off x="1295400" y="3429000"/>
            <a:ext cx="762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>
                <a:solidFill>
                  <a:schemeClr val="tx1"/>
                </a:solidFill>
              </a:rPr>
              <a:t>Start</a:t>
            </a:r>
          </a:p>
        </p:txBody>
      </p:sp>
      <p:sp>
        <p:nvSpPr>
          <p:cNvPr id="18455" name="Line 23"/>
          <p:cNvSpPr>
            <a:spLocks noChangeShapeType="1"/>
          </p:cNvSpPr>
          <p:nvPr/>
        </p:nvSpPr>
        <p:spPr bwMode="auto">
          <a:xfrm>
            <a:off x="1905000" y="3657600"/>
            <a:ext cx="2667000" cy="228600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56" name="Text Box 24"/>
          <p:cNvSpPr txBox="1">
            <a:spLocks noChangeArrowheads="1"/>
          </p:cNvSpPr>
          <p:nvPr/>
        </p:nvSpPr>
        <p:spPr bwMode="auto">
          <a:xfrm>
            <a:off x="1268413" y="2335213"/>
            <a:ext cx="18176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Communication</a:t>
            </a:r>
          </a:p>
        </p:txBody>
      </p: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4545013" y="1600200"/>
            <a:ext cx="1085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Planning</a:t>
            </a:r>
          </a:p>
        </p:txBody>
      </p:sp>
      <p:sp>
        <p:nvSpPr>
          <p:cNvPr id="18458" name="Text Box 26"/>
          <p:cNvSpPr txBox="1">
            <a:spLocks noChangeArrowheads="1"/>
          </p:cNvSpPr>
          <p:nvPr/>
        </p:nvSpPr>
        <p:spPr bwMode="auto">
          <a:xfrm>
            <a:off x="6983413" y="3352800"/>
            <a:ext cx="11699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Modeling</a:t>
            </a:r>
          </a:p>
        </p:txBody>
      </p:sp>
      <p:sp>
        <p:nvSpPr>
          <p:cNvPr id="18459" name="Text Box 27"/>
          <p:cNvSpPr txBox="1">
            <a:spLocks noChangeArrowheads="1"/>
          </p:cNvSpPr>
          <p:nvPr/>
        </p:nvSpPr>
        <p:spPr bwMode="auto">
          <a:xfrm>
            <a:off x="5459413" y="5638800"/>
            <a:ext cx="14938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Construction</a:t>
            </a:r>
          </a:p>
        </p:txBody>
      </p:sp>
      <p:sp>
        <p:nvSpPr>
          <p:cNvPr id="18460" name="Text Box 28"/>
          <p:cNvSpPr txBox="1">
            <a:spLocks noChangeArrowheads="1"/>
          </p:cNvSpPr>
          <p:nvPr/>
        </p:nvSpPr>
        <p:spPr bwMode="auto">
          <a:xfrm>
            <a:off x="2030413" y="5638800"/>
            <a:ext cx="1438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Deployment</a:t>
            </a:r>
          </a:p>
        </p:txBody>
      </p:sp>
    </p:spTree>
    <p:extLst>
      <p:ext uri="{BB962C8B-B14F-4D97-AF65-F5344CB8AC3E}">
        <p14:creationId xmlns:p14="http://schemas.microsoft.com/office/powerpoint/2010/main" xmlns="" val="372706779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B6FAC93-D6E9-4409-9648-C741C983B9B7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20</a:t>
            </a:fld>
            <a:endParaRPr lang="en-GB" sz="140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28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Spiral Model</a:t>
            </a:r>
            <a:br>
              <a:rPr lang="en-GB" b="1" dirty="0"/>
            </a:br>
            <a:r>
              <a:rPr lang="en-GB" b="1" dirty="0"/>
              <a:t>(Description)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71650"/>
            <a:ext cx="8763000" cy="4552950"/>
          </a:xfrm>
          <a:ln/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 smtClean="0"/>
              <a:t>Follows </a:t>
            </a:r>
            <a:r>
              <a:rPr lang="en-GB" sz="2800" dirty="0"/>
              <a:t>an evolutionary approach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Used when requirements are </a:t>
            </a:r>
            <a:r>
              <a:rPr lang="en-GB" sz="2800" u="sng" dirty="0"/>
              <a:t>not</a:t>
            </a:r>
            <a:r>
              <a:rPr lang="en-GB" sz="2800" dirty="0"/>
              <a:t> well understood and risks are high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Inner spirals focus on identifying software requirements and project risks; may also incorporate prototyping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 dirty="0"/>
              <a:t>Outer spirals take on a classical waterfall approach after requirements have been defined, but permit iterative growth of the </a:t>
            </a:r>
            <a:r>
              <a:rPr lang="en-GB" sz="2800" dirty="0" smtClean="0"/>
              <a:t>software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xmlns="" val="36797497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Operates as a risk-driven model…a go/no-go decision occurs after each complete spiral in order to react to risk determinations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Requires considerable expertise in risk assessment</a:t>
            </a:r>
          </a:p>
          <a:p>
            <a:pPr>
              <a:lnSpc>
                <a:spcPct val="90000"/>
              </a:lnSpc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/>
              <a:t>Serves as a realistic model for large-scale software development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315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1"/>
          <p:cNvSpPr txBox="1">
            <a:spLocks noChangeArrowheads="1"/>
          </p:cNvSpPr>
          <p:nvPr/>
        </p:nvSpPr>
        <p:spPr bwMode="auto">
          <a:xfrm>
            <a:off x="6553200" y="6248400"/>
            <a:ext cx="1905000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95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78175B82-D5FC-4F8F-B82A-DEB1217A7AB4}" type="slidenum">
              <a:rPr lang="en-GB" sz="1400"/>
              <a:pPr algn="r" eaLnBrk="1" hangingPunct="1">
                <a:lnSpc>
                  <a:spcPct val="95000"/>
                </a:lnSpc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22</a:t>
            </a:fld>
            <a:endParaRPr lang="en-GB" sz="140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00063"/>
            <a:ext cx="7772400" cy="1362075"/>
          </a:xfrm>
          <a:ln/>
        </p:spPr>
        <p:txBody>
          <a:bodyPr>
            <a:normAutofit fontScale="90000"/>
          </a:bodyPr>
          <a:lstStyle/>
          <a:p>
            <a:pPr>
              <a:lnSpc>
                <a:spcPct val="95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b="1" dirty="0"/>
              <a:t>General Weaknesses of Evolutionary Process Models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153400" cy="4157663"/>
          </a:xfrm>
          <a:ln/>
        </p:spPr>
        <p:txBody>
          <a:bodyPr>
            <a:noAutofit/>
          </a:bodyPr>
          <a:lstStyle/>
          <a:p>
            <a:pPr marL="531813" indent="-531813">
              <a:lnSpc>
                <a:spcPct val="90000"/>
              </a:lnSpc>
              <a:spcBef>
                <a:spcPts val="600"/>
              </a:spcBef>
              <a:buFont typeface="Times New Roman" pitchFamily="18" charset="0"/>
              <a:buAutoNum type="arabicParenR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en-GB" sz="2800" dirty="0"/>
              <a:t>Prototyping poses a problem to project planning because of the uncertain number of iterations required to construct the product</a:t>
            </a:r>
          </a:p>
          <a:p>
            <a:pPr marL="531813" indent="-531813">
              <a:lnSpc>
                <a:spcPct val="90000"/>
              </a:lnSpc>
              <a:spcBef>
                <a:spcPts val="600"/>
              </a:spcBef>
              <a:buFont typeface="Times New Roman" pitchFamily="18" charset="0"/>
              <a:buAutoNum type="arabicParenR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en-GB" sz="2800" dirty="0"/>
              <a:t>Evolutionary software processes do not establish the maximum speed of the evolution</a:t>
            </a:r>
          </a:p>
          <a:p>
            <a:pPr marL="914400" lvl="1" indent="-457200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en-GB" sz="2400" dirty="0"/>
              <a:t>If too fast, the process will fall into chaos</a:t>
            </a:r>
          </a:p>
          <a:p>
            <a:pPr marL="914400" lvl="1" indent="-457200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en-GB" sz="2400" dirty="0"/>
              <a:t>If too slow, productivity could be </a:t>
            </a:r>
            <a:r>
              <a:rPr lang="en-GB" sz="2400" dirty="0" smtClean="0"/>
              <a:t>affected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xmlns="" val="17856506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1813" indent="-531813">
              <a:lnSpc>
                <a:spcPct val="90000"/>
              </a:lnSpc>
              <a:spcBef>
                <a:spcPts val="600"/>
              </a:spcBef>
              <a:buFont typeface="+mj-lt"/>
              <a:buAutoNum type="arabicParenR" startAt="3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en-GB" sz="2800" dirty="0" smtClean="0"/>
              <a:t>Software processes should focus first on flexibility and extensibility, and second on high quality</a:t>
            </a:r>
          </a:p>
          <a:p>
            <a:pPr marL="914400" lvl="1" indent="-457200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en-GB" sz="2400" dirty="0" smtClean="0"/>
              <a:t>We should prioritize the speed of the development over zero defects</a:t>
            </a:r>
          </a:p>
          <a:p>
            <a:pPr marL="914400" lvl="1" indent="-457200">
              <a:lnSpc>
                <a:spcPct val="90000"/>
              </a:lnSpc>
              <a:spcBef>
                <a:spcPts val="500"/>
              </a:spcBef>
              <a:buFont typeface="Times New Roman" pitchFamily="18" charset="0"/>
              <a:buChar char="•"/>
              <a:tabLst>
                <a:tab pos="1101725" algn="l"/>
                <a:tab pos="2016125" algn="l"/>
                <a:tab pos="2930525" algn="l"/>
                <a:tab pos="3844925" algn="l"/>
                <a:tab pos="4759325" algn="l"/>
                <a:tab pos="5673725" algn="l"/>
                <a:tab pos="6588125" algn="l"/>
                <a:tab pos="7502525" algn="l"/>
                <a:tab pos="8416925" algn="l"/>
                <a:tab pos="9331325" algn="l"/>
                <a:tab pos="10245725" algn="l"/>
              </a:tabLst>
            </a:pPr>
            <a:r>
              <a:rPr lang="en-GB" sz="2400" dirty="0" smtClean="0"/>
              <a:t>Extending the development in order to reach higher quality could result in late delivery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342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963</Words>
  <Application>Microsoft Office PowerPoint</Application>
  <PresentationFormat>On-screen Show (4:3)</PresentationFormat>
  <Paragraphs>175</Paragraphs>
  <Slides>23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Software Process Models     </vt:lpstr>
      <vt:lpstr>Outline</vt:lpstr>
      <vt:lpstr>Generic Process Framework</vt:lpstr>
      <vt:lpstr>Slide 4</vt:lpstr>
      <vt:lpstr>Modelling: Software Requirements Analysis</vt:lpstr>
      <vt:lpstr>Modelling: Software Design</vt:lpstr>
      <vt:lpstr>Slide 7</vt:lpstr>
      <vt:lpstr>Traditional Process Models</vt:lpstr>
      <vt:lpstr>Process Model</vt:lpstr>
      <vt:lpstr>Waterfall Model (Diagram)</vt:lpstr>
      <vt:lpstr>Waterfall Model (Description)</vt:lpstr>
      <vt:lpstr>Waterfall Model (Problems)</vt:lpstr>
      <vt:lpstr>Waterfall Model with Feedback (Diagram)</vt:lpstr>
      <vt:lpstr>Incremental Model (Diagram)</vt:lpstr>
      <vt:lpstr>Incremental Model (Description)</vt:lpstr>
      <vt:lpstr>Prototyping Model (Diagram)</vt:lpstr>
      <vt:lpstr>Prototyping Model (Description)</vt:lpstr>
      <vt:lpstr>Prototyping Model (Potential Problems)</vt:lpstr>
      <vt:lpstr>Spiral Model (Diagram)</vt:lpstr>
      <vt:lpstr>Spiral Model (Description)</vt:lpstr>
      <vt:lpstr>Slide 21</vt:lpstr>
      <vt:lpstr>General Weaknesses of Evolutionary Process Models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Naveed</dc:creator>
  <cp:lastModifiedBy>NTS</cp:lastModifiedBy>
  <cp:revision>10</cp:revision>
  <dcterms:created xsi:type="dcterms:W3CDTF">2012-08-15T03:39:06Z</dcterms:created>
  <dcterms:modified xsi:type="dcterms:W3CDTF">2012-08-16T07:31:23Z</dcterms:modified>
</cp:coreProperties>
</file>