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1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3" r:id="rId14"/>
    <p:sldId id="275" r:id="rId15"/>
    <p:sldId id="276" r:id="rId16"/>
    <p:sldId id="279" r:id="rId17"/>
    <p:sldId id="278" r:id="rId18"/>
    <p:sldId id="277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8" r:id="rId27"/>
    <p:sldId id="289" r:id="rId28"/>
    <p:sldId id="287" r:id="rId29"/>
    <p:sldId id="290" r:id="rId30"/>
    <p:sldId id="291" r:id="rId31"/>
    <p:sldId id="292" r:id="rId32"/>
    <p:sldId id="293" r:id="rId33"/>
    <p:sldId id="259" r:id="rId34"/>
    <p:sldId id="26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CRC </a:t>
            </a:r>
            <a:r>
              <a:rPr lang="en-US" dirty="0" smtClean="0"/>
              <a:t>Modeling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105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Modeling</a:t>
            </a:r>
          </a:p>
          <a:p>
            <a:pPr lvl="1"/>
            <a:r>
              <a:rPr lang="en-US" sz="2400" dirty="0" smtClean="0"/>
              <a:t>How to Identify classes, its attributes and functions?</a:t>
            </a:r>
          </a:p>
          <a:p>
            <a:pPr lvl="1"/>
            <a:r>
              <a:rPr lang="en-US" sz="2400" dirty="0" smtClean="0"/>
              <a:t>Class selection criteria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Relationships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Associations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Generalization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4468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Modeling</a:t>
            </a:r>
          </a:p>
          <a:p>
            <a:pPr lvl="1"/>
            <a:r>
              <a:rPr lang="en-US" dirty="0" smtClean="0"/>
              <a:t>Relationships</a:t>
            </a:r>
          </a:p>
          <a:p>
            <a:pPr lvl="2"/>
            <a:r>
              <a:rPr lang="en-US" dirty="0" smtClean="0"/>
              <a:t>Dependency</a:t>
            </a:r>
          </a:p>
          <a:p>
            <a:pPr lvl="2"/>
            <a:r>
              <a:rPr lang="en-US" dirty="0" smtClean="0"/>
              <a:t>Realization</a:t>
            </a:r>
          </a:p>
          <a:p>
            <a:pPr lvl="1"/>
            <a:r>
              <a:rPr lang="en-US" dirty="0" smtClean="0"/>
              <a:t>Constraints, Notes</a:t>
            </a:r>
          </a:p>
          <a:p>
            <a:r>
              <a:rPr lang="en-US" dirty="0" smtClean="0"/>
              <a:t>CRC Modeling</a:t>
            </a:r>
          </a:p>
        </p:txBody>
      </p:sp>
    </p:spTree>
    <p:extLst>
      <p:ext uri="{BB962C8B-B14F-4D97-AF65-F5344CB8AC3E}">
        <p14:creationId xmlns="" xmlns:p14="http://schemas.microsoft.com/office/powerpoint/2010/main" val="1714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F788E6F-4B3D-4E50-BC32-690BEC81AABC}" type="slidenum">
              <a:rPr lang="he-IL" smtClean="0"/>
              <a:pPr eaLnBrk="1" hangingPunct="1"/>
              <a:t>4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Associations (cont.)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609600" y="3200400"/>
            <a:ext cx="1676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StaffMember</a:t>
            </a:r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6248400" y="3200400"/>
            <a:ext cx="13716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Student</a:t>
            </a:r>
          </a:p>
        </p:txBody>
      </p:sp>
      <p:sp>
        <p:nvSpPr>
          <p:cNvPr id="23558" name="Line 10"/>
          <p:cNvSpPr>
            <a:spLocks noChangeShapeType="1"/>
          </p:cNvSpPr>
          <p:nvPr/>
        </p:nvSpPr>
        <p:spPr bwMode="auto">
          <a:xfrm>
            <a:off x="2286000" y="34290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Text Box 13"/>
          <p:cNvSpPr txBox="1">
            <a:spLocks noChangeArrowheads="1"/>
          </p:cNvSpPr>
          <p:nvPr/>
        </p:nvSpPr>
        <p:spPr bwMode="auto">
          <a:xfrm>
            <a:off x="2362200" y="3429000"/>
            <a:ext cx="527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1..*</a:t>
            </a:r>
          </a:p>
        </p:txBody>
      </p:sp>
      <p:sp>
        <p:nvSpPr>
          <p:cNvPr id="23560" name="Text Box 14"/>
          <p:cNvSpPr txBox="1">
            <a:spLocks noChangeArrowheads="1"/>
          </p:cNvSpPr>
          <p:nvPr/>
        </p:nvSpPr>
        <p:spPr bwMode="auto">
          <a:xfrm>
            <a:off x="5943600" y="34290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*</a:t>
            </a:r>
          </a:p>
        </p:txBody>
      </p:sp>
      <p:sp>
        <p:nvSpPr>
          <p:cNvPr id="23561" name="Text Box 15"/>
          <p:cNvSpPr txBox="1">
            <a:spLocks noChangeArrowheads="1"/>
          </p:cNvSpPr>
          <p:nvPr/>
        </p:nvSpPr>
        <p:spPr bwMode="auto">
          <a:xfrm>
            <a:off x="4114800" y="3429000"/>
            <a:ext cx="958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instructs</a:t>
            </a:r>
          </a:p>
        </p:txBody>
      </p:sp>
      <p:sp>
        <p:nvSpPr>
          <p:cNvPr id="23562" name="Text Box 16"/>
          <p:cNvSpPr txBox="1">
            <a:spLocks noChangeArrowheads="1"/>
          </p:cNvSpPr>
          <p:nvPr/>
        </p:nvSpPr>
        <p:spPr bwMode="auto">
          <a:xfrm>
            <a:off x="2286000" y="3062288"/>
            <a:ext cx="1060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instructor</a:t>
            </a:r>
          </a:p>
        </p:txBody>
      </p:sp>
      <p:sp>
        <p:nvSpPr>
          <p:cNvPr id="23563" name="AutoShape 17"/>
          <p:cNvSpPr>
            <a:spLocks noChangeArrowheads="1"/>
          </p:cNvSpPr>
          <p:nvPr/>
        </p:nvSpPr>
        <p:spPr bwMode="auto">
          <a:xfrm>
            <a:off x="4572000" y="2590800"/>
            <a:ext cx="1371600" cy="609600"/>
          </a:xfrm>
          <a:prstGeom prst="wedgeRectCallout">
            <a:avLst>
              <a:gd name="adj1" fmla="val -36458"/>
              <a:gd name="adj2" fmla="val 9817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b="1"/>
              <a:t>Association name</a:t>
            </a:r>
          </a:p>
        </p:txBody>
      </p:sp>
      <p:sp>
        <p:nvSpPr>
          <p:cNvPr id="23564" name="AutoShape 18"/>
          <p:cNvSpPr>
            <a:spLocks noChangeArrowheads="1"/>
          </p:cNvSpPr>
          <p:nvPr/>
        </p:nvSpPr>
        <p:spPr bwMode="auto">
          <a:xfrm>
            <a:off x="2971800" y="2057400"/>
            <a:ext cx="1143000" cy="609600"/>
          </a:xfrm>
          <a:prstGeom prst="wedgeRectCallout">
            <a:avLst>
              <a:gd name="adj1" fmla="val -63750"/>
              <a:gd name="adj2" fmla="val 120833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b="1"/>
              <a:t>Role name</a:t>
            </a:r>
          </a:p>
        </p:txBody>
      </p:sp>
      <p:sp>
        <p:nvSpPr>
          <p:cNvPr id="23565" name="AutoShape 19"/>
          <p:cNvSpPr>
            <a:spLocks noChangeArrowheads="1"/>
          </p:cNvSpPr>
          <p:nvPr/>
        </p:nvSpPr>
        <p:spPr bwMode="auto">
          <a:xfrm>
            <a:off x="1371600" y="4191000"/>
            <a:ext cx="1371600" cy="609600"/>
          </a:xfrm>
          <a:prstGeom prst="wedgeRectCallout">
            <a:avLst>
              <a:gd name="adj1" fmla="val 39583"/>
              <a:gd name="adj2" fmla="val -119792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b="1"/>
              <a:t>Multiplicity</a:t>
            </a:r>
          </a:p>
        </p:txBody>
      </p:sp>
      <p:sp>
        <p:nvSpPr>
          <p:cNvPr id="23566" name="AutoShape 25"/>
          <p:cNvSpPr>
            <a:spLocks noChangeArrowheads="1"/>
          </p:cNvSpPr>
          <p:nvPr/>
        </p:nvSpPr>
        <p:spPr bwMode="auto">
          <a:xfrm>
            <a:off x="4038600" y="3962400"/>
            <a:ext cx="1905000" cy="914400"/>
          </a:xfrm>
          <a:prstGeom prst="wedgeRectCallout">
            <a:avLst>
              <a:gd name="adj1" fmla="val 97000"/>
              <a:gd name="adj2" fmla="val 3107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b="1"/>
              <a:t>Navigable</a:t>
            </a:r>
            <a:br>
              <a:rPr lang="en-US" sz="1600" b="1"/>
            </a:br>
            <a:r>
              <a:rPr lang="en-US" sz="1600" b="1"/>
              <a:t> (uni-directional) association</a:t>
            </a:r>
          </a:p>
        </p:txBody>
      </p:sp>
      <p:sp>
        <p:nvSpPr>
          <p:cNvPr id="23567" name="Rectangle 27"/>
          <p:cNvSpPr>
            <a:spLocks noChangeArrowheads="1"/>
          </p:cNvSpPr>
          <p:nvPr/>
        </p:nvSpPr>
        <p:spPr bwMode="auto">
          <a:xfrm>
            <a:off x="6248400" y="4876800"/>
            <a:ext cx="13716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Courses</a:t>
            </a:r>
          </a:p>
        </p:txBody>
      </p:sp>
      <p:cxnSp>
        <p:nvCxnSpPr>
          <p:cNvPr id="23568" name="AutoShape 29"/>
          <p:cNvCxnSpPr>
            <a:cxnSpLocks noChangeShapeType="1"/>
            <a:stCxn id="23557" idx="2"/>
            <a:endCxn id="23567" idx="0"/>
          </p:cNvCxnSpPr>
          <p:nvPr/>
        </p:nvCxnSpPr>
        <p:spPr bwMode="auto">
          <a:xfrm>
            <a:off x="6934200" y="36576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69" name="AutoShape 30"/>
          <p:cNvCxnSpPr>
            <a:cxnSpLocks noChangeShapeType="1"/>
          </p:cNvCxnSpPr>
          <p:nvPr/>
        </p:nvCxnSpPr>
        <p:spPr bwMode="auto">
          <a:xfrm rot="5400000" flipH="1" flipV="1">
            <a:off x="7200900" y="4914900"/>
            <a:ext cx="152400" cy="685800"/>
          </a:xfrm>
          <a:prstGeom prst="bentConnector4">
            <a:avLst>
              <a:gd name="adj1" fmla="val -346875"/>
              <a:gd name="adj2" fmla="val 19976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570" name="Text Box 33"/>
          <p:cNvSpPr txBox="1">
            <a:spLocks noChangeArrowheads="1"/>
          </p:cNvSpPr>
          <p:nvPr/>
        </p:nvSpPr>
        <p:spPr bwMode="auto">
          <a:xfrm>
            <a:off x="7620000" y="4495800"/>
            <a:ext cx="1060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pre - </a:t>
            </a:r>
            <a:br>
              <a:rPr lang="en-US"/>
            </a:br>
            <a:r>
              <a:rPr lang="en-US"/>
              <a:t>requisites</a:t>
            </a:r>
          </a:p>
        </p:txBody>
      </p:sp>
      <p:sp>
        <p:nvSpPr>
          <p:cNvPr id="23571" name="Text Box 34"/>
          <p:cNvSpPr txBox="1">
            <a:spLocks noChangeArrowheads="1"/>
          </p:cNvSpPr>
          <p:nvPr/>
        </p:nvSpPr>
        <p:spPr bwMode="auto">
          <a:xfrm>
            <a:off x="7620000" y="5257800"/>
            <a:ext cx="527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0..3</a:t>
            </a:r>
          </a:p>
        </p:txBody>
      </p:sp>
      <p:sp>
        <p:nvSpPr>
          <p:cNvPr id="23572" name="AutoShape 35"/>
          <p:cNvSpPr>
            <a:spLocks noChangeArrowheads="1"/>
          </p:cNvSpPr>
          <p:nvPr/>
        </p:nvSpPr>
        <p:spPr bwMode="auto">
          <a:xfrm>
            <a:off x="4876800" y="5410200"/>
            <a:ext cx="1371600" cy="685800"/>
          </a:xfrm>
          <a:prstGeom prst="wedgeRectCallout">
            <a:avLst>
              <a:gd name="adj1" fmla="val 92708"/>
              <a:gd name="adj2" fmla="val -38426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b="1"/>
              <a:t>Reflexive association</a:t>
            </a:r>
          </a:p>
        </p:txBody>
      </p:sp>
      <p:sp>
        <p:nvSpPr>
          <p:cNvPr id="23573" name="AutoShape 36"/>
          <p:cNvSpPr>
            <a:spLocks noChangeArrowheads="1"/>
          </p:cNvSpPr>
          <p:nvPr/>
        </p:nvSpPr>
        <p:spPr bwMode="auto">
          <a:xfrm>
            <a:off x="7543800" y="3810000"/>
            <a:ext cx="1143000" cy="381000"/>
          </a:xfrm>
          <a:prstGeom prst="wedgeRectCallout">
            <a:avLst>
              <a:gd name="adj1" fmla="val -99167"/>
              <a:gd name="adj2" fmla="val -841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b="1"/>
              <a:t>Role</a:t>
            </a:r>
          </a:p>
        </p:txBody>
      </p:sp>
      <p:sp>
        <p:nvSpPr>
          <p:cNvPr id="23574" name="Text Box 37"/>
          <p:cNvSpPr txBox="1">
            <a:spLocks noChangeArrowheads="1"/>
          </p:cNvSpPr>
          <p:nvPr/>
        </p:nvSpPr>
        <p:spPr bwMode="auto">
          <a:xfrm>
            <a:off x="7010400" y="44958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/>
              <a:t>*</a:t>
            </a:r>
          </a:p>
        </p:txBody>
      </p:sp>
    </p:spTree>
    <p:extLst>
      <p:ext uri="{BB962C8B-B14F-4D97-AF65-F5344CB8AC3E}">
        <p14:creationId xmlns="" xmlns:p14="http://schemas.microsoft.com/office/powerpoint/2010/main" val="207295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609AFFE-E4DA-4F9C-A986-5787131700D6}" type="slidenum">
              <a:rPr lang="he-IL" smtClean="0"/>
              <a:pPr eaLnBrk="1" hangingPunct="1"/>
              <a:t>5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Aggregation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133600"/>
          </a:xfrm>
        </p:spPr>
        <p:txBody>
          <a:bodyPr/>
          <a:lstStyle/>
          <a:p>
            <a:r>
              <a:rPr lang="en-US" sz="2800" smtClean="0"/>
              <a:t>A special form of association that models a whole-part relationship between an aggregate (the whole) and its parts.</a:t>
            </a:r>
          </a:p>
          <a:p>
            <a:pPr lvl="1"/>
            <a:r>
              <a:rPr lang="en-US" sz="2400" smtClean="0"/>
              <a:t>Models a “is a part-part of” relationship.</a:t>
            </a:r>
          </a:p>
        </p:txBody>
      </p:sp>
      <p:sp>
        <p:nvSpPr>
          <p:cNvPr id="27653" name="AutoShape 11"/>
          <p:cNvSpPr>
            <a:spLocks noChangeArrowheads="1"/>
          </p:cNvSpPr>
          <p:nvPr/>
        </p:nvSpPr>
        <p:spPr bwMode="auto">
          <a:xfrm>
            <a:off x="1828800" y="5211763"/>
            <a:ext cx="914400" cy="609600"/>
          </a:xfrm>
          <a:prstGeom prst="wedgeRectCallout">
            <a:avLst>
              <a:gd name="adj1" fmla="val -37500"/>
              <a:gd name="adj2" fmla="val -11041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2000"/>
              <a:t>Whole</a:t>
            </a:r>
          </a:p>
        </p:txBody>
      </p:sp>
      <p:sp>
        <p:nvSpPr>
          <p:cNvPr id="27654" name="AutoShape 12"/>
          <p:cNvSpPr>
            <a:spLocks noChangeArrowheads="1"/>
          </p:cNvSpPr>
          <p:nvPr/>
        </p:nvSpPr>
        <p:spPr bwMode="auto">
          <a:xfrm>
            <a:off x="4343400" y="5211763"/>
            <a:ext cx="914400" cy="609600"/>
          </a:xfrm>
          <a:prstGeom prst="wedgeRectCallout">
            <a:avLst>
              <a:gd name="adj1" fmla="val -8852"/>
              <a:gd name="adj2" fmla="val -106509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2000"/>
              <a:t>Part</a:t>
            </a:r>
          </a:p>
        </p:txBody>
      </p:sp>
      <p:grpSp>
        <p:nvGrpSpPr>
          <p:cNvPr id="27655" name="Group 28"/>
          <p:cNvGrpSpPr>
            <a:grpSpLocks/>
          </p:cNvGrpSpPr>
          <p:nvPr/>
        </p:nvGrpSpPr>
        <p:grpSpPr bwMode="auto">
          <a:xfrm>
            <a:off x="914400" y="4221163"/>
            <a:ext cx="7391400" cy="533400"/>
            <a:chOff x="576" y="2928"/>
            <a:chExt cx="4656" cy="336"/>
          </a:xfrm>
        </p:grpSpPr>
        <p:grpSp>
          <p:nvGrpSpPr>
            <p:cNvPr id="27656" name="Group 19"/>
            <p:cNvGrpSpPr>
              <a:grpSpLocks/>
            </p:cNvGrpSpPr>
            <p:nvPr/>
          </p:nvGrpSpPr>
          <p:grpSpPr bwMode="auto">
            <a:xfrm>
              <a:off x="576" y="2976"/>
              <a:ext cx="912" cy="288"/>
              <a:chOff x="720" y="2976"/>
              <a:chExt cx="768" cy="288"/>
            </a:xfrm>
          </p:grpSpPr>
          <p:sp>
            <p:nvSpPr>
              <p:cNvPr id="27668" name="Rectangle 5"/>
              <p:cNvSpPr>
                <a:spLocks noChangeArrowheads="1"/>
              </p:cNvSpPr>
              <p:nvPr/>
            </p:nvSpPr>
            <p:spPr bwMode="auto">
              <a:xfrm>
                <a:off x="720" y="2976"/>
                <a:ext cx="768" cy="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69" name="Text Box 6"/>
              <p:cNvSpPr txBox="1">
                <a:spLocks noChangeArrowheads="1"/>
              </p:cNvSpPr>
              <p:nvPr/>
            </p:nvSpPr>
            <p:spPr bwMode="auto">
              <a:xfrm>
                <a:off x="768" y="3024"/>
                <a:ext cx="7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b="1"/>
                  <a:t>Car</a:t>
                </a:r>
              </a:p>
            </p:txBody>
          </p:sp>
        </p:grpSp>
        <p:sp>
          <p:nvSpPr>
            <p:cNvPr id="27657" name="Rectangle 7"/>
            <p:cNvSpPr>
              <a:spLocks noChangeArrowheads="1"/>
            </p:cNvSpPr>
            <p:nvPr/>
          </p:nvSpPr>
          <p:spPr bwMode="auto">
            <a:xfrm>
              <a:off x="2592" y="297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b="1"/>
                <a:t>Door</a:t>
              </a:r>
            </a:p>
          </p:txBody>
        </p:sp>
        <p:sp>
          <p:nvSpPr>
            <p:cNvPr id="27658" name="Line 9"/>
            <p:cNvSpPr>
              <a:spLocks noChangeShapeType="1"/>
            </p:cNvSpPr>
            <p:nvPr/>
          </p:nvSpPr>
          <p:spPr bwMode="auto">
            <a:xfrm flipV="1">
              <a:off x="1632" y="312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AutoShape 10"/>
            <p:cNvSpPr>
              <a:spLocks noChangeArrowheads="1"/>
            </p:cNvSpPr>
            <p:nvPr/>
          </p:nvSpPr>
          <p:spPr bwMode="auto">
            <a:xfrm>
              <a:off x="1488" y="3048"/>
              <a:ext cx="144" cy="144"/>
            </a:xfrm>
            <a:prstGeom prst="diamond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7660" name="Group 18"/>
            <p:cNvGrpSpPr>
              <a:grpSpLocks/>
            </p:cNvGrpSpPr>
            <p:nvPr/>
          </p:nvGrpSpPr>
          <p:grpSpPr bwMode="auto">
            <a:xfrm flipH="1">
              <a:off x="3360" y="3048"/>
              <a:ext cx="1104" cy="144"/>
              <a:chOff x="1920" y="3432"/>
              <a:chExt cx="1104" cy="144"/>
            </a:xfrm>
          </p:grpSpPr>
          <p:sp>
            <p:nvSpPr>
              <p:cNvPr id="27666" name="Line 16"/>
              <p:cNvSpPr>
                <a:spLocks noChangeShapeType="1"/>
              </p:cNvSpPr>
              <p:nvPr/>
            </p:nvSpPr>
            <p:spPr bwMode="auto">
              <a:xfrm flipH="1" flipV="1">
                <a:off x="2064" y="3504"/>
                <a:ext cx="9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67" name="AutoShape 17"/>
              <p:cNvSpPr>
                <a:spLocks noChangeArrowheads="1"/>
              </p:cNvSpPr>
              <p:nvPr/>
            </p:nvSpPr>
            <p:spPr bwMode="auto">
              <a:xfrm flipH="1">
                <a:off x="1920" y="3432"/>
                <a:ext cx="144" cy="144"/>
              </a:xfrm>
              <a:prstGeom prst="diamond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661" name="Group 20"/>
            <p:cNvGrpSpPr>
              <a:grpSpLocks/>
            </p:cNvGrpSpPr>
            <p:nvPr/>
          </p:nvGrpSpPr>
          <p:grpSpPr bwMode="auto">
            <a:xfrm>
              <a:off x="4464" y="2976"/>
              <a:ext cx="768" cy="288"/>
              <a:chOff x="720" y="2976"/>
              <a:chExt cx="768" cy="288"/>
            </a:xfrm>
          </p:grpSpPr>
          <p:sp>
            <p:nvSpPr>
              <p:cNvPr id="27664" name="Rectangle 21"/>
              <p:cNvSpPr>
                <a:spLocks noChangeArrowheads="1"/>
              </p:cNvSpPr>
              <p:nvPr/>
            </p:nvSpPr>
            <p:spPr bwMode="auto">
              <a:xfrm>
                <a:off x="720" y="2976"/>
                <a:ext cx="768" cy="2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65" name="Text Box 22"/>
              <p:cNvSpPr txBox="1">
                <a:spLocks noChangeArrowheads="1"/>
              </p:cNvSpPr>
              <p:nvPr/>
            </p:nvSpPr>
            <p:spPr bwMode="auto">
              <a:xfrm>
                <a:off x="768" y="3024"/>
                <a:ext cx="70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b="1"/>
                  <a:t>House</a:t>
                </a:r>
              </a:p>
            </p:txBody>
          </p:sp>
        </p:grpSp>
        <p:sp>
          <p:nvSpPr>
            <p:cNvPr id="27662" name="Text Box 23"/>
            <p:cNvSpPr txBox="1">
              <a:spLocks noChangeArrowheads="1"/>
            </p:cNvSpPr>
            <p:nvPr/>
          </p:nvSpPr>
          <p:spPr bwMode="auto">
            <a:xfrm>
              <a:off x="3360" y="2928"/>
              <a:ext cx="3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/>
                <a:t>1..*</a:t>
              </a:r>
            </a:p>
          </p:txBody>
        </p:sp>
        <p:sp>
          <p:nvSpPr>
            <p:cNvPr id="27663" name="Text Box 24"/>
            <p:cNvSpPr txBox="1">
              <a:spLocks noChangeArrowheads="1"/>
            </p:cNvSpPr>
            <p:nvPr/>
          </p:nvSpPr>
          <p:spPr bwMode="auto">
            <a:xfrm>
              <a:off x="2304" y="2928"/>
              <a:ext cx="3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/>
                <a:t>2..*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508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mtClean="0"/>
              <a:t>UML Class Diagrams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FEC28C25-8277-475B-A8CC-1C68532DF6CC}" type="slidenum">
              <a:rPr lang="he-IL" smtClean="0"/>
              <a:pPr eaLnBrk="1" hangingPunct="1"/>
              <a:t>6</a:t>
            </a:fld>
            <a:endParaRPr lang="en-US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Aggregation (cont.)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smtClean="0"/>
              <a:t>Aggregation tests: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Is the phrase “part of” used to describe the relationship?</a:t>
            </a:r>
          </a:p>
          <a:p>
            <a:pPr lvl="2">
              <a:lnSpc>
                <a:spcPct val="90000"/>
              </a:lnSpc>
            </a:pPr>
            <a:r>
              <a:rPr lang="en-US" sz="2000" smtClean="0"/>
              <a:t>A door is “part of” a car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Are some operations on the whole automatically applied to its parts?</a:t>
            </a:r>
          </a:p>
          <a:p>
            <a:pPr lvl="2">
              <a:lnSpc>
                <a:spcPct val="90000"/>
              </a:lnSpc>
            </a:pPr>
            <a:r>
              <a:rPr lang="en-US" sz="2000" smtClean="0"/>
              <a:t>Move the car, move the door.</a:t>
            </a:r>
            <a:endParaRPr lang="en-US" sz="2000" smtClean="0">
              <a:ea typeface="Batang" pitchFamily="18" charset="-127"/>
            </a:endParaRPr>
          </a:p>
          <a:p>
            <a:pPr lvl="1">
              <a:lnSpc>
                <a:spcPct val="90000"/>
              </a:lnSpc>
            </a:pPr>
            <a:r>
              <a:rPr lang="en-US" sz="2400" smtClean="0"/>
              <a:t>Are some attribute values propagated from the whole to all or some of its parts?</a:t>
            </a:r>
          </a:p>
          <a:p>
            <a:pPr lvl="2">
              <a:lnSpc>
                <a:spcPct val="90000"/>
              </a:lnSpc>
            </a:pPr>
            <a:r>
              <a:rPr lang="en-US" sz="2000" smtClean="0"/>
              <a:t>The car is blue, therefore the door is blue.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Is there an intrinsic asymmetry to the relationship where one class is subordinate to the other?</a:t>
            </a:r>
          </a:p>
          <a:p>
            <a:pPr lvl="2">
              <a:lnSpc>
                <a:spcPct val="90000"/>
              </a:lnSpc>
            </a:pPr>
            <a:r>
              <a:rPr lang="en-US" sz="2000" smtClean="0"/>
              <a:t>A door </a:t>
            </a:r>
            <a:r>
              <a:rPr lang="en-US" sz="2000" b="1" smtClean="0"/>
              <a:t>is</a:t>
            </a:r>
            <a:r>
              <a:rPr lang="en-US" sz="2000" smtClean="0"/>
              <a:t> part of a car. A car </a:t>
            </a:r>
            <a:r>
              <a:rPr lang="en-US" sz="2000" b="1" smtClean="0"/>
              <a:t>is not</a:t>
            </a:r>
            <a:r>
              <a:rPr lang="en-US" sz="2000" smtClean="0"/>
              <a:t> part of a door.</a:t>
            </a:r>
          </a:p>
        </p:txBody>
      </p:sp>
    </p:spTree>
    <p:extLst>
      <p:ext uri="{BB962C8B-B14F-4D97-AF65-F5344CB8AC3E}">
        <p14:creationId xmlns="" xmlns:p14="http://schemas.microsoft.com/office/powerpoint/2010/main" val="1305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5D3BBE1-5D79-4344-AADA-3A9BF344DA0A}" type="slidenum">
              <a:rPr lang="he-IL" smtClean="0"/>
              <a:pPr eaLnBrk="1" hangingPunct="1"/>
              <a:t>7</a:t>
            </a:fld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Composition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3276600"/>
          </a:xfrm>
        </p:spPr>
        <p:txBody>
          <a:bodyPr/>
          <a:lstStyle/>
          <a:p>
            <a:r>
              <a:rPr lang="en-US" sz="2800" smtClean="0"/>
              <a:t>A strong form of aggregation</a:t>
            </a:r>
          </a:p>
          <a:p>
            <a:pPr lvl="1"/>
            <a:r>
              <a:rPr lang="en-US" sz="2400" smtClean="0"/>
              <a:t>The whole is the sole owner of its part.</a:t>
            </a:r>
          </a:p>
          <a:p>
            <a:pPr lvl="2"/>
            <a:r>
              <a:rPr lang="en-US" sz="2000" smtClean="0"/>
              <a:t>The part object may belong to only one whole</a:t>
            </a:r>
          </a:p>
          <a:p>
            <a:pPr lvl="1"/>
            <a:r>
              <a:rPr lang="en-US" sz="2400" smtClean="0"/>
              <a:t>Multiplicity on the whole side must be zero or one.</a:t>
            </a:r>
          </a:p>
          <a:p>
            <a:pPr lvl="1"/>
            <a:r>
              <a:rPr lang="en-US" sz="2400" smtClean="0"/>
              <a:t>The life time of the part is dependent upon the whole. </a:t>
            </a:r>
          </a:p>
          <a:p>
            <a:pPr lvl="2"/>
            <a:r>
              <a:rPr lang="en-US" sz="2000" smtClean="0"/>
              <a:t>The composite must manage the creation and destruction of its parts.</a:t>
            </a:r>
          </a:p>
        </p:txBody>
      </p:sp>
      <p:grpSp>
        <p:nvGrpSpPr>
          <p:cNvPr id="29702" name="Group 35"/>
          <p:cNvGrpSpPr>
            <a:grpSpLocks/>
          </p:cNvGrpSpPr>
          <p:nvPr/>
        </p:nvGrpSpPr>
        <p:grpSpPr bwMode="auto">
          <a:xfrm>
            <a:off x="914400" y="5029200"/>
            <a:ext cx="4419600" cy="1219200"/>
            <a:chOff x="576" y="3168"/>
            <a:chExt cx="2784" cy="768"/>
          </a:xfrm>
        </p:grpSpPr>
        <p:sp>
          <p:nvSpPr>
            <p:cNvPr id="29707" name="Rectangle 6"/>
            <p:cNvSpPr>
              <a:spLocks noChangeArrowheads="1"/>
            </p:cNvSpPr>
            <p:nvPr/>
          </p:nvSpPr>
          <p:spPr bwMode="auto">
            <a:xfrm>
              <a:off x="576" y="3216"/>
              <a:ext cx="91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Circle</a:t>
              </a:r>
            </a:p>
          </p:txBody>
        </p:sp>
        <p:sp>
          <p:nvSpPr>
            <p:cNvPr id="29708" name="Rectangle 8"/>
            <p:cNvSpPr>
              <a:spLocks noChangeArrowheads="1"/>
            </p:cNvSpPr>
            <p:nvPr/>
          </p:nvSpPr>
          <p:spPr bwMode="auto">
            <a:xfrm>
              <a:off x="2592" y="3216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Point</a:t>
              </a:r>
            </a:p>
          </p:txBody>
        </p:sp>
        <p:sp>
          <p:nvSpPr>
            <p:cNvPr id="29709" name="Line 10"/>
            <p:cNvSpPr>
              <a:spLocks noChangeShapeType="1"/>
            </p:cNvSpPr>
            <p:nvPr/>
          </p:nvSpPr>
          <p:spPr bwMode="auto">
            <a:xfrm flipV="1">
              <a:off x="1632" y="336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0" name="AutoShape 11"/>
            <p:cNvSpPr>
              <a:spLocks noChangeArrowheads="1"/>
            </p:cNvSpPr>
            <p:nvPr/>
          </p:nvSpPr>
          <p:spPr bwMode="auto">
            <a:xfrm>
              <a:off x="1488" y="3288"/>
              <a:ext cx="144" cy="144"/>
            </a:xfrm>
            <a:prstGeom prst="diamond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1" name="Text Box 18"/>
            <p:cNvSpPr txBox="1">
              <a:spLocks noChangeArrowheads="1"/>
            </p:cNvSpPr>
            <p:nvPr/>
          </p:nvSpPr>
          <p:spPr bwMode="auto">
            <a:xfrm>
              <a:off x="2640" y="3600"/>
              <a:ext cx="3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/>
                <a:t>3..*</a:t>
              </a:r>
            </a:p>
          </p:txBody>
        </p:sp>
        <p:sp>
          <p:nvSpPr>
            <p:cNvPr id="29712" name="Text Box 19"/>
            <p:cNvSpPr txBox="1">
              <a:spLocks noChangeArrowheads="1"/>
            </p:cNvSpPr>
            <p:nvPr/>
          </p:nvSpPr>
          <p:spPr bwMode="auto">
            <a:xfrm>
              <a:off x="2304" y="3168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29713" name="Rectangle 22"/>
            <p:cNvSpPr>
              <a:spLocks noChangeArrowheads="1"/>
            </p:cNvSpPr>
            <p:nvPr/>
          </p:nvSpPr>
          <p:spPr bwMode="auto">
            <a:xfrm>
              <a:off x="576" y="3648"/>
              <a:ext cx="91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Polygon</a:t>
              </a:r>
            </a:p>
          </p:txBody>
        </p:sp>
        <p:sp>
          <p:nvSpPr>
            <p:cNvPr id="29714" name="AutoShape 24"/>
            <p:cNvSpPr>
              <a:spLocks noChangeArrowheads="1"/>
            </p:cNvSpPr>
            <p:nvPr/>
          </p:nvSpPr>
          <p:spPr bwMode="auto">
            <a:xfrm>
              <a:off x="1488" y="3720"/>
              <a:ext cx="144" cy="144"/>
            </a:xfrm>
            <a:prstGeom prst="diamond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9715" name="AutoShape 26"/>
            <p:cNvCxnSpPr>
              <a:cxnSpLocks noChangeShapeType="1"/>
              <a:stCxn id="29714" idx="3"/>
              <a:endCxn id="29708" idx="2"/>
            </p:cNvCxnSpPr>
            <p:nvPr/>
          </p:nvCxnSpPr>
          <p:spPr bwMode="auto">
            <a:xfrm flipV="1">
              <a:off x="1632" y="3504"/>
              <a:ext cx="1344" cy="28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703" name="Group 36"/>
          <p:cNvGrpSpPr>
            <a:grpSpLocks/>
          </p:cNvGrpSpPr>
          <p:nvPr/>
        </p:nvGrpSpPr>
        <p:grpSpPr bwMode="auto">
          <a:xfrm>
            <a:off x="6324600" y="5105400"/>
            <a:ext cx="1524000" cy="1066800"/>
            <a:chOff x="3984" y="3216"/>
            <a:chExt cx="960" cy="672"/>
          </a:xfrm>
        </p:grpSpPr>
        <p:sp>
          <p:nvSpPr>
            <p:cNvPr id="29704" name="Rectangle 28"/>
            <p:cNvSpPr>
              <a:spLocks noChangeArrowheads="1"/>
            </p:cNvSpPr>
            <p:nvPr/>
          </p:nvSpPr>
          <p:spPr bwMode="auto">
            <a:xfrm>
              <a:off x="3984" y="3216"/>
              <a:ext cx="960" cy="6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5" name="Rectangle 29"/>
            <p:cNvSpPr>
              <a:spLocks noChangeArrowheads="1"/>
            </p:cNvSpPr>
            <p:nvPr/>
          </p:nvSpPr>
          <p:spPr bwMode="auto">
            <a:xfrm>
              <a:off x="4080" y="3504"/>
              <a:ext cx="768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Point</a:t>
              </a:r>
            </a:p>
          </p:txBody>
        </p:sp>
        <p:sp>
          <p:nvSpPr>
            <p:cNvPr id="29706" name="Rectangle 34"/>
            <p:cNvSpPr>
              <a:spLocks noChangeArrowheads="1"/>
            </p:cNvSpPr>
            <p:nvPr/>
          </p:nvSpPr>
          <p:spPr bwMode="auto">
            <a:xfrm>
              <a:off x="4128" y="3216"/>
              <a:ext cx="4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Circle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78041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B9A6C3A-230D-4DDB-9D43-8E231E8E9F4F}" type="slidenum">
              <a:rPr lang="he-IL" smtClean="0"/>
              <a:pPr eaLnBrk="1" hangingPunct="1"/>
              <a:t>8</a:t>
            </a:fld>
            <a:endParaRPr lang="en-US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Generalization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12875"/>
            <a:ext cx="7772400" cy="2133600"/>
          </a:xfrm>
        </p:spPr>
        <p:txBody>
          <a:bodyPr/>
          <a:lstStyle/>
          <a:p>
            <a:r>
              <a:rPr lang="en-US" sz="2800" smtClean="0"/>
              <a:t>Indicates that objects of the specialized class (subclass) are substitutable for objects of the generalized class (super-class).</a:t>
            </a:r>
          </a:p>
          <a:p>
            <a:pPr lvl="1"/>
            <a:r>
              <a:rPr lang="en-US" sz="2400" smtClean="0"/>
              <a:t>“is kind of” relationship.</a:t>
            </a:r>
          </a:p>
        </p:txBody>
      </p:sp>
      <p:grpSp>
        <p:nvGrpSpPr>
          <p:cNvPr id="30725" name="Group 17"/>
          <p:cNvGrpSpPr>
            <a:grpSpLocks/>
          </p:cNvGrpSpPr>
          <p:nvPr/>
        </p:nvGrpSpPr>
        <p:grpSpPr bwMode="auto">
          <a:xfrm>
            <a:off x="3505200" y="3789363"/>
            <a:ext cx="4800600" cy="1981200"/>
            <a:chOff x="2208" y="2784"/>
            <a:chExt cx="3024" cy="1248"/>
          </a:xfrm>
        </p:grpSpPr>
        <p:sp>
          <p:nvSpPr>
            <p:cNvPr id="30727" name="Rectangle 4"/>
            <p:cNvSpPr>
              <a:spLocks noChangeArrowheads="1"/>
            </p:cNvSpPr>
            <p:nvPr/>
          </p:nvSpPr>
          <p:spPr bwMode="auto">
            <a:xfrm>
              <a:off x="3360" y="2784"/>
              <a:ext cx="768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 i="1"/>
                <a:t>Shape</a:t>
              </a:r>
              <a:br>
                <a:rPr lang="en-US" sz="2000" i="1"/>
              </a:br>
              <a:r>
                <a:rPr lang="en-US" sz="1600"/>
                <a:t>{abstract}</a:t>
              </a:r>
              <a:endParaRPr lang="en-US" sz="2000" i="1"/>
            </a:p>
          </p:txBody>
        </p:sp>
        <p:grpSp>
          <p:nvGrpSpPr>
            <p:cNvPr id="30728" name="Group 9"/>
            <p:cNvGrpSpPr>
              <a:grpSpLocks/>
            </p:cNvGrpSpPr>
            <p:nvPr/>
          </p:nvGrpSpPr>
          <p:grpSpPr bwMode="auto">
            <a:xfrm>
              <a:off x="3648" y="3120"/>
              <a:ext cx="192" cy="576"/>
              <a:chOff x="1920" y="3216"/>
              <a:chExt cx="192" cy="576"/>
            </a:xfrm>
          </p:grpSpPr>
          <p:sp>
            <p:nvSpPr>
              <p:cNvPr id="30734" name="AutoShape 6"/>
              <p:cNvSpPr>
                <a:spLocks noChangeArrowheads="1"/>
              </p:cNvSpPr>
              <p:nvPr/>
            </p:nvSpPr>
            <p:spPr bwMode="auto">
              <a:xfrm>
                <a:off x="1920" y="3216"/>
                <a:ext cx="192" cy="192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5" name="Line 7"/>
              <p:cNvSpPr>
                <a:spLocks noChangeShapeType="1"/>
              </p:cNvSpPr>
              <p:nvPr/>
            </p:nvSpPr>
            <p:spPr bwMode="auto">
              <a:xfrm>
                <a:off x="2016" y="3408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729" name="Rectangle 8"/>
            <p:cNvSpPr>
              <a:spLocks noChangeArrowheads="1"/>
            </p:cNvSpPr>
            <p:nvPr/>
          </p:nvSpPr>
          <p:spPr bwMode="auto">
            <a:xfrm>
              <a:off x="3360" y="3696"/>
              <a:ext cx="768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Circle</a:t>
              </a:r>
            </a:p>
          </p:txBody>
        </p:sp>
        <p:sp>
          <p:nvSpPr>
            <p:cNvPr id="30730" name="AutoShape 11"/>
            <p:cNvSpPr>
              <a:spLocks noChangeArrowheads="1"/>
            </p:cNvSpPr>
            <p:nvPr/>
          </p:nvSpPr>
          <p:spPr bwMode="auto">
            <a:xfrm>
              <a:off x="4464" y="2784"/>
              <a:ext cx="720" cy="384"/>
            </a:xfrm>
            <a:prstGeom prst="wedgeRectCallout">
              <a:avLst>
                <a:gd name="adj1" fmla="val -88750"/>
                <a:gd name="adj2" fmla="val -7292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/>
              <a:r>
                <a:rPr lang="en-US" sz="2000"/>
                <a:t>Super Class</a:t>
              </a:r>
            </a:p>
          </p:txBody>
        </p:sp>
        <p:sp>
          <p:nvSpPr>
            <p:cNvPr id="30731" name="AutoShape 12"/>
            <p:cNvSpPr>
              <a:spLocks noChangeArrowheads="1"/>
            </p:cNvSpPr>
            <p:nvPr/>
          </p:nvSpPr>
          <p:spPr bwMode="auto">
            <a:xfrm>
              <a:off x="4512" y="3600"/>
              <a:ext cx="720" cy="384"/>
            </a:xfrm>
            <a:prstGeom prst="wedgeRectCallout">
              <a:avLst>
                <a:gd name="adj1" fmla="val -99583"/>
                <a:gd name="adj2" fmla="val 9898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/>
              <a:r>
                <a:rPr lang="en-US" sz="2000"/>
                <a:t>Sub Class</a:t>
              </a:r>
            </a:p>
          </p:txBody>
        </p:sp>
        <p:sp>
          <p:nvSpPr>
            <p:cNvPr id="30732" name="AutoShape 13"/>
            <p:cNvSpPr>
              <a:spLocks noChangeArrowheads="1"/>
            </p:cNvSpPr>
            <p:nvPr/>
          </p:nvSpPr>
          <p:spPr bwMode="auto">
            <a:xfrm>
              <a:off x="2208" y="2784"/>
              <a:ext cx="864" cy="384"/>
            </a:xfrm>
            <a:prstGeom prst="wedgeRectCallout">
              <a:avLst>
                <a:gd name="adj1" fmla="val 77431"/>
                <a:gd name="adj2" fmla="val -26824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/>
              <a:r>
                <a:rPr lang="en-US"/>
                <a:t>An abstract class</a:t>
              </a:r>
            </a:p>
          </p:txBody>
        </p:sp>
        <p:sp>
          <p:nvSpPr>
            <p:cNvPr id="30733" name="AutoShape 14"/>
            <p:cNvSpPr>
              <a:spLocks noChangeArrowheads="1"/>
            </p:cNvSpPr>
            <p:nvPr/>
          </p:nvSpPr>
          <p:spPr bwMode="auto">
            <a:xfrm>
              <a:off x="2208" y="3312"/>
              <a:ext cx="1104" cy="384"/>
            </a:xfrm>
            <a:prstGeom prst="wedgeRectCallout">
              <a:avLst>
                <a:gd name="adj1" fmla="val 83694"/>
                <a:gd name="adj2" fmla="val -26824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pPr algn="ctr"/>
              <a:r>
                <a:rPr lang="en-US" sz="2000"/>
                <a:t>Generalization relationship</a:t>
              </a:r>
            </a:p>
          </p:txBody>
        </p:sp>
      </p:grpSp>
      <p:sp>
        <p:nvSpPr>
          <p:cNvPr id="30726" name="Rectangle 16"/>
          <p:cNvSpPr>
            <a:spLocks noChangeArrowheads="1"/>
          </p:cNvSpPr>
          <p:nvPr/>
        </p:nvSpPr>
        <p:spPr bwMode="auto">
          <a:xfrm>
            <a:off x="533400" y="3789363"/>
            <a:ext cx="2438400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b="1">
                <a:latin typeface="Courier"/>
              </a:rPr>
              <a:t>{abstract}</a:t>
            </a:r>
            <a:r>
              <a:rPr lang="en-US" sz="2000"/>
              <a:t> is a tagged value that indicates that the class is abstract. </a:t>
            </a:r>
            <a:br>
              <a:rPr lang="en-US" sz="2000"/>
            </a:br>
            <a:r>
              <a:rPr lang="en-US" sz="2000"/>
              <a:t>The name of an abstract class should be italicized</a:t>
            </a:r>
          </a:p>
        </p:txBody>
      </p:sp>
    </p:spTree>
    <p:extLst>
      <p:ext uri="{BB962C8B-B14F-4D97-AF65-F5344CB8AC3E}">
        <p14:creationId xmlns="" xmlns:p14="http://schemas.microsoft.com/office/powerpoint/2010/main" val="251264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1FB176F1-0971-48F9-8341-70DBC18DC6EF}" type="slidenum">
              <a:rPr lang="he-IL" smtClean="0"/>
              <a:pPr eaLnBrk="1" hangingPunct="1"/>
              <a:t>9</a:t>
            </a:fld>
            <a:endParaRPr lang="en-US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Generalization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57338"/>
            <a:ext cx="77724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A sub-class inherits from its super-class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Attributes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Operations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Relationships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 sub-class may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Add attributes and operations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Add relationships</a:t>
            </a:r>
          </a:p>
          <a:p>
            <a:pPr lvl="1">
              <a:lnSpc>
                <a:spcPct val="90000"/>
              </a:lnSpc>
            </a:pPr>
            <a:r>
              <a:rPr lang="en-US" sz="2400" smtClean="0"/>
              <a:t>Refine (override) inherited operations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 generalization relationship </a:t>
            </a:r>
            <a:r>
              <a:rPr lang="en-US" sz="2800" b="1" smtClean="0"/>
              <a:t>may not</a:t>
            </a:r>
            <a:r>
              <a:rPr lang="en-US" sz="2800" smtClean="0"/>
              <a:t> be used to model interface implementation.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325071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2584071-971B-4D91-A6C0-E22D837C7313}" type="slidenum">
              <a:rPr lang="he-IL" smtClean="0"/>
              <a:pPr eaLnBrk="1" hangingPunct="1"/>
              <a:t>10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Dependency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124200"/>
          </a:xfrm>
        </p:spPr>
        <p:txBody>
          <a:bodyPr/>
          <a:lstStyle/>
          <a:p>
            <a:r>
              <a:rPr lang="en-US" sz="2400" smtClean="0"/>
              <a:t>A dependency indicates a semantic relation between two or more classes in which a change in one may force changes in the other although there is no explicit association between them.</a:t>
            </a:r>
          </a:p>
          <a:p>
            <a:r>
              <a:rPr lang="en-US" sz="2400" smtClean="0"/>
              <a:t>A stereotype may be used to denote the type of the dependency.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1676400" y="5300663"/>
            <a:ext cx="1447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Iterator</a:t>
            </a: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5257800" y="5300663"/>
            <a:ext cx="1447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Vector</a:t>
            </a:r>
          </a:p>
        </p:txBody>
      </p:sp>
      <p:sp>
        <p:nvSpPr>
          <p:cNvPr id="32775" name="Line 6"/>
          <p:cNvSpPr>
            <a:spLocks noChangeShapeType="1"/>
          </p:cNvSpPr>
          <p:nvPr/>
        </p:nvSpPr>
        <p:spPr bwMode="auto">
          <a:xfrm>
            <a:off x="3124200" y="5605463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3657600" y="5300663"/>
            <a:ext cx="11287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600"/>
              <a:t>&lt;&lt;friend&gt;&gt;</a:t>
            </a:r>
          </a:p>
        </p:txBody>
      </p:sp>
    </p:spTree>
    <p:extLst>
      <p:ext uri="{BB962C8B-B14F-4D97-AF65-F5344CB8AC3E}">
        <p14:creationId xmlns="" xmlns:p14="http://schemas.microsoft.com/office/powerpoint/2010/main" val="334748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mtClean="0"/>
              <a:t>UML Class Diagrams</a:t>
            </a:r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C8225EE-459B-4415-BAE1-1ECD3C9D02D1}" type="slidenum">
              <a:rPr lang="he-IL" smtClean="0"/>
              <a:pPr eaLnBrk="1" hangingPunct="1"/>
              <a:t>11</a:t>
            </a:fld>
            <a:endParaRPr lang="en-US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Realization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429000"/>
          </a:xfrm>
        </p:spPr>
        <p:txBody>
          <a:bodyPr/>
          <a:lstStyle/>
          <a:p>
            <a:r>
              <a:rPr lang="en-US" sz="2800" smtClean="0"/>
              <a:t>A realization relationship indicates that one class implements a behavior specified by another class (an interface or protocol).</a:t>
            </a:r>
          </a:p>
          <a:p>
            <a:r>
              <a:rPr lang="en-US" sz="2800" smtClean="0"/>
              <a:t>An interface can be realized by many classes.</a:t>
            </a:r>
          </a:p>
          <a:p>
            <a:r>
              <a:rPr lang="en-US" sz="2800" smtClean="0"/>
              <a:t>A class may realize many interfaces.</a:t>
            </a:r>
          </a:p>
        </p:txBody>
      </p:sp>
      <p:sp>
        <p:nvSpPr>
          <p:cNvPr id="33798" name="Rectangle 4"/>
          <p:cNvSpPr>
            <a:spLocks noChangeArrowheads="1"/>
          </p:cNvSpPr>
          <p:nvPr/>
        </p:nvSpPr>
        <p:spPr bwMode="auto">
          <a:xfrm>
            <a:off x="1066800" y="5300663"/>
            <a:ext cx="1447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LinkedList</a:t>
            </a:r>
          </a:p>
        </p:txBody>
      </p:sp>
      <p:sp>
        <p:nvSpPr>
          <p:cNvPr id="33799" name="AutoShape 6"/>
          <p:cNvSpPr>
            <a:spLocks noChangeArrowheads="1"/>
          </p:cNvSpPr>
          <p:nvPr/>
        </p:nvSpPr>
        <p:spPr bwMode="auto">
          <a:xfrm rot="5400000">
            <a:off x="3427413" y="5451475"/>
            <a:ext cx="306388" cy="306387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Line 7"/>
          <p:cNvSpPr>
            <a:spLocks noChangeShapeType="1"/>
          </p:cNvSpPr>
          <p:nvPr/>
        </p:nvSpPr>
        <p:spPr bwMode="auto">
          <a:xfrm rot="5400000">
            <a:off x="2970213" y="514667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Rectangle 8"/>
          <p:cNvSpPr>
            <a:spLocks noChangeArrowheads="1"/>
          </p:cNvSpPr>
          <p:nvPr/>
        </p:nvSpPr>
        <p:spPr bwMode="auto">
          <a:xfrm>
            <a:off x="3733800" y="5300663"/>
            <a:ext cx="1447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&lt;&lt;interface&gt;&gt;</a:t>
            </a:r>
            <a:r>
              <a:rPr lang="en-US" sz="2000"/>
              <a:t/>
            </a:r>
            <a:br>
              <a:rPr lang="en-US" sz="2000"/>
            </a:br>
            <a:r>
              <a:rPr lang="en-US" sz="2000"/>
              <a:t>List</a:t>
            </a:r>
          </a:p>
        </p:txBody>
      </p:sp>
      <p:sp>
        <p:nvSpPr>
          <p:cNvPr id="33802" name="Rectangle 9"/>
          <p:cNvSpPr>
            <a:spLocks noChangeArrowheads="1"/>
          </p:cNvSpPr>
          <p:nvPr/>
        </p:nvSpPr>
        <p:spPr bwMode="auto">
          <a:xfrm>
            <a:off x="5867400" y="5300663"/>
            <a:ext cx="1447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/>
              <a:t>LinkedList</a:t>
            </a:r>
          </a:p>
        </p:txBody>
      </p:sp>
      <p:sp>
        <p:nvSpPr>
          <p:cNvPr id="33803" name="Line 10"/>
          <p:cNvSpPr>
            <a:spLocks noChangeShapeType="1"/>
          </p:cNvSpPr>
          <p:nvPr/>
        </p:nvSpPr>
        <p:spPr bwMode="auto">
          <a:xfrm>
            <a:off x="7315200" y="560546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7620000" y="5491163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Text Box 12"/>
          <p:cNvSpPr txBox="1">
            <a:spLocks noChangeArrowheads="1"/>
          </p:cNvSpPr>
          <p:nvPr/>
        </p:nvSpPr>
        <p:spPr bwMode="auto">
          <a:xfrm>
            <a:off x="7924800" y="5407025"/>
            <a:ext cx="577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/>
              <a:t>List</a:t>
            </a:r>
          </a:p>
        </p:txBody>
      </p:sp>
    </p:spTree>
    <p:extLst>
      <p:ext uri="{BB962C8B-B14F-4D97-AF65-F5344CB8AC3E}">
        <p14:creationId xmlns="" xmlns:p14="http://schemas.microsoft.com/office/powerpoint/2010/main" val="102947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mtClean="0"/>
              <a:t>UML Class Diagrams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7A379DA-6864-4B13-AA00-AEDE089B2E71}" type="slidenum">
              <a:rPr lang="he-IL" smtClean="0"/>
              <a:pPr eaLnBrk="1" hangingPunct="1"/>
              <a:t>12</a:t>
            </a:fld>
            <a:endParaRPr lang="en-US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Constraint Rules and Notes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4313"/>
            <a:ext cx="7772400" cy="2819400"/>
          </a:xfrm>
        </p:spPr>
        <p:txBody>
          <a:bodyPr/>
          <a:lstStyle/>
          <a:p>
            <a:r>
              <a:rPr lang="en-US" sz="2400" b="1" smtClean="0"/>
              <a:t>Constraints</a:t>
            </a:r>
            <a:r>
              <a:rPr lang="en-US" sz="2400" smtClean="0"/>
              <a:t> and </a:t>
            </a:r>
            <a:r>
              <a:rPr lang="en-US" sz="2400" b="1" smtClean="0"/>
              <a:t>notes</a:t>
            </a:r>
            <a:r>
              <a:rPr lang="en-US" sz="2400" smtClean="0"/>
              <a:t> annotate among other things associations, attributes, operations and classes.</a:t>
            </a:r>
          </a:p>
          <a:p>
            <a:r>
              <a:rPr lang="en-US" sz="2400" smtClean="0"/>
              <a:t>Constraints are semantic restrictions noted as Boolean expressions.</a:t>
            </a:r>
          </a:p>
          <a:p>
            <a:pPr lvl="1"/>
            <a:r>
              <a:rPr lang="en-US" sz="2000" smtClean="0"/>
              <a:t>UML offers many pre-defined constraints.</a:t>
            </a:r>
          </a:p>
        </p:txBody>
      </p:sp>
      <p:grpSp>
        <p:nvGrpSpPr>
          <p:cNvPr id="34822" name="Group 25"/>
          <p:cNvGrpSpPr>
            <a:grpSpLocks/>
          </p:cNvGrpSpPr>
          <p:nvPr/>
        </p:nvGrpSpPr>
        <p:grpSpPr bwMode="auto">
          <a:xfrm>
            <a:off x="1066800" y="4365625"/>
            <a:ext cx="7331075" cy="914400"/>
            <a:chOff x="672" y="3264"/>
            <a:chExt cx="4618" cy="576"/>
          </a:xfrm>
        </p:grpSpPr>
        <p:grpSp>
          <p:nvGrpSpPr>
            <p:cNvPr id="34825" name="Group 24"/>
            <p:cNvGrpSpPr>
              <a:grpSpLocks/>
            </p:cNvGrpSpPr>
            <p:nvPr/>
          </p:nvGrpSpPr>
          <p:grpSpPr bwMode="auto">
            <a:xfrm>
              <a:off x="672" y="3264"/>
              <a:ext cx="1296" cy="576"/>
              <a:chOff x="672" y="3216"/>
              <a:chExt cx="1296" cy="576"/>
            </a:xfrm>
          </p:grpSpPr>
          <p:sp>
            <p:nvSpPr>
              <p:cNvPr id="34836" name="Rectangle 4"/>
              <p:cNvSpPr>
                <a:spLocks noChangeArrowheads="1"/>
              </p:cNvSpPr>
              <p:nvPr/>
            </p:nvSpPr>
            <p:spPr bwMode="auto">
              <a:xfrm>
                <a:off x="672" y="3216"/>
                <a:ext cx="1296" cy="5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b"/>
              <a:lstStyle/>
              <a:p>
                <a:pPr algn="ctr"/>
                <a:r>
                  <a:rPr lang="en-US"/>
                  <a:t>id: long { value &gt; 0 }</a:t>
                </a:r>
              </a:p>
            </p:txBody>
          </p:sp>
          <p:sp>
            <p:nvSpPr>
              <p:cNvPr id="34837" name="Line 5"/>
              <p:cNvSpPr>
                <a:spLocks noChangeShapeType="1"/>
              </p:cNvSpPr>
              <p:nvPr/>
            </p:nvSpPr>
            <p:spPr bwMode="auto">
              <a:xfrm>
                <a:off x="672" y="3504"/>
                <a:ext cx="12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8" name="Text Box 6"/>
              <p:cNvSpPr txBox="1">
                <a:spLocks noChangeArrowheads="1"/>
              </p:cNvSpPr>
              <p:nvPr/>
            </p:nvSpPr>
            <p:spPr bwMode="auto">
              <a:xfrm>
                <a:off x="672" y="3216"/>
                <a:ext cx="129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b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2000"/>
                  <a:t>Customer</a:t>
                </a:r>
              </a:p>
            </p:txBody>
          </p:sp>
        </p:grpSp>
        <p:sp>
          <p:nvSpPr>
            <p:cNvPr id="34826" name="Line 7"/>
            <p:cNvSpPr>
              <a:spLocks noChangeShapeType="1"/>
            </p:cNvSpPr>
            <p:nvPr/>
          </p:nvSpPr>
          <p:spPr bwMode="auto">
            <a:xfrm>
              <a:off x="1968" y="3552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Rectangle 8"/>
            <p:cNvSpPr>
              <a:spLocks noChangeArrowheads="1"/>
            </p:cNvSpPr>
            <p:nvPr/>
          </p:nvSpPr>
          <p:spPr bwMode="auto">
            <a:xfrm>
              <a:off x="3264" y="3360"/>
              <a:ext cx="768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000"/>
                <a:t>Order</a:t>
              </a:r>
            </a:p>
          </p:txBody>
        </p:sp>
        <p:sp>
          <p:nvSpPr>
            <p:cNvPr id="34828" name="Text Box 9"/>
            <p:cNvSpPr txBox="1">
              <a:spLocks noChangeArrowheads="1"/>
            </p:cNvSpPr>
            <p:nvPr/>
          </p:nvSpPr>
          <p:spPr bwMode="auto">
            <a:xfrm>
              <a:off x="3072" y="3360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/>
                <a:t>*</a:t>
              </a:r>
            </a:p>
          </p:txBody>
        </p:sp>
        <p:sp>
          <p:nvSpPr>
            <p:cNvPr id="34829" name="Text Box 10"/>
            <p:cNvSpPr txBox="1">
              <a:spLocks noChangeArrowheads="1"/>
            </p:cNvSpPr>
            <p:nvPr/>
          </p:nvSpPr>
          <p:spPr bwMode="auto">
            <a:xfrm>
              <a:off x="1968" y="3360"/>
              <a:ext cx="1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34830" name="Text Box 11"/>
            <p:cNvSpPr txBox="1">
              <a:spLocks noChangeArrowheads="1"/>
            </p:cNvSpPr>
            <p:nvPr/>
          </p:nvSpPr>
          <p:spPr bwMode="auto">
            <a:xfrm>
              <a:off x="2160" y="3552"/>
              <a:ext cx="9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/>
                <a:t>{ total &lt; $50 }</a:t>
              </a:r>
            </a:p>
          </p:txBody>
        </p:sp>
        <p:grpSp>
          <p:nvGrpSpPr>
            <p:cNvPr id="34831" name="Group 23"/>
            <p:cNvGrpSpPr>
              <a:grpSpLocks/>
            </p:cNvGrpSpPr>
            <p:nvPr/>
          </p:nvGrpSpPr>
          <p:grpSpPr bwMode="auto">
            <a:xfrm>
              <a:off x="4464" y="3360"/>
              <a:ext cx="826" cy="423"/>
              <a:chOff x="4464" y="3360"/>
              <a:chExt cx="826" cy="423"/>
            </a:xfrm>
          </p:grpSpPr>
          <p:sp>
            <p:nvSpPr>
              <p:cNvPr id="34833" name="Freeform 13"/>
              <p:cNvSpPr>
                <a:spLocks/>
              </p:cNvSpPr>
              <p:nvPr/>
            </p:nvSpPr>
            <p:spPr bwMode="auto">
              <a:xfrm>
                <a:off x="4464" y="3360"/>
                <a:ext cx="816" cy="384"/>
              </a:xfrm>
              <a:custGeom>
                <a:avLst/>
                <a:gdLst>
                  <a:gd name="T0" fmla="*/ 0 w 816"/>
                  <a:gd name="T1" fmla="*/ 0 h 384"/>
                  <a:gd name="T2" fmla="*/ 0 w 816"/>
                  <a:gd name="T3" fmla="*/ 384 h 384"/>
                  <a:gd name="T4" fmla="*/ 816 w 816"/>
                  <a:gd name="T5" fmla="*/ 384 h 384"/>
                  <a:gd name="T6" fmla="*/ 816 w 816"/>
                  <a:gd name="T7" fmla="*/ 48 h 384"/>
                  <a:gd name="T8" fmla="*/ 672 w 816"/>
                  <a:gd name="T9" fmla="*/ 0 h 384"/>
                  <a:gd name="T10" fmla="*/ 0 w 816"/>
                  <a:gd name="T11" fmla="*/ 0 h 3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16" h="384">
                    <a:moveTo>
                      <a:pt x="0" y="0"/>
                    </a:moveTo>
                    <a:lnTo>
                      <a:pt x="0" y="384"/>
                    </a:lnTo>
                    <a:lnTo>
                      <a:pt x="816" y="384"/>
                    </a:lnTo>
                    <a:lnTo>
                      <a:pt x="816" y="48"/>
                    </a:lnTo>
                    <a:lnTo>
                      <a:pt x="672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34834" name="AutoShape 19"/>
              <p:cNvCxnSpPr>
                <a:cxnSpLocks noChangeShapeType="1"/>
                <a:stCxn id="34833" idx="4"/>
                <a:endCxn id="34833" idx="3"/>
              </p:cNvCxnSpPr>
              <p:nvPr/>
            </p:nvCxnSpPr>
            <p:spPr bwMode="auto">
              <a:xfrm>
                <a:off x="5136" y="3360"/>
                <a:ext cx="144" cy="48"/>
              </a:xfrm>
              <a:prstGeom prst="bentConnector3">
                <a:avLst>
                  <a:gd name="adj1" fmla="val -125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4835" name="Text Box 20"/>
              <p:cNvSpPr txBox="1">
                <a:spLocks noChangeArrowheads="1"/>
              </p:cNvSpPr>
              <p:nvPr/>
            </p:nvSpPr>
            <p:spPr bwMode="auto">
              <a:xfrm>
                <a:off x="4560" y="3360"/>
                <a:ext cx="730" cy="4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/>
                  <a:t>may be canceled</a:t>
                </a:r>
              </a:p>
            </p:txBody>
          </p:sp>
        </p:grpSp>
        <p:sp>
          <p:nvSpPr>
            <p:cNvPr id="34832" name="Line 22"/>
            <p:cNvSpPr>
              <a:spLocks noChangeShapeType="1"/>
            </p:cNvSpPr>
            <p:nvPr/>
          </p:nvSpPr>
          <p:spPr bwMode="auto">
            <a:xfrm flipH="1">
              <a:off x="4032" y="355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3" name="AutoShape 26"/>
          <p:cNvSpPr>
            <a:spLocks noChangeArrowheads="1"/>
          </p:cNvSpPr>
          <p:nvPr/>
        </p:nvSpPr>
        <p:spPr bwMode="auto">
          <a:xfrm>
            <a:off x="2438400" y="5508625"/>
            <a:ext cx="1371600" cy="533400"/>
          </a:xfrm>
          <a:prstGeom prst="wedgeRectCallout">
            <a:avLst>
              <a:gd name="adj1" fmla="val -42708"/>
              <a:gd name="adj2" fmla="val -10684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2000"/>
              <a:t>Constraint</a:t>
            </a:r>
          </a:p>
        </p:txBody>
      </p:sp>
      <p:sp>
        <p:nvSpPr>
          <p:cNvPr id="34824" name="AutoShape 27"/>
          <p:cNvSpPr>
            <a:spLocks noChangeArrowheads="1"/>
          </p:cNvSpPr>
          <p:nvPr/>
        </p:nvSpPr>
        <p:spPr bwMode="auto">
          <a:xfrm>
            <a:off x="6553200" y="5508625"/>
            <a:ext cx="1066800" cy="533400"/>
          </a:xfrm>
          <a:prstGeom prst="wedgeRectCallout">
            <a:avLst>
              <a:gd name="adj1" fmla="val 26787"/>
              <a:gd name="adj2" fmla="val -10506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2000"/>
              <a:t>Note</a:t>
            </a:r>
          </a:p>
        </p:txBody>
      </p:sp>
    </p:spTree>
    <p:extLst>
      <p:ext uri="{BB962C8B-B14F-4D97-AF65-F5344CB8AC3E}">
        <p14:creationId xmlns="" xmlns:p14="http://schemas.microsoft.com/office/powerpoint/2010/main" val="10751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800100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1713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5" name="Picture 2" descr="C:\ics125w02\shopping_cart.bmp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6627813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869112" y="6430962"/>
            <a:ext cx="2198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200" dirty="0">
                <a:latin typeface="Times New Roman" pitchFamily="18" charset="0"/>
              </a:rPr>
              <a:t>Reference: www.smartdraw.com</a:t>
            </a:r>
          </a:p>
        </p:txBody>
      </p:sp>
    </p:spTree>
    <p:extLst>
      <p:ext uri="{BB962C8B-B14F-4D97-AF65-F5344CB8AC3E}">
        <p14:creationId xmlns="" xmlns:p14="http://schemas.microsoft.com/office/powerpoint/2010/main" val="359229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71600"/>
          </a:xfrm>
        </p:spPr>
        <p:txBody>
          <a:bodyPr/>
          <a:lstStyle/>
          <a:p>
            <a:r>
              <a:rPr lang="en-US" dirty="0" smtClean="0"/>
              <a:t>A CRC card is divided into three sections (Beck &amp; Cunningham, 1989; Ambler, 1995)</a:t>
            </a:r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200400"/>
            <a:ext cx="461010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Responsibilities and Collaborations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responsibility is anything that a class knows or does. </a:t>
            </a:r>
          </a:p>
          <a:p>
            <a:r>
              <a:rPr lang="en-US" sz="2400" dirty="0" smtClean="0"/>
              <a:t>Sometimes a class will have a responsibility to fulfill, but will not have enough information to do it. When this happens it has to collaborate with other classes to get the job done.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CRC model is a collection of CRC cards that represent whole or part of an application or problem domain. </a:t>
            </a:r>
          </a:p>
          <a:p>
            <a:r>
              <a:rPr lang="en-US" dirty="0" smtClean="0"/>
              <a:t>The most common use for CRC models is to gather and define the user requirements for an object-oriented application. </a:t>
            </a:r>
          </a:p>
          <a:p>
            <a:r>
              <a:rPr lang="en-US" dirty="0" smtClean="0"/>
              <a:t>Collaborating cards are placed close to each other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-1"/>
            <a:ext cx="8534400" cy="67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CRC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Put together the CRC modeling team.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Organize the modeling room.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Do some brainstorming.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Explain the CRC modeling technique.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Iteratively perform the steps of CRC modeling.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Perform use-case scenario testing.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Business Domain Experts (BDEs). </a:t>
            </a:r>
            <a:endParaRPr lang="en-US" dirty="0" smtClean="0"/>
          </a:p>
          <a:p>
            <a:r>
              <a:rPr lang="en-US" b="1" dirty="0" smtClean="0"/>
              <a:t>Facilitator. </a:t>
            </a:r>
          </a:p>
          <a:p>
            <a:r>
              <a:rPr lang="en-US" b="1" dirty="0" smtClean="0"/>
              <a:t>Scribe(s). </a:t>
            </a:r>
          </a:p>
          <a:p>
            <a:r>
              <a:rPr lang="en-US" b="1" dirty="0" smtClean="0"/>
              <a:t>Observers.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Room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Reserve a meeting room that has something write on.</a:t>
            </a:r>
          </a:p>
          <a:p>
            <a:r>
              <a:rPr lang="en-US" b="1" dirty="0" smtClean="0"/>
              <a:t>Bring CRC modeling supplies.</a:t>
            </a:r>
          </a:p>
          <a:p>
            <a:r>
              <a:rPr lang="en-US" b="1" dirty="0" smtClean="0"/>
              <a:t>Have a modeling table</a:t>
            </a:r>
          </a:p>
          <a:p>
            <a:r>
              <a:rPr lang="en-US" b="1" dirty="0" smtClean="0"/>
              <a:t>Have chairs and desks for the scribe(s).</a:t>
            </a:r>
          </a:p>
          <a:p>
            <a:r>
              <a:rPr lang="en-US" b="1" dirty="0" smtClean="0"/>
              <a:t>Have chairs for the BDEs.</a:t>
            </a:r>
          </a:p>
          <a:p>
            <a:r>
              <a:rPr lang="en-US" b="1" dirty="0" smtClean="0"/>
              <a:t>Have chairs for the observers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Set of questions:</a:t>
            </a:r>
          </a:p>
          <a:p>
            <a:r>
              <a:rPr lang="en-US" sz="2000" dirty="0" smtClean="0"/>
              <a:t>Who is this system for?</a:t>
            </a:r>
          </a:p>
          <a:p>
            <a:r>
              <a:rPr lang="en-US" sz="2000" dirty="0" smtClean="0"/>
              <a:t>What will they do with the system?</a:t>
            </a:r>
          </a:p>
          <a:p>
            <a:r>
              <a:rPr lang="en-US" sz="2000" dirty="0" smtClean="0"/>
              <a:t>Why do we do this?</a:t>
            </a:r>
          </a:p>
          <a:p>
            <a:r>
              <a:rPr lang="en-US" sz="2000" dirty="0" smtClean="0"/>
              <a:t>Why do we do this the way that we do?</a:t>
            </a:r>
          </a:p>
          <a:p>
            <a:r>
              <a:rPr lang="en-US" sz="2000" dirty="0" smtClean="0"/>
              <a:t>What business needs does this system support?</a:t>
            </a:r>
          </a:p>
          <a:p>
            <a:r>
              <a:rPr lang="en-US" sz="2000" dirty="0" smtClean="0"/>
              <a:t>What do/will our customers want/demand from us?</a:t>
            </a:r>
          </a:p>
          <a:p>
            <a:r>
              <a:rPr lang="en-US" sz="2000" dirty="0" smtClean="0"/>
              <a:t>How is the business changing?</a:t>
            </a:r>
          </a:p>
          <a:p>
            <a:r>
              <a:rPr lang="en-US" sz="2000" dirty="0" smtClean="0"/>
              <a:t>What is our competition doing? Why? How can we do it better?</a:t>
            </a:r>
          </a:p>
          <a:p>
            <a:r>
              <a:rPr lang="en-US" sz="2000" dirty="0" smtClean="0"/>
              <a:t>Do we even need to do this?</a:t>
            </a:r>
          </a:p>
          <a:p>
            <a:r>
              <a:rPr lang="en-US" sz="2000" dirty="0" smtClean="0"/>
              <a:t>If we were starting from scratch, how would we do this?</a:t>
            </a:r>
          </a:p>
          <a:p>
            <a:r>
              <a:rPr lang="en-US" sz="2000" dirty="0" smtClean="0"/>
              <a:t>Just because we were successful in the past doing this, will we be successful in the future?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 (cont…)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Can we combine several jobs into one? Do we want to?</a:t>
            </a:r>
          </a:p>
          <a:p>
            <a:r>
              <a:rPr lang="en-US" dirty="0" smtClean="0"/>
              <a:t>How will people’s jobs be affected? Are we empowering or disempowering them?</a:t>
            </a:r>
          </a:p>
          <a:p>
            <a:r>
              <a:rPr lang="en-US" dirty="0" smtClean="0"/>
              <a:t>What information will people need to do their jobs?</a:t>
            </a:r>
          </a:p>
          <a:p>
            <a:r>
              <a:rPr lang="en-US" dirty="0" smtClean="0"/>
              <a:t>Is work being performed where it makes the most sense?</a:t>
            </a:r>
          </a:p>
          <a:p>
            <a:r>
              <a:rPr lang="en-US" dirty="0" smtClean="0"/>
              <a:t>Are there any trivial tasks that we can automate?</a:t>
            </a:r>
          </a:p>
          <a:p>
            <a:r>
              <a:rPr lang="en-US" dirty="0" smtClean="0"/>
              <a:t>Are people performing only the complex tasks that the system can’t handle?</a:t>
            </a:r>
          </a:p>
          <a:p>
            <a:r>
              <a:rPr lang="en-US" dirty="0" smtClean="0"/>
              <a:t>Will the system pay for itself?</a:t>
            </a:r>
          </a:p>
          <a:p>
            <a:r>
              <a:rPr lang="en-US" dirty="0" smtClean="0"/>
              <a:t>Does the system support teamwork, or does it hinder it?</a:t>
            </a:r>
          </a:p>
          <a:p>
            <a:r>
              <a:rPr lang="en-US" dirty="0" smtClean="0"/>
              <a:t>Do our users have the skills/education necessary to use this system? What training will they need?</a:t>
            </a:r>
          </a:p>
          <a:p>
            <a:r>
              <a:rPr lang="en-US" dirty="0" smtClean="0"/>
              <a:t>What are our organization’s strategic goals and objectives? Does this system support them?</a:t>
            </a:r>
          </a:p>
          <a:p>
            <a:r>
              <a:rPr lang="en-US" dirty="0" smtClean="0"/>
              <a:t>How can we do this faster?</a:t>
            </a:r>
          </a:p>
          <a:p>
            <a:r>
              <a:rPr lang="en-US" dirty="0" smtClean="0"/>
              <a:t>How can we do this cheaper?</a:t>
            </a:r>
          </a:p>
          <a:p>
            <a:r>
              <a:rPr lang="en-US" dirty="0" smtClean="0"/>
              <a:t>How can we do this better?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Explain the CRC Modeling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Facilitator should describe the CRC modeling process. This usually takes between ten and fifteen minutes and will often include the creation of several example CRC cards.</a:t>
            </a:r>
          </a:p>
          <a:p>
            <a:r>
              <a:rPr lang="en-US" dirty="0" smtClean="0"/>
              <a:t>Lead BDEs through creation of example CRC cards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Perform The Iterative Steps of CRC Modeling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Find classes</a:t>
            </a:r>
          </a:p>
          <a:p>
            <a:pPr lvl="1"/>
            <a:r>
              <a:rPr lang="en-US" sz="1800" dirty="0" smtClean="0"/>
              <a:t>Look for anything that interacts with the system, or is part of the system</a:t>
            </a:r>
          </a:p>
          <a:p>
            <a:pPr lvl="1"/>
            <a:r>
              <a:rPr lang="en-US" sz="1800" dirty="0" smtClean="0"/>
              <a:t>Ask yourself “Is there a customer?”</a:t>
            </a:r>
          </a:p>
          <a:p>
            <a:pPr lvl="1"/>
            <a:r>
              <a:rPr lang="en-US" sz="1800" dirty="0" smtClean="0"/>
              <a:t>Follow the money</a:t>
            </a:r>
          </a:p>
          <a:p>
            <a:pPr lvl="1"/>
            <a:r>
              <a:rPr lang="en-US" sz="1800" dirty="0" smtClean="0"/>
              <a:t>Look for reports generated by the system</a:t>
            </a:r>
          </a:p>
          <a:p>
            <a:pPr lvl="1"/>
            <a:r>
              <a:rPr lang="en-US" sz="1800" dirty="0" smtClean="0"/>
              <a:t>Look for any screens used in the system</a:t>
            </a:r>
          </a:p>
          <a:p>
            <a:pPr lvl="1"/>
            <a:r>
              <a:rPr lang="en-US" sz="1800" dirty="0" smtClean="0"/>
              <a:t>Immediately prototype interface and report classes</a:t>
            </a:r>
          </a:p>
          <a:p>
            <a:pPr lvl="1"/>
            <a:r>
              <a:rPr lang="en-US" sz="1800" dirty="0" smtClean="0"/>
              <a:t>Look for the three to five main classes right away</a:t>
            </a:r>
          </a:p>
          <a:p>
            <a:pPr lvl="1"/>
            <a:r>
              <a:rPr lang="en-US" sz="1800" dirty="0" smtClean="0"/>
              <a:t>Create a new card for a class immediately</a:t>
            </a:r>
          </a:p>
          <a:p>
            <a:pPr lvl="1"/>
            <a:r>
              <a:rPr lang="en-US" sz="1800" dirty="0" smtClean="0"/>
              <a:t>Use one or two words to describe the class</a:t>
            </a:r>
          </a:p>
          <a:p>
            <a:pPr lvl="1"/>
            <a:r>
              <a:rPr lang="en-US" sz="1800" dirty="0" smtClean="0"/>
              <a:t>Class names are </a:t>
            </a:r>
            <a:r>
              <a:rPr lang="en-US" sz="1800" dirty="0" smtClean="0"/>
              <a:t>singular</a:t>
            </a: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000" dirty="0" smtClean="0"/>
              <a:t>Find responsibilities</a:t>
            </a:r>
          </a:p>
          <a:p>
            <a:pPr lvl="1"/>
            <a:r>
              <a:rPr lang="en-US" sz="2900" dirty="0" smtClean="0"/>
              <a:t>Ask yourself what the class knows</a:t>
            </a:r>
          </a:p>
          <a:p>
            <a:pPr lvl="1"/>
            <a:r>
              <a:rPr lang="en-US" sz="2900" dirty="0" smtClean="0"/>
              <a:t>Ask yourself what the class does</a:t>
            </a:r>
          </a:p>
          <a:p>
            <a:pPr lvl="1"/>
            <a:r>
              <a:rPr lang="en-US" sz="2900" dirty="0" smtClean="0"/>
              <a:t>If you’ve identified a responsibility, ask yourself what class it "belongs" to</a:t>
            </a:r>
          </a:p>
          <a:p>
            <a:pPr lvl="1"/>
            <a:r>
              <a:rPr lang="en-US" sz="2900" dirty="0" smtClean="0"/>
              <a:t>Sometimes get responsibilities that we won’t implement, and that’s OK</a:t>
            </a:r>
          </a:p>
          <a:p>
            <a:pPr lvl="1"/>
            <a:r>
              <a:rPr lang="en-US" sz="2900" dirty="0" smtClean="0"/>
              <a:t>Classes will collaborate to </a:t>
            </a:r>
            <a:r>
              <a:rPr lang="en-US" sz="2900" dirty="0" smtClean="0"/>
              <a:t>fulfill </a:t>
            </a:r>
            <a:r>
              <a:rPr lang="en-US" sz="2900" dirty="0" smtClean="0"/>
              <a:t>many of their responsibilities</a:t>
            </a:r>
          </a:p>
          <a:p>
            <a:r>
              <a:rPr lang="en-US" dirty="0" smtClean="0"/>
              <a:t>Define </a:t>
            </a:r>
            <a:r>
              <a:rPr lang="en-US" dirty="0" smtClean="0"/>
              <a:t>collaborators</a:t>
            </a:r>
          </a:p>
          <a:p>
            <a:pPr lvl="1"/>
            <a:r>
              <a:rPr lang="en-US" dirty="0" smtClean="0"/>
              <a:t>Collaboration occurs when a class needs information that it doesn’t have</a:t>
            </a:r>
          </a:p>
          <a:p>
            <a:pPr lvl="1"/>
            <a:r>
              <a:rPr lang="en-US" dirty="0" smtClean="0"/>
              <a:t>Collaboration occurs when a class needs to modify information that it doesn’t have</a:t>
            </a:r>
          </a:p>
          <a:p>
            <a:pPr lvl="1"/>
            <a:r>
              <a:rPr lang="en-US" dirty="0" smtClean="0"/>
              <a:t>There will always be at least one initiator of any given collaboration</a:t>
            </a:r>
          </a:p>
          <a:p>
            <a:pPr lvl="1"/>
            <a:r>
              <a:rPr lang="en-US" dirty="0" smtClean="0"/>
              <a:t>Sometimes the collaborator does the bulk of the work</a:t>
            </a:r>
          </a:p>
          <a:p>
            <a:pPr lvl="1"/>
            <a:r>
              <a:rPr lang="en-US" dirty="0" smtClean="0"/>
              <a:t>Don’t pass the buck</a:t>
            </a:r>
          </a:p>
          <a:p>
            <a:pPr lvl="1"/>
            <a:r>
              <a:rPr lang="en-US" dirty="0" smtClean="0"/>
              <a:t>New responsibilities may be created to fulfill the collaboration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Define use-cases</a:t>
            </a:r>
          </a:p>
          <a:p>
            <a:pPr lvl="1"/>
            <a:r>
              <a:rPr lang="en-US" dirty="0" smtClean="0"/>
              <a:t>The BDEs will identify them as responsibilities of actor classes</a:t>
            </a:r>
          </a:p>
          <a:p>
            <a:pPr lvl="1"/>
            <a:r>
              <a:rPr lang="en-US" dirty="0" smtClean="0"/>
              <a:t>Do some brainstorming</a:t>
            </a:r>
          </a:p>
          <a:p>
            <a:pPr lvl="1"/>
            <a:r>
              <a:rPr lang="en-US" dirty="0" smtClean="0"/>
              <a:t>Transcribe the scenarios onto cards</a:t>
            </a:r>
          </a:p>
          <a:p>
            <a:r>
              <a:rPr lang="en-US" dirty="0" smtClean="0"/>
              <a:t>Arrange </a:t>
            </a:r>
            <a:r>
              <a:rPr lang="en-US" dirty="0" smtClean="0"/>
              <a:t>the cards on the table</a:t>
            </a:r>
          </a:p>
          <a:p>
            <a:pPr lvl="1"/>
            <a:r>
              <a:rPr lang="en-US" dirty="0" smtClean="0"/>
              <a:t>Cards that collaborate with each other should be close to one another on the desk</a:t>
            </a:r>
          </a:p>
          <a:p>
            <a:pPr lvl="1"/>
            <a:r>
              <a:rPr lang="en-US" dirty="0" smtClean="0"/>
              <a:t>The more that two cards collaborate, the closer that they should be on the desk</a:t>
            </a:r>
          </a:p>
          <a:p>
            <a:pPr lvl="1"/>
            <a:r>
              <a:rPr lang="en-US" dirty="0" smtClean="0"/>
              <a:t>Expect to be moving the cards around a lot at the beginning</a:t>
            </a:r>
          </a:p>
          <a:p>
            <a:pPr lvl="1"/>
            <a:r>
              <a:rPr lang="en-US" dirty="0" smtClean="0"/>
              <a:t>Put "busy" cards towards the center of the table</a:t>
            </a:r>
          </a:p>
          <a:p>
            <a:pPr lvl="1"/>
            <a:r>
              <a:rPr lang="en-US" dirty="0" smtClean="0"/>
              <a:t>Actually move them around</a:t>
            </a:r>
          </a:p>
          <a:p>
            <a:pPr lvl="1"/>
            <a:r>
              <a:rPr lang="en-US" dirty="0" smtClean="0"/>
              <a:t>People will identify relationships/associations between classes as they move them around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Perform Use-Case Scenario Testing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Call out a new scenario</a:t>
            </a:r>
          </a:p>
          <a:p>
            <a:r>
              <a:rPr lang="en-US" sz="2400" dirty="0" smtClean="0"/>
              <a:t>Determine which card should handle the responsibility</a:t>
            </a:r>
          </a:p>
          <a:p>
            <a:r>
              <a:rPr lang="en-US" sz="2400" dirty="0" smtClean="0"/>
              <a:t>Update the cards whenever necessary</a:t>
            </a:r>
          </a:p>
          <a:p>
            <a:r>
              <a:rPr lang="en-US" sz="2400" dirty="0" smtClean="0"/>
              <a:t>Describe the processing logic</a:t>
            </a:r>
          </a:p>
          <a:p>
            <a:r>
              <a:rPr lang="en-US" sz="2400" dirty="0" smtClean="0"/>
              <a:t>Collaborate if necessary</a:t>
            </a:r>
          </a:p>
          <a:p>
            <a:r>
              <a:rPr lang="en-US" sz="2400" dirty="0" smtClean="0"/>
              <a:t>Pass the ball back when done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CRC Modeling Fits in?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4362" y="2324894"/>
            <a:ext cx="7915275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CRC Modeling Tips and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Send ahead an agenda a few days before the modeling </a:t>
            </a:r>
            <a:r>
              <a:rPr lang="en-US" sz="2000" dirty="0" smtClean="0"/>
              <a:t>session</a:t>
            </a:r>
          </a:p>
          <a:p>
            <a:r>
              <a:rPr lang="en-US" sz="2000" dirty="0" smtClean="0"/>
              <a:t>Prominently display the CRC </a:t>
            </a:r>
            <a:r>
              <a:rPr lang="en-US" sz="2000" dirty="0" smtClean="0"/>
              <a:t>definitions</a:t>
            </a:r>
          </a:p>
          <a:p>
            <a:r>
              <a:rPr lang="en-US" sz="2000" dirty="0" smtClean="0"/>
              <a:t>Use their </a:t>
            </a:r>
            <a:r>
              <a:rPr lang="en-US" sz="2000" dirty="0" smtClean="0"/>
              <a:t>terminology</a:t>
            </a:r>
          </a:p>
          <a:p>
            <a:r>
              <a:rPr lang="en-US" sz="2000" dirty="0" smtClean="0"/>
              <a:t>Keep it low </a:t>
            </a:r>
            <a:r>
              <a:rPr lang="en-US" sz="2000" dirty="0" smtClean="0"/>
              <a:t>tech</a:t>
            </a:r>
          </a:p>
          <a:p>
            <a:r>
              <a:rPr lang="en-US" sz="2000" dirty="0" smtClean="0"/>
              <a:t>Expect to </a:t>
            </a:r>
            <a:r>
              <a:rPr lang="en-US" sz="2000" dirty="0" smtClean="0"/>
              <a:t>prototype</a:t>
            </a:r>
          </a:p>
          <a:p>
            <a:r>
              <a:rPr lang="en-US" sz="2000" dirty="0" smtClean="0"/>
              <a:t>Expect to take a few </a:t>
            </a:r>
            <a:r>
              <a:rPr lang="en-US" sz="2000" dirty="0" smtClean="0"/>
              <a:t>days</a:t>
            </a:r>
          </a:p>
          <a:p>
            <a:r>
              <a:rPr lang="en-US" sz="2000" dirty="0" smtClean="0"/>
              <a:t>Get management </a:t>
            </a:r>
            <a:r>
              <a:rPr lang="en-US" sz="2000" dirty="0" smtClean="0"/>
              <a:t>support</a:t>
            </a:r>
          </a:p>
          <a:p>
            <a:r>
              <a:rPr lang="en-US" sz="2000" dirty="0" smtClean="0"/>
              <a:t>Include CRC modeling in your system development life </a:t>
            </a:r>
            <a:r>
              <a:rPr lang="en-US" sz="2000" dirty="0" smtClean="0"/>
              <a:t>cycle</a:t>
            </a:r>
          </a:p>
          <a:p>
            <a:r>
              <a:rPr lang="en-US" sz="2000" dirty="0" smtClean="0"/>
              <a:t>Do CRC modeling with front-line staff only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CRC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experts do the </a:t>
            </a:r>
            <a:r>
              <a:rPr lang="en-US" sz="2400" dirty="0" smtClean="0"/>
              <a:t>analysis</a:t>
            </a:r>
          </a:p>
          <a:p>
            <a:r>
              <a:rPr lang="en-US" sz="2400" dirty="0" smtClean="0"/>
              <a:t>User participation </a:t>
            </a:r>
            <a:r>
              <a:rPr lang="en-US" sz="2400" dirty="0" smtClean="0"/>
              <a:t>increased</a:t>
            </a:r>
          </a:p>
          <a:p>
            <a:r>
              <a:rPr lang="en-US" sz="2400" dirty="0" smtClean="0"/>
              <a:t>Breaks down communication </a:t>
            </a:r>
            <a:r>
              <a:rPr lang="en-US" sz="2400" dirty="0" smtClean="0"/>
              <a:t>barriers</a:t>
            </a:r>
          </a:p>
          <a:p>
            <a:r>
              <a:rPr lang="en-US" sz="2400" dirty="0" smtClean="0"/>
              <a:t>It’s simple and </a:t>
            </a:r>
            <a:r>
              <a:rPr lang="en-US" sz="2400" dirty="0" smtClean="0"/>
              <a:t>straightforward</a:t>
            </a:r>
          </a:p>
          <a:p>
            <a:r>
              <a:rPr lang="en-US" sz="2400" dirty="0" smtClean="0"/>
              <a:t>It’s non-threatening to </a:t>
            </a:r>
            <a:r>
              <a:rPr lang="en-US" sz="2400" dirty="0" smtClean="0"/>
              <a:t>users</a:t>
            </a:r>
          </a:p>
          <a:p>
            <a:r>
              <a:rPr lang="en-US" sz="2400" dirty="0" smtClean="0"/>
              <a:t>It’s inexpensive and </a:t>
            </a:r>
            <a:r>
              <a:rPr lang="en-US" sz="2400" dirty="0" smtClean="0"/>
              <a:t>portable</a:t>
            </a:r>
          </a:p>
          <a:p>
            <a:r>
              <a:rPr lang="en-US" sz="2400" dirty="0" smtClean="0"/>
              <a:t>It goes hand-in-hand with </a:t>
            </a:r>
            <a:r>
              <a:rPr lang="en-US" sz="2400" dirty="0" smtClean="0"/>
              <a:t>prototyping</a:t>
            </a:r>
          </a:p>
          <a:p>
            <a:r>
              <a:rPr lang="en-US" sz="2400" dirty="0" smtClean="0"/>
              <a:t>It leads directly into class diagramming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CRC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It’s threatening to some </a:t>
            </a:r>
            <a:r>
              <a:rPr lang="en-US" sz="2400" dirty="0" smtClean="0"/>
              <a:t>developers</a:t>
            </a:r>
          </a:p>
          <a:p>
            <a:r>
              <a:rPr lang="en-US" sz="2400" dirty="0" smtClean="0"/>
              <a:t>It’s hard to get users </a:t>
            </a:r>
            <a:r>
              <a:rPr lang="en-US" sz="2400" dirty="0" smtClean="0"/>
              <a:t>together</a:t>
            </a:r>
          </a:p>
          <a:p>
            <a:r>
              <a:rPr lang="en-US" sz="2400" dirty="0" smtClean="0"/>
              <a:t>CRC cards are limited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/>
              <a:t>Diagrams</a:t>
            </a:r>
          </a:p>
          <a:p>
            <a:r>
              <a:rPr lang="en-US" dirty="0" smtClean="0"/>
              <a:t>CRC Modeling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246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Ambler, S.W., (1998) </a:t>
            </a:r>
            <a:r>
              <a:rPr lang="en-US" sz="2400" i="1" dirty="0" smtClean="0"/>
              <a:t>CRC </a:t>
            </a:r>
            <a:r>
              <a:rPr lang="en-US" sz="2400" i="1" dirty="0" err="1" smtClean="0"/>
              <a:t>Modelling</a:t>
            </a:r>
            <a:r>
              <a:rPr lang="en-US" sz="2400" i="1" dirty="0" smtClean="0"/>
              <a:t>: Bridging the Communication Gap Between Developers and Users</a:t>
            </a:r>
            <a:r>
              <a:rPr lang="en-US" sz="2400" dirty="0" smtClean="0"/>
              <a:t>, An </a:t>
            </a:r>
            <a:r>
              <a:rPr lang="en-US" sz="2400" dirty="0" err="1" smtClean="0"/>
              <a:t>AmbySoft</a:t>
            </a:r>
            <a:r>
              <a:rPr lang="en-US" sz="2400" dirty="0" smtClean="0"/>
              <a:t> Inc. White Paper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0873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1536</Words>
  <Application>Microsoft Office PowerPoint</Application>
  <PresentationFormat>On-screen Show (4:3)</PresentationFormat>
  <Paragraphs>258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CRC Modeling</vt:lpstr>
      <vt:lpstr>Recap</vt:lpstr>
      <vt:lpstr>Content</vt:lpstr>
      <vt:lpstr>Associations (cont.)</vt:lpstr>
      <vt:lpstr>Aggregation</vt:lpstr>
      <vt:lpstr>Aggregation (cont.)</vt:lpstr>
      <vt:lpstr>Composition</vt:lpstr>
      <vt:lpstr>Generalization</vt:lpstr>
      <vt:lpstr>Generalization</vt:lpstr>
      <vt:lpstr>Dependency</vt:lpstr>
      <vt:lpstr>Realization</vt:lpstr>
      <vt:lpstr>Constraint Rules and Notes</vt:lpstr>
      <vt:lpstr>Examples</vt:lpstr>
      <vt:lpstr>Examples</vt:lpstr>
      <vt:lpstr>CRC Cards</vt:lpstr>
      <vt:lpstr>Responsibilities and Collaborations</vt:lpstr>
      <vt:lpstr>CRC Model</vt:lpstr>
      <vt:lpstr>Slide 18</vt:lpstr>
      <vt:lpstr>Creating CRC Model</vt:lpstr>
      <vt:lpstr>CRC Team</vt:lpstr>
      <vt:lpstr>Room preparation</vt:lpstr>
      <vt:lpstr>Brainstorming</vt:lpstr>
      <vt:lpstr>Brainstorming (cont…)</vt:lpstr>
      <vt:lpstr>Explain the CRC Modeling Technique</vt:lpstr>
      <vt:lpstr>Perform The Iterative Steps of CRC Modeling</vt:lpstr>
      <vt:lpstr>Slide 26</vt:lpstr>
      <vt:lpstr>Slide 27</vt:lpstr>
      <vt:lpstr>Perform Use-Case Scenario Testing</vt:lpstr>
      <vt:lpstr>How CRC Modeling Fits in?</vt:lpstr>
      <vt:lpstr>CRC Modeling Tips and Techniques</vt:lpstr>
      <vt:lpstr>Advantages of CRC Modeling</vt:lpstr>
      <vt:lpstr>Disadvantages of CRC Modeling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CRC Modelling</dc:title>
  <dc:creator>Naveed</dc:creator>
  <cp:lastModifiedBy>NTS</cp:lastModifiedBy>
  <cp:revision>16</cp:revision>
  <dcterms:created xsi:type="dcterms:W3CDTF">2006-08-16T00:00:00Z</dcterms:created>
  <dcterms:modified xsi:type="dcterms:W3CDTF">2012-11-13T08:03:57Z</dcterms:modified>
</cp:coreProperties>
</file>