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81" r:id="rId3"/>
    <p:sldId id="282" r:id="rId4"/>
    <p:sldId id="257" r:id="rId5"/>
    <p:sldId id="258" r:id="rId6"/>
    <p:sldId id="259" r:id="rId7"/>
    <p:sldId id="271" r:id="rId8"/>
    <p:sldId id="261" r:id="rId9"/>
    <p:sldId id="262" r:id="rId10"/>
    <p:sldId id="263" r:id="rId11"/>
    <p:sldId id="264" r:id="rId12"/>
    <p:sldId id="265" r:id="rId13"/>
    <p:sldId id="272" r:id="rId14"/>
    <p:sldId id="273" r:id="rId15"/>
    <p:sldId id="267" r:id="rId16"/>
    <p:sldId id="274" r:id="rId17"/>
    <p:sldId id="275" r:id="rId18"/>
    <p:sldId id="276" r:id="rId19"/>
    <p:sldId id="268" r:id="rId20"/>
    <p:sldId id="269" r:id="rId21"/>
    <p:sldId id="279" r:id="rId22"/>
    <p:sldId id="280" r:id="rId23"/>
    <p:sldId id="283" r:id="rId24"/>
    <p:sldId id="284" r:id="rId25"/>
    <p:sldId id="278" r:id="rId26"/>
    <p:sldId id="270"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853" autoAdjust="0"/>
    <p:restoredTop sz="94579" autoAdjust="0"/>
  </p:normalViewPr>
  <p:slideViewPr>
    <p:cSldViewPr>
      <p:cViewPr varScale="1">
        <p:scale>
          <a:sx n="62" d="100"/>
          <a:sy n="62" d="100"/>
        </p:scale>
        <p:origin x="-1542"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9/27/2012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4.vml"/><Relationship Id="rId4" Type="http://schemas.openxmlformats.org/officeDocument/2006/relationships/hyperlink" Target="usecase.pptx"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1.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6.xml.rels><?xml version="1.0" encoding="UTF-8" standalone="yes"?>
<Relationships xmlns="http://schemas.openxmlformats.org/package/2006/relationships"><Relationship Id="rId3" Type="http://schemas.openxmlformats.org/officeDocument/2006/relationships/hyperlink" Target="http://www.sciencedirect.com/" TargetMode="External"/><Relationship Id="rId2" Type="http://schemas.openxmlformats.org/officeDocument/2006/relationships/hyperlink" Target="usecase.pptx"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362200"/>
            <a:ext cx="5867400" cy="1295400"/>
          </a:xfrm>
        </p:spPr>
        <p:txBody>
          <a:bodyPr>
            <a:normAutofit/>
          </a:bodyPr>
          <a:lstStyle/>
          <a:p>
            <a:r>
              <a:rPr lang="en-US" dirty="0" smtClean="0"/>
              <a:t>Use </a:t>
            </a:r>
            <a:r>
              <a:rPr lang="en-US" dirty="0" smtClean="0"/>
              <a:t>Case </a:t>
            </a:r>
            <a:r>
              <a:rPr lang="en-US" dirty="0" smtClean="0"/>
              <a:t>Diagram</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r>
              <a:rPr lang="en-US" dirty="0" smtClean="0"/>
              <a:t>Requirement Engineering</a:t>
            </a:r>
          </a:p>
          <a:p>
            <a:pPr lvl="1"/>
            <a:r>
              <a:rPr lang="en-US" dirty="0" smtClean="0"/>
              <a:t>Inception</a:t>
            </a:r>
          </a:p>
          <a:p>
            <a:pPr lvl="1"/>
            <a:r>
              <a:rPr lang="en-US" dirty="0" smtClean="0"/>
              <a:t>Elicitation</a:t>
            </a:r>
          </a:p>
          <a:p>
            <a:pPr lvl="1"/>
            <a:r>
              <a:rPr lang="en-US" dirty="0" smtClean="0"/>
              <a:t>Elaboration</a:t>
            </a:r>
          </a:p>
          <a:p>
            <a:pPr lvl="1"/>
            <a:r>
              <a:rPr lang="en-US" dirty="0" smtClean="0"/>
              <a:t>Negotiation</a:t>
            </a:r>
          </a:p>
          <a:p>
            <a:pPr lvl="1"/>
            <a:r>
              <a:rPr lang="en-US" dirty="0" smtClean="0"/>
              <a:t>Specification</a:t>
            </a:r>
          </a:p>
          <a:p>
            <a:pPr lvl="1"/>
            <a:r>
              <a:rPr lang="en-US" dirty="0" smtClean="0"/>
              <a:t>Validation</a:t>
            </a:r>
          </a:p>
          <a:p>
            <a:pPr lvl="1"/>
            <a:r>
              <a:rPr lang="en-US" dirty="0" smtClean="0"/>
              <a:t>Requirements Management</a:t>
            </a:r>
          </a:p>
          <a:p>
            <a:pPr lvl="1"/>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r>
              <a:rPr lang="en-US" dirty="0" smtClean="0"/>
              <a:t>Use Case Diagrams</a:t>
            </a:r>
          </a:p>
          <a:p>
            <a:pPr lvl="1"/>
            <a:r>
              <a:rPr lang="en-US" dirty="0" smtClean="0"/>
              <a:t>Formal introduction</a:t>
            </a:r>
          </a:p>
          <a:p>
            <a:pPr lvl="1"/>
            <a:r>
              <a:rPr lang="en-US" dirty="0" smtClean="0"/>
              <a:t>UML notation</a:t>
            </a:r>
          </a:p>
          <a:p>
            <a:pPr lvl="1"/>
            <a:r>
              <a:rPr lang="en-US" dirty="0" smtClean="0"/>
              <a:t>Examples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381000"/>
            <a:ext cx="7924800" cy="5745163"/>
          </a:xfrm>
        </p:spPr>
        <p:txBody>
          <a:bodyPr>
            <a:normAutofit fontScale="92500" lnSpcReduction="10000"/>
          </a:bodyPr>
          <a:lstStyle/>
          <a:p>
            <a:r>
              <a:rPr lang="en-US" dirty="0" smtClean="0"/>
              <a:t>A use case diagram presents interactions between the system and other systems or with the system’s users, who are called actors</a:t>
            </a:r>
          </a:p>
          <a:p>
            <a:r>
              <a:rPr lang="en-US" dirty="0" smtClean="0"/>
              <a:t>Actors represent roles which may include human users, external hardware or other systems.</a:t>
            </a:r>
          </a:p>
          <a:p>
            <a:r>
              <a:rPr lang="en-US" dirty="0" smtClean="0"/>
              <a:t>It describes who will use the system and the ways in which a user will interact with the system to achieve a certain goal.</a:t>
            </a:r>
          </a:p>
          <a:p>
            <a:r>
              <a:rPr lang="en-US" dirty="0" smtClean="0"/>
              <a:t>Usually, the diagram is accompanied by a narrative description, which details, in a structured manner, the steps of each interaction</a:t>
            </a:r>
          </a:p>
          <a:p>
            <a:endParaRPr lang="en-US" dirty="0" smtClean="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35608" y="381000"/>
            <a:ext cx="7498080" cy="5867400"/>
          </a:xfrm>
        </p:spPr>
        <p:txBody>
          <a:bodyPr/>
          <a:lstStyle/>
          <a:p>
            <a:r>
              <a:rPr lang="en-US" dirty="0" smtClean="0"/>
              <a:t>The use case technique enables creating an initial description of the users’ needs, so that later on the system’s behavior can be defined by using other means, for example, sequence or collaboration diagrams</a:t>
            </a:r>
          </a:p>
          <a:p>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Components of a Use Case Diagram</a:t>
            </a:r>
            <a:br>
              <a:rPr lang="en-US" dirty="0" smtClean="0"/>
            </a:br>
            <a:endParaRPr lang="en-US" dirty="0"/>
          </a:p>
        </p:txBody>
      </p:sp>
      <p:sp>
        <p:nvSpPr>
          <p:cNvPr id="3" name="Content Placeholder 2"/>
          <p:cNvSpPr>
            <a:spLocks noGrp="1"/>
          </p:cNvSpPr>
          <p:nvPr>
            <p:ph idx="1"/>
          </p:nvPr>
        </p:nvSpPr>
        <p:spPr>
          <a:xfrm>
            <a:off x="1435608" y="1447800"/>
            <a:ext cx="7498080" cy="5105400"/>
          </a:xfrm>
        </p:spPr>
        <p:txBody>
          <a:bodyPr>
            <a:normAutofit/>
          </a:bodyPr>
          <a:lstStyle/>
          <a:p>
            <a:r>
              <a:rPr lang="en-US" sz="2800" dirty="0" smtClean="0"/>
              <a:t>An actor may also be shown as a class rectangle with the keyword «actor», with the usual notation for all compartments.</a:t>
            </a:r>
          </a:p>
          <a:p>
            <a:pPr>
              <a:buNone/>
            </a:pPr>
            <a:endParaRPr lang="en-US" sz="2800" dirty="0" smtClean="0"/>
          </a:p>
          <a:p>
            <a:r>
              <a:rPr lang="en-US" sz="2800" dirty="0" smtClean="0"/>
              <a:t>Other icons that convey the kind of actor may also be used to denote an actor, actor such as using a separate icon for non-human actors.</a:t>
            </a:r>
          </a:p>
          <a:p>
            <a:endParaRPr lang="en-US" dirty="0" smtClean="0"/>
          </a:p>
          <a:p>
            <a:pPr>
              <a:buNone/>
            </a:pPr>
            <a:r>
              <a:rPr lang="en-US" dirty="0" smtClean="0"/>
              <a:t>                             </a:t>
            </a:r>
          </a:p>
          <a:p>
            <a:endParaRPr lang="en-US" dirty="0" smtClean="0"/>
          </a:p>
          <a:p>
            <a:endParaRPr lang="en-US" dirty="0" smtClean="0"/>
          </a:p>
          <a:p>
            <a:pPr>
              <a:buNone/>
            </a:pPr>
            <a:endParaRPr lang="en-US" dirty="0" smtClean="0"/>
          </a:p>
          <a:p>
            <a:endParaRPr lang="en-US" dirty="0" smtClean="0"/>
          </a:p>
          <a:p>
            <a:endParaRPr lang="en-US" dirty="0" smtClean="0"/>
          </a:p>
          <a:p>
            <a:endParaRPr lang="en-US" dirty="0"/>
          </a:p>
        </p:txBody>
      </p:sp>
      <p:sp>
        <p:nvSpPr>
          <p:cNvPr id="5" name="Rectangle 4"/>
          <p:cNvSpPr/>
          <p:nvPr/>
        </p:nvSpPr>
        <p:spPr>
          <a:xfrm>
            <a:off x="6553199" y="2590799"/>
            <a:ext cx="1752601" cy="68580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«actor</a:t>
            </a:r>
            <a:r>
              <a:rPr lang="en-US" dirty="0" smtClean="0">
                <a:solidFill>
                  <a:schemeClr val="tx1"/>
                </a:solidFill>
              </a:rPr>
              <a:t>»</a:t>
            </a:r>
          </a:p>
          <a:p>
            <a:pPr algn="ctr"/>
            <a:r>
              <a:rPr lang="en-US" dirty="0" smtClean="0">
                <a:solidFill>
                  <a:schemeClr val="tx1"/>
                </a:solidFill>
              </a:rPr>
              <a:t>Customer</a:t>
            </a:r>
            <a:endParaRPr lang="en-US" dirty="0">
              <a:solidFill>
                <a:schemeClr val="tx1"/>
              </a:solidFill>
            </a:endParaRPr>
          </a:p>
        </p:txBody>
      </p:sp>
      <p:pic>
        <p:nvPicPr>
          <p:cNvPr id="1026" name="Picture 2" descr="C:\Users\Hp\Desktop\Untitled.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0" y="4779818"/>
            <a:ext cx="1394114" cy="161366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Actor</a:t>
            </a:r>
            <a:r>
              <a:rPr lang="en-US" dirty="0" smtClean="0">
                <a:effectLst/>
              </a:rPr>
              <a:t>: </a:t>
            </a:r>
            <a:r>
              <a:rPr lang="en-US" dirty="0">
                <a:effectLst/>
              </a:rPr>
              <a:t>Use Case Diagram</a:t>
            </a:r>
            <a:endParaRPr lang="en-US" dirty="0"/>
          </a:p>
        </p:txBody>
      </p:sp>
      <p:pic>
        <p:nvPicPr>
          <p:cNvPr id="205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524000" y="1447800"/>
            <a:ext cx="6892089" cy="426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7675725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 Case</a:t>
            </a:r>
            <a:endParaRPr lang="en-US" dirty="0"/>
          </a:p>
        </p:txBody>
      </p:sp>
      <p:sp>
        <p:nvSpPr>
          <p:cNvPr id="3" name="Content Placeholder 2"/>
          <p:cNvSpPr>
            <a:spLocks noGrp="1"/>
          </p:cNvSpPr>
          <p:nvPr>
            <p:ph idx="1"/>
          </p:nvPr>
        </p:nvSpPr>
        <p:spPr/>
        <p:txBody>
          <a:bodyPr/>
          <a:lstStyle/>
          <a:p>
            <a:r>
              <a:rPr lang="en-US" dirty="0" smtClean="0"/>
              <a:t>A use case is a single unit of meaningful work</a:t>
            </a:r>
          </a:p>
          <a:p>
            <a:r>
              <a:rPr lang="en-US" dirty="0" smtClean="0"/>
              <a:t>It provides a high-level view of behavior observable to someone or something outside the system</a:t>
            </a:r>
          </a:p>
          <a:p>
            <a:r>
              <a:rPr lang="en-US" dirty="0" smtClean="0"/>
              <a:t>The notation for a use case is an ellipse</a:t>
            </a:r>
          </a:p>
          <a:p>
            <a:endParaRPr lang="en-US" dirty="0"/>
          </a:p>
        </p:txBody>
      </p:sp>
      <p:sp>
        <p:nvSpPr>
          <p:cNvPr id="6" name="Rectangle 5"/>
          <p:cNvSpPr/>
          <p:nvPr/>
        </p:nvSpPr>
        <p:spPr>
          <a:xfrm>
            <a:off x="2743200" y="4724400"/>
            <a:ext cx="2514600" cy="1828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3505200" y="5316682"/>
            <a:ext cx="1600200" cy="990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p:nvSpPr>
        <p:spPr>
          <a:xfrm>
            <a:off x="3695700" y="5594866"/>
            <a:ext cx="1219200" cy="369332"/>
          </a:xfrm>
          <a:prstGeom prst="rect">
            <a:avLst/>
          </a:prstGeom>
          <a:noFill/>
        </p:spPr>
        <p:txBody>
          <a:bodyPr wrap="square" rtlCol="0">
            <a:spAutoFit/>
          </a:bodyPr>
          <a:lstStyle/>
          <a:p>
            <a:r>
              <a:rPr lang="en-US" dirty="0" smtClean="0"/>
              <a:t>Use case</a:t>
            </a:r>
            <a:endParaRPr lang="en-US" dirty="0"/>
          </a:p>
        </p:txBody>
      </p:sp>
      <p:cxnSp>
        <p:nvCxnSpPr>
          <p:cNvPr id="5" name="Straight Connector 4"/>
          <p:cNvCxnSpPr/>
          <p:nvPr/>
        </p:nvCxnSpPr>
        <p:spPr>
          <a:xfrm>
            <a:off x="3886200" y="4724400"/>
            <a:ext cx="0" cy="228600"/>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H="1">
            <a:off x="2743200" y="5105400"/>
            <a:ext cx="10287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3771900" y="4953000"/>
            <a:ext cx="1143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2819400" y="4724400"/>
            <a:ext cx="1219200" cy="307777"/>
          </a:xfrm>
          <a:prstGeom prst="rect">
            <a:avLst/>
          </a:prstGeom>
          <a:noFill/>
        </p:spPr>
        <p:txBody>
          <a:bodyPr wrap="square" rtlCol="0">
            <a:spAutoFit/>
          </a:bodyPr>
          <a:lstStyle/>
          <a:p>
            <a:r>
              <a:rPr lang="en-US" sz="1400" dirty="0" err="1" smtClean="0"/>
              <a:t>ud</a:t>
            </a:r>
            <a:r>
              <a:rPr lang="en-US" sz="1400" dirty="0" smtClean="0"/>
              <a:t> use case</a:t>
            </a:r>
            <a:endParaRPr lang="en-US" sz="14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a:t>
            </a:r>
            <a:endParaRPr lang="en-US" dirty="0"/>
          </a:p>
        </p:txBody>
      </p:sp>
      <p:sp>
        <p:nvSpPr>
          <p:cNvPr id="3" name="Content Placeholder 2"/>
          <p:cNvSpPr>
            <a:spLocks noGrp="1"/>
          </p:cNvSpPr>
          <p:nvPr>
            <p:ph idx="1"/>
          </p:nvPr>
        </p:nvSpPr>
        <p:spPr>
          <a:xfrm>
            <a:off x="1143000" y="1600200"/>
            <a:ext cx="7696200" cy="5029200"/>
          </a:xfrm>
        </p:spPr>
        <p:txBody>
          <a:bodyPr>
            <a:normAutofit/>
          </a:bodyPr>
          <a:lstStyle/>
          <a:p>
            <a:r>
              <a:rPr lang="en-US" sz="2800" dirty="0" smtClean="0"/>
              <a:t>The notation for using a use case is a connecting line with an optional arrowhead showing the direction of control</a:t>
            </a:r>
          </a:p>
          <a:p>
            <a:r>
              <a:rPr lang="en-US" sz="2800" dirty="0" smtClean="0"/>
              <a:t>The following diagram indicates that the actor “Patient” uses the “make appointment” use case</a:t>
            </a:r>
          </a:p>
          <a:p>
            <a:pPr>
              <a:buNone/>
            </a:pPr>
            <a:endParaRPr lang="en-US" dirty="0" smtClean="0"/>
          </a:p>
          <a:p>
            <a:endParaRPr lang="en-US" dirty="0" smtClean="0"/>
          </a:p>
          <a:p>
            <a:pPr>
              <a:buNone/>
            </a:pPr>
            <a:r>
              <a:rPr lang="en-US" dirty="0" smtClean="0"/>
              <a:t>                               </a:t>
            </a:r>
            <a:r>
              <a:rPr lang="en-US" sz="1200" dirty="0" smtClean="0"/>
              <a:t>make appointment</a:t>
            </a:r>
          </a:p>
        </p:txBody>
      </p:sp>
      <p:sp>
        <p:nvSpPr>
          <p:cNvPr id="4" name="Rectangle 3"/>
          <p:cNvSpPr/>
          <p:nvPr/>
        </p:nvSpPr>
        <p:spPr>
          <a:xfrm>
            <a:off x="2286000" y="4267200"/>
            <a:ext cx="3886200" cy="22860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3886200" y="5029200"/>
            <a:ext cx="1828800" cy="6858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C:\Users\Shahid Zeb\Desktop\actor.jpg"/>
          <p:cNvPicPr>
            <a:picLocks noChangeAspect="1" noChangeArrowheads="1"/>
          </p:cNvPicPr>
          <p:nvPr/>
        </p:nvPicPr>
        <p:blipFill>
          <a:blip r:embed="rId3" cstate="print"/>
          <a:srcRect/>
          <a:stretch>
            <a:fillRect/>
          </a:stretch>
        </p:blipFill>
        <p:spPr bwMode="auto">
          <a:xfrm>
            <a:off x="2362200" y="4876800"/>
            <a:ext cx="1428750" cy="857250"/>
          </a:xfrm>
          <a:prstGeom prst="rect">
            <a:avLst/>
          </a:prstGeom>
          <a:noFill/>
        </p:spPr>
      </p:pic>
      <p:cxnSp>
        <p:nvCxnSpPr>
          <p:cNvPr id="8" name="Straight Arrow Connector 7"/>
          <p:cNvCxnSpPr/>
          <p:nvPr/>
        </p:nvCxnSpPr>
        <p:spPr>
          <a:xfrm>
            <a:off x="3276600" y="5334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590800" y="5638800"/>
            <a:ext cx="990600" cy="381000"/>
          </a:xfrm>
          <a:prstGeom prst="rect">
            <a:avLst/>
          </a:prstGeom>
          <a:noFill/>
        </p:spPr>
        <p:txBody>
          <a:bodyPr wrap="square" rtlCol="0">
            <a:spAutoFit/>
          </a:bodyPr>
          <a:lstStyle/>
          <a:p>
            <a:r>
              <a:rPr lang="en-US" dirty="0" smtClean="0"/>
              <a:t>patient</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 Boundary</a:t>
            </a:r>
            <a:endParaRPr lang="en-US" dirty="0"/>
          </a:p>
        </p:txBody>
      </p:sp>
      <p:sp>
        <p:nvSpPr>
          <p:cNvPr id="3" name="Content Placeholder 2"/>
          <p:cNvSpPr>
            <a:spLocks noGrp="1"/>
          </p:cNvSpPr>
          <p:nvPr>
            <p:ph idx="1"/>
          </p:nvPr>
        </p:nvSpPr>
        <p:spPr/>
        <p:txBody>
          <a:bodyPr/>
          <a:lstStyle/>
          <a:p>
            <a:r>
              <a:rPr lang="en-US" dirty="0" smtClean="0"/>
              <a:t>It is usual to display use cases as being inside the system and actors as being outside the system</a:t>
            </a:r>
          </a:p>
          <a:p>
            <a:endParaRPr lang="en-US" dirty="0" smtClean="0"/>
          </a:p>
        </p:txBody>
      </p:sp>
      <p:sp>
        <p:nvSpPr>
          <p:cNvPr id="4" name="Rectangle 3"/>
          <p:cNvSpPr/>
          <p:nvPr/>
        </p:nvSpPr>
        <p:spPr>
          <a:xfrm>
            <a:off x="3352800" y="3733800"/>
            <a:ext cx="2895600" cy="2590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p:cNvSpPr/>
          <p:nvPr/>
        </p:nvSpPr>
        <p:spPr>
          <a:xfrm>
            <a:off x="4114800" y="4572000"/>
            <a:ext cx="1828800" cy="8382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2" descr="C:\Users\Shahid Zeb\Desktop\actor.jpg"/>
          <p:cNvPicPr>
            <a:picLocks noChangeAspect="1" noChangeArrowheads="1"/>
          </p:cNvPicPr>
          <p:nvPr/>
        </p:nvPicPr>
        <p:blipFill>
          <a:blip r:embed="rId3" cstate="print"/>
          <a:srcRect/>
          <a:stretch>
            <a:fillRect/>
          </a:stretch>
        </p:blipFill>
        <p:spPr bwMode="auto">
          <a:xfrm>
            <a:off x="1371600" y="4495800"/>
            <a:ext cx="1428750" cy="857250"/>
          </a:xfrm>
          <a:prstGeom prst="rect">
            <a:avLst/>
          </a:prstGeom>
          <a:noFill/>
        </p:spPr>
      </p:pic>
      <p:cxnSp>
        <p:nvCxnSpPr>
          <p:cNvPr id="7" name="Straight Arrow Connector 6"/>
          <p:cNvCxnSpPr/>
          <p:nvPr/>
        </p:nvCxnSpPr>
        <p:spPr>
          <a:xfrm>
            <a:off x="2438400" y="4953000"/>
            <a:ext cx="167640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4267201" y="4721662"/>
            <a:ext cx="1905000" cy="369332"/>
          </a:xfrm>
          <a:prstGeom prst="rect">
            <a:avLst/>
          </a:prstGeom>
        </p:spPr>
        <p:txBody>
          <a:bodyPr wrap="square">
            <a:spAutoFit/>
          </a:bodyPr>
          <a:lstStyle/>
          <a:p>
            <a:r>
              <a:rPr lang="en-US" dirty="0" smtClean="0"/>
              <a:t> </a:t>
            </a:r>
            <a:r>
              <a:rPr lang="en-US" sz="1400" dirty="0" smtClean="0"/>
              <a:t>make appointment</a:t>
            </a:r>
            <a:endParaRPr lang="en-US" sz="1400" dirty="0"/>
          </a:p>
        </p:txBody>
      </p:sp>
      <p:sp>
        <p:nvSpPr>
          <p:cNvPr id="9" name="Rectangle 8"/>
          <p:cNvSpPr/>
          <p:nvPr/>
        </p:nvSpPr>
        <p:spPr>
          <a:xfrm>
            <a:off x="1676400" y="5498068"/>
            <a:ext cx="838200" cy="369332"/>
          </a:xfrm>
          <a:prstGeom prst="rect">
            <a:avLst/>
          </a:prstGeom>
        </p:spPr>
        <p:txBody>
          <a:bodyPr wrap="square">
            <a:spAutoFit/>
          </a:bodyPr>
          <a:lstStyle/>
          <a:p>
            <a:r>
              <a:rPr lang="en-US" dirty="0" smtClean="0"/>
              <a:t> </a:t>
            </a:r>
            <a:r>
              <a:rPr lang="en-US" sz="1400" dirty="0" smtClean="0"/>
              <a:t>Patient</a:t>
            </a:r>
            <a:endParaRPr lang="en-US" sz="14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Relationship</a:t>
            </a:r>
            <a:endParaRPr lang="en-US" dirty="0"/>
          </a:p>
        </p:txBody>
      </p:sp>
      <p:sp>
        <p:nvSpPr>
          <p:cNvPr id="3" name="Content Placeholder 2"/>
          <p:cNvSpPr>
            <a:spLocks noGrp="1"/>
          </p:cNvSpPr>
          <p:nvPr>
            <p:ph idx="1"/>
          </p:nvPr>
        </p:nvSpPr>
        <p:spPr>
          <a:xfrm>
            <a:off x="838200" y="1219200"/>
            <a:ext cx="8095488" cy="5029200"/>
          </a:xfrm>
        </p:spPr>
        <p:txBody>
          <a:bodyPr>
            <a:normAutofit fontScale="70000" lnSpcReduction="20000"/>
          </a:bodyPr>
          <a:lstStyle/>
          <a:p>
            <a:r>
              <a:rPr lang="en-US" sz="3800" dirty="0" smtClean="0"/>
              <a:t>A relationship from an extending use case to an extended use case that specifies how and when the behavior defined in the extending use case can be inserted into the behavior defined in the extended use case.</a:t>
            </a:r>
          </a:p>
          <a:p>
            <a:pPr>
              <a:buNone/>
            </a:pPr>
            <a:endParaRPr lang="en-US" dirty="0" smtClean="0"/>
          </a:p>
          <a:p>
            <a:pPr>
              <a:buNone/>
            </a:pPr>
            <a:endParaRPr lang="en-US" dirty="0" smtClean="0"/>
          </a:p>
          <a:p>
            <a:pPr>
              <a:buNone/>
            </a:pPr>
            <a:endParaRPr lang="en-US" sz="1300" dirty="0" smtClean="0"/>
          </a:p>
          <a:p>
            <a:pPr>
              <a:buNone/>
            </a:pPr>
            <a:endParaRPr lang="en-US" sz="1300" dirty="0" smtClean="0"/>
          </a:p>
          <a:p>
            <a:pPr>
              <a:buNone/>
            </a:pPr>
            <a:endParaRPr lang="en-US" sz="1300" dirty="0"/>
          </a:p>
          <a:p>
            <a:pPr>
              <a:buNone/>
            </a:pPr>
            <a:endParaRPr lang="en-US" sz="2800" dirty="0" smtClean="0"/>
          </a:p>
          <a:p>
            <a:pPr>
              <a:buNone/>
            </a:pPr>
            <a:endParaRPr lang="en-US" sz="2800" dirty="0" smtClean="0"/>
          </a:p>
          <a:p>
            <a:pPr algn="ctr">
              <a:buNone/>
            </a:pPr>
            <a:r>
              <a:rPr lang="en-US" sz="2200" b="1" i="1" dirty="0" smtClean="0"/>
              <a:t>                               Registration</a:t>
            </a:r>
            <a:r>
              <a:rPr lang="en-US" sz="2200" i="1" dirty="0"/>
              <a:t> use case is meaningful on its own. It could be extended </a:t>
            </a:r>
            <a:r>
              <a:rPr lang="en-US" sz="2200" i="1" dirty="0" smtClean="0"/>
              <a:t>                with </a:t>
            </a:r>
            <a:r>
              <a:rPr lang="en-US" sz="2200" i="1" dirty="0"/>
              <a:t>optional </a:t>
            </a:r>
            <a:r>
              <a:rPr lang="en-US" sz="2200" b="1" i="1" dirty="0"/>
              <a:t>Get Help On Registration</a:t>
            </a:r>
            <a:r>
              <a:rPr lang="en-US" sz="2200" i="1" dirty="0"/>
              <a:t> use case</a:t>
            </a:r>
            <a:endParaRPr lang="en-US" sz="2200" dirty="0"/>
          </a:p>
          <a:p>
            <a:pPr algn="ctr">
              <a:buNone/>
            </a:pPr>
            <a:endParaRPr lang="en-US" sz="2800" dirty="0" smtClean="0"/>
          </a:p>
          <a:p>
            <a:pPr>
              <a:buNone/>
            </a:pPr>
            <a:r>
              <a:rPr lang="en-US" dirty="0" smtClean="0"/>
              <a:t>The </a:t>
            </a:r>
            <a:r>
              <a:rPr lang="en-US" dirty="0"/>
              <a:t>point at which </a:t>
            </a:r>
            <a:r>
              <a:rPr lang="en-US" dirty="0" smtClean="0"/>
              <a:t>an extending </a:t>
            </a:r>
            <a:r>
              <a:rPr lang="en-US" dirty="0"/>
              <a:t>use case </a:t>
            </a:r>
            <a:r>
              <a:rPr lang="en-US" dirty="0" smtClean="0"/>
              <a:t>is added </a:t>
            </a:r>
            <a:r>
              <a:rPr lang="en-US" dirty="0"/>
              <a:t>can be </a:t>
            </a:r>
            <a:r>
              <a:rPr lang="en-US" dirty="0" smtClean="0"/>
              <a:t>defined by </a:t>
            </a:r>
            <a:r>
              <a:rPr lang="en-US" dirty="0"/>
              <a:t>means of </a:t>
            </a:r>
            <a:r>
              <a:rPr lang="en-US" dirty="0" smtClean="0"/>
              <a:t>an extension </a:t>
            </a:r>
            <a:r>
              <a:rPr lang="en-US" dirty="0"/>
              <a:t>point</a:t>
            </a:r>
          </a:p>
          <a:p>
            <a:endParaRPr lang="en-US" dirty="0" smtClean="0"/>
          </a:p>
          <a:p>
            <a:endParaRPr lang="en-US" dirty="0" smtClean="0"/>
          </a:p>
          <a:p>
            <a:endParaRPr lang="en-US" dirty="0" smtClean="0"/>
          </a:p>
          <a:p>
            <a:endParaRPr lang="en-US" dirty="0" smtClean="0"/>
          </a:p>
          <a:p>
            <a:endParaRPr lang="en-US" dirty="0" smtClean="0"/>
          </a:p>
          <a:p>
            <a:endParaRPr lang="en-US" dirty="0"/>
          </a:p>
        </p:txBody>
      </p:sp>
      <p:cxnSp>
        <p:nvCxnSpPr>
          <p:cNvPr id="13" name="Straight Connector 12"/>
          <p:cNvCxnSpPr/>
          <p:nvPr/>
        </p:nvCxnSpPr>
        <p:spPr>
          <a:xfrm>
            <a:off x="8305800" y="4343400"/>
            <a:ext cx="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8305800" y="4495800"/>
            <a:ext cx="152400" cy="0"/>
          </a:xfrm>
          <a:prstGeom prst="line">
            <a:avLst/>
          </a:prstGeom>
        </p:spPr>
        <p:style>
          <a:lnRef idx="1">
            <a:schemeClr val="accent1"/>
          </a:lnRef>
          <a:fillRef idx="0">
            <a:schemeClr val="accent1"/>
          </a:fillRef>
          <a:effectRef idx="0">
            <a:schemeClr val="accent1"/>
          </a:effectRef>
          <a:fontRef idx="minor">
            <a:schemeClr val="tx1"/>
          </a:fontRef>
        </p:style>
      </p:cxnSp>
      <p:pic>
        <p:nvPicPr>
          <p:cNvPr id="18" name="Picture 2" descr="C:\Users\Shahid Zeb\Desktop\Untitled.png"/>
          <p:cNvPicPr>
            <a:picLocks noChangeAspect="1" noChangeArrowheads="1"/>
          </p:cNvPicPr>
          <p:nvPr/>
        </p:nvPicPr>
        <p:blipFill>
          <a:blip r:embed="rId3" cstate="print"/>
          <a:srcRect/>
          <a:stretch>
            <a:fillRect/>
          </a:stretch>
        </p:blipFill>
        <p:spPr bwMode="auto">
          <a:xfrm>
            <a:off x="2590800" y="2931189"/>
            <a:ext cx="5029200" cy="141221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Relationship</a:t>
            </a:r>
          </a:p>
        </p:txBody>
      </p:sp>
      <p:sp>
        <p:nvSpPr>
          <p:cNvPr id="3" name="Content Placeholder 2"/>
          <p:cNvSpPr>
            <a:spLocks noGrp="1"/>
          </p:cNvSpPr>
          <p:nvPr>
            <p:ph idx="1"/>
          </p:nvPr>
        </p:nvSpPr>
        <p:spPr/>
        <p:txBody>
          <a:bodyPr/>
          <a:lstStyle/>
          <a:p>
            <a:r>
              <a:rPr lang="en-US" dirty="0" smtClean="0"/>
              <a:t> An include relationship defines that a use case contains the behavior defined in another use case.</a:t>
            </a:r>
            <a:endParaRPr lang="en-US" dirty="0"/>
          </a:p>
        </p:txBody>
      </p:sp>
      <p:pic>
        <p:nvPicPr>
          <p:cNvPr id="5123" name="Picture 3" descr="C:\Users\Shahid Zeb\Desktop\include.png"/>
          <p:cNvPicPr>
            <a:picLocks noChangeAspect="1" noChangeArrowheads="1"/>
          </p:cNvPicPr>
          <p:nvPr/>
        </p:nvPicPr>
        <p:blipFill>
          <a:blip r:embed="rId3" cstate="print"/>
          <a:srcRect/>
          <a:stretch>
            <a:fillRect/>
          </a:stretch>
        </p:blipFill>
        <p:spPr bwMode="auto">
          <a:xfrm>
            <a:off x="3581400" y="2971800"/>
            <a:ext cx="4554994" cy="281940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447800" y="782690"/>
            <a:ext cx="70104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1524000" y="3810000"/>
            <a:ext cx="69342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209800" y="1600200"/>
            <a:ext cx="1828800" cy="1219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a:off x="1371600" y="12192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971800" y="762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2819400" y="1066800"/>
            <a:ext cx="152400" cy="152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1524000" y="42672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flipV="1">
            <a:off x="3124200" y="38100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H="1">
            <a:off x="2971800" y="4114800"/>
            <a:ext cx="1524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2667000" y="4800600"/>
            <a:ext cx="990600" cy="646331"/>
          </a:xfrm>
          <a:prstGeom prst="rect">
            <a:avLst/>
          </a:prstGeom>
          <a:noFill/>
        </p:spPr>
        <p:txBody>
          <a:bodyPr wrap="square" rtlCol="0">
            <a:spAutoFit/>
          </a:bodyPr>
          <a:lstStyle/>
          <a:p>
            <a:r>
              <a:rPr lang="en-US" dirty="0" err="1" smtClean="0"/>
              <a:t>patientmodify</a:t>
            </a:r>
            <a:endParaRPr lang="en-US" dirty="0"/>
          </a:p>
        </p:txBody>
      </p:sp>
      <p:sp>
        <p:nvSpPr>
          <p:cNvPr id="21" name="TextBox 20"/>
          <p:cNvSpPr txBox="1"/>
          <p:nvPr/>
        </p:nvSpPr>
        <p:spPr>
          <a:xfrm>
            <a:off x="1600200" y="3886200"/>
            <a:ext cx="1295400" cy="369332"/>
          </a:xfrm>
          <a:prstGeom prst="rect">
            <a:avLst/>
          </a:prstGeom>
          <a:noFill/>
        </p:spPr>
        <p:txBody>
          <a:bodyPr wrap="square" rtlCol="0">
            <a:spAutoFit/>
          </a:bodyPr>
          <a:lstStyle/>
          <a:p>
            <a:r>
              <a:rPr lang="en-US" dirty="0" err="1"/>
              <a:t>u</a:t>
            </a:r>
            <a:r>
              <a:rPr lang="en-US" dirty="0" err="1" smtClean="0"/>
              <a:t>d</a:t>
            </a:r>
            <a:r>
              <a:rPr lang="en-US" dirty="0" smtClean="0"/>
              <a:t> Extend</a:t>
            </a:r>
            <a:endParaRPr lang="en-US" dirty="0"/>
          </a:p>
        </p:txBody>
      </p:sp>
      <p:sp>
        <p:nvSpPr>
          <p:cNvPr id="22" name="TextBox 21"/>
          <p:cNvSpPr txBox="1"/>
          <p:nvPr/>
        </p:nvSpPr>
        <p:spPr>
          <a:xfrm>
            <a:off x="1558636" y="849868"/>
            <a:ext cx="1336964" cy="369332"/>
          </a:xfrm>
          <a:prstGeom prst="rect">
            <a:avLst/>
          </a:prstGeom>
          <a:noFill/>
        </p:spPr>
        <p:txBody>
          <a:bodyPr wrap="square" rtlCol="0">
            <a:spAutoFit/>
          </a:bodyPr>
          <a:lstStyle/>
          <a:p>
            <a:r>
              <a:rPr lang="en-US" dirty="0" err="1"/>
              <a:t>u</a:t>
            </a:r>
            <a:r>
              <a:rPr lang="en-US" dirty="0" err="1" smtClean="0"/>
              <a:t>d</a:t>
            </a:r>
            <a:r>
              <a:rPr lang="en-US" dirty="0" smtClean="0"/>
              <a:t> Include</a:t>
            </a:r>
            <a:endParaRPr lang="en-US" dirty="0"/>
          </a:p>
        </p:txBody>
      </p:sp>
      <p:sp>
        <p:nvSpPr>
          <p:cNvPr id="23" name="Oval 22"/>
          <p:cNvSpPr/>
          <p:nvPr/>
        </p:nvSpPr>
        <p:spPr>
          <a:xfrm>
            <a:off x="5715000" y="1600200"/>
            <a:ext cx="2057400" cy="1219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130636" y="4533900"/>
            <a:ext cx="1828800" cy="1219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2227118" y="4488873"/>
            <a:ext cx="1828800" cy="1219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p:cNvSpPr txBox="1"/>
          <p:nvPr/>
        </p:nvSpPr>
        <p:spPr>
          <a:xfrm>
            <a:off x="4423064" y="2209800"/>
            <a:ext cx="990600" cy="276999"/>
          </a:xfrm>
          <a:prstGeom prst="rect">
            <a:avLst/>
          </a:prstGeom>
          <a:noFill/>
        </p:spPr>
        <p:txBody>
          <a:bodyPr wrap="square" rtlCol="0">
            <a:spAutoFit/>
          </a:bodyPr>
          <a:lstStyle/>
          <a:p>
            <a:r>
              <a:rPr lang="en-US" sz="1200" dirty="0" smtClean="0"/>
              <a:t>&lt;&lt;include&gt;&gt;</a:t>
            </a:r>
            <a:endParaRPr lang="en-US" sz="1200" dirty="0"/>
          </a:p>
        </p:txBody>
      </p:sp>
      <p:sp>
        <p:nvSpPr>
          <p:cNvPr id="27" name="TextBox 26"/>
          <p:cNvSpPr txBox="1"/>
          <p:nvPr/>
        </p:nvSpPr>
        <p:spPr>
          <a:xfrm>
            <a:off x="2514600" y="2069068"/>
            <a:ext cx="1219200" cy="369332"/>
          </a:xfrm>
          <a:prstGeom prst="rect">
            <a:avLst/>
          </a:prstGeom>
          <a:noFill/>
        </p:spPr>
        <p:txBody>
          <a:bodyPr wrap="square" rtlCol="0">
            <a:spAutoFit/>
          </a:bodyPr>
          <a:lstStyle/>
          <a:p>
            <a:r>
              <a:rPr lang="en-US" dirty="0" smtClean="0"/>
              <a:t>withdraw</a:t>
            </a:r>
            <a:endParaRPr lang="en-US" dirty="0"/>
          </a:p>
        </p:txBody>
      </p:sp>
      <p:sp>
        <p:nvSpPr>
          <p:cNvPr id="28" name="TextBox 27"/>
          <p:cNvSpPr txBox="1"/>
          <p:nvPr/>
        </p:nvSpPr>
        <p:spPr>
          <a:xfrm>
            <a:off x="5791200" y="1984664"/>
            <a:ext cx="2057400" cy="369332"/>
          </a:xfrm>
          <a:prstGeom prst="rect">
            <a:avLst/>
          </a:prstGeom>
          <a:noFill/>
        </p:spPr>
        <p:txBody>
          <a:bodyPr wrap="square" rtlCol="0">
            <a:spAutoFit/>
          </a:bodyPr>
          <a:lstStyle/>
          <a:p>
            <a:r>
              <a:rPr lang="en-US" dirty="0" smtClean="0"/>
              <a:t>Card identification</a:t>
            </a:r>
            <a:endParaRPr lang="en-US" dirty="0"/>
          </a:p>
        </p:txBody>
      </p:sp>
      <p:cxnSp>
        <p:nvCxnSpPr>
          <p:cNvPr id="30" name="Straight Arrow Connector 29"/>
          <p:cNvCxnSpPr>
            <a:stCxn id="6" idx="6"/>
            <a:endCxn id="23" idx="2"/>
          </p:cNvCxnSpPr>
          <p:nvPr/>
        </p:nvCxnSpPr>
        <p:spPr>
          <a:xfrm>
            <a:off x="4038600" y="2209800"/>
            <a:ext cx="1676400" cy="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2438400" y="4888468"/>
            <a:ext cx="1524000" cy="369332"/>
          </a:xfrm>
          <a:prstGeom prst="rect">
            <a:avLst/>
          </a:prstGeom>
          <a:noFill/>
        </p:spPr>
        <p:txBody>
          <a:bodyPr wrap="square" rtlCol="0">
            <a:spAutoFit/>
          </a:bodyPr>
          <a:lstStyle/>
          <a:p>
            <a:r>
              <a:rPr lang="en-US" dirty="0" smtClean="0"/>
              <a:t>Modify Order</a:t>
            </a:r>
            <a:endParaRPr lang="en-US" dirty="0"/>
          </a:p>
        </p:txBody>
      </p:sp>
      <p:sp>
        <p:nvSpPr>
          <p:cNvPr id="32" name="TextBox 31"/>
          <p:cNvSpPr txBox="1"/>
          <p:nvPr/>
        </p:nvSpPr>
        <p:spPr>
          <a:xfrm>
            <a:off x="6248400" y="4964668"/>
            <a:ext cx="1524000" cy="369332"/>
          </a:xfrm>
          <a:prstGeom prst="rect">
            <a:avLst/>
          </a:prstGeom>
          <a:noFill/>
        </p:spPr>
        <p:txBody>
          <a:bodyPr wrap="square" rtlCol="0">
            <a:spAutoFit/>
          </a:bodyPr>
          <a:lstStyle/>
          <a:p>
            <a:r>
              <a:rPr lang="en-US" dirty="0" smtClean="0"/>
              <a:t>Get Approval</a:t>
            </a:r>
            <a:endParaRPr lang="en-US" dirty="0"/>
          </a:p>
        </p:txBody>
      </p:sp>
      <p:cxnSp>
        <p:nvCxnSpPr>
          <p:cNvPr id="33" name="Straight Arrow Connector 32"/>
          <p:cNvCxnSpPr/>
          <p:nvPr/>
        </p:nvCxnSpPr>
        <p:spPr>
          <a:xfrm flipH="1">
            <a:off x="4055918" y="5098473"/>
            <a:ext cx="2074718" cy="25292"/>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4575464" y="5209401"/>
            <a:ext cx="990600" cy="276999"/>
          </a:xfrm>
          <a:prstGeom prst="rect">
            <a:avLst/>
          </a:prstGeom>
          <a:noFill/>
        </p:spPr>
        <p:txBody>
          <a:bodyPr wrap="square" rtlCol="0">
            <a:spAutoFit/>
          </a:bodyPr>
          <a:lstStyle/>
          <a:p>
            <a:r>
              <a:rPr lang="en-US" sz="1200" dirty="0" smtClean="0"/>
              <a:t>&lt;&lt;extend&gt;&gt;</a:t>
            </a:r>
            <a:endParaRPr lang="en-US" sz="1200" dirty="0"/>
          </a:p>
        </p:txBody>
      </p:sp>
    </p:spTree>
    <p:extLst>
      <p:ext uri="{BB962C8B-B14F-4D97-AF65-F5344CB8AC3E}">
        <p14:creationId xmlns:p14="http://schemas.microsoft.com/office/powerpoint/2010/main" xmlns="" val="159126777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Relationship: Use Case </a:t>
            </a:r>
            <a:r>
              <a:rPr lang="en-US" dirty="0" smtClean="0">
                <a:effectLst/>
              </a:rPr>
              <a:t>Connector</a:t>
            </a:r>
            <a:endParaRPr lang="en-US" dirty="0"/>
          </a:p>
        </p:txBody>
      </p:sp>
      <p:sp>
        <p:nvSpPr>
          <p:cNvPr id="3" name="Content Placeholder 2"/>
          <p:cNvSpPr>
            <a:spLocks noGrp="1"/>
          </p:cNvSpPr>
          <p:nvPr>
            <p:ph idx="1"/>
          </p:nvPr>
        </p:nvSpPr>
        <p:spPr>
          <a:xfrm>
            <a:off x="1435608" y="1447800"/>
            <a:ext cx="7498080" cy="5181600"/>
          </a:xfrm>
        </p:spPr>
        <p:txBody>
          <a:bodyPr>
            <a:normAutofit/>
          </a:bodyPr>
          <a:lstStyle/>
          <a:p>
            <a:r>
              <a:rPr lang="en-US" sz="2800" dirty="0"/>
              <a:t>The uses connector can optionally have multiplicity values at each end, as in the</a:t>
            </a:r>
          </a:p>
          <a:p>
            <a:pPr marL="82296" indent="0">
              <a:buNone/>
            </a:pPr>
            <a:r>
              <a:rPr lang="en-US" sz="2800" dirty="0" smtClean="0"/>
              <a:t>   following diagram</a:t>
            </a:r>
          </a:p>
          <a:p>
            <a:pPr marL="82296" indent="0">
              <a:buNone/>
            </a:pPr>
            <a:r>
              <a:rPr lang="en-US" sz="2800" dirty="0" smtClean="0"/>
              <a:t>         </a:t>
            </a:r>
            <a:r>
              <a:rPr lang="en-US" sz="2000" dirty="0" smtClean="0">
                <a:solidFill>
                  <a:schemeClr val="accent6">
                    <a:lumMod val="50000"/>
                  </a:schemeClr>
                </a:solidFill>
              </a:rPr>
              <a:t>which </a:t>
            </a:r>
            <a:r>
              <a:rPr lang="en-US" sz="2000" dirty="0">
                <a:solidFill>
                  <a:schemeClr val="accent6">
                    <a:lumMod val="50000"/>
                  </a:schemeClr>
                </a:solidFill>
              </a:rPr>
              <a:t>shows that a customer may only have one withdrawal </a:t>
            </a:r>
            <a:r>
              <a:rPr lang="en-US" sz="2000" dirty="0" smtClean="0">
                <a:solidFill>
                  <a:schemeClr val="accent6">
                    <a:lumMod val="50000"/>
                  </a:schemeClr>
                </a:solidFill>
              </a:rPr>
              <a:t>                 session </a:t>
            </a:r>
            <a:r>
              <a:rPr lang="en-US" sz="2000" dirty="0">
                <a:solidFill>
                  <a:schemeClr val="accent6">
                    <a:lumMod val="50000"/>
                  </a:schemeClr>
                </a:solidFill>
              </a:rPr>
              <a:t>at a time, but a bank </a:t>
            </a:r>
            <a:r>
              <a:rPr lang="en-US" sz="2000" dirty="0" smtClean="0">
                <a:solidFill>
                  <a:schemeClr val="accent6">
                    <a:lumMod val="50000"/>
                  </a:schemeClr>
                </a:solidFill>
              </a:rPr>
              <a:t>may have </a:t>
            </a:r>
            <a:r>
              <a:rPr lang="en-US" sz="2000" dirty="0">
                <a:solidFill>
                  <a:schemeClr val="accent6">
                    <a:lumMod val="50000"/>
                  </a:schemeClr>
                </a:solidFill>
              </a:rPr>
              <a:t>any number of </a:t>
            </a:r>
            <a:r>
              <a:rPr lang="en-US" sz="2000" dirty="0" smtClean="0">
                <a:solidFill>
                  <a:schemeClr val="accent6">
                    <a:lumMod val="50000"/>
                  </a:schemeClr>
                </a:solidFill>
              </a:rPr>
              <a:t>customers      making </a:t>
            </a:r>
            <a:r>
              <a:rPr lang="en-US" sz="2000" dirty="0">
                <a:solidFill>
                  <a:schemeClr val="accent6">
                    <a:lumMod val="50000"/>
                  </a:schemeClr>
                </a:solidFill>
              </a:rPr>
              <a:t>withdrawals concurrently</a:t>
            </a:r>
          </a:p>
          <a:p>
            <a:pPr marL="82296" indent="0">
              <a:buNone/>
            </a:pPr>
            <a:endParaRPr lang="en-US" sz="2800" dirty="0"/>
          </a:p>
          <a:p>
            <a:endParaRPr lang="en-US" sz="2800" dirty="0"/>
          </a:p>
        </p:txBody>
      </p:sp>
      <p:sp>
        <p:nvSpPr>
          <p:cNvPr id="8" name="Rectangle 7"/>
          <p:cNvSpPr/>
          <p:nvPr/>
        </p:nvSpPr>
        <p:spPr>
          <a:xfrm>
            <a:off x="1524000" y="4038600"/>
            <a:ext cx="6934200" cy="23622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p:cNvCxnSpPr/>
          <p:nvPr/>
        </p:nvCxnSpPr>
        <p:spPr>
          <a:xfrm>
            <a:off x="1524000" y="4495800"/>
            <a:ext cx="1447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124200" y="4038600"/>
            <a:ext cx="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H="1">
            <a:off x="2971800" y="4343400"/>
            <a:ext cx="152400" cy="152400"/>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600200" y="4114800"/>
            <a:ext cx="1541318" cy="338554"/>
          </a:xfrm>
          <a:prstGeom prst="rect">
            <a:avLst/>
          </a:prstGeom>
          <a:noFill/>
        </p:spPr>
        <p:txBody>
          <a:bodyPr wrap="square" rtlCol="0">
            <a:spAutoFit/>
          </a:bodyPr>
          <a:lstStyle/>
          <a:p>
            <a:r>
              <a:rPr lang="en-US" sz="1600" dirty="0" err="1"/>
              <a:t>u</a:t>
            </a:r>
            <a:r>
              <a:rPr lang="en-US" sz="1600" dirty="0" err="1" smtClean="0"/>
              <a:t>d</a:t>
            </a:r>
            <a:r>
              <a:rPr lang="en-US" sz="1600" dirty="0" smtClean="0"/>
              <a:t> Multiplicity </a:t>
            </a:r>
            <a:endParaRPr lang="en-US" sz="1600" dirty="0"/>
          </a:p>
        </p:txBody>
      </p:sp>
      <p:sp>
        <p:nvSpPr>
          <p:cNvPr id="13" name="Oval 12"/>
          <p:cNvSpPr/>
          <p:nvPr/>
        </p:nvSpPr>
        <p:spPr>
          <a:xfrm>
            <a:off x="4191000" y="4762500"/>
            <a:ext cx="1828800" cy="12192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5905500" y="5427077"/>
            <a:ext cx="495300" cy="338554"/>
          </a:xfrm>
          <a:prstGeom prst="rect">
            <a:avLst/>
          </a:prstGeom>
          <a:noFill/>
        </p:spPr>
        <p:txBody>
          <a:bodyPr wrap="square" rtlCol="0">
            <a:spAutoFit/>
          </a:bodyPr>
          <a:lstStyle/>
          <a:p>
            <a:r>
              <a:rPr lang="en-US" sz="1600" dirty="0" smtClean="0"/>
              <a:t>0..*</a:t>
            </a:r>
            <a:endParaRPr lang="en-US" sz="1600" dirty="0"/>
          </a:p>
        </p:txBody>
      </p:sp>
      <p:sp>
        <p:nvSpPr>
          <p:cNvPr id="18" name="TextBox 17"/>
          <p:cNvSpPr txBox="1"/>
          <p:nvPr/>
        </p:nvSpPr>
        <p:spPr>
          <a:xfrm>
            <a:off x="4572000" y="5257800"/>
            <a:ext cx="1312718" cy="338554"/>
          </a:xfrm>
          <a:prstGeom prst="rect">
            <a:avLst/>
          </a:prstGeom>
          <a:noFill/>
        </p:spPr>
        <p:txBody>
          <a:bodyPr wrap="square" rtlCol="0">
            <a:spAutoFit/>
          </a:bodyPr>
          <a:lstStyle/>
          <a:p>
            <a:r>
              <a:rPr lang="en-US" sz="1600" dirty="0" smtClean="0"/>
              <a:t>Withdraw</a:t>
            </a:r>
            <a:endParaRPr lang="en-US" sz="1600" dirty="0"/>
          </a:p>
        </p:txBody>
      </p:sp>
      <p:pic>
        <p:nvPicPr>
          <p:cNvPr id="19" name="Picture 18" descr="C:\Users\Shahid Zeb\Desktop\actor.jpg"/>
          <p:cNvPicPr>
            <a:picLocks noChangeAspect="1" noChangeArrowheads="1"/>
          </p:cNvPicPr>
          <p:nvPr/>
        </p:nvPicPr>
        <p:blipFill>
          <a:blip r:embed="rId3" cstate="print"/>
          <a:srcRect/>
          <a:stretch>
            <a:fillRect/>
          </a:stretch>
        </p:blipFill>
        <p:spPr bwMode="auto">
          <a:xfrm>
            <a:off x="7149366" y="4884122"/>
            <a:ext cx="1156434" cy="975955"/>
          </a:xfrm>
          <a:prstGeom prst="rect">
            <a:avLst/>
          </a:prstGeom>
          <a:noFill/>
        </p:spPr>
      </p:pic>
      <p:pic>
        <p:nvPicPr>
          <p:cNvPr id="20" name="Picture 19" descr="C:\Users\Shahid Zeb\Desktop\actor.jpg"/>
          <p:cNvPicPr>
            <a:picLocks noChangeAspect="1" noChangeArrowheads="1"/>
          </p:cNvPicPr>
          <p:nvPr/>
        </p:nvPicPr>
        <p:blipFill>
          <a:blip r:embed="rId3" cstate="print"/>
          <a:srcRect/>
          <a:stretch>
            <a:fillRect/>
          </a:stretch>
        </p:blipFill>
        <p:spPr bwMode="auto">
          <a:xfrm>
            <a:off x="1567298" y="4930196"/>
            <a:ext cx="1236517" cy="1068382"/>
          </a:xfrm>
          <a:prstGeom prst="rect">
            <a:avLst/>
          </a:prstGeom>
          <a:noFill/>
        </p:spPr>
      </p:pic>
      <p:cxnSp>
        <p:nvCxnSpPr>
          <p:cNvPr id="30" name="Straight Arrow Connector 29"/>
          <p:cNvCxnSpPr/>
          <p:nvPr/>
        </p:nvCxnSpPr>
        <p:spPr>
          <a:xfrm flipH="1">
            <a:off x="2895600" y="5410200"/>
            <a:ext cx="1295398" cy="0"/>
          </a:xfrm>
          <a:prstGeom prst="straightConnector1">
            <a:avLst/>
          </a:prstGeom>
          <a:ln w="254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H="1">
            <a:off x="6019800" y="5410200"/>
            <a:ext cx="1295398" cy="0"/>
          </a:xfrm>
          <a:prstGeom prst="straightConnector1">
            <a:avLst/>
          </a:prstGeom>
          <a:ln w="25400">
            <a:solidFill>
              <a:schemeClr val="tx1"/>
            </a:solidFill>
            <a:prstDash val="solid"/>
            <a:tailEnd type="none"/>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3733800" y="5410200"/>
            <a:ext cx="495300" cy="338554"/>
          </a:xfrm>
          <a:prstGeom prst="rect">
            <a:avLst/>
          </a:prstGeom>
          <a:noFill/>
        </p:spPr>
        <p:txBody>
          <a:bodyPr wrap="square" rtlCol="0">
            <a:spAutoFit/>
          </a:bodyPr>
          <a:lstStyle/>
          <a:p>
            <a:r>
              <a:rPr lang="en-US" sz="1600" dirty="0" smtClean="0"/>
              <a:t>0..1</a:t>
            </a:r>
            <a:endParaRPr lang="en-US" sz="1600" dirty="0"/>
          </a:p>
        </p:txBody>
      </p:sp>
      <p:sp>
        <p:nvSpPr>
          <p:cNvPr id="37" name="TextBox 36"/>
          <p:cNvSpPr txBox="1"/>
          <p:nvPr/>
        </p:nvSpPr>
        <p:spPr>
          <a:xfrm>
            <a:off x="7048500" y="5376446"/>
            <a:ext cx="495300" cy="338554"/>
          </a:xfrm>
          <a:prstGeom prst="rect">
            <a:avLst/>
          </a:prstGeom>
          <a:noFill/>
        </p:spPr>
        <p:txBody>
          <a:bodyPr wrap="square" rtlCol="0">
            <a:spAutoFit/>
          </a:bodyPr>
          <a:lstStyle/>
          <a:p>
            <a:r>
              <a:rPr lang="en-US" sz="1600" dirty="0"/>
              <a:t>1</a:t>
            </a:r>
          </a:p>
        </p:txBody>
      </p:sp>
      <p:sp>
        <p:nvSpPr>
          <p:cNvPr id="38" name="TextBox 37"/>
          <p:cNvSpPr txBox="1"/>
          <p:nvPr/>
        </p:nvSpPr>
        <p:spPr>
          <a:xfrm>
            <a:off x="2705100" y="5452646"/>
            <a:ext cx="495300" cy="338554"/>
          </a:xfrm>
          <a:prstGeom prst="rect">
            <a:avLst/>
          </a:prstGeom>
          <a:noFill/>
        </p:spPr>
        <p:txBody>
          <a:bodyPr wrap="square" rtlCol="0">
            <a:spAutoFit/>
          </a:bodyPr>
          <a:lstStyle/>
          <a:p>
            <a:r>
              <a:rPr lang="en-US" sz="1600" dirty="0" smtClean="0"/>
              <a:t>1</a:t>
            </a:r>
            <a:endParaRPr lang="en-US" sz="1600" dirty="0"/>
          </a:p>
        </p:txBody>
      </p:sp>
      <p:sp>
        <p:nvSpPr>
          <p:cNvPr id="39" name="TextBox 38"/>
          <p:cNvSpPr txBox="1"/>
          <p:nvPr/>
        </p:nvSpPr>
        <p:spPr>
          <a:xfrm>
            <a:off x="1600199" y="5833646"/>
            <a:ext cx="1066801" cy="338554"/>
          </a:xfrm>
          <a:prstGeom prst="rect">
            <a:avLst/>
          </a:prstGeom>
          <a:noFill/>
        </p:spPr>
        <p:txBody>
          <a:bodyPr wrap="square" rtlCol="0">
            <a:spAutoFit/>
          </a:bodyPr>
          <a:lstStyle/>
          <a:p>
            <a:r>
              <a:rPr lang="en-US" sz="1600" dirty="0" smtClean="0"/>
              <a:t>Customer</a:t>
            </a:r>
            <a:endParaRPr lang="en-US" sz="1600" dirty="0"/>
          </a:p>
        </p:txBody>
      </p:sp>
      <p:sp>
        <p:nvSpPr>
          <p:cNvPr id="40" name="TextBox 39"/>
          <p:cNvSpPr txBox="1"/>
          <p:nvPr/>
        </p:nvSpPr>
        <p:spPr>
          <a:xfrm>
            <a:off x="7429500" y="5833646"/>
            <a:ext cx="800100" cy="338554"/>
          </a:xfrm>
          <a:prstGeom prst="rect">
            <a:avLst/>
          </a:prstGeom>
          <a:noFill/>
        </p:spPr>
        <p:txBody>
          <a:bodyPr wrap="square" rtlCol="0">
            <a:spAutoFit/>
          </a:bodyPr>
          <a:lstStyle/>
          <a:p>
            <a:r>
              <a:rPr lang="en-US" sz="1600" dirty="0" smtClean="0"/>
              <a:t>Bank</a:t>
            </a:r>
            <a:endParaRPr lang="en-US" sz="1600" dirty="0"/>
          </a:p>
        </p:txBody>
      </p:sp>
    </p:spTree>
    <p:extLst>
      <p:ext uri="{BB962C8B-B14F-4D97-AF65-F5344CB8AC3E}">
        <p14:creationId xmlns:p14="http://schemas.microsoft.com/office/powerpoint/2010/main" xmlns="" val="151275865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Shahid Zeb\Desktop\use-case-example-atm.png"/>
          <p:cNvPicPr>
            <a:picLocks noGrp="1" noChangeAspect="1" noChangeArrowheads="1"/>
          </p:cNvPicPr>
          <p:nvPr>
            <p:ph idx="1"/>
          </p:nvPr>
        </p:nvPicPr>
        <p:blipFill>
          <a:blip r:embed="rId3" cstate="print"/>
          <a:srcRect/>
          <a:stretch>
            <a:fillRect/>
          </a:stretch>
        </p:blipFill>
        <p:spPr bwMode="auto">
          <a:xfrm>
            <a:off x="1074912" y="113158"/>
            <a:ext cx="5935488" cy="5134198"/>
          </a:xfrm>
          <a:prstGeom prst="rect">
            <a:avLst/>
          </a:prstGeom>
          <a:noFill/>
        </p:spPr>
      </p:pic>
      <p:sp>
        <p:nvSpPr>
          <p:cNvPr id="5" name="Rectangle 4"/>
          <p:cNvSpPr/>
          <p:nvPr/>
        </p:nvSpPr>
        <p:spPr>
          <a:xfrm>
            <a:off x="1219200" y="5410200"/>
            <a:ext cx="7620000" cy="584775"/>
          </a:xfrm>
          <a:prstGeom prst="rect">
            <a:avLst/>
          </a:prstGeom>
        </p:spPr>
        <p:txBody>
          <a:bodyPr wrap="square">
            <a:spAutoFit/>
          </a:bodyPr>
          <a:lstStyle/>
          <a:p>
            <a:r>
              <a:rPr lang="en-US" dirty="0" smtClean="0"/>
              <a:t>An example of use case diagram for Bank ATM subsystem</a:t>
            </a:r>
          </a:p>
          <a:p>
            <a:r>
              <a:rPr lang="en-US" sz="1400" dirty="0" smtClean="0">
                <a:hlinkClick r:id="rId4" action="ppaction://hlinkpres?slideindex=1&amp;slidetitle="/>
              </a:rPr>
              <a:t>Ref: http://www.uml-diagrams.org/use-case-diagrams-examples.html#atm</a:t>
            </a:r>
            <a:endParaRPr lang="en-US" sz="14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xmlns="" val="465303414"/>
              </p:ext>
            </p:extLst>
          </p:nvPr>
        </p:nvGraphicFramePr>
        <p:xfrm>
          <a:off x="1219200" y="609600"/>
          <a:ext cx="7467600" cy="6019800"/>
        </p:xfrm>
        <a:graphic>
          <a:graphicData uri="http://schemas.openxmlformats.org/drawingml/2006/table">
            <a:tbl>
              <a:tblPr firstRow="1" bandRow="1">
                <a:tableStyleId>{5940675A-B579-460E-94D1-54222C63F5DA}</a:tableStyleId>
              </a:tblPr>
              <a:tblGrid>
                <a:gridCol w="2438400"/>
                <a:gridCol w="5029200"/>
              </a:tblGrid>
              <a:tr h="381000">
                <a:tc>
                  <a:txBody>
                    <a:bodyPr/>
                    <a:lstStyle/>
                    <a:p>
                      <a:r>
                        <a:rPr lang="en-US" dirty="0" smtClean="0"/>
                        <a:t>Node Type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Notation</a:t>
                      </a:r>
                    </a:p>
                    <a:p>
                      <a:endParaRPr lang="en-US" dirty="0"/>
                    </a:p>
                  </a:txBody>
                  <a:tcPr/>
                </a:tc>
              </a:tr>
              <a:tr h="1112520">
                <a:tc>
                  <a:txBody>
                    <a:bodyPr/>
                    <a:lstStyle/>
                    <a:p>
                      <a:r>
                        <a:rPr lang="en-US" dirty="0" smtClean="0"/>
                        <a:t>Actor(default)</a:t>
                      </a:r>
                      <a:endParaRPr lang="en-US" dirty="0"/>
                    </a:p>
                  </a:txBody>
                  <a:tcPr/>
                </a:tc>
                <a:tc>
                  <a:txBody>
                    <a:bodyPr/>
                    <a:lstStyle/>
                    <a:p>
                      <a:endParaRPr lang="en-US" dirty="0"/>
                    </a:p>
                  </a:txBody>
                  <a:tcPr/>
                </a:tc>
              </a:tr>
              <a:tr h="1219200">
                <a:tc>
                  <a:txBody>
                    <a:bodyPr/>
                    <a:lstStyle/>
                    <a:p>
                      <a:r>
                        <a:rPr lang="en-US" dirty="0" smtClean="0"/>
                        <a:t>Actor (optional</a:t>
                      </a:r>
                      <a:r>
                        <a:rPr lang="en-US" baseline="0" dirty="0" smtClean="0"/>
                        <a:t> user-defined icon)</a:t>
                      </a:r>
                      <a:endParaRPr lang="en-US" dirty="0"/>
                    </a:p>
                  </a:txBody>
                  <a:tcPr/>
                </a:tc>
                <a:tc>
                  <a:txBody>
                    <a:bodyPr/>
                    <a:lstStyle/>
                    <a:p>
                      <a:endParaRPr lang="en-US" dirty="0"/>
                    </a:p>
                  </a:txBody>
                  <a:tcPr/>
                </a:tc>
              </a:tr>
              <a:tr h="1600200">
                <a:tc>
                  <a:txBody>
                    <a:bodyPr/>
                    <a:lstStyle/>
                    <a:p>
                      <a:r>
                        <a:rPr lang="en-US" dirty="0" smtClean="0"/>
                        <a:t>Extend</a:t>
                      </a:r>
                      <a:endParaRPr lang="en-US" dirty="0"/>
                    </a:p>
                  </a:txBody>
                  <a:tcPr/>
                </a:tc>
                <a:tc>
                  <a:txBody>
                    <a:bodyPr/>
                    <a:lstStyle/>
                    <a:p>
                      <a:endParaRPr lang="en-US" dirty="0"/>
                    </a:p>
                  </a:txBody>
                  <a:tcPr/>
                </a:tc>
              </a:tr>
              <a:tr h="1447800">
                <a:tc>
                  <a:txBody>
                    <a:bodyPr/>
                    <a:lstStyle/>
                    <a:p>
                      <a:r>
                        <a:rPr lang="en-US" dirty="0" smtClean="0"/>
                        <a:t>Extend (with Condition)</a:t>
                      </a:r>
                      <a:endParaRPr lang="en-US" dirty="0"/>
                    </a:p>
                  </a:txBody>
                  <a:tcPr/>
                </a:tc>
                <a:tc>
                  <a:txBody>
                    <a:bodyPr/>
                    <a:lstStyle/>
                    <a:p>
                      <a:endParaRPr lang="en-US" dirty="0"/>
                    </a:p>
                  </a:txBody>
                  <a:tcPr/>
                </a:tc>
              </a:tr>
            </a:tbl>
          </a:graphicData>
        </a:graphic>
      </p:graphicFrame>
      <p:pic>
        <p:nvPicPr>
          <p:cNvPr id="5" name="Picture 4" descr="C:\Users\Shahid Zeb\Desktop\actor.jpg"/>
          <p:cNvPicPr>
            <a:picLocks noChangeAspect="1" noChangeArrowheads="1"/>
          </p:cNvPicPr>
          <p:nvPr/>
        </p:nvPicPr>
        <p:blipFill>
          <a:blip r:embed="rId3" cstate="print"/>
          <a:srcRect/>
          <a:stretch>
            <a:fillRect/>
          </a:stretch>
        </p:blipFill>
        <p:spPr bwMode="auto">
          <a:xfrm>
            <a:off x="5867400" y="1289515"/>
            <a:ext cx="914400" cy="790065"/>
          </a:xfrm>
          <a:prstGeom prst="rect">
            <a:avLst/>
          </a:prstGeom>
          <a:noFill/>
        </p:spPr>
      </p:pic>
      <p:sp>
        <p:nvSpPr>
          <p:cNvPr id="6" name="TextBox 5"/>
          <p:cNvSpPr txBox="1"/>
          <p:nvPr/>
        </p:nvSpPr>
        <p:spPr>
          <a:xfrm>
            <a:off x="5867399" y="1871246"/>
            <a:ext cx="1066801" cy="338554"/>
          </a:xfrm>
          <a:prstGeom prst="rect">
            <a:avLst/>
          </a:prstGeom>
          <a:noFill/>
        </p:spPr>
        <p:txBody>
          <a:bodyPr wrap="square" rtlCol="0">
            <a:spAutoFit/>
          </a:bodyPr>
          <a:lstStyle/>
          <a:p>
            <a:r>
              <a:rPr lang="en-US" sz="1600" dirty="0" smtClean="0"/>
              <a:t>Customer</a:t>
            </a:r>
            <a:endParaRPr lang="en-US" sz="1600" dirty="0"/>
          </a:p>
        </p:txBody>
      </p:sp>
      <p:pic>
        <p:nvPicPr>
          <p:cNvPr id="7" name="Picture 2" descr="C:\Users\Hp\Desktop\Untitled.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880807" y="2514600"/>
            <a:ext cx="1053393" cy="989550"/>
          </a:xfrm>
          <a:prstGeom prst="rect">
            <a:avLst/>
          </a:prstGeom>
          <a:noFill/>
          <a:extLst>
            <a:ext uri="{909E8E84-426E-40DD-AFC4-6F175D3DCCD1}">
              <a14:hiddenFill xmlns:a14="http://schemas.microsoft.com/office/drawing/2010/main" xmlns="">
                <a:solidFill>
                  <a:srgbClr val="FFFFFF"/>
                </a:solidFill>
              </a14:hiddenFill>
            </a:ext>
          </a:extLst>
        </p:spPr>
      </p:pic>
      <p:sp>
        <p:nvSpPr>
          <p:cNvPr id="8" name="Oval 7"/>
          <p:cNvSpPr/>
          <p:nvPr/>
        </p:nvSpPr>
        <p:spPr>
          <a:xfrm>
            <a:off x="6442139" y="3669268"/>
            <a:ext cx="1330261" cy="7503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3737264" y="3669268"/>
            <a:ext cx="1215736" cy="7503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3778828" y="3905934"/>
            <a:ext cx="1174172" cy="461665"/>
          </a:xfrm>
          <a:prstGeom prst="rect">
            <a:avLst/>
          </a:prstGeom>
          <a:noFill/>
        </p:spPr>
        <p:txBody>
          <a:bodyPr wrap="square" rtlCol="0">
            <a:spAutoFit/>
          </a:bodyPr>
          <a:lstStyle/>
          <a:p>
            <a:r>
              <a:rPr lang="en-US" sz="1200" dirty="0" smtClean="0"/>
              <a:t>Extension point   Selection</a:t>
            </a:r>
            <a:endParaRPr lang="en-US" sz="1200" dirty="0"/>
          </a:p>
        </p:txBody>
      </p:sp>
      <p:sp>
        <p:nvSpPr>
          <p:cNvPr id="11" name="TextBox 10"/>
          <p:cNvSpPr txBox="1"/>
          <p:nvPr/>
        </p:nvSpPr>
        <p:spPr>
          <a:xfrm>
            <a:off x="6442138" y="4812268"/>
            <a:ext cx="1863661" cy="307777"/>
          </a:xfrm>
          <a:prstGeom prst="rect">
            <a:avLst/>
          </a:prstGeom>
          <a:noFill/>
        </p:spPr>
        <p:txBody>
          <a:bodyPr wrap="square" rtlCol="0">
            <a:spAutoFit/>
          </a:bodyPr>
          <a:lstStyle/>
          <a:p>
            <a:r>
              <a:rPr lang="en-US" sz="1400" dirty="0" smtClean="0"/>
              <a:t>Extending (use case)</a:t>
            </a:r>
            <a:endParaRPr lang="en-US" sz="1400" dirty="0"/>
          </a:p>
        </p:txBody>
      </p:sp>
      <p:cxnSp>
        <p:nvCxnSpPr>
          <p:cNvPr id="12" name="Straight Arrow Connector 11"/>
          <p:cNvCxnSpPr>
            <a:stCxn id="8" idx="2"/>
          </p:cNvCxnSpPr>
          <p:nvPr/>
        </p:nvCxnSpPr>
        <p:spPr>
          <a:xfrm flipH="1">
            <a:off x="4953000" y="4044434"/>
            <a:ext cx="1489139" cy="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5202269" y="3767435"/>
            <a:ext cx="990600" cy="276999"/>
          </a:xfrm>
          <a:prstGeom prst="rect">
            <a:avLst/>
          </a:prstGeom>
          <a:noFill/>
        </p:spPr>
        <p:txBody>
          <a:bodyPr wrap="square" rtlCol="0">
            <a:spAutoFit/>
          </a:bodyPr>
          <a:lstStyle/>
          <a:p>
            <a:r>
              <a:rPr lang="en-US" sz="1200" dirty="0" smtClean="0"/>
              <a:t>&lt;&lt;extend&gt;&gt;</a:t>
            </a:r>
            <a:endParaRPr lang="en-US" sz="1200" dirty="0"/>
          </a:p>
        </p:txBody>
      </p:sp>
      <p:sp>
        <p:nvSpPr>
          <p:cNvPr id="16" name="TextBox 15"/>
          <p:cNvSpPr txBox="1"/>
          <p:nvPr/>
        </p:nvSpPr>
        <p:spPr>
          <a:xfrm>
            <a:off x="3962399" y="4800600"/>
            <a:ext cx="1735169" cy="307777"/>
          </a:xfrm>
          <a:prstGeom prst="rect">
            <a:avLst/>
          </a:prstGeom>
          <a:noFill/>
        </p:spPr>
        <p:txBody>
          <a:bodyPr wrap="square" rtlCol="0">
            <a:spAutoFit/>
          </a:bodyPr>
          <a:lstStyle/>
          <a:p>
            <a:r>
              <a:rPr lang="en-US" sz="1400" dirty="0" smtClean="0"/>
              <a:t>Extended (use case)</a:t>
            </a:r>
            <a:endParaRPr lang="en-US" sz="1400" dirty="0"/>
          </a:p>
        </p:txBody>
      </p:sp>
      <p:cxnSp>
        <p:nvCxnSpPr>
          <p:cNvPr id="17" name="Straight Arrow Connector 16"/>
          <p:cNvCxnSpPr>
            <a:stCxn id="16" idx="0"/>
          </p:cNvCxnSpPr>
          <p:nvPr/>
        </p:nvCxnSpPr>
        <p:spPr>
          <a:xfrm flipH="1" flipV="1">
            <a:off x="4648200" y="4419600"/>
            <a:ext cx="181784" cy="381000"/>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6934201" y="4419600"/>
            <a:ext cx="173068" cy="392668"/>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3737264" y="3905934"/>
            <a:ext cx="1215736" cy="0"/>
          </a:xfrm>
          <a:prstGeom prst="line">
            <a:avLst/>
          </a:prstGeom>
        </p:spPr>
        <p:style>
          <a:lnRef idx="1">
            <a:schemeClr val="accent1"/>
          </a:lnRef>
          <a:fillRef idx="0">
            <a:schemeClr val="accent1"/>
          </a:fillRef>
          <a:effectRef idx="0">
            <a:schemeClr val="accent1"/>
          </a:effectRef>
          <a:fontRef idx="minor">
            <a:schemeClr val="tx1"/>
          </a:fontRef>
        </p:style>
      </p:cxnSp>
      <p:sp>
        <p:nvSpPr>
          <p:cNvPr id="29" name="Snip Single Corner Rectangle 28"/>
          <p:cNvSpPr/>
          <p:nvPr/>
        </p:nvSpPr>
        <p:spPr>
          <a:xfrm>
            <a:off x="4191000" y="5334000"/>
            <a:ext cx="4038600" cy="533400"/>
          </a:xfrm>
          <a:prstGeom prst="snip1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1" name="Straight Connector 30"/>
          <p:cNvCxnSpPr/>
          <p:nvPr/>
        </p:nvCxnSpPr>
        <p:spPr>
          <a:xfrm>
            <a:off x="8001000" y="5497999"/>
            <a:ext cx="2286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flipV="1">
            <a:off x="8001000" y="5334000"/>
            <a:ext cx="0" cy="163999"/>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4437031" y="5334000"/>
            <a:ext cx="3411569" cy="523220"/>
          </a:xfrm>
          <a:prstGeom prst="rect">
            <a:avLst/>
          </a:prstGeom>
          <a:noFill/>
        </p:spPr>
        <p:txBody>
          <a:bodyPr wrap="square" rtlCol="0">
            <a:spAutoFit/>
          </a:bodyPr>
          <a:lstStyle/>
          <a:p>
            <a:r>
              <a:rPr lang="en-US" sz="1400" dirty="0" smtClean="0"/>
              <a:t>Condition: [Customer selected HELP]</a:t>
            </a:r>
          </a:p>
          <a:p>
            <a:r>
              <a:rPr lang="en-US" sz="1400" dirty="0"/>
              <a:t>e</a:t>
            </a:r>
            <a:r>
              <a:rPr lang="en-US" sz="1400" dirty="0" smtClean="0"/>
              <a:t>xtension point: Selection</a:t>
            </a:r>
            <a:endParaRPr lang="en-US" sz="1400" dirty="0"/>
          </a:p>
        </p:txBody>
      </p:sp>
      <p:cxnSp>
        <p:nvCxnSpPr>
          <p:cNvPr id="38" name="Straight Arrow Connector 37"/>
          <p:cNvCxnSpPr/>
          <p:nvPr/>
        </p:nvCxnSpPr>
        <p:spPr>
          <a:xfrm flipH="1">
            <a:off x="4800601" y="6477000"/>
            <a:ext cx="2306668" cy="0"/>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5049869" y="6200001"/>
            <a:ext cx="990600" cy="276999"/>
          </a:xfrm>
          <a:prstGeom prst="rect">
            <a:avLst/>
          </a:prstGeom>
          <a:noFill/>
        </p:spPr>
        <p:txBody>
          <a:bodyPr wrap="square" rtlCol="0">
            <a:spAutoFit/>
          </a:bodyPr>
          <a:lstStyle/>
          <a:p>
            <a:r>
              <a:rPr lang="en-US" sz="1200" dirty="0" smtClean="0"/>
              <a:t>&lt;&lt;extend&gt;&gt;</a:t>
            </a:r>
            <a:endParaRPr lang="en-US" sz="1200" dirty="0"/>
          </a:p>
        </p:txBody>
      </p:sp>
      <p:sp>
        <p:nvSpPr>
          <p:cNvPr id="41" name="Oval 40"/>
          <p:cNvSpPr/>
          <p:nvPr/>
        </p:nvSpPr>
        <p:spPr>
          <a:xfrm>
            <a:off x="6096000" y="6400800"/>
            <a:ext cx="152400" cy="76200"/>
          </a:xfrm>
          <a:prstGeom prst="ellipse">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2" name="Straight Connector 41"/>
          <p:cNvCxnSpPr>
            <a:endCxn id="41" idx="4"/>
          </p:cNvCxnSpPr>
          <p:nvPr/>
        </p:nvCxnSpPr>
        <p:spPr>
          <a:xfrm flipH="1">
            <a:off x="6172200" y="5867401"/>
            <a:ext cx="609600" cy="609599"/>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5109268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 24"/>
          <p:cNvGraphicFramePr>
            <a:graphicFrameLocks noGrp="1"/>
          </p:cNvGraphicFramePr>
          <p:nvPr>
            <p:extLst>
              <p:ext uri="{D42A27DB-BD31-4B8C-83A1-F6EECF244321}">
                <p14:modId xmlns:p14="http://schemas.microsoft.com/office/powerpoint/2010/main" xmlns="" val="30984808"/>
              </p:ext>
            </p:extLst>
          </p:nvPr>
        </p:nvGraphicFramePr>
        <p:xfrm>
          <a:off x="1219200" y="609600"/>
          <a:ext cx="7467600" cy="5638800"/>
        </p:xfrm>
        <a:graphic>
          <a:graphicData uri="http://schemas.openxmlformats.org/drawingml/2006/table">
            <a:tbl>
              <a:tblPr firstRow="1" bandRow="1">
                <a:tableStyleId>{5940675A-B579-460E-94D1-54222C63F5DA}</a:tableStyleId>
              </a:tblPr>
              <a:tblGrid>
                <a:gridCol w="2438400"/>
                <a:gridCol w="5029200"/>
              </a:tblGrid>
              <a:tr h="381000">
                <a:tc>
                  <a:txBody>
                    <a:bodyPr/>
                    <a:lstStyle/>
                    <a:p>
                      <a:r>
                        <a:rPr lang="en-US" dirty="0" smtClean="0"/>
                        <a:t>Node Type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Notation</a:t>
                      </a:r>
                    </a:p>
                    <a:p>
                      <a:endParaRPr lang="en-US" dirty="0"/>
                    </a:p>
                  </a:txBody>
                  <a:tcPr/>
                </a:tc>
              </a:tr>
              <a:tr h="1493520">
                <a:tc>
                  <a:txBody>
                    <a:bodyPr/>
                    <a:lstStyle/>
                    <a:p>
                      <a:r>
                        <a:rPr lang="en-US" dirty="0" smtClean="0"/>
                        <a:t>Include</a:t>
                      </a:r>
                      <a:endParaRPr lang="en-US" dirty="0"/>
                    </a:p>
                  </a:txBody>
                  <a:tcPr/>
                </a:tc>
                <a:tc>
                  <a:txBody>
                    <a:bodyPr/>
                    <a:lstStyle/>
                    <a:p>
                      <a:endParaRPr lang="en-US" dirty="0"/>
                    </a:p>
                  </a:txBody>
                  <a:tcPr/>
                </a:tc>
              </a:tr>
              <a:tr h="1066800">
                <a:tc rowSpan="3">
                  <a:txBody>
                    <a:bodyPr/>
                    <a:lstStyle/>
                    <a:p>
                      <a:r>
                        <a:rPr lang="en-US" dirty="0" smtClean="0"/>
                        <a:t>Use case</a:t>
                      </a:r>
                      <a:endParaRPr lang="en-US" dirty="0"/>
                    </a:p>
                  </a:txBody>
                  <a:tcPr/>
                </a:tc>
                <a:tc>
                  <a:txBody>
                    <a:bodyPr/>
                    <a:lstStyle/>
                    <a:p>
                      <a:endParaRPr lang="en-US" dirty="0"/>
                    </a:p>
                  </a:txBody>
                  <a:tcPr/>
                </a:tc>
              </a:tr>
              <a:tr h="1219200">
                <a:tc vMerge="1">
                  <a:txBody>
                    <a:bodyPr/>
                    <a:lstStyle/>
                    <a:p>
                      <a:endParaRPr lang="en-US" dirty="0"/>
                    </a:p>
                  </a:txBody>
                  <a:tcPr/>
                </a:tc>
                <a:tc>
                  <a:txBody>
                    <a:bodyPr/>
                    <a:lstStyle/>
                    <a:p>
                      <a:endParaRPr lang="en-US" dirty="0"/>
                    </a:p>
                  </a:txBody>
                  <a:tcPr/>
                </a:tc>
              </a:tr>
              <a:tr h="1219200">
                <a:tc vMerge="1">
                  <a:txBody>
                    <a:bodyPr/>
                    <a:lstStyle/>
                    <a:p>
                      <a:endParaRPr lang="en-US" dirty="0"/>
                    </a:p>
                  </a:txBody>
                  <a:tcPr/>
                </a:tc>
                <a:tc>
                  <a:txBody>
                    <a:bodyPr/>
                    <a:lstStyle/>
                    <a:p>
                      <a:endParaRPr lang="en-US" dirty="0"/>
                    </a:p>
                  </a:txBody>
                  <a:tcPr/>
                </a:tc>
              </a:tr>
            </a:tbl>
          </a:graphicData>
        </a:graphic>
      </p:graphicFrame>
      <p:sp>
        <p:nvSpPr>
          <p:cNvPr id="29" name="Oval 28"/>
          <p:cNvSpPr/>
          <p:nvPr/>
        </p:nvSpPr>
        <p:spPr>
          <a:xfrm>
            <a:off x="5105401" y="3962400"/>
            <a:ext cx="1298864" cy="7503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Oval 46"/>
          <p:cNvSpPr/>
          <p:nvPr/>
        </p:nvSpPr>
        <p:spPr>
          <a:xfrm>
            <a:off x="3655868" y="1303604"/>
            <a:ext cx="1144732" cy="75379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p:cNvSpPr/>
          <p:nvPr/>
        </p:nvSpPr>
        <p:spPr>
          <a:xfrm>
            <a:off x="6695095" y="1258416"/>
            <a:ext cx="1389032" cy="748099"/>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TextBox 48"/>
          <p:cNvSpPr txBox="1"/>
          <p:nvPr/>
        </p:nvSpPr>
        <p:spPr>
          <a:xfrm>
            <a:off x="5413664" y="1399401"/>
            <a:ext cx="990600" cy="276999"/>
          </a:xfrm>
          <a:prstGeom prst="rect">
            <a:avLst/>
          </a:prstGeom>
          <a:noFill/>
        </p:spPr>
        <p:txBody>
          <a:bodyPr wrap="square" rtlCol="0">
            <a:spAutoFit/>
          </a:bodyPr>
          <a:lstStyle/>
          <a:p>
            <a:r>
              <a:rPr lang="en-US" sz="1200" dirty="0" smtClean="0"/>
              <a:t>&lt;&lt;include&gt;&gt;</a:t>
            </a:r>
            <a:endParaRPr lang="en-US" sz="1200" dirty="0"/>
          </a:p>
        </p:txBody>
      </p:sp>
      <p:sp>
        <p:nvSpPr>
          <p:cNvPr id="50" name="TextBox 49"/>
          <p:cNvSpPr txBox="1"/>
          <p:nvPr/>
        </p:nvSpPr>
        <p:spPr>
          <a:xfrm>
            <a:off x="3657600" y="1447800"/>
            <a:ext cx="1219200" cy="369332"/>
          </a:xfrm>
          <a:prstGeom prst="rect">
            <a:avLst/>
          </a:prstGeom>
          <a:noFill/>
        </p:spPr>
        <p:txBody>
          <a:bodyPr wrap="square" rtlCol="0">
            <a:spAutoFit/>
          </a:bodyPr>
          <a:lstStyle/>
          <a:p>
            <a:r>
              <a:rPr lang="en-US" dirty="0" smtClean="0"/>
              <a:t>withdraw</a:t>
            </a:r>
            <a:endParaRPr lang="en-US" dirty="0"/>
          </a:p>
        </p:txBody>
      </p:sp>
      <p:sp>
        <p:nvSpPr>
          <p:cNvPr id="51" name="TextBox 50"/>
          <p:cNvSpPr txBox="1"/>
          <p:nvPr/>
        </p:nvSpPr>
        <p:spPr>
          <a:xfrm>
            <a:off x="6781800" y="1447800"/>
            <a:ext cx="1333500" cy="276999"/>
          </a:xfrm>
          <a:prstGeom prst="rect">
            <a:avLst/>
          </a:prstGeom>
          <a:noFill/>
        </p:spPr>
        <p:txBody>
          <a:bodyPr wrap="square" rtlCol="0">
            <a:spAutoFit/>
          </a:bodyPr>
          <a:lstStyle/>
          <a:p>
            <a:r>
              <a:rPr lang="en-US" sz="1200" dirty="0" smtClean="0"/>
              <a:t>Card identification</a:t>
            </a:r>
            <a:endParaRPr lang="en-US" sz="1200" dirty="0"/>
          </a:p>
        </p:txBody>
      </p:sp>
      <p:cxnSp>
        <p:nvCxnSpPr>
          <p:cNvPr id="52" name="Straight Arrow Connector 51"/>
          <p:cNvCxnSpPr>
            <a:stCxn id="47" idx="6"/>
            <a:endCxn id="48" idx="2"/>
          </p:cNvCxnSpPr>
          <p:nvPr/>
        </p:nvCxnSpPr>
        <p:spPr>
          <a:xfrm flipV="1">
            <a:off x="4800600" y="1632466"/>
            <a:ext cx="1894495" cy="48036"/>
          </a:xfrm>
          <a:prstGeom prst="straightConnector1">
            <a:avLst/>
          </a:prstGeom>
          <a:ln w="25400">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6594538" y="2435423"/>
            <a:ext cx="1863661" cy="307777"/>
          </a:xfrm>
          <a:prstGeom prst="rect">
            <a:avLst/>
          </a:prstGeom>
          <a:noFill/>
        </p:spPr>
        <p:txBody>
          <a:bodyPr wrap="square" rtlCol="0">
            <a:spAutoFit/>
          </a:bodyPr>
          <a:lstStyle/>
          <a:p>
            <a:r>
              <a:rPr lang="en-US" sz="1400" dirty="0" smtClean="0"/>
              <a:t>Included use case</a:t>
            </a:r>
            <a:endParaRPr lang="en-US" sz="1400" dirty="0"/>
          </a:p>
        </p:txBody>
      </p:sp>
      <p:sp>
        <p:nvSpPr>
          <p:cNvPr id="57" name="TextBox 56"/>
          <p:cNvSpPr txBox="1"/>
          <p:nvPr/>
        </p:nvSpPr>
        <p:spPr>
          <a:xfrm>
            <a:off x="3810000" y="2343879"/>
            <a:ext cx="1735169" cy="307777"/>
          </a:xfrm>
          <a:prstGeom prst="rect">
            <a:avLst/>
          </a:prstGeom>
          <a:noFill/>
        </p:spPr>
        <p:txBody>
          <a:bodyPr wrap="square" rtlCol="0">
            <a:spAutoFit/>
          </a:bodyPr>
          <a:lstStyle/>
          <a:p>
            <a:r>
              <a:rPr lang="en-US" sz="1400" dirty="0" smtClean="0"/>
              <a:t>Including use case</a:t>
            </a:r>
            <a:endParaRPr lang="en-US" sz="1400" dirty="0"/>
          </a:p>
        </p:txBody>
      </p:sp>
      <p:cxnSp>
        <p:nvCxnSpPr>
          <p:cNvPr id="58" name="Straight Arrow Connector 57"/>
          <p:cNvCxnSpPr/>
          <p:nvPr/>
        </p:nvCxnSpPr>
        <p:spPr>
          <a:xfrm flipH="1" flipV="1">
            <a:off x="4495801" y="1981200"/>
            <a:ext cx="181784" cy="381000"/>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7086601" y="2042755"/>
            <a:ext cx="173068" cy="392668"/>
          </a:xfrm>
          <a:prstGeom prst="straightConnector1">
            <a:avLst/>
          </a:prstGeom>
          <a:ln w="12700">
            <a:solidFill>
              <a:schemeClr val="tx1"/>
            </a:solidFill>
            <a:prstDash val="solid"/>
            <a:tailEnd type="arrow"/>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5103668" y="2827604"/>
            <a:ext cx="1144732" cy="75379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TextBox 60"/>
          <p:cNvSpPr txBox="1"/>
          <p:nvPr/>
        </p:nvSpPr>
        <p:spPr>
          <a:xfrm>
            <a:off x="5105400" y="2971800"/>
            <a:ext cx="1219200" cy="369332"/>
          </a:xfrm>
          <a:prstGeom prst="rect">
            <a:avLst/>
          </a:prstGeom>
          <a:noFill/>
        </p:spPr>
        <p:txBody>
          <a:bodyPr wrap="square" rtlCol="0">
            <a:spAutoFit/>
          </a:bodyPr>
          <a:lstStyle/>
          <a:p>
            <a:r>
              <a:rPr lang="en-US" dirty="0" smtClean="0"/>
              <a:t>withdraw</a:t>
            </a:r>
            <a:endParaRPr lang="en-US" dirty="0"/>
          </a:p>
        </p:txBody>
      </p:sp>
      <p:sp>
        <p:nvSpPr>
          <p:cNvPr id="62" name="TextBox 61"/>
          <p:cNvSpPr txBox="1"/>
          <p:nvPr/>
        </p:nvSpPr>
        <p:spPr>
          <a:xfrm>
            <a:off x="5029200" y="4736068"/>
            <a:ext cx="1676401" cy="338554"/>
          </a:xfrm>
          <a:prstGeom prst="rect">
            <a:avLst/>
          </a:prstGeom>
          <a:noFill/>
        </p:spPr>
        <p:txBody>
          <a:bodyPr wrap="square" rtlCol="0">
            <a:spAutoFit/>
          </a:bodyPr>
          <a:lstStyle/>
          <a:p>
            <a:r>
              <a:rPr lang="en-US" sz="1600" dirty="0" smtClean="0"/>
              <a:t>On-Line Help</a:t>
            </a:r>
            <a:endParaRPr lang="en-US" sz="1600" dirty="0"/>
          </a:p>
        </p:txBody>
      </p:sp>
      <p:sp>
        <p:nvSpPr>
          <p:cNvPr id="63" name="Oval 62"/>
          <p:cNvSpPr/>
          <p:nvPr/>
        </p:nvSpPr>
        <p:spPr>
          <a:xfrm>
            <a:off x="5185064" y="5117068"/>
            <a:ext cx="1215736" cy="750332"/>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TextBox 63"/>
          <p:cNvSpPr txBox="1"/>
          <p:nvPr/>
        </p:nvSpPr>
        <p:spPr>
          <a:xfrm>
            <a:off x="5226628" y="5353734"/>
            <a:ext cx="1174172" cy="461665"/>
          </a:xfrm>
          <a:prstGeom prst="rect">
            <a:avLst/>
          </a:prstGeom>
          <a:noFill/>
        </p:spPr>
        <p:txBody>
          <a:bodyPr wrap="square" rtlCol="0">
            <a:spAutoFit/>
          </a:bodyPr>
          <a:lstStyle/>
          <a:p>
            <a:r>
              <a:rPr lang="en-US" sz="1200" dirty="0" smtClean="0"/>
              <a:t>Extension point   Selection</a:t>
            </a:r>
            <a:endParaRPr lang="en-US" sz="1200" dirty="0"/>
          </a:p>
        </p:txBody>
      </p:sp>
      <p:cxnSp>
        <p:nvCxnSpPr>
          <p:cNvPr id="41" name="Straight Connector 40"/>
          <p:cNvCxnSpPr/>
          <p:nvPr/>
        </p:nvCxnSpPr>
        <p:spPr>
          <a:xfrm flipV="1">
            <a:off x="5226628" y="5353734"/>
            <a:ext cx="1097972" cy="3787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151059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Hp\Desktop\sss.png"/>
          <p:cNvPicPr>
            <a:picLocks noChangeAspect="1" noChangeArrowheads="1"/>
          </p:cNvPicPr>
          <p:nvPr/>
        </p:nvPicPr>
        <p:blipFill>
          <a:blip r:embed="rId3">
            <a:extLst>
              <a:ext uri="{28A0092B-C50C-407E-A947-70E740481C1C}">
                <a14:useLocalDpi xmlns:a14="http://schemas.microsoft.com/office/drawing/2010/main" xmlns="" val="0"/>
              </a:ext>
            </a:extLst>
          </a:blip>
          <a:srcRect l="12000"/>
          <a:stretch>
            <a:fillRect/>
          </a:stretch>
        </p:blipFill>
        <p:spPr bwMode="auto">
          <a:xfrm>
            <a:off x="1752600" y="381000"/>
            <a:ext cx="6705600" cy="5943600"/>
          </a:xfrm>
          <a:prstGeom prst="rect">
            <a:avLst/>
          </a:prstGeom>
          <a:noFill/>
          <a:extLst>
            <a:ext uri="{909E8E84-426E-40DD-AFC4-6F175D3DCCD1}">
              <a14:hiddenFill xmlns:a14="http://schemas.microsoft.com/office/drawing/2010/main" xmlns="">
                <a:solidFill>
                  <a:srgbClr val="FFFFFF"/>
                </a:solidFill>
              </a14:hiddenFill>
            </a:ext>
          </a:extLst>
        </p:spPr>
      </p:pic>
      <p:sp>
        <p:nvSpPr>
          <p:cNvPr id="5" name="TextBox 4"/>
          <p:cNvSpPr txBox="1"/>
          <p:nvPr/>
        </p:nvSpPr>
        <p:spPr>
          <a:xfrm>
            <a:off x="2438400" y="6273225"/>
            <a:ext cx="6477000" cy="338554"/>
          </a:xfrm>
          <a:prstGeom prst="rect">
            <a:avLst/>
          </a:prstGeom>
          <a:noFill/>
        </p:spPr>
        <p:txBody>
          <a:bodyPr wrap="square" rtlCol="0">
            <a:spAutoFit/>
          </a:bodyPr>
          <a:lstStyle/>
          <a:p>
            <a:r>
              <a:rPr lang="en-US" sz="1600" dirty="0" smtClean="0"/>
              <a:t>Use case diagram with rectangle representing the boundary of  the subject</a:t>
            </a:r>
            <a:endParaRPr lang="en-US" sz="1600" dirty="0"/>
          </a:p>
        </p:txBody>
      </p:sp>
      <p:sp>
        <p:nvSpPr>
          <p:cNvPr id="4" name="TextBox 3"/>
          <p:cNvSpPr txBox="1"/>
          <p:nvPr/>
        </p:nvSpPr>
        <p:spPr>
          <a:xfrm>
            <a:off x="914400" y="838200"/>
            <a:ext cx="1029449" cy="369332"/>
          </a:xfrm>
          <a:prstGeom prst="rect">
            <a:avLst/>
          </a:prstGeom>
          <a:noFill/>
        </p:spPr>
        <p:txBody>
          <a:bodyPr wrap="none" rtlCol="0">
            <a:spAutoFit/>
          </a:bodyPr>
          <a:lstStyle/>
          <a:p>
            <a:r>
              <a:rPr lang="en-US" dirty="0" smtClean="0"/>
              <a:t>Use Case</a:t>
            </a:r>
            <a:endParaRPr lang="en-US" dirty="0"/>
          </a:p>
        </p:txBody>
      </p:sp>
      <p:sp>
        <p:nvSpPr>
          <p:cNvPr id="6" name="TextBox 5"/>
          <p:cNvSpPr txBox="1"/>
          <p:nvPr/>
        </p:nvSpPr>
        <p:spPr>
          <a:xfrm>
            <a:off x="685800" y="3124200"/>
            <a:ext cx="692177" cy="369332"/>
          </a:xfrm>
          <a:prstGeom prst="rect">
            <a:avLst/>
          </a:prstGeom>
          <a:noFill/>
        </p:spPr>
        <p:txBody>
          <a:bodyPr wrap="none" rtlCol="0">
            <a:spAutoFit/>
          </a:bodyPr>
          <a:lstStyle/>
          <a:p>
            <a:r>
              <a:rPr lang="en-US" dirty="0" smtClean="0"/>
              <a:t>Actor</a:t>
            </a:r>
            <a:endParaRPr lang="en-US" dirty="0"/>
          </a:p>
        </p:txBody>
      </p:sp>
      <p:sp>
        <p:nvSpPr>
          <p:cNvPr id="7" name="TextBox 6"/>
          <p:cNvSpPr txBox="1"/>
          <p:nvPr/>
        </p:nvSpPr>
        <p:spPr>
          <a:xfrm>
            <a:off x="685800" y="4953000"/>
            <a:ext cx="878767" cy="369332"/>
          </a:xfrm>
          <a:prstGeom prst="rect">
            <a:avLst/>
          </a:prstGeom>
          <a:noFill/>
        </p:spPr>
        <p:txBody>
          <a:bodyPr wrap="none" rtlCol="0">
            <a:spAutoFit/>
          </a:bodyPr>
          <a:lstStyle/>
          <a:p>
            <a:r>
              <a:rPr lang="en-US" dirty="0" smtClean="0"/>
              <a:t>Subject</a:t>
            </a:r>
            <a:endParaRPr lang="en-US" dirty="0"/>
          </a:p>
        </p:txBody>
      </p:sp>
    </p:spTree>
    <p:extLst>
      <p:ext uri="{BB962C8B-B14F-4D97-AF65-F5344CB8AC3E}">
        <p14:creationId xmlns:p14="http://schemas.microsoft.com/office/powerpoint/2010/main" xmlns="" val="19797005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Components of a Use Case Diagram</a:t>
            </a:r>
            <a:br>
              <a:rPr lang="en-US" dirty="0" smtClean="0"/>
            </a:br>
            <a:endParaRPr lang="en-US" dirty="0"/>
          </a:p>
        </p:txBody>
      </p:sp>
      <p:graphicFrame>
        <p:nvGraphicFramePr>
          <p:cNvPr id="8" name="Content Placeholder 7"/>
          <p:cNvGraphicFramePr>
            <a:graphicFrameLocks noGrp="1"/>
          </p:cNvGraphicFramePr>
          <p:nvPr>
            <p:ph idx="1"/>
          </p:nvPr>
        </p:nvGraphicFramePr>
        <p:xfrm>
          <a:off x="1219200" y="1676400"/>
          <a:ext cx="7467600" cy="4419600"/>
        </p:xfrm>
        <a:graphic>
          <a:graphicData uri="http://schemas.openxmlformats.org/drawingml/2006/table">
            <a:tbl>
              <a:tblPr firstRow="1" bandRow="1">
                <a:tableStyleId>{5C22544A-7EE6-4342-B048-85BDC9FD1C3A}</a:tableStyleId>
              </a:tblPr>
              <a:tblGrid>
                <a:gridCol w="1590322"/>
                <a:gridCol w="5877278"/>
              </a:tblGrid>
              <a:tr h="381000">
                <a:tc>
                  <a:txBody>
                    <a:bodyPr/>
                    <a:lstStyle/>
                    <a:p>
                      <a:r>
                        <a:rPr lang="en-US" dirty="0" smtClean="0">
                          <a:solidFill>
                            <a:schemeClr val="tx1"/>
                          </a:solidFill>
                        </a:rPr>
                        <a:t>Notation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solidFill>
                            <a:schemeClr val="tx1"/>
                          </a:solidFill>
                        </a:rPr>
                        <a:t>Meaning</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76200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Use case: An Ellipse represents a single Use Case. The name of the use case is</a:t>
                      </a:r>
                      <a:r>
                        <a:rPr lang="en-US" baseline="0" dirty="0" smtClean="0"/>
                        <a:t> written inside ellipse.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43000">
                <a:tc>
                  <a:txBody>
                    <a:bodyPr/>
                    <a:lstStyle/>
                    <a:p>
                      <a:endParaRPr lang="en-US" dirty="0" smtClean="0"/>
                    </a:p>
                    <a:p>
                      <a:endParaRPr lang="en-US" dirty="0" smtClean="0"/>
                    </a:p>
                    <a:p>
                      <a:endParaRPr lang="en-US" dirty="0" smtClean="0"/>
                    </a:p>
                    <a:p>
                      <a:pPr algn="ctr"/>
                      <a:r>
                        <a:rPr lang="en-US" dirty="0" smtClean="0"/>
                        <a:t>Actor</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Actor: Represents</a:t>
                      </a:r>
                      <a:r>
                        <a:rPr lang="en-US" baseline="0" dirty="0" smtClean="0"/>
                        <a:t> every element which interact with the system. It may be a user a another system which interact with the system described in the use case.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Ordinary Relationship:</a:t>
                      </a:r>
                      <a:r>
                        <a:rPr lang="en-US" baseline="0" dirty="0" smtClean="0"/>
                        <a:t> Represents a connection that is a channel for the transfer of information between a use case and an actor or between use cases.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173480">
                <a:tc>
                  <a:txBody>
                    <a:bodyPr/>
                    <a:lstStyle/>
                    <a:p>
                      <a:endParaRPr lang="en-US" sz="1200" dirty="0" smtClean="0"/>
                    </a:p>
                    <a:p>
                      <a:r>
                        <a:rPr lang="en-US" sz="1200" dirty="0" smtClean="0"/>
                        <a:t>  System</a:t>
                      </a:r>
                      <a:r>
                        <a:rPr lang="en-US" dirty="0" smtClean="0"/>
                        <a:t> </a:t>
                      </a:r>
                      <a:r>
                        <a:rPr lang="en-US" sz="1000" dirty="0" smtClean="0"/>
                        <a:t>boundary</a:t>
                      </a:r>
                      <a:endParaRPr 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System Boundary:</a:t>
                      </a:r>
                      <a:r>
                        <a:rPr lang="en-US" baseline="0" dirty="0" smtClean="0"/>
                        <a:t> A square represents the boundary of the system.  Inside the system are the use cases and outside the square are the actors who interact with the system.</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9" name="Oval 8"/>
          <p:cNvSpPr/>
          <p:nvPr/>
        </p:nvSpPr>
        <p:spPr>
          <a:xfrm>
            <a:off x="1295400" y="2133600"/>
            <a:ext cx="1524000" cy="609600"/>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rPr>
              <a:t>Use Case</a:t>
            </a:r>
            <a:endParaRPr lang="en-US" dirty="0">
              <a:solidFill>
                <a:schemeClr val="tx1"/>
              </a:solidFill>
            </a:endParaRPr>
          </a:p>
        </p:txBody>
      </p:sp>
      <p:pic>
        <p:nvPicPr>
          <p:cNvPr id="1026" name="Picture 2" descr="C:\Users\Shahid Zeb\Desktop\actor.jpg"/>
          <p:cNvPicPr>
            <a:picLocks noChangeAspect="1" noChangeArrowheads="1"/>
          </p:cNvPicPr>
          <p:nvPr/>
        </p:nvPicPr>
        <p:blipFill>
          <a:blip r:embed="rId2" cstate="print"/>
          <a:srcRect/>
          <a:stretch>
            <a:fillRect/>
          </a:stretch>
        </p:blipFill>
        <p:spPr bwMode="auto">
          <a:xfrm>
            <a:off x="1422400" y="2895600"/>
            <a:ext cx="939800" cy="704850"/>
          </a:xfrm>
          <a:prstGeom prst="rect">
            <a:avLst/>
          </a:prstGeom>
          <a:noFill/>
        </p:spPr>
      </p:pic>
      <p:cxnSp>
        <p:nvCxnSpPr>
          <p:cNvPr id="7" name="Straight Connector 6"/>
          <p:cNvCxnSpPr/>
          <p:nvPr/>
        </p:nvCxnSpPr>
        <p:spPr>
          <a:xfrm>
            <a:off x="1447800" y="4419600"/>
            <a:ext cx="990600" cy="0"/>
          </a:xfrm>
          <a:prstGeom prst="line">
            <a:avLst/>
          </a:prstGeom>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1295400" y="5029200"/>
            <a:ext cx="1295400" cy="990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Format of a Use Case Description</a:t>
            </a:r>
            <a:br>
              <a:rPr lang="en-US" dirty="0" smtClean="0"/>
            </a:br>
            <a:endParaRPr lang="en-US" dirty="0"/>
          </a:p>
        </p:txBody>
      </p:sp>
      <p:graphicFrame>
        <p:nvGraphicFramePr>
          <p:cNvPr id="4" name="Content Placeholder 3"/>
          <p:cNvGraphicFramePr>
            <a:graphicFrameLocks noGrp="1"/>
          </p:cNvGraphicFramePr>
          <p:nvPr>
            <p:ph idx="1"/>
          </p:nvPr>
        </p:nvGraphicFramePr>
        <p:xfrm>
          <a:off x="1143000" y="1066800"/>
          <a:ext cx="7696200" cy="4775200"/>
        </p:xfrm>
        <a:graphic>
          <a:graphicData uri="http://schemas.openxmlformats.org/drawingml/2006/table">
            <a:tbl>
              <a:tblPr firstRow="1" bandRow="1">
                <a:tableStyleId>{5C22544A-7EE6-4342-B048-85BDC9FD1C3A}</a:tableStyleId>
              </a:tblPr>
              <a:tblGrid>
                <a:gridCol w="2414494"/>
                <a:gridCol w="5281706"/>
              </a:tblGrid>
              <a:tr h="457200">
                <a:tc>
                  <a:txBody>
                    <a:bodyPr/>
                    <a:lstStyle/>
                    <a:p>
                      <a:r>
                        <a:rPr lang="en-US" b="0" dirty="0" smtClean="0">
                          <a:solidFill>
                            <a:schemeClr val="tx1"/>
                          </a:solidFill>
                        </a:rPr>
                        <a:t>Use Case</a:t>
                      </a:r>
                      <a:r>
                        <a:rPr lang="en-US" b="0" baseline="0" dirty="0" smtClean="0">
                          <a:solidFill>
                            <a:schemeClr val="tx1"/>
                          </a:solidFill>
                        </a:rPr>
                        <a:t> Name</a:t>
                      </a:r>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b="0" dirty="0" smtClean="0">
                          <a:solidFill>
                            <a:schemeClr val="tx1"/>
                          </a:solidFill>
                        </a:rPr>
                        <a:t>In this field</a:t>
                      </a:r>
                      <a:r>
                        <a:rPr lang="en-US" b="0" baseline="0" dirty="0" smtClean="0">
                          <a:solidFill>
                            <a:schemeClr val="tx1"/>
                          </a:solidFill>
                        </a:rPr>
                        <a:t> we write the name of the use case.</a:t>
                      </a:r>
                      <a:endParaRPr lang="en-US"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Actors</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List</a:t>
                      </a:r>
                      <a:r>
                        <a:rPr lang="en-US" baseline="0" dirty="0" smtClean="0"/>
                        <a:t> of the actors who take part in the use case.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solidFill>
                            <a:schemeClr val="tx1"/>
                          </a:solidFill>
                        </a:rPr>
                        <a:t>Description</a:t>
                      </a:r>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A short verbal</a:t>
                      </a:r>
                      <a:r>
                        <a:rPr lang="en-US" baseline="0" dirty="0" smtClean="0"/>
                        <a:t> description of the use case.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t>References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Links to a requirements</a:t>
                      </a:r>
                      <a:r>
                        <a:rPr lang="en-US" baseline="0" dirty="0" smtClean="0"/>
                        <a:t> document and require use cases.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t>Typical Course of event</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This is the main part of the use case description.</a:t>
                      </a:r>
                      <a:r>
                        <a:rPr lang="en-US" baseline="0" dirty="0" smtClean="0"/>
                        <a:t> Its purpose is to describe the sequence of the use case’s activities.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t>Alternate course</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This part</a:t>
                      </a:r>
                      <a:r>
                        <a:rPr lang="en-US" baseline="0" dirty="0" smtClean="0"/>
                        <a:t> describe the special course of action.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t>Precondition</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List preconditions that</a:t>
                      </a:r>
                      <a:r>
                        <a:rPr lang="en-US" baseline="0" dirty="0" smtClean="0"/>
                        <a:t> must be fulfilled the use case can take place.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t>Post conditions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Lists events that</a:t>
                      </a:r>
                      <a:r>
                        <a:rPr lang="en-US" baseline="0" dirty="0" smtClean="0"/>
                        <a:t> have to occur after the use case is completed.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a:txBody>
                    <a:bodyPr/>
                    <a:lstStyle/>
                    <a:p>
                      <a:r>
                        <a:rPr lang="en-US" dirty="0" smtClean="0"/>
                        <a:t>Assumptions </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US" dirty="0" smtClean="0"/>
                        <a:t>Basic assumptions</a:t>
                      </a:r>
                      <a:r>
                        <a:rPr lang="en-US" baseline="0" dirty="0" smtClean="0"/>
                        <a:t> and other remarks.</a:t>
                      </a: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Bank ATM</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Bank ATM</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Student Teacher Information System</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Example: Student Teacher Information System</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r>
              <a:rPr lang="en-US" dirty="0" smtClean="0"/>
              <a:t>Use Case Diagrams</a:t>
            </a:r>
          </a:p>
          <a:p>
            <a:r>
              <a:rPr lang="en-US" dirty="0" smtClean="0"/>
              <a:t>UML notations for use case </a:t>
            </a:r>
          </a:p>
          <a:p>
            <a:r>
              <a:rPr lang="en-US" dirty="0" smtClean="0"/>
              <a:t>How to write a use case?</a:t>
            </a:r>
          </a:p>
          <a:p>
            <a:r>
              <a:rPr lang="en-US" dirty="0" smtClean="0"/>
              <a:t>Examples</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References</a:t>
            </a:r>
            <a:br>
              <a:rPr lang="en-US" dirty="0" smtClean="0"/>
            </a:br>
            <a:endParaRPr lang="en-US" dirty="0"/>
          </a:p>
        </p:txBody>
      </p:sp>
      <p:sp>
        <p:nvSpPr>
          <p:cNvPr id="3" name="Content Placeholder 2"/>
          <p:cNvSpPr>
            <a:spLocks noGrp="1"/>
          </p:cNvSpPr>
          <p:nvPr>
            <p:ph idx="1"/>
          </p:nvPr>
        </p:nvSpPr>
        <p:spPr/>
        <p:txBody>
          <a:bodyPr/>
          <a:lstStyle/>
          <a:p>
            <a:r>
              <a:rPr lang="en-US" dirty="0" smtClean="0"/>
              <a:t>Roger S. Pressman, Software Engineering, A Practitioner’s Approach, Sixth Edition, 20005.Engineering</a:t>
            </a:r>
          </a:p>
          <a:p>
            <a:r>
              <a:rPr lang="en-US" dirty="0" smtClean="0">
                <a:hlinkClick r:id="rId2" action="ppaction://hlinkpres?slideindex=1&amp;slidetitle="/>
              </a:rPr>
              <a:t>http://www.uml.org</a:t>
            </a:r>
            <a:endParaRPr lang="en-US" dirty="0" smtClean="0"/>
          </a:p>
          <a:p>
            <a:r>
              <a:rPr lang="en-US" dirty="0" smtClean="0">
                <a:hlinkClick r:id="rId3"/>
              </a:rPr>
              <a:t>http://www.sciencedirect.com/</a:t>
            </a:r>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685</TotalTime>
  <Words>865</Words>
  <Application>Microsoft Office PowerPoint</Application>
  <PresentationFormat>On-screen Show (4:3)</PresentationFormat>
  <Paragraphs>168</Paragraphs>
  <Slides>26</Slides>
  <Notes>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Use Case Diagram</vt:lpstr>
      <vt:lpstr>Recap</vt:lpstr>
      <vt:lpstr>Outline</vt:lpstr>
      <vt:lpstr>Slide 4</vt:lpstr>
      <vt:lpstr>Slide 5</vt:lpstr>
      <vt:lpstr>Components of a Use Case Diagram </vt:lpstr>
      <vt:lpstr>Actor: Use Case Diagram</vt:lpstr>
      <vt:lpstr>Use Case</vt:lpstr>
      <vt:lpstr>Relationship</vt:lpstr>
      <vt:lpstr>System Boundary</vt:lpstr>
      <vt:lpstr>Relationship</vt:lpstr>
      <vt:lpstr>Relationship</vt:lpstr>
      <vt:lpstr>Slide 13</vt:lpstr>
      <vt:lpstr>Relationship: Use Case Connector</vt:lpstr>
      <vt:lpstr>Slide 15</vt:lpstr>
      <vt:lpstr>Slide 16</vt:lpstr>
      <vt:lpstr>Slide 17</vt:lpstr>
      <vt:lpstr>Slide 18</vt:lpstr>
      <vt:lpstr>Components of a Use Case Diagram </vt:lpstr>
      <vt:lpstr>Format of a Use Case Description </vt:lpstr>
      <vt:lpstr>Example: Bank ATM</vt:lpstr>
      <vt:lpstr>Example: Bank ATM</vt:lpstr>
      <vt:lpstr>Example: Student Teacher Information System</vt:lpstr>
      <vt:lpstr>Example: Student Teacher Information System</vt:lpstr>
      <vt:lpstr>Summary</vt:lpstr>
      <vt:lpstr>References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 case Diagram</dc:title>
  <dc:creator>Shahid Zeb</dc:creator>
  <cp:lastModifiedBy>NTS</cp:lastModifiedBy>
  <cp:revision>95</cp:revision>
  <dcterms:created xsi:type="dcterms:W3CDTF">2006-08-16T00:00:00Z</dcterms:created>
  <dcterms:modified xsi:type="dcterms:W3CDTF">2012-09-27T05:46:58Z</dcterms:modified>
</cp:coreProperties>
</file>