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sldIdLst>
    <p:sldId id="325" r:id="rId2"/>
    <p:sldId id="346" r:id="rId3"/>
    <p:sldId id="507" r:id="rId4"/>
    <p:sldId id="508" r:id="rId5"/>
    <p:sldId id="509" r:id="rId6"/>
    <p:sldId id="510" r:id="rId7"/>
    <p:sldId id="511" r:id="rId8"/>
    <p:sldId id="512" r:id="rId9"/>
    <p:sldId id="513" r:id="rId10"/>
    <p:sldId id="481" r:id="rId11"/>
    <p:sldId id="482" r:id="rId12"/>
    <p:sldId id="484" r:id="rId13"/>
    <p:sldId id="483" r:id="rId14"/>
    <p:sldId id="485" r:id="rId15"/>
    <p:sldId id="486" r:id="rId16"/>
    <p:sldId id="487" r:id="rId17"/>
    <p:sldId id="488" r:id="rId18"/>
    <p:sldId id="489" r:id="rId19"/>
    <p:sldId id="490" r:id="rId20"/>
    <p:sldId id="491" r:id="rId21"/>
    <p:sldId id="492" r:id="rId22"/>
    <p:sldId id="493" r:id="rId23"/>
    <p:sldId id="494" r:id="rId24"/>
    <p:sldId id="495" r:id="rId25"/>
    <p:sldId id="497" r:id="rId26"/>
    <p:sldId id="496" r:id="rId27"/>
    <p:sldId id="498" r:id="rId28"/>
    <p:sldId id="499" r:id="rId29"/>
    <p:sldId id="500" r:id="rId30"/>
    <p:sldId id="501" r:id="rId31"/>
    <p:sldId id="502" r:id="rId32"/>
    <p:sldId id="503" r:id="rId33"/>
    <p:sldId id="504" r:id="rId34"/>
    <p:sldId id="505" r:id="rId35"/>
    <p:sldId id="506" r:id="rId36"/>
    <p:sldId id="319" r:id="rId37"/>
    <p:sldId id="351" r:id="rId3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>
    <p:restoredLeft sz="34559" autoAdjust="0"/>
    <p:restoredTop sz="86501" autoAdjust="0"/>
  </p:normalViewPr>
  <p:slideViewPr>
    <p:cSldViewPr>
      <p:cViewPr>
        <p:scale>
          <a:sx n="66" d="100"/>
          <a:sy n="66" d="100"/>
        </p:scale>
        <p:origin x="-1272" y="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324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8394"/>
    </p:cViewPr>
  </p:sorterViewPr>
  <p:notesViewPr>
    <p:cSldViewPr>
      <p:cViewPr varScale="1">
        <p:scale>
          <a:sx n="53" d="100"/>
          <a:sy n="53" d="100"/>
        </p:scale>
        <p:origin x="-2820" y="-90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>
                <a:cs typeface="Arial" pitchFamily="34" charset="0"/>
              </a:defRPr>
            </a:lvl1pPr>
          </a:lstStyle>
          <a:p>
            <a:pPr>
              <a:defRPr/>
            </a:pPr>
            <a:fld id="{751E2CF5-2857-4D0F-B510-FC1B9A6FE6B8}" type="datetimeFigureOut">
              <a:rPr lang="en-US"/>
              <a:pPr>
                <a:defRPr/>
              </a:pPr>
              <a:t>6/6/2012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>
                <a:cs typeface="Arial" pitchFamily="34" charset="0"/>
              </a:defRPr>
            </a:lvl1pPr>
          </a:lstStyle>
          <a:p>
            <a:pPr>
              <a:defRPr/>
            </a:pPr>
            <a:fld id="{A12032E8-2833-4C6E-AA22-C2FB112806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788078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23950" y="711200"/>
            <a:ext cx="4543425" cy="340836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47738" y="4332288"/>
            <a:ext cx="4975225" cy="4119562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130425"/>
            <a:ext cx="8229600" cy="1470025"/>
          </a:xfrm>
        </p:spPr>
        <p:txBody>
          <a:bodyPr/>
          <a:lstStyle>
            <a:lvl1pPr>
              <a:defRPr sz="5000"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A4C226-FD2D-48CE-8743-3356F0E7F2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520922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990600"/>
          </a:xfrm>
        </p:spPr>
        <p:txBody>
          <a:bodyPr/>
          <a:lstStyle>
            <a:lvl1pPr>
              <a:defRPr sz="5000" b="1" baseline="0">
                <a:solidFill>
                  <a:srgbClr val="002060"/>
                </a:solidFill>
                <a:latin typeface="Arial Narrow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0"/>
            <a:ext cx="9144000" cy="5334000"/>
          </a:xfrm>
        </p:spPr>
        <p:txBody>
          <a:bodyPr/>
          <a:lstStyle>
            <a:lvl1pPr marL="342900" indent="-342900">
              <a:buClr>
                <a:srgbClr val="002060"/>
              </a:buClr>
              <a:buSzPct val="70000"/>
              <a:buFont typeface="Wingdings" pitchFamily="2" charset="2"/>
              <a:buChar char="Ø"/>
              <a:defRPr sz="3600" baseline="0">
                <a:latin typeface="Verdana" pitchFamily="34" charset="0"/>
              </a:defRPr>
            </a:lvl1pPr>
            <a:lvl2pPr marL="742950" indent="-285750">
              <a:buClr>
                <a:srgbClr val="002060"/>
              </a:buClr>
              <a:buSzPct val="70000"/>
              <a:buFont typeface="Wingdings" pitchFamily="2" charset="2"/>
              <a:buChar char="v"/>
              <a:defRPr sz="3200" baseline="0">
                <a:latin typeface="Verdana" pitchFamily="34" charset="0"/>
              </a:defRPr>
            </a:lvl2pPr>
            <a:lvl3pPr marL="1143000" indent="-228600">
              <a:buClr>
                <a:srgbClr val="002060"/>
              </a:buClr>
              <a:buSzPct val="80000"/>
              <a:buFont typeface="Wingdings" pitchFamily="2" charset="2"/>
              <a:buChar char="§"/>
              <a:defRPr sz="2800" baseline="0">
                <a:latin typeface="Verdana" pitchFamily="34" charset="0"/>
              </a:defRPr>
            </a:lvl3pPr>
            <a:lvl4pPr marL="1600200" indent="-228600">
              <a:buClr>
                <a:srgbClr val="002060"/>
              </a:buClr>
              <a:buFont typeface="Arial" pitchFamily="34" charset="0"/>
              <a:buChar char="•"/>
              <a:defRPr sz="2400" baseline="0">
                <a:latin typeface="Verdana" pitchFamily="34" charset="0"/>
              </a:defRPr>
            </a:lvl4pPr>
            <a:lvl5pPr>
              <a:buClr>
                <a:srgbClr val="002060"/>
              </a:buClr>
              <a:defRPr sz="2000" baseline="0">
                <a:latin typeface="Verdana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aseline="0" dirty="0" smtClean="0">
                <a:solidFill>
                  <a:srgbClr val="002060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aseline="0" dirty="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C8F9A1-738B-46A3-B94B-5F4DA1B481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96127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CSC271 Database Systems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asifmuneer@comsats.edu.pk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6E70B0-A3C1-4D7B-BD5C-7915FD6EF4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676650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CSC271 Database Systems</a:t>
            </a:r>
          </a:p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asifmuneer@comsats.edu.pk</a:t>
            </a:r>
          </a:p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07911D-5FC3-42B9-89C1-77FC432C84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395274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600200"/>
            <a:ext cx="43434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1600200"/>
            <a:ext cx="44196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/>
              <a:t>CSC271 Database Systems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asifmuneer@comsats.edu.pk</a:t>
            </a:r>
          </a:p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7EB286-AB7E-4942-BDF4-E7F49D86B6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567929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/>
              <a:t>CSC271 Database Systems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asifmuneer@comsats.edu.pk</a:t>
            </a:r>
          </a:p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652A9E-2ACC-45DD-B30B-5928106AF7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294271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CSC271 Database Systems</a:t>
            </a:r>
          </a:p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asifmuneer@comsats.edu.pk</a:t>
            </a:r>
          </a:p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B8979B-F86C-4E5D-8C73-C0F32233C3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082691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CSC271 Database Systems</a:t>
            </a: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asifmuneer@comsats.edu.pk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890E3E-A041-4E7D-9206-8EE1A2212B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27988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/>
              <a:t>CSC271 Database Systems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asifmuneer@comsats.edu.pk</a:t>
            </a:r>
          </a:p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FC0A67-AFCE-4981-9826-C35E5AE0B8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46977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CSC271 Database Systems</a:t>
            </a:r>
          </a:p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asifmuneer@comsats.edu.pk</a:t>
            </a:r>
          </a:p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4FD50D-E979-4BE6-8618-3B47CA459D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082385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CSC271 Database Systems</a:t>
            </a:r>
          </a:p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asifmuneer@comsats.edu.pk</a:t>
            </a:r>
          </a:p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7FF7C0-F308-4C4F-BCB6-A3836A3993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073463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/>
              <a:t>CSC271 Database Systems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asifmuneer@comsats.edu.pk</a:t>
            </a:r>
          </a:p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44DE7F-1002-435F-902D-2BA33C7366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26857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0" y="152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0" y="1600200"/>
            <a:ext cx="91440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 smtClean="0">
                <a:solidFill>
                  <a:srgbClr val="00206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baseline="0" dirty="0" smtClean="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442CA05-5763-4660-BAB7-CE27E64B31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3" r:id="rId2"/>
    <p:sldLayoutId id="2147483671" r:id="rId3"/>
    <p:sldLayoutId id="2147483674" r:id="rId4"/>
    <p:sldLayoutId id="2147483675" r:id="rId5"/>
    <p:sldLayoutId id="2147483676" r:id="rId6"/>
    <p:sldLayoutId id="2147483677" r:id="rId7"/>
    <p:sldLayoutId id="2147483672" r:id="rId8"/>
    <p:sldLayoutId id="2147483678" r:id="rId9"/>
    <p:sldLayoutId id="2147483679" r:id="rId10"/>
    <p:sldLayoutId id="2147483680" r:id="rId11"/>
    <p:sldLayoutId id="2147483681" r:id="rId12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lang="en-US" sz="5200" b="1" kern="1200" dirty="0">
          <a:solidFill>
            <a:srgbClr val="002060"/>
          </a:solidFill>
          <a:latin typeface="Arial Narrow" pitchFamily="34" charset="0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5200" b="1">
          <a:solidFill>
            <a:srgbClr val="002060"/>
          </a:solidFill>
          <a:latin typeface="Arial Narrow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5200" b="1">
          <a:solidFill>
            <a:srgbClr val="002060"/>
          </a:solidFill>
          <a:latin typeface="Arial Narrow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5200" b="1">
          <a:solidFill>
            <a:srgbClr val="002060"/>
          </a:solidFill>
          <a:latin typeface="Arial Narrow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5200" b="1">
          <a:solidFill>
            <a:srgbClr val="002060"/>
          </a:solidFill>
          <a:latin typeface="Arial Narrow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002060"/>
        </a:buClr>
        <a:buSzPct val="70000"/>
        <a:buFont typeface="Wingdings" pitchFamily="2" charset="2"/>
        <a:buChar char="Ø"/>
        <a:defRPr lang="en-US" sz="3600" kern="1200" dirty="0">
          <a:solidFill>
            <a:schemeClr val="tx1"/>
          </a:solidFill>
          <a:latin typeface="Verdana" pitchFamily="34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002060"/>
        </a:buClr>
        <a:buSzPct val="70000"/>
        <a:buFont typeface="Wingdings" pitchFamily="2" charset="2"/>
        <a:buChar char="v"/>
        <a:defRPr lang="en-US" sz="3200" kern="1200" dirty="0">
          <a:solidFill>
            <a:schemeClr val="tx1"/>
          </a:solidFill>
          <a:latin typeface="Verdana" pitchFamily="34" charset="0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002060"/>
        </a:buClr>
        <a:buSzPct val="80000"/>
        <a:buFont typeface="Wingdings" pitchFamily="2" charset="2"/>
        <a:buChar char="§"/>
        <a:defRPr lang="en-US" sz="2800" kern="1200" dirty="0">
          <a:solidFill>
            <a:schemeClr val="tx1"/>
          </a:solidFill>
          <a:latin typeface="Verdana" pitchFamily="34" charset="0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002060"/>
        </a:buClr>
        <a:buSzPct val="80000"/>
        <a:buFont typeface="Arial" charset="0"/>
        <a:buChar char="•"/>
        <a:defRPr lang="en-US" sz="2400" kern="1200" dirty="0">
          <a:solidFill>
            <a:schemeClr val="tx1"/>
          </a:solidFill>
          <a:latin typeface="Verdana" pitchFamily="34" charset="0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002060"/>
        </a:buClr>
        <a:buFont typeface="Arial" charset="0"/>
        <a:buChar char="»"/>
        <a:defRPr lang="en-US" sz="2000" kern="1200" dirty="0">
          <a:solidFill>
            <a:schemeClr val="tx1"/>
          </a:solidFill>
          <a:latin typeface="Verdana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dirty="0"/>
              <a:t>CSC271 Database Systems</a:t>
            </a:r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sz="4800" b="1" dirty="0" smtClean="0"/>
              <a:t>Lecture # </a:t>
            </a:r>
            <a:r>
              <a:rPr sz="4800" b="1" dirty="0"/>
              <a:t>9</a:t>
            </a:r>
            <a:endParaRPr sz="4800" b="1" dirty="0" smtClean="0"/>
          </a:p>
        </p:txBody>
      </p:sp>
    </p:spTree>
    <p:extLst>
      <p:ext uri="{BB962C8B-B14F-4D97-AF65-F5344CB8AC3E}">
        <p14:creationId xmlns:p14="http://schemas.microsoft.com/office/powerpoint/2010/main" xmlns="" val="279942616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>
                <a:latin typeface="Times" pitchFamily="18" charset="0"/>
              </a:rPr>
              <a:t>Summary: Previous Lecture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latin typeface="Times" pitchFamily="18" charset="0"/>
              </a:rPr>
              <a:t>Cartesian product</a:t>
            </a:r>
          </a:p>
          <a:p>
            <a:r>
              <a:rPr lang="en-US" b="1" dirty="0">
                <a:latin typeface="Times" pitchFamily="18" charset="0"/>
              </a:rPr>
              <a:t>Join </a:t>
            </a:r>
          </a:p>
          <a:p>
            <a:pPr lvl="1"/>
            <a:r>
              <a:rPr lang="en-US" b="1" dirty="0">
                <a:latin typeface="Times" pitchFamily="18" charset="0"/>
              </a:rPr>
              <a:t>Theta join, equijoin, natural join</a:t>
            </a:r>
          </a:p>
          <a:p>
            <a:pPr lvl="1"/>
            <a:r>
              <a:rPr lang="en-US" b="1" dirty="0">
                <a:latin typeface="Times" pitchFamily="18" charset="0"/>
              </a:rPr>
              <a:t>Outer join (left, right, full)</a:t>
            </a:r>
          </a:p>
          <a:p>
            <a:pPr lvl="1"/>
            <a:r>
              <a:rPr lang="en-US" b="1" dirty="0">
                <a:latin typeface="Times" pitchFamily="18" charset="0"/>
              </a:rPr>
              <a:t>Semijoin</a:t>
            </a:r>
          </a:p>
          <a:p>
            <a:pPr>
              <a:buNone/>
            </a:pPr>
            <a:endParaRPr lang="en-US" b="1" dirty="0">
              <a:latin typeface="Times" pitchFamily="18" charset="0"/>
            </a:endParaRPr>
          </a:p>
          <a:p>
            <a:pPr marL="0" indent="0">
              <a:buNone/>
            </a:pPr>
            <a:endParaRPr lang="en-US" b="1" dirty="0">
              <a:latin typeface="Times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7442659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 dirty="0" smtClean="0">
                <a:latin typeface="Times" pitchFamily="18" charset="0"/>
              </a:rPr>
              <a:t>Division</a:t>
            </a:r>
            <a:endParaRPr lang="en-GB" sz="4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3200" b="1" dirty="0">
                <a:latin typeface="Times" pitchFamily="18" charset="0"/>
                <a:cs typeface="Times" pitchFamily="18" charset="0"/>
              </a:rPr>
              <a:t>R ÷ S</a:t>
            </a:r>
          </a:p>
          <a:p>
            <a:pPr lvl="1" algn="just"/>
            <a:r>
              <a:rPr lang="en-US" sz="2800" b="1" dirty="0" smtClean="0">
                <a:latin typeface="Times" pitchFamily="18" charset="0"/>
                <a:cs typeface="Times" pitchFamily="18" charset="0"/>
              </a:rPr>
              <a:t>Assume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relation R is deﬁned over the attribute set A and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relation S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is deﬁned over the attribute set B such that B⊆ A (B is a subset of A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)</a:t>
            </a:r>
          </a:p>
          <a:p>
            <a:pPr lvl="1" algn="just"/>
            <a:r>
              <a:rPr lang="en-US" sz="2800" b="1" dirty="0" smtClean="0">
                <a:latin typeface="Times" pitchFamily="18" charset="0"/>
                <a:cs typeface="Times" pitchFamily="18" charset="0"/>
              </a:rPr>
              <a:t>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Let C= A− B,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that is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, C is the set of attributes of R that are not attributes of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S</a:t>
            </a:r>
          </a:p>
          <a:p>
            <a:pPr lvl="1" algn="just"/>
            <a:r>
              <a:rPr lang="en-US" sz="2800" b="1" dirty="0" smtClean="0">
                <a:latin typeface="Times" pitchFamily="18" charset="0"/>
                <a:cs typeface="Times" pitchFamily="18" charset="0"/>
              </a:rPr>
              <a:t>Division operation defines a relation over the attributes C that consists of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set of tuples from R that match combination of every tuple in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S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5512553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4800" dirty="0" smtClean="0">
                <a:latin typeface="Times" pitchFamily="18" charset="0"/>
              </a:rPr>
              <a:t>Division</a:t>
            </a:r>
            <a:endParaRPr lang="en-GB" sz="48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3200" b="1" dirty="0" smtClean="0">
                <a:latin typeface="Times" pitchFamily="18" charset="0"/>
                <a:cs typeface="Times" pitchFamily="18" charset="0"/>
              </a:rPr>
              <a:t>Division operation can be expressed in terms of basic operations:</a:t>
            </a:r>
          </a:p>
          <a:p>
            <a:pPr marL="57150" indent="0" algn="just">
              <a:buNone/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  	</a:t>
            </a:r>
            <a:r>
              <a:rPr lang="en-US" b="1" dirty="0" smtClean="0">
                <a:latin typeface="Times" pitchFamily="18" charset="0"/>
                <a:cs typeface="Times" pitchFamily="18" charset="0"/>
              </a:rPr>
              <a:t>T1</a:t>
            </a:r>
            <a:r>
              <a:rPr lang="en-US" b="1" dirty="0">
                <a:latin typeface="Times" pitchFamily="18" charset="0"/>
                <a:cs typeface="Times" pitchFamily="18" charset="0"/>
              </a:rPr>
              <a:t>←</a:t>
            </a:r>
            <a:r>
              <a:rPr lang="el-GR" b="1" dirty="0">
                <a:latin typeface="Times" pitchFamily="18" charset="0"/>
                <a:cs typeface="Times" pitchFamily="18" charset="0"/>
              </a:rPr>
              <a:t>Π</a:t>
            </a:r>
            <a:r>
              <a:rPr lang="en-US" b="1" baseline="-25000" dirty="0">
                <a:latin typeface="Times" pitchFamily="18" charset="0"/>
                <a:cs typeface="Times" pitchFamily="18" charset="0"/>
              </a:rPr>
              <a:t>C</a:t>
            </a:r>
            <a:r>
              <a:rPr lang="en-US" b="1" dirty="0">
                <a:latin typeface="Times" pitchFamily="18" charset="0"/>
                <a:cs typeface="Times" pitchFamily="18" charset="0"/>
              </a:rPr>
              <a:t>(R)</a:t>
            </a:r>
          </a:p>
          <a:p>
            <a:pPr marL="57150" indent="0" algn="just">
              <a:buNone/>
            </a:pPr>
            <a:r>
              <a:rPr lang="en-US" b="1" dirty="0" smtClean="0">
                <a:latin typeface="Times" pitchFamily="18" charset="0"/>
                <a:cs typeface="Times" pitchFamily="18" charset="0"/>
              </a:rPr>
              <a:t>	T2</a:t>
            </a:r>
            <a:r>
              <a:rPr lang="en-US" b="1" dirty="0">
                <a:latin typeface="Times" pitchFamily="18" charset="0"/>
                <a:cs typeface="Times" pitchFamily="18" charset="0"/>
              </a:rPr>
              <a:t>←</a:t>
            </a:r>
            <a:r>
              <a:rPr lang="el-GR" b="1" dirty="0">
                <a:latin typeface="Times" pitchFamily="18" charset="0"/>
                <a:cs typeface="Times" pitchFamily="18" charset="0"/>
              </a:rPr>
              <a:t>Π</a:t>
            </a:r>
            <a:r>
              <a:rPr lang="en-US" b="1" baseline="-25000" dirty="0">
                <a:latin typeface="Times" pitchFamily="18" charset="0"/>
                <a:cs typeface="Times" pitchFamily="18" charset="0"/>
              </a:rPr>
              <a:t>C</a:t>
            </a:r>
            <a:r>
              <a:rPr lang="en-US" b="1" dirty="0">
                <a:latin typeface="Times" pitchFamily="18" charset="0"/>
                <a:cs typeface="Times" pitchFamily="18" charset="0"/>
              </a:rPr>
              <a:t>((T1× S) − R)</a:t>
            </a:r>
          </a:p>
          <a:p>
            <a:pPr marL="57150" indent="0" algn="just">
              <a:buNone/>
            </a:pPr>
            <a:r>
              <a:rPr lang="en-US" b="1" dirty="0" smtClean="0">
                <a:latin typeface="Times" pitchFamily="18" charset="0"/>
                <a:cs typeface="Times" pitchFamily="18" charset="0"/>
              </a:rPr>
              <a:t>	T </a:t>
            </a:r>
            <a:r>
              <a:rPr lang="en-US" b="1" dirty="0">
                <a:latin typeface="Times" pitchFamily="18" charset="0"/>
                <a:cs typeface="Times" pitchFamily="18" charset="0"/>
              </a:rPr>
              <a:t>← T1− T2</a:t>
            </a:r>
          </a:p>
          <a:p>
            <a:pPr algn="just"/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4422359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 dirty="0" smtClean="0">
                <a:latin typeface="Times" pitchFamily="18" charset="0"/>
              </a:rPr>
              <a:t>Example: Division</a:t>
            </a:r>
            <a:endParaRPr lang="en-GB" sz="4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3200" b="1" dirty="0">
                <a:latin typeface="Times" pitchFamily="18" charset="0"/>
                <a:cs typeface="Times" pitchFamily="18" charset="0"/>
              </a:rPr>
              <a:t>Identify all clients who have viewed all properties with three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rooms</a:t>
            </a:r>
            <a:endParaRPr lang="en-US" sz="2000" b="1" dirty="0" smtClean="0">
              <a:latin typeface="Times" pitchFamily="18" charset="0"/>
              <a:cs typeface="Times" pitchFamily="18" charset="0"/>
            </a:endParaRPr>
          </a:p>
          <a:p>
            <a:pPr marL="57150" indent="0" algn="ctr">
              <a:buNone/>
            </a:pPr>
            <a:r>
              <a:rPr lang="el-GR" sz="3200" b="1" dirty="0" smtClean="0">
                <a:latin typeface="Times" pitchFamily="18" charset="0"/>
                <a:cs typeface="Times" pitchFamily="18" charset="0"/>
              </a:rPr>
              <a:t>(</a:t>
            </a:r>
            <a:r>
              <a:rPr lang="el-GR" sz="3200" b="1" dirty="0">
                <a:latin typeface="Times" pitchFamily="18" charset="0"/>
                <a:cs typeface="Times" pitchFamily="18" charset="0"/>
              </a:rPr>
              <a:t>Π</a:t>
            </a:r>
            <a:r>
              <a:rPr lang="en-US" sz="3200" b="1" baseline="-25000" dirty="0">
                <a:latin typeface="Times" pitchFamily="18" charset="0"/>
                <a:cs typeface="Times" pitchFamily="18" charset="0"/>
              </a:rPr>
              <a:t>clientNo, propertyNo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(Viewing)) ÷ </a:t>
            </a:r>
            <a:endParaRPr lang="en-US" sz="3200" b="1" dirty="0" smtClean="0">
              <a:latin typeface="Times" pitchFamily="18" charset="0"/>
              <a:cs typeface="Times" pitchFamily="18" charset="0"/>
            </a:endParaRPr>
          </a:p>
          <a:p>
            <a:pPr marL="57150" indent="0" algn="ctr">
              <a:buNone/>
            </a:pP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(</a:t>
            </a:r>
            <a:r>
              <a:rPr lang="el-GR" sz="3200" b="1" dirty="0">
                <a:latin typeface="Times" pitchFamily="18" charset="0"/>
                <a:cs typeface="Times" pitchFamily="18" charset="0"/>
              </a:rPr>
              <a:t>Π</a:t>
            </a:r>
            <a:r>
              <a:rPr lang="en-US" sz="3200" b="1" baseline="-25000" dirty="0">
                <a:latin typeface="Times" pitchFamily="18" charset="0"/>
                <a:cs typeface="Times" pitchFamily="18" charset="0"/>
              </a:rPr>
              <a:t>propertyNo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(</a:t>
            </a:r>
            <a:r>
              <a:rPr lang="el-GR" sz="3200" b="1" dirty="0">
                <a:latin typeface="Times" pitchFamily="18" charset="0"/>
                <a:cs typeface="Times" pitchFamily="18" charset="0"/>
              </a:rPr>
              <a:t>σ</a:t>
            </a:r>
            <a:r>
              <a:rPr lang="en-US" sz="3200" b="1" baseline="-25000" dirty="0" smtClean="0">
                <a:latin typeface="Times" pitchFamily="18" charset="0"/>
                <a:cs typeface="Times" pitchFamily="18" charset="0"/>
              </a:rPr>
              <a:t>rooms = 3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(</a:t>
            </a:r>
            <a:r>
              <a:rPr lang="en-US" sz="3200" b="1" dirty="0" err="1" smtClean="0">
                <a:latin typeface="Times" pitchFamily="18" charset="0"/>
                <a:cs typeface="Times" pitchFamily="18" charset="0"/>
              </a:rPr>
              <a:t>PropertyForRent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)))</a:t>
            </a:r>
          </a:p>
          <a:p>
            <a:pPr marL="57150" indent="0">
              <a:buNone/>
            </a:pPr>
            <a:endParaRPr lang="en-US" sz="2400" b="1" dirty="0" smtClean="0">
              <a:latin typeface="Times" pitchFamily="18" charset="0"/>
              <a:cs typeface="Times" pitchFamily="18" charset="0"/>
            </a:endParaRPr>
          </a:p>
          <a:p>
            <a:pPr marL="457200" lvl="1" indent="0" algn="just">
              <a:buNone/>
            </a:pPr>
            <a:endParaRPr lang="en-US" sz="2600" b="1" dirty="0" smtClean="0">
              <a:latin typeface="Times" pitchFamily="18" charset="0"/>
              <a:cs typeface="Times" pitchFamily="18" charset="0"/>
            </a:endParaRPr>
          </a:p>
        </p:txBody>
      </p:sp>
      <p:pic>
        <p:nvPicPr>
          <p:cNvPr id="10" name="Picture 5" descr="DS3-Figure 04-1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3789363"/>
            <a:ext cx="8915400" cy="284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14146491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4800" dirty="0">
                <a:latin typeface="Times" pitchFamily="18" charset="0"/>
              </a:rPr>
              <a:t>Aggregate </a:t>
            </a:r>
            <a:r>
              <a:rPr lang="en-GB" sz="4800" dirty="0" smtClean="0">
                <a:latin typeface="Times" pitchFamily="18" charset="0"/>
              </a:rPr>
              <a:t>Operation</a:t>
            </a:r>
            <a:endParaRPr lang="en-GB" sz="48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3200" b="1" dirty="0" smtClean="0">
                <a:latin typeface="Times" pitchFamily="18" charset="0"/>
                <a:cs typeface="Times" pitchFamily="18" charset="0"/>
              </a:rPr>
              <a:t>ℑ</a:t>
            </a:r>
            <a:r>
              <a:rPr lang="en-US" sz="3200" b="1" baseline="-25000" dirty="0" smtClean="0">
                <a:latin typeface="Times" pitchFamily="18" charset="0"/>
                <a:cs typeface="Times" pitchFamily="18" charset="0"/>
              </a:rPr>
              <a:t>AL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(R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) 	</a:t>
            </a:r>
          </a:p>
          <a:p>
            <a:pPr lvl="1" algn="just"/>
            <a:r>
              <a:rPr lang="en-US" sz="2800" b="1" dirty="0">
                <a:latin typeface="Times" pitchFamily="18" charset="0"/>
                <a:cs typeface="Times" pitchFamily="18" charset="0"/>
              </a:rPr>
              <a:t>Applies aggregate function list, AL, to R to define a relation over the aggregate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list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lvl="1" algn="just"/>
            <a:r>
              <a:rPr lang="en-US" sz="2800" b="1" dirty="0">
                <a:latin typeface="Times" pitchFamily="18" charset="0"/>
                <a:cs typeface="Times" pitchFamily="18" charset="0"/>
              </a:rPr>
              <a:t>AL contains one or more (&lt;aggregate_function&gt;, &lt;attribute&gt;) pairs </a:t>
            </a:r>
          </a:p>
          <a:p>
            <a:pPr algn="just"/>
            <a:r>
              <a:rPr lang="en-US" sz="3200" b="1" dirty="0">
                <a:latin typeface="Times" pitchFamily="18" charset="0"/>
                <a:cs typeface="Times" pitchFamily="18" charset="0"/>
              </a:rPr>
              <a:t>Main aggregate functions are: </a:t>
            </a:r>
            <a:endParaRPr lang="en-US" sz="3200" b="1" dirty="0" smtClean="0">
              <a:latin typeface="Times" pitchFamily="18" charset="0"/>
              <a:cs typeface="Times" pitchFamily="18" charset="0"/>
            </a:endParaRPr>
          </a:p>
          <a:p>
            <a:pPr lvl="1" algn="just"/>
            <a:r>
              <a:rPr lang="en-US" sz="2800" b="1" dirty="0" smtClean="0">
                <a:latin typeface="Times" pitchFamily="18" charset="0"/>
                <a:cs typeface="Times" pitchFamily="18" charset="0"/>
              </a:rPr>
              <a:t>COUNT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, SUM, AVG, MIN, and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MAX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/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099961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 dirty="0" smtClean="0">
                <a:latin typeface="Times" pitchFamily="18" charset="0"/>
              </a:rPr>
              <a:t>Example: Aggregate Operation</a:t>
            </a:r>
            <a:endParaRPr lang="en-GB" sz="4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2800" b="1" dirty="0">
                <a:latin typeface="Times" pitchFamily="18" charset="0"/>
                <a:cs typeface="Times" pitchFamily="18" charset="0"/>
              </a:rPr>
              <a:t>How many properties cost more than £350 per month to rent?</a:t>
            </a:r>
          </a:p>
          <a:p>
            <a:pPr marL="0" indent="0">
              <a:buNone/>
            </a:pPr>
            <a:r>
              <a:rPr lang="en-US" sz="2400" b="1" dirty="0" smtClean="0">
                <a:latin typeface="Times" pitchFamily="18" charset="0"/>
                <a:cs typeface="Times" pitchFamily="18" charset="0"/>
                <a:sym typeface="Symbol"/>
              </a:rPr>
              <a:t></a:t>
            </a:r>
            <a:r>
              <a:rPr lang="en-US" sz="2400" b="1" baseline="-25000" dirty="0" smtClean="0">
                <a:latin typeface="Times" pitchFamily="18" charset="0"/>
                <a:cs typeface="Times" pitchFamily="18" charset="0"/>
              </a:rPr>
              <a:t>R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(</a:t>
            </a:r>
            <a:r>
              <a:rPr lang="en-US" sz="2400" b="1" dirty="0" err="1" smtClean="0">
                <a:latin typeface="Times" pitchFamily="18" charset="0"/>
                <a:cs typeface="Times" pitchFamily="18" charset="0"/>
              </a:rPr>
              <a:t>myCount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)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ℑ </a:t>
            </a:r>
            <a:r>
              <a:rPr lang="en-US" sz="2400" b="1" baseline="-25000" dirty="0" smtClean="0">
                <a:latin typeface="Times" pitchFamily="18" charset="0"/>
                <a:cs typeface="Times" pitchFamily="18" charset="0"/>
              </a:rPr>
              <a:t>COUNT </a:t>
            </a:r>
            <a:r>
              <a:rPr lang="en-US" sz="2400" b="1" baseline="-25000" dirty="0">
                <a:latin typeface="Times" pitchFamily="18" charset="0"/>
                <a:cs typeface="Times" pitchFamily="18" charset="0"/>
              </a:rPr>
              <a:t>propertyNo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(</a:t>
            </a:r>
            <a:r>
              <a:rPr lang="en-US" sz="2400" b="1" dirty="0" err="1" smtClean="0">
                <a:latin typeface="Times" pitchFamily="18" charset="0"/>
                <a:cs typeface="Times" pitchFamily="18" charset="0"/>
              </a:rPr>
              <a:t>σ</a:t>
            </a:r>
            <a:r>
              <a:rPr lang="en-US" sz="2400" b="1" baseline="-25000" dirty="0" err="1" smtClean="0">
                <a:latin typeface="Times" pitchFamily="18" charset="0"/>
                <a:cs typeface="Times" pitchFamily="18" charset="0"/>
              </a:rPr>
              <a:t>rent</a:t>
            </a:r>
            <a:r>
              <a:rPr lang="en-US" sz="2400" b="1" baseline="-25000" dirty="0">
                <a:latin typeface="Times" pitchFamily="18" charset="0"/>
                <a:cs typeface="Times" pitchFamily="18" charset="0"/>
              </a:rPr>
              <a:t> </a:t>
            </a:r>
            <a:r>
              <a:rPr lang="en-US" sz="2400" b="1" baseline="-25000" dirty="0" smtClean="0">
                <a:latin typeface="Times" pitchFamily="18" charset="0"/>
                <a:cs typeface="Times" pitchFamily="18" charset="0"/>
              </a:rPr>
              <a:t>&gt;350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(</a:t>
            </a:r>
            <a:r>
              <a:rPr lang="en-US" sz="2400" b="1" dirty="0" err="1" smtClean="0">
                <a:latin typeface="Times" pitchFamily="18" charset="0"/>
                <a:cs typeface="Times" pitchFamily="18" charset="0"/>
              </a:rPr>
              <a:t>PropertyForRent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))</a:t>
            </a:r>
          </a:p>
          <a:p>
            <a:r>
              <a:rPr lang="en-US" sz="2800" b="1" dirty="0" smtClean="0">
                <a:latin typeface="Times" pitchFamily="18" charset="0"/>
                <a:cs typeface="Times" pitchFamily="18" charset="0"/>
              </a:rPr>
              <a:t>Find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the minimum, maximum, and average staff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salary</a:t>
            </a:r>
          </a:p>
          <a:p>
            <a:pPr marL="0" indent="0">
              <a:buNone/>
            </a:pPr>
            <a:r>
              <a:rPr lang="en-US" sz="3200" b="1" dirty="0" err="1" smtClean="0">
                <a:latin typeface="Times" pitchFamily="18" charset="0"/>
                <a:cs typeface="Times" pitchFamily="18" charset="0"/>
              </a:rPr>
              <a:t>ρ</a:t>
            </a:r>
            <a:r>
              <a:rPr lang="en-US" sz="2000" b="1" baseline="-25000" dirty="0" err="1" smtClean="0">
                <a:latin typeface="Times" pitchFamily="18" charset="0"/>
                <a:cs typeface="Times" pitchFamily="18" charset="0"/>
              </a:rPr>
              <a:t>R</a:t>
            </a:r>
            <a:r>
              <a:rPr lang="en-US" sz="1800" b="1" dirty="0" smtClean="0">
                <a:latin typeface="Times" pitchFamily="18" charset="0"/>
                <a:cs typeface="Times" pitchFamily="18" charset="0"/>
              </a:rPr>
              <a:t>(</a:t>
            </a:r>
            <a:r>
              <a:rPr lang="en-US" sz="1800" b="1" dirty="0" err="1" smtClean="0">
                <a:latin typeface="Times" pitchFamily="18" charset="0"/>
                <a:cs typeface="Times" pitchFamily="18" charset="0"/>
              </a:rPr>
              <a:t>myMin</a:t>
            </a:r>
            <a:r>
              <a:rPr lang="en-US" sz="1800" b="1" dirty="0" smtClean="0">
                <a:latin typeface="Times" pitchFamily="18" charset="0"/>
                <a:cs typeface="Times" pitchFamily="18" charset="0"/>
              </a:rPr>
              <a:t>, </a:t>
            </a:r>
            <a:r>
              <a:rPr lang="en-US" sz="1800" b="1" dirty="0" err="1" smtClean="0">
                <a:latin typeface="Times" pitchFamily="18" charset="0"/>
                <a:cs typeface="Times" pitchFamily="18" charset="0"/>
              </a:rPr>
              <a:t>myMax</a:t>
            </a:r>
            <a:r>
              <a:rPr lang="en-US" sz="1800" b="1" dirty="0" smtClean="0">
                <a:latin typeface="Times" pitchFamily="18" charset="0"/>
                <a:cs typeface="Times" pitchFamily="18" charset="0"/>
              </a:rPr>
              <a:t>, </a:t>
            </a:r>
            <a:r>
              <a:rPr lang="en-US" sz="1800" b="1" dirty="0" err="1" smtClean="0">
                <a:latin typeface="Times" pitchFamily="18" charset="0"/>
                <a:cs typeface="Times" pitchFamily="18" charset="0"/>
              </a:rPr>
              <a:t>myAverage</a:t>
            </a:r>
            <a:r>
              <a:rPr lang="en-US" sz="1800" b="1" dirty="0" smtClean="0">
                <a:latin typeface="Times" pitchFamily="18" charset="0"/>
                <a:cs typeface="Times" pitchFamily="18" charset="0"/>
              </a:rPr>
              <a:t>) </a:t>
            </a:r>
            <a:r>
              <a:rPr lang="en-US" sz="2000" b="1" dirty="0" smtClean="0">
                <a:latin typeface="Times" pitchFamily="18" charset="0"/>
                <a:cs typeface="Times" pitchFamily="18" charset="0"/>
              </a:rPr>
              <a:t>ℑ </a:t>
            </a:r>
            <a:r>
              <a:rPr lang="en-US" sz="2000" b="1" baseline="-25000" dirty="0" smtClean="0">
                <a:latin typeface="Times" pitchFamily="18" charset="0"/>
                <a:cs typeface="Times" pitchFamily="18" charset="0"/>
              </a:rPr>
              <a:t>MIN salary, MAX salary, AVERAGE salary</a:t>
            </a:r>
            <a:r>
              <a:rPr lang="en-US" sz="2000" b="1" dirty="0" smtClean="0">
                <a:latin typeface="Times" pitchFamily="18" charset="0"/>
                <a:cs typeface="Times" pitchFamily="18" charset="0"/>
              </a:rPr>
              <a:t> (Staff)</a:t>
            </a:r>
          </a:p>
          <a:p>
            <a:pPr marL="0" indent="0">
              <a:buNone/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marL="0" indent="0">
              <a:buNone/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 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marL="57150" indent="0">
              <a:buNone/>
            </a:pPr>
            <a:endParaRPr lang="en-US" sz="2400" b="1" dirty="0" smtClean="0">
              <a:latin typeface="Times" pitchFamily="18" charset="0"/>
              <a:cs typeface="Times" pitchFamily="18" charset="0"/>
            </a:endParaRPr>
          </a:p>
          <a:p>
            <a:pPr marL="457200" lvl="1" indent="0" algn="just">
              <a:buNone/>
            </a:pPr>
            <a:endParaRPr lang="en-US" sz="2600" b="1" dirty="0" smtClean="0">
              <a:latin typeface="Times" pitchFamily="18" charset="0"/>
              <a:cs typeface="Times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4724400"/>
            <a:ext cx="9067799" cy="1905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27026393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4800" dirty="0" smtClean="0">
                <a:latin typeface="Times" pitchFamily="18" charset="0"/>
              </a:rPr>
              <a:t>Grouping Operation</a:t>
            </a:r>
            <a:endParaRPr lang="en-GB" sz="48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b="1" baseline="-25000" dirty="0" smtClean="0">
                <a:latin typeface="Times" pitchFamily="18" charset="0"/>
                <a:cs typeface="Times" pitchFamily="18" charset="0"/>
              </a:rPr>
              <a:t>GA</a:t>
            </a:r>
            <a:r>
              <a:rPr lang="en-US" b="1" dirty="0" smtClean="0">
                <a:latin typeface="Times" pitchFamily="18" charset="0"/>
                <a:cs typeface="Times" pitchFamily="18" charset="0"/>
              </a:rPr>
              <a:t>ℑ</a:t>
            </a:r>
            <a:r>
              <a:rPr lang="en-US" b="1" baseline="-25000" dirty="0" smtClean="0">
                <a:latin typeface="Times" pitchFamily="18" charset="0"/>
                <a:cs typeface="Times" pitchFamily="18" charset="0"/>
              </a:rPr>
              <a:t>AL</a:t>
            </a:r>
            <a:r>
              <a:rPr lang="en-US" b="1" dirty="0" smtClean="0">
                <a:latin typeface="Times" pitchFamily="18" charset="0"/>
                <a:cs typeface="Times" pitchFamily="18" charset="0"/>
              </a:rPr>
              <a:t>(R</a:t>
            </a:r>
            <a:r>
              <a:rPr lang="en-US" b="1" dirty="0">
                <a:latin typeface="Times" pitchFamily="18" charset="0"/>
                <a:cs typeface="Times" pitchFamily="18" charset="0"/>
              </a:rPr>
              <a:t>) </a:t>
            </a:r>
            <a:endParaRPr lang="en-US" b="1" dirty="0" smtClean="0">
              <a:latin typeface="Times" pitchFamily="18" charset="0"/>
              <a:cs typeface="Times" pitchFamily="18" charset="0"/>
            </a:endParaRPr>
          </a:p>
          <a:p>
            <a:pPr lvl="1" algn="just"/>
            <a:r>
              <a:rPr lang="en-US" sz="2800" b="1" dirty="0" smtClean="0">
                <a:latin typeface="Times" pitchFamily="18" charset="0"/>
                <a:cs typeface="Times" pitchFamily="18" charset="0"/>
              </a:rPr>
              <a:t>Groups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the tuples of relation R by the grouping attributes, GA, and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then applies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the aggregate function list AL to deﬁne a new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relation</a:t>
            </a:r>
          </a:p>
          <a:p>
            <a:pPr lvl="1" algn="just"/>
            <a:r>
              <a:rPr lang="en-US" sz="2800" b="1" dirty="0" smtClean="0">
                <a:latin typeface="Times" pitchFamily="18" charset="0"/>
                <a:cs typeface="Times" pitchFamily="18" charset="0"/>
              </a:rPr>
              <a:t>AL contains one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or more (&lt;aggregate_function&gt;, &lt;attribute&gt;)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pairs</a:t>
            </a:r>
          </a:p>
          <a:p>
            <a:pPr lvl="1" algn="just"/>
            <a:r>
              <a:rPr lang="en-US" sz="2800" b="1" dirty="0" smtClean="0">
                <a:latin typeface="Times" pitchFamily="18" charset="0"/>
                <a:cs typeface="Times" pitchFamily="18" charset="0"/>
              </a:rPr>
              <a:t>The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resulting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relation contains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the grouping attributes, GA, along with the results of each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of the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aggregate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functions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/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7381067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 dirty="0" smtClean="0">
                <a:latin typeface="Times" pitchFamily="18" charset="0"/>
              </a:rPr>
              <a:t>Example: Grouping Operation</a:t>
            </a:r>
            <a:endParaRPr lang="en-GB" sz="4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3200" b="1" dirty="0">
                <a:latin typeface="Times" pitchFamily="18" charset="0"/>
                <a:cs typeface="Times" pitchFamily="18" charset="0"/>
              </a:rPr>
              <a:t>Find the number of staff working in each branch and the sum of their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salaries</a:t>
            </a:r>
          </a:p>
          <a:p>
            <a:pPr marL="0" indent="0" algn="just">
              <a:buNone/>
            </a:pP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marL="0" indent="0">
              <a:buNone/>
            </a:pPr>
            <a:r>
              <a:rPr lang="en-US" sz="3200" b="1" dirty="0">
                <a:latin typeface="Times" pitchFamily="18" charset="0"/>
                <a:cs typeface="Times" pitchFamily="18" charset="0"/>
              </a:rPr>
              <a:t>ρ</a:t>
            </a:r>
            <a:r>
              <a:rPr lang="en-US" sz="2400" b="1" baseline="-25000" dirty="0">
                <a:latin typeface="Times" pitchFamily="18" charset="0"/>
                <a:cs typeface="Times" pitchFamily="18" charset="0"/>
              </a:rPr>
              <a:t>R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(</a:t>
            </a:r>
            <a:r>
              <a:rPr lang="en-US" sz="2400" b="1" dirty="0" err="1">
                <a:latin typeface="Times" pitchFamily="18" charset="0"/>
                <a:cs typeface="Times" pitchFamily="18" charset="0"/>
              </a:rPr>
              <a:t>branchNo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, myCount,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mySum)</a:t>
            </a:r>
            <a:r>
              <a:rPr lang="en-US" sz="2400" b="1" baseline="-25000" dirty="0" err="1" smtClean="0">
                <a:latin typeface="Times" pitchFamily="18" charset="0"/>
                <a:cs typeface="Times" pitchFamily="18" charset="0"/>
              </a:rPr>
              <a:t>branchNo</a:t>
            </a:r>
            <a:r>
              <a:rPr lang="en-US" sz="2400" b="1" baseline="-25000" dirty="0" smtClean="0">
                <a:latin typeface="Times" pitchFamily="18" charset="0"/>
                <a:cs typeface="Times" pitchFamily="18" charset="0"/>
              </a:rPr>
              <a:t>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ℑ</a:t>
            </a:r>
            <a:r>
              <a:rPr lang="en-US" sz="2400" b="1" baseline="-25000" dirty="0" smtClean="0">
                <a:latin typeface="Times" pitchFamily="18" charset="0"/>
                <a:cs typeface="Times" pitchFamily="18" charset="0"/>
              </a:rPr>
              <a:t>COUNT </a:t>
            </a:r>
            <a:r>
              <a:rPr lang="en-US" sz="2400" b="1" baseline="-25000" dirty="0">
                <a:latin typeface="Times" pitchFamily="18" charset="0"/>
                <a:cs typeface="Times" pitchFamily="18" charset="0"/>
              </a:rPr>
              <a:t>staffNo, SUM salary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(Staff)</a:t>
            </a:r>
          </a:p>
          <a:p>
            <a:pPr marL="0" indent="0">
              <a:buNone/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 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marL="57150" indent="0">
              <a:buNone/>
            </a:pPr>
            <a:endParaRPr lang="en-US" sz="2400" b="1" dirty="0" smtClean="0">
              <a:latin typeface="Times" pitchFamily="18" charset="0"/>
              <a:cs typeface="Times" pitchFamily="18" charset="0"/>
            </a:endParaRPr>
          </a:p>
          <a:p>
            <a:pPr marL="457200" lvl="1" indent="0" algn="just">
              <a:buNone/>
            </a:pPr>
            <a:endParaRPr lang="en-US" sz="2600" b="1" dirty="0" smtClean="0">
              <a:latin typeface="Times" pitchFamily="18" charset="0"/>
              <a:cs typeface="Times" pitchFamily="18" charset="0"/>
            </a:endParaRPr>
          </a:p>
        </p:txBody>
      </p:sp>
      <p:pic>
        <p:nvPicPr>
          <p:cNvPr id="7" name="Picture 6" descr="C04NF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62001" y="4183063"/>
            <a:ext cx="7162800" cy="214153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5000836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Times" pitchFamily="18" charset="0"/>
              </a:rPr>
              <a:t>The Relational </a:t>
            </a:r>
            <a:r>
              <a:rPr lang="en-GB" dirty="0">
                <a:latin typeface="Times" pitchFamily="18" charset="0"/>
              </a:rPr>
              <a:t>Calculus</a:t>
            </a:r>
            <a:endParaRPr lang="en-GB" dirty="0" smtClean="0">
              <a:solidFill>
                <a:schemeClr val="tx1"/>
              </a:solidFill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1430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3200" b="1" dirty="0">
                <a:latin typeface="Times" pitchFamily="18" charset="0"/>
                <a:cs typeface="Times" pitchFamily="18" charset="0"/>
              </a:rPr>
              <a:t>Relational calculus</a:t>
            </a:r>
          </a:p>
          <a:p>
            <a:pPr lvl="1" algn="just"/>
            <a:r>
              <a:rPr lang="en-US" sz="2600" b="1" dirty="0">
                <a:latin typeface="Times" pitchFamily="18" charset="0"/>
                <a:cs typeface="Times" pitchFamily="18" charset="0"/>
              </a:rPr>
              <a:t>Query specifies what is to be retrieved rather than how to retrieve </a:t>
            </a:r>
            <a:r>
              <a:rPr lang="en-US" sz="2600" b="1" dirty="0" smtClean="0">
                <a:latin typeface="Times" pitchFamily="18" charset="0"/>
                <a:cs typeface="Times" pitchFamily="18" charset="0"/>
              </a:rPr>
              <a:t>it</a:t>
            </a:r>
          </a:p>
          <a:p>
            <a:pPr algn="just"/>
            <a:r>
              <a:rPr lang="en-US" sz="3600" b="1" dirty="0" smtClean="0">
                <a:latin typeface="Times" pitchFamily="18" charset="0"/>
                <a:cs typeface="Times" pitchFamily="18" charset="0"/>
              </a:rPr>
              <a:t>Predicate</a:t>
            </a:r>
            <a:endParaRPr lang="en-US" sz="3600" b="1" dirty="0">
              <a:latin typeface="Times" pitchFamily="18" charset="0"/>
              <a:cs typeface="Times" pitchFamily="18" charset="0"/>
            </a:endParaRPr>
          </a:p>
          <a:p>
            <a:pPr lvl="1" algn="just"/>
            <a:r>
              <a:rPr lang="en-US" sz="2600" b="1" dirty="0" smtClean="0">
                <a:latin typeface="Times" pitchFamily="18" charset="0"/>
                <a:cs typeface="Times" pitchFamily="18" charset="0"/>
              </a:rPr>
              <a:t>In 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first-order logic (or predicate calculus), predicate is a truth-valued function with </a:t>
            </a:r>
            <a:r>
              <a:rPr lang="en-US" sz="2600" b="1" dirty="0" smtClean="0">
                <a:latin typeface="Times" pitchFamily="18" charset="0"/>
                <a:cs typeface="Times" pitchFamily="18" charset="0"/>
              </a:rPr>
              <a:t>arguments e.g. is a member of staff</a:t>
            </a:r>
          </a:p>
          <a:p>
            <a:pPr algn="just"/>
            <a:r>
              <a:rPr lang="en-US" sz="3200" b="1" dirty="0" smtClean="0">
                <a:latin typeface="Times" pitchFamily="18" charset="0"/>
                <a:cs typeface="Times" pitchFamily="18" charset="0"/>
              </a:rPr>
              <a:t>Proposition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lvl="1" algn="just"/>
            <a:r>
              <a:rPr lang="en-US" sz="2600" b="1" dirty="0">
                <a:latin typeface="Times" pitchFamily="18" charset="0"/>
                <a:cs typeface="Times" pitchFamily="18" charset="0"/>
              </a:rPr>
              <a:t>When we substitute values for the arguments, function yields an expression, called a proposition, which can be either true or </a:t>
            </a:r>
            <a:r>
              <a:rPr lang="en-US" sz="2600" b="1" dirty="0" smtClean="0">
                <a:latin typeface="Times" pitchFamily="18" charset="0"/>
                <a:cs typeface="Times" pitchFamily="18" charset="0"/>
              </a:rPr>
              <a:t>false e.g. John White is a member of staff </a:t>
            </a:r>
          </a:p>
          <a:p>
            <a:pPr marL="457200" lvl="1" indent="0" algn="just">
              <a:buNone/>
            </a:pPr>
            <a:endParaRPr lang="en-US" sz="3200" b="1" dirty="0" smtClean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1950602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Times" pitchFamily="18" charset="0"/>
              </a:rPr>
              <a:t>The Relational </a:t>
            </a:r>
            <a:r>
              <a:rPr lang="en-GB" dirty="0" smtClean="0">
                <a:latin typeface="Times" pitchFamily="18" charset="0"/>
              </a:rPr>
              <a:t>Calculus..</a:t>
            </a:r>
            <a:endParaRPr lang="en-GB" dirty="0" smtClean="0">
              <a:solidFill>
                <a:schemeClr val="tx1"/>
              </a:solidFill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1430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3200" b="1" dirty="0" smtClean="0">
                <a:latin typeface="Times" pitchFamily="18" charset="0"/>
                <a:cs typeface="Times" pitchFamily="18" charset="0"/>
              </a:rPr>
              <a:t>Range</a:t>
            </a:r>
          </a:p>
          <a:p>
            <a:pPr lvl="1" algn="just"/>
            <a:r>
              <a:rPr lang="en-US" sz="2800" b="1" dirty="0">
                <a:latin typeface="Times" pitchFamily="18" charset="0"/>
                <a:cs typeface="Times" pitchFamily="18" charset="0"/>
              </a:rPr>
              <a:t>If predicate contains a variable (e.g. ‘x is a member of staff’), there must be a range for x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(set of all people)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lvl="1" algn="just"/>
            <a:r>
              <a:rPr lang="en-US" sz="2800" b="1" dirty="0">
                <a:latin typeface="Times" pitchFamily="18" charset="0"/>
                <a:cs typeface="Times" pitchFamily="18" charset="0"/>
              </a:rPr>
              <a:t>When we substitute some values of this range for x, proposition may be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true (John White);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for other values, it may be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false (Peter Norton)</a:t>
            </a:r>
          </a:p>
          <a:p>
            <a:pPr lvl="1" algn="just"/>
            <a:r>
              <a:rPr lang="en-US" sz="2600" b="1" dirty="0">
                <a:latin typeface="Times" pitchFamily="18" charset="0"/>
                <a:cs typeface="Times" pitchFamily="18" charset="0"/>
              </a:rPr>
              <a:t>If P is a predicate, then we can write the set of all x such that P is true for x, as:</a:t>
            </a:r>
          </a:p>
          <a:p>
            <a:pPr marL="857250" lvl="2" indent="0" algn="just">
              <a:buNone/>
            </a:pPr>
            <a:r>
              <a:rPr lang="en-US" b="1" dirty="0">
                <a:latin typeface="Times" pitchFamily="18" charset="0"/>
                <a:cs typeface="Times" pitchFamily="18" charset="0"/>
              </a:rPr>
              <a:t>{x |P(x)}</a:t>
            </a:r>
          </a:p>
          <a:p>
            <a:pPr lvl="1" algn="just"/>
            <a:r>
              <a:rPr lang="en-US" sz="2800" b="1" dirty="0" smtClean="0">
                <a:latin typeface="Times" pitchFamily="18" charset="0"/>
                <a:cs typeface="Times" pitchFamily="18" charset="0"/>
              </a:rPr>
              <a:t>Logical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connectives ∧ (AND), ∨ (OR), and ~ (NOT)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to form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compound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predicates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lvl="1" algn="just"/>
            <a:endParaRPr lang="en-US" sz="2800" b="1" dirty="0" smtClean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7577651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Times" pitchFamily="18" charset="0"/>
              </a:rPr>
              <a:t>Forms of </a:t>
            </a:r>
            <a:r>
              <a:rPr lang="en-GB" dirty="0">
                <a:latin typeface="Times" pitchFamily="18" charset="0"/>
              </a:rPr>
              <a:t>Relational </a:t>
            </a:r>
            <a:r>
              <a:rPr lang="en-GB" dirty="0" smtClean="0">
                <a:latin typeface="Times" pitchFamily="18" charset="0"/>
              </a:rPr>
              <a:t>Calculus</a:t>
            </a:r>
            <a:endParaRPr lang="en-GB" dirty="0" smtClean="0">
              <a:solidFill>
                <a:schemeClr val="tx1"/>
              </a:solidFill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3200" b="1" dirty="0" smtClean="0">
                <a:latin typeface="Times" pitchFamily="18" charset="0"/>
                <a:cs typeface="Times" pitchFamily="18" charset="0"/>
              </a:rPr>
              <a:t>Tuple 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relational calculus </a:t>
            </a:r>
            <a:endParaRPr lang="en-US" sz="3200" b="1" dirty="0" smtClean="0">
              <a:latin typeface="Times" pitchFamily="18" charset="0"/>
              <a:cs typeface="Times" pitchFamily="18" charset="0"/>
            </a:endParaRPr>
          </a:p>
          <a:p>
            <a:pPr lvl="1" algn="just"/>
            <a:r>
              <a:rPr lang="en-US" sz="2800" b="1" dirty="0" smtClean="0">
                <a:latin typeface="Times" pitchFamily="18" charset="0"/>
                <a:cs typeface="Times" pitchFamily="18" charset="0"/>
              </a:rPr>
              <a:t>We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use variables that range over tuples in a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relation</a:t>
            </a:r>
          </a:p>
          <a:p>
            <a:pPr algn="just"/>
            <a:r>
              <a:rPr lang="en-US" sz="3200" b="1" dirty="0">
                <a:latin typeface="Times" pitchFamily="18" charset="0"/>
                <a:cs typeface="Times" pitchFamily="18" charset="0"/>
              </a:rPr>
              <a:t>Domain relational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calculus</a:t>
            </a:r>
          </a:p>
          <a:p>
            <a:pPr lvl="1" algn="just"/>
            <a:r>
              <a:rPr lang="en-US" sz="2800" b="1" dirty="0" smtClean="0">
                <a:latin typeface="Times" pitchFamily="18" charset="0"/>
                <a:cs typeface="Times" pitchFamily="18" charset="0"/>
              </a:rPr>
              <a:t>We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also use variables but in this case the variables take their values from domains of attributes rather than tuples of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relations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lvl="1" algn="just"/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lvl="1" algn="just"/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8582938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Times" pitchFamily="18" charset="0"/>
              </a:rPr>
              <a:t>Tuple Relational </a:t>
            </a:r>
            <a:r>
              <a:rPr lang="en-GB" dirty="0">
                <a:latin typeface="Times" pitchFamily="18" charset="0"/>
              </a:rPr>
              <a:t>Calculus</a:t>
            </a:r>
            <a:endParaRPr lang="en-GB" dirty="0" smtClean="0">
              <a:solidFill>
                <a:schemeClr val="tx1"/>
              </a:solidFill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3200" b="1" dirty="0">
                <a:latin typeface="Times" pitchFamily="18" charset="0"/>
                <a:cs typeface="Times" pitchFamily="18" charset="0"/>
              </a:rPr>
              <a:t>Interested in finding tuples for which a predicate is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true</a:t>
            </a:r>
          </a:p>
          <a:p>
            <a:pPr lvl="1" algn="just"/>
            <a:r>
              <a:rPr lang="en-US" sz="2600" b="1" dirty="0" smtClean="0">
                <a:latin typeface="Times" pitchFamily="18" charset="0"/>
                <a:cs typeface="Times" pitchFamily="18" charset="0"/>
              </a:rPr>
              <a:t>Based 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on use of tuple </a:t>
            </a:r>
            <a:r>
              <a:rPr lang="en-US" sz="2600" b="1" dirty="0" smtClean="0">
                <a:latin typeface="Times" pitchFamily="18" charset="0"/>
                <a:cs typeface="Times" pitchFamily="18" charset="0"/>
              </a:rPr>
              <a:t>variables</a:t>
            </a:r>
            <a:endParaRPr lang="en-US" sz="2600" b="1" dirty="0">
              <a:latin typeface="Times" pitchFamily="18" charset="0"/>
              <a:cs typeface="Times" pitchFamily="18" charset="0"/>
            </a:endParaRPr>
          </a:p>
          <a:p>
            <a:pPr lvl="1" algn="just"/>
            <a:r>
              <a:rPr lang="en-US" sz="2600" b="1" dirty="0" smtClean="0">
                <a:latin typeface="Times" pitchFamily="18" charset="0"/>
                <a:cs typeface="Times" pitchFamily="18" charset="0"/>
              </a:rPr>
              <a:t>Tuple 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variable is a variable that ‘ranges over’ a named relation: i.e., variable whose only permitted values are tuples of the </a:t>
            </a:r>
            <a:r>
              <a:rPr lang="en-US" sz="2600" b="1" dirty="0" smtClean="0">
                <a:latin typeface="Times" pitchFamily="18" charset="0"/>
                <a:cs typeface="Times" pitchFamily="18" charset="0"/>
              </a:rPr>
              <a:t>relation</a:t>
            </a:r>
            <a:endParaRPr lang="en-US" sz="2600" b="1" dirty="0">
              <a:latin typeface="Times" pitchFamily="18" charset="0"/>
              <a:cs typeface="Times" pitchFamily="18" charset="0"/>
            </a:endParaRPr>
          </a:p>
          <a:p>
            <a:pPr lvl="1" algn="just"/>
            <a:r>
              <a:rPr lang="en-US" sz="2600" b="1" dirty="0">
                <a:latin typeface="Times" pitchFamily="18" charset="0"/>
                <a:cs typeface="Times" pitchFamily="18" charset="0"/>
              </a:rPr>
              <a:t>Specify range of a tuple variable S as the Staff relation as: </a:t>
            </a:r>
          </a:p>
          <a:p>
            <a:pPr marL="0" indent="0" algn="just">
              <a:buNone/>
            </a:pPr>
            <a:r>
              <a:rPr lang="en-US" sz="2600" b="1" dirty="0" smtClean="0">
                <a:latin typeface="Times" pitchFamily="18" charset="0"/>
                <a:cs typeface="Times" pitchFamily="18" charset="0"/>
              </a:rPr>
              <a:t>	Staff(S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)</a:t>
            </a:r>
          </a:p>
          <a:p>
            <a:pPr lvl="1" algn="just"/>
            <a:r>
              <a:rPr lang="en-US" sz="2600" b="1" dirty="0">
                <a:latin typeface="Times" pitchFamily="18" charset="0"/>
                <a:cs typeface="Times" pitchFamily="18" charset="0"/>
              </a:rPr>
              <a:t>To find set of all tuples S such that P(S) is true</a:t>
            </a:r>
            <a:r>
              <a:rPr lang="en-US" sz="2600" b="1" dirty="0" smtClean="0">
                <a:latin typeface="Times" pitchFamily="18" charset="0"/>
                <a:cs typeface="Times" pitchFamily="18" charset="0"/>
              </a:rPr>
              <a:t>:          </a:t>
            </a:r>
          </a:p>
          <a:p>
            <a:pPr marL="457200" lvl="1" indent="0" algn="just">
              <a:buNone/>
            </a:pPr>
            <a:r>
              <a:rPr lang="en-US" sz="2600" b="1" dirty="0" smtClean="0">
                <a:latin typeface="Times" pitchFamily="18" charset="0"/>
                <a:cs typeface="Times" pitchFamily="18" charset="0"/>
              </a:rPr>
              <a:t>     {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S | P(S)}</a:t>
            </a:r>
          </a:p>
        </p:txBody>
      </p:sp>
    </p:spTree>
    <p:extLst>
      <p:ext uri="{BB962C8B-B14F-4D97-AF65-F5344CB8AC3E}">
        <p14:creationId xmlns:p14="http://schemas.microsoft.com/office/powerpoint/2010/main" xmlns="" val="355734113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 dirty="0">
                <a:latin typeface="Times" pitchFamily="18" charset="0"/>
              </a:rPr>
              <a:t>E</a:t>
            </a:r>
            <a:r>
              <a:rPr lang="en-GB" sz="4400" dirty="0" smtClean="0">
                <a:latin typeface="Times" pitchFamily="18" charset="0"/>
              </a:rPr>
              <a:t>xample: Tuple Relational </a:t>
            </a:r>
            <a:r>
              <a:rPr lang="en-GB" sz="4400" dirty="0">
                <a:latin typeface="Times" pitchFamily="18" charset="0"/>
              </a:rPr>
              <a:t>Calculus</a:t>
            </a:r>
            <a:endParaRPr lang="en-GB" sz="4400" dirty="0" smtClean="0">
              <a:solidFill>
                <a:schemeClr val="tx1"/>
              </a:solidFill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3200" b="1" dirty="0">
                <a:latin typeface="Times" pitchFamily="18" charset="0"/>
                <a:cs typeface="Times" pitchFamily="18" charset="0"/>
              </a:rPr>
              <a:t>To find details of all staff earning more than £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10,000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r>
              <a:rPr lang="en-US" sz="3200" b="1" dirty="0">
                <a:latin typeface="Times" pitchFamily="18" charset="0"/>
                <a:cs typeface="Times" pitchFamily="18" charset="0"/>
              </a:rPr>
              <a:t>	{S | Staff(S)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∧ </a:t>
            </a:r>
            <a:r>
              <a:rPr lang="en-US" sz="3200" b="1" dirty="0" err="1" smtClean="0">
                <a:latin typeface="Times" pitchFamily="18" charset="0"/>
                <a:cs typeface="Times" pitchFamily="18" charset="0"/>
              </a:rPr>
              <a:t>S.salary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 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&gt; 10000}</a:t>
            </a:r>
          </a:p>
          <a:p>
            <a:pPr algn="just"/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algn="just"/>
            <a:r>
              <a:rPr lang="en-US" sz="3200" b="1" dirty="0">
                <a:latin typeface="Times" pitchFamily="18" charset="0"/>
                <a:cs typeface="Times" pitchFamily="18" charset="0"/>
              </a:rPr>
              <a:t>To find a particular attribute, such as salary, write:</a:t>
            </a:r>
          </a:p>
          <a:p>
            <a:pPr marL="0" indent="0" algn="just">
              <a:buNone/>
            </a:pPr>
            <a:r>
              <a:rPr lang="en-US" sz="3200" b="1" dirty="0">
                <a:latin typeface="Times" pitchFamily="18" charset="0"/>
                <a:cs typeface="Times" pitchFamily="18" charset="0"/>
              </a:rPr>
              <a:t>	{</a:t>
            </a:r>
            <a:r>
              <a:rPr lang="en-US" sz="3200" b="1" dirty="0" err="1">
                <a:latin typeface="Times" pitchFamily="18" charset="0"/>
                <a:cs typeface="Times" pitchFamily="18" charset="0"/>
              </a:rPr>
              <a:t>S.salary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 | Staff(S) ∧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 </a:t>
            </a:r>
            <a:r>
              <a:rPr lang="en-US" sz="3200" b="1" dirty="0" err="1" smtClean="0">
                <a:latin typeface="Times" pitchFamily="18" charset="0"/>
                <a:cs typeface="Times" pitchFamily="18" charset="0"/>
              </a:rPr>
              <a:t>S.salary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 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&gt; 10000}</a:t>
            </a:r>
          </a:p>
        </p:txBody>
      </p:sp>
    </p:spTree>
    <p:extLst>
      <p:ext uri="{BB962C8B-B14F-4D97-AF65-F5344CB8AC3E}">
        <p14:creationId xmlns:p14="http://schemas.microsoft.com/office/powerpoint/2010/main" xmlns="" val="143383535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Times" pitchFamily="18" charset="0"/>
              </a:rPr>
              <a:t>Quantifiers</a:t>
            </a:r>
            <a:endParaRPr lang="en-GB" dirty="0" smtClean="0">
              <a:solidFill>
                <a:schemeClr val="tx1"/>
              </a:solidFill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3200" b="1" dirty="0" smtClean="0">
                <a:latin typeface="Times" pitchFamily="18" charset="0"/>
                <a:cs typeface="Times" pitchFamily="18" charset="0"/>
              </a:rPr>
              <a:t>Two 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quantifiers to tell how many instances the predicate applies to:</a:t>
            </a:r>
          </a:p>
          <a:p>
            <a:pPr lvl="1" algn="just"/>
            <a:r>
              <a:rPr lang="en-US" sz="2600" b="1" dirty="0">
                <a:latin typeface="Times" pitchFamily="18" charset="0"/>
                <a:cs typeface="Times" pitchFamily="18" charset="0"/>
              </a:rPr>
              <a:t>Existential quantifier </a:t>
            </a:r>
            <a:r>
              <a:rPr lang="en-US" sz="2600" b="1" dirty="0" smtClean="0">
                <a:latin typeface="Times" pitchFamily="18" charset="0"/>
                <a:cs typeface="Times" pitchFamily="18" charset="0"/>
              </a:rPr>
              <a:t> ∃ 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(‘there exists</a:t>
            </a:r>
            <a:r>
              <a:rPr lang="en-US" sz="2600" b="1" dirty="0" smtClean="0">
                <a:latin typeface="Times" pitchFamily="18" charset="0"/>
                <a:cs typeface="Times" pitchFamily="18" charset="0"/>
              </a:rPr>
              <a:t>’) </a:t>
            </a:r>
          </a:p>
          <a:p>
            <a:pPr lvl="1" algn="just"/>
            <a:r>
              <a:rPr lang="en-US" sz="2600" b="1" dirty="0" smtClean="0">
                <a:latin typeface="Times" pitchFamily="18" charset="0"/>
                <a:cs typeface="Times" pitchFamily="18" charset="0"/>
              </a:rPr>
              <a:t>Universal 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quantifier </a:t>
            </a:r>
            <a:r>
              <a:rPr lang="en-US" sz="2600" b="1" dirty="0" smtClean="0">
                <a:latin typeface="Times" pitchFamily="18" charset="0"/>
                <a:cs typeface="Times" pitchFamily="18" charset="0"/>
              </a:rPr>
              <a:t>∀ 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(‘for all</a:t>
            </a:r>
            <a:r>
              <a:rPr lang="en-US" sz="2600" b="1" dirty="0" smtClean="0">
                <a:latin typeface="Times" pitchFamily="18" charset="0"/>
                <a:cs typeface="Times" pitchFamily="18" charset="0"/>
              </a:rPr>
              <a:t>’)</a:t>
            </a:r>
          </a:p>
          <a:p>
            <a:pPr algn="just"/>
            <a:r>
              <a:rPr lang="en-US" sz="3000" b="1" dirty="0" smtClean="0">
                <a:latin typeface="Times" pitchFamily="18" charset="0"/>
                <a:cs typeface="Times" pitchFamily="18" charset="0"/>
              </a:rPr>
              <a:t>Bound and </a:t>
            </a:r>
            <a:r>
              <a:rPr lang="en-US" sz="3000" b="1" dirty="0">
                <a:latin typeface="Times" pitchFamily="18" charset="0"/>
                <a:cs typeface="Times" pitchFamily="18" charset="0"/>
              </a:rPr>
              <a:t>f</a:t>
            </a:r>
            <a:r>
              <a:rPr lang="en-US" sz="3000" b="1" dirty="0" smtClean="0">
                <a:latin typeface="Times" pitchFamily="18" charset="0"/>
                <a:cs typeface="Times" pitchFamily="18" charset="0"/>
              </a:rPr>
              <a:t>ree </a:t>
            </a:r>
            <a:r>
              <a:rPr lang="en-US" sz="3000" b="1" dirty="0">
                <a:latin typeface="Times" pitchFamily="18" charset="0"/>
                <a:cs typeface="Times" pitchFamily="18" charset="0"/>
              </a:rPr>
              <a:t>v</a:t>
            </a:r>
            <a:r>
              <a:rPr lang="en-US" sz="3000" b="1" dirty="0" smtClean="0">
                <a:latin typeface="Times" pitchFamily="18" charset="0"/>
                <a:cs typeface="Times" pitchFamily="18" charset="0"/>
              </a:rPr>
              <a:t>ariables </a:t>
            </a:r>
            <a:endParaRPr lang="en-US" sz="3000" b="1" dirty="0">
              <a:latin typeface="Times" pitchFamily="18" charset="0"/>
              <a:cs typeface="Times" pitchFamily="18" charset="0"/>
            </a:endParaRPr>
          </a:p>
          <a:p>
            <a:pPr lvl="1" algn="just"/>
            <a:r>
              <a:rPr lang="en-US" sz="2600" b="1" dirty="0">
                <a:latin typeface="Times" pitchFamily="18" charset="0"/>
                <a:cs typeface="Times" pitchFamily="18" charset="0"/>
              </a:rPr>
              <a:t>Tuple variables qualified by ∃ or ∀ </a:t>
            </a:r>
            <a:r>
              <a:rPr lang="en-US" sz="2600" b="1" dirty="0" smtClean="0">
                <a:latin typeface="Times" pitchFamily="18" charset="0"/>
                <a:cs typeface="Times" pitchFamily="18" charset="0"/>
              </a:rPr>
              <a:t>are 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called bound variables, otherwise called free </a:t>
            </a:r>
            <a:r>
              <a:rPr lang="en-US" sz="2600" b="1" dirty="0" smtClean="0">
                <a:latin typeface="Times" pitchFamily="18" charset="0"/>
                <a:cs typeface="Times" pitchFamily="18" charset="0"/>
              </a:rPr>
              <a:t>variables</a:t>
            </a:r>
            <a:endParaRPr lang="en-US" sz="26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5600515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Times" pitchFamily="18" charset="0"/>
              </a:rPr>
              <a:t>Existential Quantifier (</a:t>
            </a:r>
            <a:r>
              <a:rPr lang="en-GB" dirty="0" smtClean="0">
                <a:latin typeface="Times" pitchFamily="18" charset="0"/>
              </a:rPr>
              <a:t>∃)</a:t>
            </a:r>
            <a:endParaRPr lang="en-GB" dirty="0" smtClean="0">
              <a:solidFill>
                <a:schemeClr val="tx1"/>
              </a:solidFill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3200" b="1" dirty="0">
                <a:latin typeface="Times" pitchFamily="18" charset="0"/>
                <a:cs typeface="Times" pitchFamily="18" charset="0"/>
              </a:rPr>
              <a:t>The existential quantiﬁer ∃ (‘there exists’) is used in formulae that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must be 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true for at least one instance, such as:</a:t>
            </a:r>
          </a:p>
          <a:p>
            <a:pPr marL="0" indent="0" algn="just">
              <a:buNone/>
            </a:pPr>
            <a:endParaRPr lang="en-US" sz="2000" b="1" dirty="0" smtClean="0">
              <a:latin typeface="Times" pitchFamily="18" charset="0"/>
              <a:cs typeface="Times" pitchFamily="18" charset="0"/>
            </a:endParaRPr>
          </a:p>
          <a:p>
            <a:pPr marL="0" indent="0" algn="ctr">
              <a:buNone/>
            </a:pPr>
            <a:r>
              <a:rPr lang="en-US" sz="2000" b="1" dirty="0" smtClean="0">
                <a:latin typeface="Times" pitchFamily="18" charset="0"/>
                <a:cs typeface="Times" pitchFamily="18" charset="0"/>
              </a:rPr>
              <a:t>Staff(S</a:t>
            </a:r>
            <a:r>
              <a:rPr lang="en-US" sz="2000" b="1" dirty="0">
                <a:latin typeface="Times" pitchFamily="18" charset="0"/>
                <a:cs typeface="Times" pitchFamily="18" charset="0"/>
              </a:rPr>
              <a:t>) ∧ (∃B) (Branch(B) ∧ (</a:t>
            </a:r>
            <a:r>
              <a:rPr lang="en-US" sz="2000" b="1" dirty="0" err="1">
                <a:latin typeface="Times" pitchFamily="18" charset="0"/>
                <a:cs typeface="Times" pitchFamily="18" charset="0"/>
              </a:rPr>
              <a:t>B.branchNo</a:t>
            </a:r>
            <a:r>
              <a:rPr lang="en-US" sz="2000" b="1" dirty="0">
                <a:latin typeface="Times" pitchFamily="18" charset="0"/>
                <a:cs typeface="Times" pitchFamily="18" charset="0"/>
              </a:rPr>
              <a:t> = </a:t>
            </a:r>
            <a:r>
              <a:rPr lang="en-US" sz="2000" b="1" dirty="0" err="1">
                <a:latin typeface="Times" pitchFamily="18" charset="0"/>
                <a:cs typeface="Times" pitchFamily="18" charset="0"/>
              </a:rPr>
              <a:t>S.branchNo</a:t>
            </a:r>
            <a:r>
              <a:rPr lang="en-US" sz="2000" b="1" dirty="0">
                <a:latin typeface="Times" pitchFamily="18" charset="0"/>
                <a:cs typeface="Times" pitchFamily="18" charset="0"/>
              </a:rPr>
              <a:t>) ∧ </a:t>
            </a:r>
            <a:r>
              <a:rPr lang="en-US" sz="2000" b="1" dirty="0" err="1">
                <a:latin typeface="Times" pitchFamily="18" charset="0"/>
                <a:cs typeface="Times" pitchFamily="18" charset="0"/>
              </a:rPr>
              <a:t>B.city</a:t>
            </a:r>
            <a:r>
              <a:rPr lang="en-US" sz="2000" b="1" dirty="0">
                <a:latin typeface="Times" pitchFamily="18" charset="0"/>
                <a:cs typeface="Times" pitchFamily="18" charset="0"/>
              </a:rPr>
              <a:t> = ‘London’)</a:t>
            </a:r>
          </a:p>
          <a:p>
            <a:pPr algn="just"/>
            <a:endParaRPr lang="en-US" sz="2600" b="1" dirty="0" smtClean="0">
              <a:latin typeface="Times" pitchFamily="18" charset="0"/>
              <a:cs typeface="Times" pitchFamily="18" charset="0"/>
            </a:endParaRPr>
          </a:p>
          <a:p>
            <a:pPr lvl="1" algn="just"/>
            <a:r>
              <a:rPr lang="en-US" sz="2600" b="1" dirty="0" smtClean="0">
                <a:latin typeface="Times" pitchFamily="18" charset="0"/>
                <a:cs typeface="Times" pitchFamily="18" charset="0"/>
              </a:rPr>
              <a:t>This 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means, ‘There exists a Branch tuple that has the same </a:t>
            </a:r>
            <a:r>
              <a:rPr lang="en-US" sz="2600" b="1" dirty="0" err="1">
                <a:latin typeface="Times" pitchFamily="18" charset="0"/>
                <a:cs typeface="Times" pitchFamily="18" charset="0"/>
              </a:rPr>
              <a:t>branchNo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 as the </a:t>
            </a:r>
            <a:r>
              <a:rPr lang="en-US" sz="2600" b="1" dirty="0" err="1">
                <a:latin typeface="Times" pitchFamily="18" charset="0"/>
                <a:cs typeface="Times" pitchFamily="18" charset="0"/>
              </a:rPr>
              <a:t>branchNo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 of </a:t>
            </a:r>
            <a:r>
              <a:rPr lang="en-US" sz="2600" b="1" dirty="0" smtClean="0">
                <a:latin typeface="Times" pitchFamily="18" charset="0"/>
                <a:cs typeface="Times" pitchFamily="18" charset="0"/>
              </a:rPr>
              <a:t>the current 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Staff tuple, S, and is located in London</a:t>
            </a:r>
            <a:r>
              <a:rPr lang="en-US" sz="2600" b="1" dirty="0" smtClean="0">
                <a:latin typeface="Times" pitchFamily="18" charset="0"/>
                <a:cs typeface="Times" pitchFamily="18" charset="0"/>
              </a:rPr>
              <a:t>’</a:t>
            </a:r>
            <a:endParaRPr lang="en-US" sz="2600" b="1" dirty="0">
              <a:latin typeface="Times" pitchFamily="18" charset="0"/>
              <a:cs typeface="Times" pitchFamily="18" charset="0"/>
            </a:endParaRPr>
          </a:p>
          <a:p>
            <a:pPr algn="just"/>
            <a:endParaRPr lang="en-US" sz="26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5593075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Times" pitchFamily="18" charset="0"/>
              </a:rPr>
              <a:t>Universal </a:t>
            </a:r>
            <a:r>
              <a:rPr lang="en-GB" dirty="0">
                <a:latin typeface="Times" pitchFamily="18" charset="0"/>
              </a:rPr>
              <a:t>Quantifier (</a:t>
            </a:r>
            <a:r>
              <a:rPr lang="en-GB" dirty="0" smtClean="0">
                <a:latin typeface="Times" pitchFamily="18" charset="0"/>
              </a:rPr>
              <a:t>∀)</a:t>
            </a:r>
            <a:endParaRPr lang="en-GB" dirty="0" smtClean="0">
              <a:solidFill>
                <a:schemeClr val="tx1"/>
              </a:solidFill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3200" b="1" dirty="0">
                <a:latin typeface="Times" pitchFamily="18" charset="0"/>
                <a:cs typeface="Times" pitchFamily="18" charset="0"/>
              </a:rPr>
              <a:t>The universal quantiﬁer ∀ (‘for all’)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is used 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in statements about every instance, such as:</a:t>
            </a:r>
          </a:p>
          <a:p>
            <a:pPr marL="0" indent="0" algn="ctr">
              <a:buNone/>
            </a:pPr>
            <a:r>
              <a:rPr lang="en-US" sz="2600" b="1" dirty="0" smtClean="0">
                <a:latin typeface="Times" pitchFamily="18" charset="0"/>
                <a:cs typeface="Times" pitchFamily="18" charset="0"/>
              </a:rPr>
              <a:t>   (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∀B) (</a:t>
            </a:r>
            <a:r>
              <a:rPr lang="en-US" sz="2600" b="1" dirty="0" err="1">
                <a:latin typeface="Times" pitchFamily="18" charset="0"/>
                <a:cs typeface="Times" pitchFamily="18" charset="0"/>
              </a:rPr>
              <a:t>B.city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 ≠ ‘Paris’)</a:t>
            </a:r>
          </a:p>
          <a:p>
            <a:pPr lvl="1" algn="just"/>
            <a:r>
              <a:rPr lang="en-US" sz="2600" b="1" dirty="0">
                <a:latin typeface="Times" pitchFamily="18" charset="0"/>
                <a:cs typeface="Times" pitchFamily="18" charset="0"/>
              </a:rPr>
              <a:t>This means, ‘For all Branch tuples, the address is not in Paris</a:t>
            </a:r>
            <a:r>
              <a:rPr lang="en-US" sz="2600" b="1" dirty="0" smtClean="0">
                <a:latin typeface="Times" pitchFamily="18" charset="0"/>
                <a:cs typeface="Times" pitchFamily="18" charset="0"/>
              </a:rPr>
              <a:t>’</a:t>
            </a:r>
          </a:p>
          <a:p>
            <a:pPr lvl="1" algn="just"/>
            <a:r>
              <a:rPr lang="en-US" sz="2600" b="1" dirty="0" smtClean="0">
                <a:latin typeface="Times" pitchFamily="18" charset="0"/>
                <a:cs typeface="Times" pitchFamily="18" charset="0"/>
              </a:rPr>
              <a:t>Above formula can be re-written as:</a:t>
            </a:r>
          </a:p>
          <a:p>
            <a:pPr marL="0" indent="0" algn="ctr">
              <a:buNone/>
            </a:pPr>
            <a:r>
              <a:rPr lang="en-US" sz="2600" b="1" dirty="0" smtClean="0">
                <a:latin typeface="Times" pitchFamily="18" charset="0"/>
                <a:cs typeface="Times" pitchFamily="18" charset="0"/>
              </a:rPr>
              <a:t>    ~(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∃B) (</a:t>
            </a:r>
            <a:r>
              <a:rPr lang="en-US" sz="2600" b="1" dirty="0" err="1">
                <a:latin typeface="Times" pitchFamily="18" charset="0"/>
                <a:cs typeface="Times" pitchFamily="18" charset="0"/>
              </a:rPr>
              <a:t>B.city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 = ‘Paris</a:t>
            </a:r>
            <a:r>
              <a:rPr lang="en-US" sz="2600" b="1" dirty="0" smtClean="0">
                <a:latin typeface="Times" pitchFamily="18" charset="0"/>
                <a:cs typeface="Times" pitchFamily="18" charset="0"/>
              </a:rPr>
              <a:t>’)</a:t>
            </a:r>
          </a:p>
          <a:p>
            <a:pPr lvl="1"/>
            <a:r>
              <a:rPr lang="en-US" sz="2600" b="1" dirty="0" smtClean="0">
                <a:latin typeface="Times" pitchFamily="18" charset="0"/>
                <a:cs typeface="Times" pitchFamily="18" charset="0"/>
              </a:rPr>
              <a:t>Which 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means, ‘There are no branches with an address in Paris</a:t>
            </a:r>
            <a:r>
              <a:rPr lang="en-US" sz="2600" b="1" dirty="0" smtClean="0">
                <a:latin typeface="Times" pitchFamily="18" charset="0"/>
                <a:cs typeface="Times" pitchFamily="18" charset="0"/>
              </a:rPr>
              <a:t>’</a:t>
            </a:r>
            <a:endParaRPr lang="en-US" sz="2600" b="1" dirty="0">
              <a:latin typeface="Times" pitchFamily="18" charset="0"/>
              <a:cs typeface="Times" pitchFamily="18" charset="0"/>
            </a:endParaRPr>
          </a:p>
          <a:p>
            <a:pPr marL="0" indent="0">
              <a:buNone/>
            </a:pPr>
            <a:endParaRPr lang="en-US" sz="2600" b="1" dirty="0">
              <a:latin typeface="Times" pitchFamily="18" charset="0"/>
              <a:cs typeface="Times" pitchFamily="18" charset="0"/>
            </a:endParaRPr>
          </a:p>
          <a:p>
            <a:pPr algn="just"/>
            <a:endParaRPr lang="en-US" sz="26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1062119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Times" pitchFamily="18" charset="0"/>
              </a:rPr>
              <a:t>Expressions and Formulae</a:t>
            </a:r>
            <a:endParaRPr lang="en-GB" dirty="0" smtClean="0">
              <a:solidFill>
                <a:schemeClr val="tx1"/>
              </a:solidFill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3200" b="1" dirty="0">
                <a:latin typeface="Times" pitchFamily="18" charset="0"/>
                <a:cs typeface="Times" pitchFamily="18" charset="0"/>
              </a:rPr>
              <a:t>Formulae should be unambiguous and make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sense</a:t>
            </a:r>
          </a:p>
          <a:p>
            <a:pPr algn="just"/>
            <a:r>
              <a:rPr lang="en-US" sz="3200" b="1" dirty="0" smtClean="0">
                <a:latin typeface="Times" pitchFamily="18" charset="0"/>
                <a:cs typeface="Times" pitchFamily="18" charset="0"/>
              </a:rPr>
              <a:t>An expression in 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the tuple relational calculus has the following general form:</a:t>
            </a:r>
          </a:p>
          <a:p>
            <a:pPr marL="0" indent="0" algn="ctr">
              <a:buNone/>
            </a:pPr>
            <a:r>
              <a:rPr lang="en-US" sz="3200" b="1" dirty="0">
                <a:latin typeface="Times" pitchFamily="18" charset="0"/>
                <a:cs typeface="Times" pitchFamily="18" charset="0"/>
              </a:rPr>
              <a:t>{S1.a1, S2.a2,..., Sn.an | F(S1, S2,..., </a:t>
            </a:r>
            <a:r>
              <a:rPr lang="en-US" sz="3200" b="1" dirty="0" err="1">
                <a:latin typeface="Times" pitchFamily="18" charset="0"/>
                <a:cs typeface="Times" pitchFamily="18" charset="0"/>
              </a:rPr>
              <a:t>Sm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)} m ≥n</a:t>
            </a:r>
          </a:p>
          <a:p>
            <a:pPr lvl="1" algn="just"/>
            <a:r>
              <a:rPr lang="en-US" sz="2600" b="1" dirty="0" smtClean="0">
                <a:latin typeface="Times" pitchFamily="18" charset="0"/>
                <a:cs typeface="Times" pitchFamily="18" charset="0"/>
              </a:rPr>
              <a:t>Where 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S1, S2,..., </a:t>
            </a:r>
            <a:r>
              <a:rPr lang="en-US" sz="2600" b="1" dirty="0" err="1">
                <a:latin typeface="Times" pitchFamily="18" charset="0"/>
                <a:cs typeface="Times" pitchFamily="18" charset="0"/>
              </a:rPr>
              <a:t>Sn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,..., </a:t>
            </a:r>
            <a:r>
              <a:rPr lang="en-US" sz="2600" b="1" dirty="0" err="1">
                <a:latin typeface="Times" pitchFamily="18" charset="0"/>
                <a:cs typeface="Times" pitchFamily="18" charset="0"/>
              </a:rPr>
              <a:t>Sm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 are tuple variables, each </a:t>
            </a:r>
            <a:r>
              <a:rPr lang="en-US" sz="2600" b="1" dirty="0" err="1">
                <a:latin typeface="Times" pitchFamily="18" charset="0"/>
                <a:cs typeface="Times" pitchFamily="18" charset="0"/>
              </a:rPr>
              <a:t>ai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 is an attribute of the relation </a:t>
            </a:r>
            <a:r>
              <a:rPr lang="en-US" sz="2600" b="1" dirty="0" smtClean="0">
                <a:latin typeface="Times" pitchFamily="18" charset="0"/>
                <a:cs typeface="Times" pitchFamily="18" charset="0"/>
              </a:rPr>
              <a:t>over which 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Si ranges, and F is a </a:t>
            </a:r>
            <a:r>
              <a:rPr lang="en-US" sz="2600" b="1" dirty="0" smtClean="0">
                <a:latin typeface="Times" pitchFamily="18" charset="0"/>
                <a:cs typeface="Times" pitchFamily="18" charset="0"/>
              </a:rPr>
              <a:t>formula</a:t>
            </a:r>
            <a:endParaRPr lang="en-US" sz="2600" b="1" dirty="0">
              <a:latin typeface="Times" pitchFamily="18" charset="0"/>
              <a:cs typeface="Times" pitchFamily="18" charset="0"/>
            </a:endParaRPr>
          </a:p>
          <a:p>
            <a:pPr algn="just"/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marL="0" indent="0">
              <a:buNone/>
            </a:pPr>
            <a:endParaRPr lang="en-US" sz="2600" b="1" dirty="0">
              <a:latin typeface="Times" pitchFamily="18" charset="0"/>
              <a:cs typeface="Times" pitchFamily="18" charset="0"/>
            </a:endParaRPr>
          </a:p>
          <a:p>
            <a:pPr algn="just"/>
            <a:endParaRPr lang="en-US" sz="26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8281654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Times" pitchFamily="18" charset="0"/>
              </a:rPr>
              <a:t>Well-Formed Formula</a:t>
            </a:r>
            <a:endParaRPr lang="en-GB" dirty="0" smtClean="0">
              <a:solidFill>
                <a:schemeClr val="tx1"/>
              </a:solidFill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3200" b="1" dirty="0">
                <a:latin typeface="Times" pitchFamily="18" charset="0"/>
                <a:cs typeface="Times" pitchFamily="18" charset="0"/>
              </a:rPr>
              <a:t>A (well-formed) formula is made out of one or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more atoms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, where an atom has one of the following forms:</a:t>
            </a:r>
          </a:p>
          <a:p>
            <a:pPr lvl="1" algn="just"/>
            <a:r>
              <a:rPr lang="en-US" sz="2600" b="1" dirty="0" smtClean="0">
                <a:latin typeface="Times" pitchFamily="18" charset="0"/>
                <a:cs typeface="Times" pitchFamily="18" charset="0"/>
              </a:rPr>
              <a:t>R(Si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), where Si is a tuple variable and R is a </a:t>
            </a:r>
            <a:r>
              <a:rPr lang="en-US" sz="2600" b="1" dirty="0" smtClean="0">
                <a:latin typeface="Times" pitchFamily="18" charset="0"/>
                <a:cs typeface="Times" pitchFamily="18" charset="0"/>
              </a:rPr>
              <a:t>relation</a:t>
            </a:r>
            <a:endParaRPr lang="en-US" sz="2600" b="1" dirty="0">
              <a:latin typeface="Times" pitchFamily="18" charset="0"/>
              <a:cs typeface="Times" pitchFamily="18" charset="0"/>
            </a:endParaRPr>
          </a:p>
          <a:p>
            <a:pPr lvl="1" algn="just"/>
            <a:r>
              <a:rPr lang="en-US" sz="2600" b="1" dirty="0" smtClean="0">
                <a:latin typeface="Times" pitchFamily="18" charset="0"/>
                <a:cs typeface="Times" pitchFamily="18" charset="0"/>
              </a:rPr>
              <a:t>Si.a1 θ Sj.a2</a:t>
            </a:r>
          </a:p>
          <a:p>
            <a:pPr lvl="1" algn="just"/>
            <a:r>
              <a:rPr lang="en-US" sz="2600" b="1" dirty="0" smtClean="0">
                <a:latin typeface="Times" pitchFamily="18" charset="0"/>
                <a:cs typeface="Times" pitchFamily="18" charset="0"/>
              </a:rPr>
              <a:t>Si.a1 θ c</a:t>
            </a:r>
          </a:p>
          <a:p>
            <a:pPr lvl="1" algn="just"/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marL="0" indent="0">
              <a:buNone/>
            </a:pPr>
            <a:endParaRPr lang="en-US" sz="2600" b="1" dirty="0">
              <a:latin typeface="Times" pitchFamily="18" charset="0"/>
              <a:cs typeface="Times" pitchFamily="18" charset="0"/>
            </a:endParaRPr>
          </a:p>
          <a:p>
            <a:pPr algn="just"/>
            <a:endParaRPr lang="en-US" sz="26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398771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Times" pitchFamily="18" charset="0"/>
              </a:rPr>
              <a:t>Building Up Formulae</a:t>
            </a:r>
            <a:endParaRPr lang="en-GB" dirty="0" smtClean="0">
              <a:solidFill>
                <a:schemeClr val="tx1"/>
              </a:solidFill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3200" b="1" dirty="0">
                <a:latin typeface="Times" pitchFamily="18" charset="0"/>
                <a:cs typeface="Times" pitchFamily="18" charset="0"/>
              </a:rPr>
              <a:t>Can recursively build up formulae from atoms:</a:t>
            </a:r>
          </a:p>
          <a:p>
            <a:pPr lvl="1" algn="just"/>
            <a:r>
              <a:rPr lang="en-US" sz="2600" b="1" dirty="0">
                <a:latin typeface="Times" pitchFamily="18" charset="0"/>
                <a:cs typeface="Times" pitchFamily="18" charset="0"/>
              </a:rPr>
              <a:t>An atom is a formula</a:t>
            </a:r>
          </a:p>
          <a:p>
            <a:pPr lvl="1" algn="just"/>
            <a:r>
              <a:rPr lang="en-US" sz="2600" b="1" dirty="0">
                <a:latin typeface="Times" pitchFamily="18" charset="0"/>
                <a:cs typeface="Times" pitchFamily="18" charset="0"/>
              </a:rPr>
              <a:t>If F1 and F2 are formulae, so are their conjunction F1 </a:t>
            </a:r>
            <a:r>
              <a:rPr lang="en-US" sz="2600" b="1" dirty="0" smtClean="0">
                <a:latin typeface="Times" pitchFamily="18" charset="0"/>
                <a:cs typeface="Times" pitchFamily="18" charset="0"/>
              </a:rPr>
              <a:t>∧ F2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, their disjunction F1 </a:t>
            </a:r>
            <a:r>
              <a:rPr lang="en-US" sz="2600" b="1" dirty="0" smtClean="0">
                <a:latin typeface="Times" pitchFamily="18" charset="0"/>
                <a:cs typeface="Times" pitchFamily="18" charset="0"/>
              </a:rPr>
              <a:t>∨ F2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600" b="1" dirty="0" smtClean="0">
                <a:latin typeface="Times" pitchFamily="18" charset="0"/>
                <a:cs typeface="Times" pitchFamily="18" charset="0"/>
              </a:rPr>
              <a:t>and the 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negation ~</a:t>
            </a:r>
            <a:r>
              <a:rPr lang="en-US" sz="2600" b="1" dirty="0" smtClean="0">
                <a:latin typeface="Times" pitchFamily="18" charset="0"/>
                <a:cs typeface="Times" pitchFamily="18" charset="0"/>
              </a:rPr>
              <a:t>F1</a:t>
            </a:r>
            <a:endParaRPr lang="en-US" sz="2600" b="1" dirty="0">
              <a:latin typeface="Times" pitchFamily="18" charset="0"/>
              <a:cs typeface="Times" pitchFamily="18" charset="0"/>
            </a:endParaRPr>
          </a:p>
          <a:p>
            <a:pPr lvl="1" algn="just"/>
            <a:r>
              <a:rPr lang="en-US" sz="2600" b="1" dirty="0" smtClean="0">
                <a:latin typeface="Times" pitchFamily="18" charset="0"/>
                <a:cs typeface="Times" pitchFamily="18" charset="0"/>
              </a:rPr>
              <a:t>If 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F is a formula with free variable X, then (∃X)(F) and </a:t>
            </a:r>
            <a:r>
              <a:rPr lang="en-US" sz="2600" b="1" dirty="0" smtClean="0">
                <a:latin typeface="Times" pitchFamily="18" charset="0"/>
                <a:cs typeface="Times" pitchFamily="18" charset="0"/>
              </a:rPr>
              <a:t>(∀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X)(F) are also </a:t>
            </a:r>
            <a:r>
              <a:rPr lang="en-US" sz="2600" b="1" dirty="0" smtClean="0">
                <a:latin typeface="Times" pitchFamily="18" charset="0"/>
                <a:cs typeface="Times" pitchFamily="18" charset="0"/>
              </a:rPr>
              <a:t>formulae</a:t>
            </a:r>
            <a:endParaRPr lang="en-US" sz="2600" b="1" dirty="0">
              <a:latin typeface="Times" pitchFamily="18" charset="0"/>
              <a:cs typeface="Times" pitchFamily="18" charset="0"/>
            </a:endParaRPr>
          </a:p>
          <a:p>
            <a:pPr lvl="1" algn="just"/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marL="0" indent="0">
              <a:buNone/>
            </a:pPr>
            <a:endParaRPr lang="en-US" sz="2600" b="1" dirty="0">
              <a:latin typeface="Times" pitchFamily="18" charset="0"/>
              <a:cs typeface="Times" pitchFamily="18" charset="0"/>
            </a:endParaRPr>
          </a:p>
          <a:p>
            <a:pPr algn="just"/>
            <a:endParaRPr lang="en-US" sz="26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3870434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 dirty="0" smtClean="0">
                <a:latin typeface="Times" pitchFamily="18" charset="0"/>
              </a:rPr>
              <a:t>Examples: </a:t>
            </a:r>
            <a:r>
              <a:rPr lang="en-GB" sz="4400" dirty="0">
                <a:latin typeface="Times" pitchFamily="18" charset="0"/>
              </a:rPr>
              <a:t>Tuple Relational Calculus</a:t>
            </a:r>
            <a:endParaRPr lang="en-GB" sz="4400" dirty="0" smtClean="0">
              <a:solidFill>
                <a:schemeClr val="tx1"/>
              </a:solidFill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3200" b="1" dirty="0">
                <a:latin typeface="Times" pitchFamily="18" charset="0"/>
                <a:cs typeface="Times" pitchFamily="18" charset="0"/>
              </a:rPr>
              <a:t>List the names of all managers who earn more than £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25,000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marL="0" indent="0" algn="ctr">
              <a:buNone/>
            </a:pPr>
            <a:endParaRPr lang="en-US" sz="2000" b="1" dirty="0" smtClean="0">
              <a:latin typeface="Times" pitchFamily="18" charset="0"/>
              <a:cs typeface="Times" pitchFamily="18" charset="0"/>
            </a:endParaRPr>
          </a:p>
          <a:p>
            <a:pPr marL="0" indent="0">
              <a:buNone/>
            </a:pPr>
            <a:r>
              <a:rPr lang="en-US" sz="2600" b="1" dirty="0" smtClean="0">
                <a:latin typeface="Times" pitchFamily="18" charset="0"/>
                <a:cs typeface="Times" pitchFamily="18" charset="0"/>
              </a:rPr>
              <a:t>{</a:t>
            </a:r>
            <a:r>
              <a:rPr lang="en-US" sz="2600" b="1" dirty="0" err="1">
                <a:latin typeface="Times" pitchFamily="18" charset="0"/>
                <a:cs typeface="Times" pitchFamily="18" charset="0"/>
              </a:rPr>
              <a:t>S.fName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600" b="1" dirty="0" err="1">
                <a:latin typeface="Times" pitchFamily="18" charset="0"/>
                <a:cs typeface="Times" pitchFamily="18" charset="0"/>
              </a:rPr>
              <a:t>S.lName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 | Staff(S) ∧ </a:t>
            </a:r>
            <a:r>
              <a:rPr lang="en-US" sz="2600" b="1" dirty="0" err="1">
                <a:latin typeface="Times" pitchFamily="18" charset="0"/>
                <a:cs typeface="Times" pitchFamily="18" charset="0"/>
              </a:rPr>
              <a:t>S.position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 = ‘Manager’ ∧ </a:t>
            </a:r>
            <a:r>
              <a:rPr lang="en-US" sz="2600" b="1" dirty="0" smtClean="0">
                <a:latin typeface="Times" pitchFamily="18" charset="0"/>
                <a:cs typeface="Times" pitchFamily="18" charset="0"/>
              </a:rPr>
              <a:t> </a:t>
            </a:r>
            <a:r>
              <a:rPr lang="en-US" sz="2600" b="1" dirty="0" smtClean="0">
                <a:latin typeface="Times" pitchFamily="18" charset="0"/>
                <a:cs typeface="Times" pitchFamily="18" charset="0"/>
              </a:rPr>
              <a:t>                                                                      </a:t>
            </a:r>
            <a:r>
              <a:rPr lang="en-US" sz="2600" b="1" dirty="0" err="1" smtClean="0">
                <a:latin typeface="Times" pitchFamily="18" charset="0"/>
                <a:cs typeface="Times" pitchFamily="18" charset="0"/>
              </a:rPr>
              <a:t>S.salary</a:t>
            </a:r>
            <a:r>
              <a:rPr lang="en-US" sz="2600" b="1" dirty="0" smtClean="0">
                <a:latin typeface="Times" pitchFamily="18" charset="0"/>
                <a:cs typeface="Times" pitchFamily="18" charset="0"/>
              </a:rPr>
              <a:t> 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&gt; 25000}</a:t>
            </a:r>
          </a:p>
          <a:p>
            <a:pPr algn="just"/>
            <a:r>
              <a:rPr lang="en-US" sz="3200" b="1" dirty="0" smtClean="0">
                <a:latin typeface="Times" pitchFamily="18" charset="0"/>
                <a:cs typeface="Times" pitchFamily="18" charset="0"/>
              </a:rPr>
              <a:t>List 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the staff who manage properties for rent in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Glasgow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marL="0" indent="0">
              <a:buNone/>
            </a:pPr>
            <a:r>
              <a:rPr lang="en-US" sz="2600" b="1" dirty="0">
                <a:latin typeface="Times" pitchFamily="18" charset="0"/>
                <a:cs typeface="Times" pitchFamily="18" charset="0"/>
              </a:rPr>
              <a:t>{S | Staff(S) ∧ (∃P) (</a:t>
            </a:r>
            <a:r>
              <a:rPr lang="en-US" sz="2600" b="1" dirty="0" err="1">
                <a:latin typeface="Times" pitchFamily="18" charset="0"/>
                <a:cs typeface="Times" pitchFamily="18" charset="0"/>
              </a:rPr>
              <a:t>PropertyForRent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(P) ∧ </a:t>
            </a:r>
            <a:endParaRPr lang="en-US" sz="2600" b="1" dirty="0" smtClean="0">
              <a:latin typeface="Times" pitchFamily="18" charset="0"/>
              <a:cs typeface="Times" pitchFamily="18" charset="0"/>
            </a:endParaRPr>
          </a:p>
          <a:p>
            <a:pPr marL="0" indent="0">
              <a:buNone/>
            </a:pPr>
            <a:r>
              <a:rPr lang="en-US" sz="2600" b="1" dirty="0">
                <a:latin typeface="Times" pitchFamily="18" charset="0"/>
                <a:cs typeface="Times" pitchFamily="18" charset="0"/>
              </a:rPr>
              <a:t> </a:t>
            </a:r>
            <a:r>
              <a:rPr lang="en-US" sz="2600" b="1" dirty="0" smtClean="0">
                <a:latin typeface="Times" pitchFamily="18" charset="0"/>
                <a:cs typeface="Times" pitchFamily="18" charset="0"/>
              </a:rPr>
              <a:t>   </a:t>
            </a:r>
            <a:r>
              <a:rPr lang="en-US" sz="2600" b="1" dirty="0" smtClean="0">
                <a:latin typeface="Times" pitchFamily="18" charset="0"/>
                <a:cs typeface="Times" pitchFamily="18" charset="0"/>
              </a:rPr>
              <a:t> </a:t>
            </a:r>
            <a:r>
              <a:rPr lang="en-US" sz="2600" b="1" dirty="0" smtClean="0">
                <a:latin typeface="Times" pitchFamily="18" charset="0"/>
                <a:cs typeface="Times" pitchFamily="18" charset="0"/>
              </a:rPr>
              <a:t>(</a:t>
            </a:r>
            <a:r>
              <a:rPr lang="en-US" sz="2600" b="1" dirty="0" err="1">
                <a:latin typeface="Times" pitchFamily="18" charset="0"/>
                <a:cs typeface="Times" pitchFamily="18" charset="0"/>
              </a:rPr>
              <a:t>P.staffNo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 = </a:t>
            </a:r>
            <a:r>
              <a:rPr lang="en-US" sz="2600" b="1" dirty="0" err="1">
                <a:latin typeface="Times" pitchFamily="18" charset="0"/>
                <a:cs typeface="Times" pitchFamily="18" charset="0"/>
              </a:rPr>
              <a:t>S.staffNo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) ∧ </a:t>
            </a:r>
            <a:r>
              <a:rPr lang="en-US" sz="2600" b="1" dirty="0" err="1">
                <a:latin typeface="Times" pitchFamily="18" charset="0"/>
                <a:cs typeface="Times" pitchFamily="18" charset="0"/>
              </a:rPr>
              <a:t>P.city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 = ‘Glasgow’)}</a:t>
            </a:r>
          </a:p>
          <a:p>
            <a:pPr lvl="1" algn="just"/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marL="0" indent="0">
              <a:buNone/>
            </a:pPr>
            <a:endParaRPr lang="en-US" sz="2600" b="1" dirty="0">
              <a:latin typeface="Times" pitchFamily="18" charset="0"/>
              <a:cs typeface="Times" pitchFamily="18" charset="0"/>
            </a:endParaRPr>
          </a:p>
          <a:p>
            <a:pPr algn="just"/>
            <a:endParaRPr lang="en-US" sz="26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6952883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 dirty="0" smtClean="0">
                <a:latin typeface="Times" pitchFamily="18" charset="0"/>
              </a:rPr>
              <a:t>Examples: </a:t>
            </a:r>
            <a:r>
              <a:rPr lang="en-GB" sz="4400" dirty="0">
                <a:latin typeface="Times" pitchFamily="18" charset="0"/>
              </a:rPr>
              <a:t>Tuple Relational Calculus</a:t>
            </a:r>
            <a:endParaRPr lang="en-GB" sz="4400" dirty="0" smtClean="0">
              <a:solidFill>
                <a:schemeClr val="tx1"/>
              </a:solidFill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3200" b="1" dirty="0">
                <a:latin typeface="Times" pitchFamily="18" charset="0"/>
                <a:cs typeface="Times" pitchFamily="18" charset="0"/>
              </a:rPr>
              <a:t>List the names of staff who currently do not manage any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properties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marL="0" indent="0">
              <a:buNone/>
            </a:pPr>
            <a:r>
              <a:rPr lang="en-US" sz="2600" b="1" dirty="0">
                <a:latin typeface="Times" pitchFamily="18" charset="0"/>
                <a:cs typeface="Times" pitchFamily="18" charset="0"/>
              </a:rPr>
              <a:t>{</a:t>
            </a:r>
            <a:r>
              <a:rPr lang="en-US" sz="2600" b="1" dirty="0" err="1">
                <a:latin typeface="Times" pitchFamily="18" charset="0"/>
                <a:cs typeface="Times" pitchFamily="18" charset="0"/>
              </a:rPr>
              <a:t>S.fName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600" b="1" dirty="0" err="1">
                <a:latin typeface="Times" pitchFamily="18" charset="0"/>
                <a:cs typeface="Times" pitchFamily="18" charset="0"/>
              </a:rPr>
              <a:t>S.lName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 | Staff(S) ∧ (~(∃P) (</a:t>
            </a:r>
            <a:r>
              <a:rPr lang="en-US" sz="2600" b="1" dirty="0" err="1">
                <a:latin typeface="Times" pitchFamily="18" charset="0"/>
                <a:cs typeface="Times" pitchFamily="18" charset="0"/>
              </a:rPr>
              <a:t>PropertyForRent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(P) ∧ </a:t>
            </a:r>
            <a:r>
              <a:rPr lang="en-US" sz="2600" b="1" dirty="0" smtClean="0">
                <a:latin typeface="Times" pitchFamily="18" charset="0"/>
                <a:cs typeface="Times" pitchFamily="18" charset="0"/>
              </a:rPr>
              <a:t>(</a:t>
            </a:r>
            <a:r>
              <a:rPr lang="en-US" sz="2600" b="1" dirty="0" err="1">
                <a:latin typeface="Times" pitchFamily="18" charset="0"/>
                <a:cs typeface="Times" pitchFamily="18" charset="0"/>
              </a:rPr>
              <a:t>S.staffNo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 = </a:t>
            </a:r>
            <a:r>
              <a:rPr lang="en-US" sz="2600" b="1" dirty="0" err="1">
                <a:latin typeface="Times" pitchFamily="18" charset="0"/>
                <a:cs typeface="Times" pitchFamily="18" charset="0"/>
              </a:rPr>
              <a:t>P.staffNo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)))}</a:t>
            </a:r>
          </a:p>
          <a:p>
            <a:pPr marL="0" indent="0" algn="ctr">
              <a:buNone/>
            </a:pP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Or</a:t>
            </a:r>
          </a:p>
          <a:p>
            <a:pPr marL="0" indent="0">
              <a:buNone/>
            </a:pP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{</a:t>
            </a:r>
            <a:r>
              <a:rPr lang="en-US" sz="2600" b="1" dirty="0" err="1" smtClean="0">
                <a:latin typeface="Times" pitchFamily="18" charset="0"/>
                <a:cs typeface="Times" pitchFamily="18" charset="0"/>
              </a:rPr>
              <a:t>S.fName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600" b="1" dirty="0" err="1">
                <a:latin typeface="Times" pitchFamily="18" charset="0"/>
                <a:cs typeface="Times" pitchFamily="18" charset="0"/>
              </a:rPr>
              <a:t>S.lName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 | Staff(S) ∧ ((∀P) (~</a:t>
            </a:r>
            <a:r>
              <a:rPr lang="en-US" sz="2600" b="1" dirty="0" err="1">
                <a:latin typeface="Times" pitchFamily="18" charset="0"/>
                <a:cs typeface="Times" pitchFamily="18" charset="0"/>
              </a:rPr>
              <a:t>PropertyForRent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(P) </a:t>
            </a:r>
            <a:r>
              <a:rPr lang="en-US" sz="2600" b="1" dirty="0" smtClean="0">
                <a:latin typeface="Times" pitchFamily="18" charset="0"/>
                <a:cs typeface="Times" pitchFamily="18" charset="0"/>
              </a:rPr>
              <a:t>∨  </a:t>
            </a:r>
            <a:r>
              <a:rPr lang="en-US" sz="2600" b="1" dirty="0" smtClean="0">
                <a:latin typeface="Times" pitchFamily="18" charset="0"/>
                <a:cs typeface="Times" pitchFamily="18" charset="0"/>
              </a:rPr>
              <a:t>~(</a:t>
            </a:r>
            <a:r>
              <a:rPr lang="en-US" sz="2600" b="1" dirty="0" err="1">
                <a:latin typeface="Times" pitchFamily="18" charset="0"/>
                <a:cs typeface="Times" pitchFamily="18" charset="0"/>
              </a:rPr>
              <a:t>S.staffNo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 = </a:t>
            </a:r>
            <a:r>
              <a:rPr lang="en-US" sz="2600" b="1" dirty="0" err="1">
                <a:latin typeface="Times" pitchFamily="18" charset="0"/>
                <a:cs typeface="Times" pitchFamily="18" charset="0"/>
              </a:rPr>
              <a:t>P.staffNo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)))}</a:t>
            </a:r>
          </a:p>
          <a:p>
            <a:pPr marL="457200" lvl="1" indent="0" algn="just">
              <a:buNone/>
            </a:pP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marL="0" indent="0">
              <a:buNone/>
            </a:pPr>
            <a:endParaRPr lang="en-US" sz="2600" b="1" dirty="0">
              <a:latin typeface="Times" pitchFamily="18" charset="0"/>
              <a:cs typeface="Times" pitchFamily="18" charset="0"/>
            </a:endParaRPr>
          </a:p>
          <a:p>
            <a:pPr algn="just"/>
            <a:endParaRPr lang="en-US" sz="26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9766560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 dirty="0" smtClean="0">
                <a:latin typeface="Times" pitchFamily="18" charset="0"/>
              </a:rPr>
              <a:t>Examples: </a:t>
            </a:r>
            <a:r>
              <a:rPr lang="en-GB" sz="4400" dirty="0">
                <a:latin typeface="Times" pitchFamily="18" charset="0"/>
              </a:rPr>
              <a:t>Tuple Relational Calculus</a:t>
            </a:r>
            <a:endParaRPr lang="en-GB" sz="4400" dirty="0" smtClean="0">
              <a:solidFill>
                <a:schemeClr val="tx1"/>
              </a:solidFill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3200" b="1" dirty="0">
                <a:latin typeface="Times" pitchFamily="18" charset="0"/>
                <a:cs typeface="Times" pitchFamily="18" charset="0"/>
              </a:rPr>
              <a:t>List the names of clients who have viewed a property for rent in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Glasgow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marL="0" indent="0">
              <a:buNone/>
            </a:pPr>
            <a:r>
              <a:rPr lang="en-US" sz="2600" b="1" dirty="0">
                <a:latin typeface="Times" pitchFamily="18" charset="0"/>
                <a:cs typeface="Times" pitchFamily="18" charset="0"/>
              </a:rPr>
              <a:t>{</a:t>
            </a:r>
            <a:r>
              <a:rPr lang="en-US" sz="2600" b="1" dirty="0" err="1">
                <a:latin typeface="Times" pitchFamily="18" charset="0"/>
                <a:cs typeface="Times" pitchFamily="18" charset="0"/>
              </a:rPr>
              <a:t>C.fName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600" b="1" dirty="0" err="1">
                <a:latin typeface="Times" pitchFamily="18" charset="0"/>
                <a:cs typeface="Times" pitchFamily="18" charset="0"/>
              </a:rPr>
              <a:t>C.lName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 | Client(C) ∧ </a:t>
            </a:r>
            <a:r>
              <a:rPr lang="en-US" sz="2600" b="1" dirty="0" smtClean="0">
                <a:latin typeface="Times" pitchFamily="18" charset="0"/>
                <a:cs typeface="Times" pitchFamily="18" charset="0"/>
              </a:rPr>
              <a:t>( (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∃V) (∃P</a:t>
            </a:r>
            <a:r>
              <a:rPr lang="en-US" sz="2600" b="1" dirty="0" smtClean="0">
                <a:latin typeface="Times" pitchFamily="18" charset="0"/>
                <a:cs typeface="Times" pitchFamily="18" charset="0"/>
              </a:rPr>
              <a:t>)</a:t>
            </a:r>
          </a:p>
          <a:p>
            <a:pPr marL="0" indent="0">
              <a:buNone/>
            </a:pPr>
            <a:r>
              <a:rPr lang="en-US" sz="2600" b="1" dirty="0">
                <a:latin typeface="Times" pitchFamily="18" charset="0"/>
                <a:cs typeface="Times" pitchFamily="18" charset="0"/>
              </a:rPr>
              <a:t>	</a:t>
            </a:r>
            <a:r>
              <a:rPr lang="en-US" sz="2600" b="1" dirty="0" smtClean="0">
                <a:latin typeface="Times" pitchFamily="18" charset="0"/>
                <a:cs typeface="Times" pitchFamily="18" charset="0"/>
              </a:rPr>
              <a:t> 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(Viewing(V) ∧  </a:t>
            </a:r>
            <a:r>
              <a:rPr lang="en-US" sz="2600" b="1" dirty="0" err="1" smtClean="0">
                <a:latin typeface="Times" pitchFamily="18" charset="0"/>
                <a:cs typeface="Times" pitchFamily="18" charset="0"/>
              </a:rPr>
              <a:t>PropertyForRent</a:t>
            </a:r>
            <a:r>
              <a:rPr lang="en-US" sz="2600" b="1" dirty="0" smtClean="0">
                <a:latin typeface="Times" pitchFamily="18" charset="0"/>
                <a:cs typeface="Times" pitchFamily="18" charset="0"/>
              </a:rPr>
              <a:t>(P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) </a:t>
            </a:r>
            <a:r>
              <a:rPr lang="en-US" sz="2600" b="1" dirty="0" smtClean="0">
                <a:latin typeface="Times" pitchFamily="18" charset="0"/>
                <a:cs typeface="Times" pitchFamily="18" charset="0"/>
              </a:rPr>
              <a:t>∧   </a:t>
            </a:r>
          </a:p>
          <a:p>
            <a:pPr marL="0" indent="0">
              <a:buNone/>
            </a:pPr>
            <a:r>
              <a:rPr lang="en-US" sz="2600" b="1" dirty="0">
                <a:latin typeface="Times" pitchFamily="18" charset="0"/>
                <a:cs typeface="Times" pitchFamily="18" charset="0"/>
              </a:rPr>
              <a:t>	</a:t>
            </a:r>
            <a:r>
              <a:rPr lang="en-US" sz="2600" b="1" dirty="0" smtClean="0">
                <a:latin typeface="Times" pitchFamily="18" charset="0"/>
                <a:cs typeface="Times" pitchFamily="18" charset="0"/>
              </a:rPr>
              <a:t>(</a:t>
            </a:r>
            <a:r>
              <a:rPr lang="en-US" sz="2600" b="1" dirty="0" err="1">
                <a:latin typeface="Times" pitchFamily="18" charset="0"/>
                <a:cs typeface="Times" pitchFamily="18" charset="0"/>
              </a:rPr>
              <a:t>C.clientNo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 = </a:t>
            </a:r>
            <a:r>
              <a:rPr lang="en-US" sz="2600" b="1" dirty="0" err="1">
                <a:latin typeface="Times" pitchFamily="18" charset="0"/>
                <a:cs typeface="Times" pitchFamily="18" charset="0"/>
              </a:rPr>
              <a:t>V.clientNo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) ∧ </a:t>
            </a:r>
            <a:r>
              <a:rPr lang="en-US" sz="2600" b="1" dirty="0" smtClean="0">
                <a:latin typeface="Times" pitchFamily="18" charset="0"/>
                <a:cs typeface="Times" pitchFamily="18" charset="0"/>
              </a:rPr>
              <a:t>  </a:t>
            </a:r>
          </a:p>
          <a:p>
            <a:pPr marL="0" indent="0">
              <a:buNone/>
            </a:pPr>
            <a:r>
              <a:rPr lang="en-US" sz="2600" b="1" dirty="0">
                <a:latin typeface="Times" pitchFamily="18" charset="0"/>
                <a:cs typeface="Times" pitchFamily="18" charset="0"/>
              </a:rPr>
              <a:t> </a:t>
            </a:r>
            <a:r>
              <a:rPr lang="en-US" sz="2600" b="1" dirty="0" smtClean="0">
                <a:latin typeface="Times" pitchFamily="18" charset="0"/>
                <a:cs typeface="Times" pitchFamily="18" charset="0"/>
              </a:rPr>
              <a:t>         (</a:t>
            </a:r>
            <a:r>
              <a:rPr lang="en-US" sz="2600" b="1" dirty="0" err="1">
                <a:latin typeface="Times" pitchFamily="18" charset="0"/>
                <a:cs typeface="Times" pitchFamily="18" charset="0"/>
              </a:rPr>
              <a:t>V.propertyNo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 = </a:t>
            </a:r>
            <a:r>
              <a:rPr lang="en-US" sz="2600" b="1" dirty="0" err="1">
                <a:latin typeface="Times" pitchFamily="18" charset="0"/>
                <a:cs typeface="Times" pitchFamily="18" charset="0"/>
              </a:rPr>
              <a:t>P.propertyNo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) ∧ </a:t>
            </a:r>
            <a:endParaRPr lang="en-US" sz="2600" b="1" dirty="0" smtClean="0">
              <a:latin typeface="Times" pitchFamily="18" charset="0"/>
              <a:cs typeface="Times" pitchFamily="18" charset="0"/>
            </a:endParaRPr>
          </a:p>
          <a:p>
            <a:pPr marL="0" indent="0">
              <a:buNone/>
            </a:pPr>
            <a:r>
              <a:rPr lang="en-US" sz="2600" b="1" dirty="0">
                <a:latin typeface="Times" pitchFamily="18" charset="0"/>
                <a:cs typeface="Times" pitchFamily="18" charset="0"/>
              </a:rPr>
              <a:t>	</a:t>
            </a:r>
            <a:r>
              <a:rPr lang="en-US" sz="2600" b="1" dirty="0" err="1" smtClean="0">
                <a:latin typeface="Times" pitchFamily="18" charset="0"/>
                <a:cs typeface="Times" pitchFamily="18" charset="0"/>
              </a:rPr>
              <a:t>P.city</a:t>
            </a:r>
            <a:r>
              <a:rPr lang="en-US" sz="2600" b="1" dirty="0" smtClean="0">
                <a:latin typeface="Times" pitchFamily="18" charset="0"/>
                <a:cs typeface="Times" pitchFamily="18" charset="0"/>
              </a:rPr>
              <a:t> 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= ‘Glasgow’))}</a:t>
            </a:r>
          </a:p>
          <a:p>
            <a:pPr marL="0" indent="0">
              <a:buNone/>
            </a:pPr>
            <a:endParaRPr lang="en-US" sz="2600" b="1" dirty="0">
              <a:latin typeface="Times" pitchFamily="18" charset="0"/>
              <a:cs typeface="Times" pitchFamily="18" charset="0"/>
            </a:endParaRPr>
          </a:p>
          <a:p>
            <a:pPr algn="just"/>
            <a:endParaRPr lang="en-US" sz="26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5253135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 dirty="0" smtClean="0">
                <a:latin typeface="Times" pitchFamily="18" charset="0"/>
              </a:rPr>
              <a:t>Examples: </a:t>
            </a:r>
            <a:r>
              <a:rPr lang="en-GB" sz="4400" dirty="0">
                <a:latin typeface="Times" pitchFamily="18" charset="0"/>
              </a:rPr>
              <a:t>Tuple Relational Calculus</a:t>
            </a:r>
            <a:endParaRPr lang="en-GB" sz="4400" dirty="0" smtClean="0">
              <a:solidFill>
                <a:schemeClr val="tx1"/>
              </a:solidFill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3200" b="1" dirty="0">
                <a:latin typeface="Times" pitchFamily="18" charset="0"/>
                <a:cs typeface="Times" pitchFamily="18" charset="0"/>
              </a:rPr>
              <a:t>List all the cities where there is a branch ofﬁce but no properties for rent</a:t>
            </a:r>
          </a:p>
          <a:p>
            <a:pPr marL="0" indent="0">
              <a:buNone/>
            </a:pPr>
            <a:r>
              <a:rPr lang="en-US" sz="2600" b="1" dirty="0">
                <a:latin typeface="Times" pitchFamily="18" charset="0"/>
                <a:cs typeface="Times" pitchFamily="18" charset="0"/>
              </a:rPr>
              <a:t>{</a:t>
            </a:r>
            <a:r>
              <a:rPr lang="en-US" sz="2600" b="1" dirty="0" err="1">
                <a:latin typeface="Times" pitchFamily="18" charset="0"/>
                <a:cs typeface="Times" pitchFamily="18" charset="0"/>
              </a:rPr>
              <a:t>B.city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 | Branch(B) ∧ (  ~(∃P) (</a:t>
            </a:r>
            <a:r>
              <a:rPr lang="en-US" sz="2600" b="1" dirty="0" err="1">
                <a:latin typeface="Times" pitchFamily="18" charset="0"/>
                <a:cs typeface="Times" pitchFamily="18" charset="0"/>
              </a:rPr>
              <a:t>PropertyForRent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(P) ∧ </a:t>
            </a:r>
          </a:p>
          <a:p>
            <a:pPr marL="0" indent="0">
              <a:buNone/>
            </a:pPr>
            <a:r>
              <a:rPr lang="en-US" sz="2600" b="1" dirty="0">
                <a:latin typeface="Times" pitchFamily="18" charset="0"/>
                <a:cs typeface="Times" pitchFamily="18" charset="0"/>
              </a:rPr>
              <a:t>                                                                            </a:t>
            </a:r>
            <a:r>
              <a:rPr lang="en-US" sz="2600" b="1" dirty="0" err="1">
                <a:latin typeface="Times" pitchFamily="18" charset="0"/>
                <a:cs typeface="Times" pitchFamily="18" charset="0"/>
              </a:rPr>
              <a:t>B.city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 = </a:t>
            </a:r>
            <a:r>
              <a:rPr lang="en-US" sz="2600" b="1" dirty="0" err="1">
                <a:latin typeface="Times" pitchFamily="18" charset="0"/>
                <a:cs typeface="Times" pitchFamily="18" charset="0"/>
              </a:rPr>
              <a:t>P.city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))}</a:t>
            </a:r>
          </a:p>
          <a:p>
            <a:pPr algn="just"/>
            <a:r>
              <a:rPr lang="en-US" sz="3200" b="1" dirty="0">
                <a:latin typeface="Times" pitchFamily="18" charset="0"/>
                <a:cs typeface="Times" pitchFamily="18" charset="0"/>
              </a:rPr>
              <a:t>List all the cities where there is both a branch ofﬁce and at least one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property for rent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marL="0" indent="0">
              <a:buNone/>
            </a:pPr>
            <a:r>
              <a:rPr lang="en-US" sz="2600" b="1" dirty="0">
                <a:latin typeface="Times" pitchFamily="18" charset="0"/>
                <a:cs typeface="Times" pitchFamily="18" charset="0"/>
              </a:rPr>
              <a:t>{</a:t>
            </a:r>
            <a:r>
              <a:rPr lang="en-US" sz="2600" b="1" dirty="0" err="1">
                <a:latin typeface="Times" pitchFamily="18" charset="0"/>
                <a:cs typeface="Times" pitchFamily="18" charset="0"/>
              </a:rPr>
              <a:t>B.city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 | Branch(B) ∧ ((∃P) (</a:t>
            </a:r>
            <a:r>
              <a:rPr lang="en-US" sz="2600" b="1" dirty="0" err="1">
                <a:latin typeface="Times" pitchFamily="18" charset="0"/>
                <a:cs typeface="Times" pitchFamily="18" charset="0"/>
              </a:rPr>
              <a:t>PropertyForRent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(P) ∧ </a:t>
            </a:r>
            <a:endParaRPr lang="en-US" sz="2600" b="1" dirty="0" smtClean="0">
              <a:latin typeface="Times" pitchFamily="18" charset="0"/>
              <a:cs typeface="Times" pitchFamily="18" charset="0"/>
            </a:endParaRPr>
          </a:p>
          <a:p>
            <a:pPr marL="0" indent="0">
              <a:buNone/>
            </a:pPr>
            <a:r>
              <a:rPr lang="en-US" sz="2600" b="1" dirty="0">
                <a:latin typeface="Times" pitchFamily="18" charset="0"/>
                <a:cs typeface="Times" pitchFamily="18" charset="0"/>
              </a:rPr>
              <a:t>	</a:t>
            </a:r>
            <a:r>
              <a:rPr lang="en-US" sz="2600" b="1" dirty="0" smtClean="0">
                <a:latin typeface="Times" pitchFamily="18" charset="0"/>
                <a:cs typeface="Times" pitchFamily="18" charset="0"/>
              </a:rPr>
              <a:t>			</a:t>
            </a:r>
            <a:r>
              <a:rPr lang="en-US" sz="2600" b="1" dirty="0" err="1" smtClean="0">
                <a:latin typeface="Times" pitchFamily="18" charset="0"/>
                <a:cs typeface="Times" pitchFamily="18" charset="0"/>
              </a:rPr>
              <a:t>B.city</a:t>
            </a:r>
            <a:r>
              <a:rPr lang="en-US" sz="2600" b="1" dirty="0" smtClean="0">
                <a:latin typeface="Times" pitchFamily="18" charset="0"/>
                <a:cs typeface="Times" pitchFamily="18" charset="0"/>
              </a:rPr>
              <a:t>  =  </a:t>
            </a:r>
            <a:r>
              <a:rPr lang="en-US" sz="2600" b="1" dirty="0" err="1" smtClean="0">
                <a:latin typeface="Times" pitchFamily="18" charset="0"/>
                <a:cs typeface="Times" pitchFamily="18" charset="0"/>
              </a:rPr>
              <a:t>P.city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))}</a:t>
            </a:r>
          </a:p>
          <a:p>
            <a:pPr marL="0" indent="0">
              <a:buNone/>
            </a:pPr>
            <a:endParaRPr lang="en-US" sz="2600" b="1" dirty="0">
              <a:latin typeface="Times" pitchFamily="18" charset="0"/>
              <a:cs typeface="Times" pitchFamily="18" charset="0"/>
            </a:endParaRPr>
          </a:p>
          <a:p>
            <a:pPr algn="just"/>
            <a:endParaRPr lang="en-US" sz="26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8563725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4800" dirty="0" smtClean="0">
                <a:latin typeface="Times" pitchFamily="18" charset="0"/>
              </a:rPr>
              <a:t>Safety of Expressions</a:t>
            </a:r>
            <a:endParaRPr lang="en-GB" sz="4800" dirty="0" smtClean="0">
              <a:solidFill>
                <a:schemeClr val="tx1"/>
              </a:solidFill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3200" b="1" dirty="0">
                <a:latin typeface="Times" pitchFamily="18" charset="0"/>
                <a:cs typeface="Times" pitchFamily="18" charset="0"/>
              </a:rPr>
              <a:t>Expressions can generate an infinite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set e.g. 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marL="0" indent="0" algn="ctr">
              <a:buNone/>
            </a:pP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marL="0" indent="0" algn="ctr">
              <a:buNone/>
            </a:pP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{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S | ~Staff(S)}</a:t>
            </a:r>
          </a:p>
          <a:p>
            <a:pPr lvl="1" algn="just"/>
            <a:r>
              <a:rPr lang="en-US" sz="2600" b="1" dirty="0">
                <a:latin typeface="Times" pitchFamily="18" charset="0"/>
                <a:cs typeface="Times" pitchFamily="18" charset="0"/>
              </a:rPr>
              <a:t>Set of all tuples that are not in the Staff relation</a:t>
            </a:r>
          </a:p>
          <a:p>
            <a:pPr algn="just"/>
            <a:r>
              <a:rPr lang="en-US" sz="3200" b="1" dirty="0">
                <a:latin typeface="Times" pitchFamily="18" charset="0"/>
                <a:cs typeface="Times" pitchFamily="18" charset="0"/>
              </a:rPr>
              <a:t>To avoid this, add restriction that all values in result must be values in the domain of the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expression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marL="0" indent="0">
              <a:buNone/>
            </a:pPr>
            <a:endParaRPr lang="en-US" sz="2600" b="1" dirty="0">
              <a:latin typeface="Times" pitchFamily="18" charset="0"/>
              <a:cs typeface="Times" pitchFamily="18" charset="0"/>
            </a:endParaRPr>
          </a:p>
          <a:p>
            <a:pPr algn="just"/>
            <a:endParaRPr lang="en-US" sz="26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5975891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Times" pitchFamily="18" charset="0"/>
              </a:rPr>
              <a:t>Domain Relational </a:t>
            </a:r>
            <a:r>
              <a:rPr lang="en-GB" dirty="0">
                <a:latin typeface="Times" pitchFamily="18" charset="0"/>
              </a:rPr>
              <a:t>Calculus</a:t>
            </a:r>
            <a:endParaRPr lang="en-GB" dirty="0" smtClean="0">
              <a:solidFill>
                <a:schemeClr val="tx1"/>
              </a:solidFill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3200" b="1" dirty="0">
                <a:latin typeface="Times" pitchFamily="18" charset="0"/>
                <a:cs typeface="Times" pitchFamily="18" charset="0"/>
              </a:rPr>
              <a:t>Uses variables that take values from domains instead of tuples of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relations 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lvl="1" algn="just"/>
            <a:r>
              <a:rPr lang="en-US" sz="2600" b="1" dirty="0">
                <a:latin typeface="Times" pitchFamily="18" charset="0"/>
                <a:cs typeface="Times" pitchFamily="18" charset="0"/>
              </a:rPr>
              <a:t>An expression in the domain relational calculus has the following general form:</a:t>
            </a:r>
          </a:p>
          <a:p>
            <a:pPr lvl="1" algn="just"/>
            <a:r>
              <a:rPr lang="en-US" sz="2600" b="1" dirty="0">
                <a:latin typeface="Times" pitchFamily="18" charset="0"/>
                <a:cs typeface="Times" pitchFamily="18" charset="0"/>
              </a:rPr>
              <a:t>{d1, d2,..., </a:t>
            </a:r>
            <a:r>
              <a:rPr lang="en-US" sz="2600" b="1" dirty="0" err="1">
                <a:latin typeface="Times" pitchFamily="18" charset="0"/>
                <a:cs typeface="Times" pitchFamily="18" charset="0"/>
              </a:rPr>
              <a:t>dn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 | F(d1, d2,..., </a:t>
            </a:r>
            <a:r>
              <a:rPr lang="en-US" sz="2600" b="1" dirty="0" err="1">
                <a:latin typeface="Times" pitchFamily="18" charset="0"/>
                <a:cs typeface="Times" pitchFamily="18" charset="0"/>
              </a:rPr>
              <a:t>dm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)} m ≥ n</a:t>
            </a:r>
          </a:p>
          <a:p>
            <a:pPr lvl="1" algn="just"/>
            <a:endParaRPr lang="en-US" sz="2600" b="1" dirty="0">
              <a:latin typeface="Times" pitchFamily="18" charset="0"/>
              <a:cs typeface="Times" pitchFamily="18" charset="0"/>
            </a:endParaRPr>
          </a:p>
          <a:p>
            <a:pPr lvl="1" algn="just"/>
            <a:r>
              <a:rPr lang="en-US" sz="2600" b="1" dirty="0">
                <a:latin typeface="Times" pitchFamily="18" charset="0"/>
                <a:cs typeface="Times" pitchFamily="18" charset="0"/>
              </a:rPr>
              <a:t>Where F(d1, d2, . . . , </a:t>
            </a:r>
            <a:r>
              <a:rPr lang="en-US" sz="2600" b="1" dirty="0" err="1">
                <a:latin typeface="Times" pitchFamily="18" charset="0"/>
                <a:cs typeface="Times" pitchFamily="18" charset="0"/>
              </a:rPr>
              <a:t>dn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) represents </a:t>
            </a:r>
            <a:r>
              <a:rPr lang="en-US" sz="2600" b="1" dirty="0" smtClean="0">
                <a:latin typeface="Times" pitchFamily="18" charset="0"/>
                <a:cs typeface="Times" pitchFamily="18" charset="0"/>
              </a:rPr>
              <a:t>a 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formula composed of atoms and d1, d2, . . . , </a:t>
            </a:r>
            <a:r>
              <a:rPr lang="en-US" sz="2600" b="1" dirty="0" err="1">
                <a:latin typeface="Times" pitchFamily="18" charset="0"/>
                <a:cs typeface="Times" pitchFamily="18" charset="0"/>
              </a:rPr>
              <a:t>dn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 represent domain variables</a:t>
            </a:r>
          </a:p>
        </p:txBody>
      </p:sp>
    </p:spTree>
    <p:extLst>
      <p:ext uri="{BB962C8B-B14F-4D97-AF65-F5344CB8AC3E}">
        <p14:creationId xmlns:p14="http://schemas.microsoft.com/office/powerpoint/2010/main" xmlns="" val="39863782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Times" pitchFamily="18" charset="0"/>
              </a:rPr>
              <a:t>Well-Formed Formula</a:t>
            </a:r>
            <a:endParaRPr lang="en-GB" dirty="0" smtClean="0">
              <a:solidFill>
                <a:schemeClr val="tx1"/>
              </a:solidFill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1430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3200" b="1" dirty="0">
                <a:latin typeface="Times" pitchFamily="18" charset="0"/>
                <a:cs typeface="Times" pitchFamily="18" charset="0"/>
              </a:rPr>
              <a:t>A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formula 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is made out of one or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more atoms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, where an atom has one of the following forms:</a:t>
            </a:r>
          </a:p>
          <a:p>
            <a:pPr lvl="1" algn="just"/>
            <a:r>
              <a:rPr lang="en-US" sz="2600" b="1" dirty="0">
                <a:latin typeface="Times" pitchFamily="18" charset="0"/>
                <a:cs typeface="Times" pitchFamily="18" charset="0"/>
              </a:rPr>
              <a:t>R(d1, d2,...,</a:t>
            </a:r>
            <a:r>
              <a:rPr lang="en-US" sz="2600" b="1" dirty="0" err="1">
                <a:latin typeface="Times" pitchFamily="18" charset="0"/>
                <a:cs typeface="Times" pitchFamily="18" charset="0"/>
              </a:rPr>
              <a:t>dn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), where R is a relation of degree n and each di is a domain </a:t>
            </a:r>
            <a:r>
              <a:rPr lang="en-US" sz="2600" b="1" dirty="0" smtClean="0">
                <a:latin typeface="Times" pitchFamily="18" charset="0"/>
                <a:cs typeface="Times" pitchFamily="18" charset="0"/>
              </a:rPr>
              <a:t>variable</a:t>
            </a:r>
            <a:endParaRPr lang="en-US" sz="2600" b="1" dirty="0">
              <a:latin typeface="Times" pitchFamily="18" charset="0"/>
              <a:cs typeface="Times" pitchFamily="18" charset="0"/>
            </a:endParaRPr>
          </a:p>
          <a:p>
            <a:pPr lvl="1" algn="just"/>
            <a:r>
              <a:rPr lang="en-US" sz="2600" b="1" dirty="0" smtClean="0">
                <a:latin typeface="Times" pitchFamily="18" charset="0"/>
                <a:cs typeface="Times" pitchFamily="18" charset="0"/>
              </a:rPr>
              <a:t>di θ </a:t>
            </a:r>
            <a:r>
              <a:rPr lang="en-US" sz="2600" b="1" dirty="0" err="1" smtClean="0">
                <a:latin typeface="Times" pitchFamily="18" charset="0"/>
                <a:cs typeface="Times" pitchFamily="18" charset="0"/>
              </a:rPr>
              <a:t>dj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, where di and </a:t>
            </a:r>
            <a:r>
              <a:rPr lang="en-US" sz="2600" b="1" dirty="0" err="1">
                <a:latin typeface="Times" pitchFamily="18" charset="0"/>
                <a:cs typeface="Times" pitchFamily="18" charset="0"/>
              </a:rPr>
              <a:t>dj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 are domain variables and </a:t>
            </a:r>
            <a:r>
              <a:rPr lang="en-US" sz="2600" b="1" dirty="0" smtClean="0">
                <a:latin typeface="Times" pitchFamily="18" charset="0"/>
                <a:cs typeface="Times" pitchFamily="18" charset="0"/>
              </a:rPr>
              <a:t>θ is 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one of the comparison </a:t>
            </a:r>
            <a:r>
              <a:rPr lang="en-US" sz="2600" b="1" dirty="0" smtClean="0">
                <a:latin typeface="Times" pitchFamily="18" charset="0"/>
                <a:cs typeface="Times" pitchFamily="18" charset="0"/>
              </a:rPr>
              <a:t>operators (&lt;, 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≤, &gt;, ≥, =, ≠); the domains di and </a:t>
            </a:r>
            <a:r>
              <a:rPr lang="en-US" sz="2600" b="1" dirty="0" err="1">
                <a:latin typeface="Times" pitchFamily="18" charset="0"/>
                <a:cs typeface="Times" pitchFamily="18" charset="0"/>
              </a:rPr>
              <a:t>dj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 must have members that can be </a:t>
            </a:r>
            <a:r>
              <a:rPr lang="en-US" sz="2600" b="1" dirty="0" smtClean="0">
                <a:latin typeface="Times" pitchFamily="18" charset="0"/>
                <a:cs typeface="Times" pitchFamily="18" charset="0"/>
              </a:rPr>
              <a:t>compared by θ</a:t>
            </a:r>
            <a:endParaRPr lang="en-US" sz="2600" b="1" dirty="0">
              <a:latin typeface="Times" pitchFamily="18" charset="0"/>
              <a:cs typeface="Times" pitchFamily="18" charset="0"/>
            </a:endParaRPr>
          </a:p>
          <a:p>
            <a:pPr lvl="1" algn="just"/>
            <a:r>
              <a:rPr lang="en-US" sz="2600" b="1" dirty="0" smtClean="0">
                <a:latin typeface="Times" pitchFamily="18" charset="0"/>
                <a:cs typeface="Times" pitchFamily="18" charset="0"/>
              </a:rPr>
              <a:t>di θ c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, where di is a domain variable, c is a constant from the domain of di, and </a:t>
            </a:r>
            <a:r>
              <a:rPr lang="en-US" sz="2600" b="1" dirty="0" smtClean="0">
                <a:latin typeface="Times" pitchFamily="18" charset="0"/>
                <a:cs typeface="Times" pitchFamily="18" charset="0"/>
              </a:rPr>
              <a:t>θ is one of 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the comparison </a:t>
            </a:r>
            <a:r>
              <a:rPr lang="en-US" sz="2600" b="1" dirty="0" smtClean="0">
                <a:latin typeface="Times" pitchFamily="18" charset="0"/>
                <a:cs typeface="Times" pitchFamily="18" charset="0"/>
              </a:rPr>
              <a:t>operators</a:t>
            </a:r>
            <a:endParaRPr lang="en-US" sz="2600" b="1" dirty="0">
              <a:latin typeface="Times" pitchFamily="18" charset="0"/>
              <a:cs typeface="Times" pitchFamily="18" charset="0"/>
            </a:endParaRPr>
          </a:p>
          <a:p>
            <a:pPr lvl="1" algn="just"/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marL="0" indent="0">
              <a:buNone/>
            </a:pPr>
            <a:endParaRPr lang="en-US" sz="2600" b="1" dirty="0">
              <a:latin typeface="Times" pitchFamily="18" charset="0"/>
              <a:cs typeface="Times" pitchFamily="18" charset="0"/>
            </a:endParaRPr>
          </a:p>
          <a:p>
            <a:pPr algn="just"/>
            <a:endParaRPr lang="en-US" sz="26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5016755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Times" pitchFamily="18" charset="0"/>
              </a:rPr>
              <a:t>Building Up Formulae</a:t>
            </a:r>
            <a:endParaRPr lang="en-GB" dirty="0" smtClean="0">
              <a:solidFill>
                <a:schemeClr val="tx1"/>
              </a:solidFill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3200" b="1" dirty="0">
                <a:latin typeface="Times" pitchFamily="18" charset="0"/>
                <a:cs typeface="Times" pitchFamily="18" charset="0"/>
              </a:rPr>
              <a:t>Can recursively build up formulae from atoms:</a:t>
            </a:r>
          </a:p>
          <a:p>
            <a:pPr lvl="1" algn="just"/>
            <a:r>
              <a:rPr lang="en-US" sz="2600" b="1" dirty="0">
                <a:latin typeface="Times" pitchFamily="18" charset="0"/>
                <a:cs typeface="Times" pitchFamily="18" charset="0"/>
              </a:rPr>
              <a:t>An atom is a formula</a:t>
            </a:r>
          </a:p>
          <a:p>
            <a:pPr lvl="1" algn="just"/>
            <a:r>
              <a:rPr lang="en-US" sz="2600" b="1" dirty="0">
                <a:latin typeface="Times" pitchFamily="18" charset="0"/>
                <a:cs typeface="Times" pitchFamily="18" charset="0"/>
              </a:rPr>
              <a:t>If F1 and F2 are formulae, so are their conjunction F1 </a:t>
            </a:r>
            <a:r>
              <a:rPr lang="en-US" sz="2600" b="1" dirty="0" smtClean="0">
                <a:latin typeface="Times" pitchFamily="18" charset="0"/>
                <a:cs typeface="Times" pitchFamily="18" charset="0"/>
              </a:rPr>
              <a:t>∧ F2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, their disjunction F1 </a:t>
            </a:r>
            <a:r>
              <a:rPr lang="en-US" sz="2600" b="1" dirty="0" smtClean="0">
                <a:latin typeface="Times" pitchFamily="18" charset="0"/>
                <a:cs typeface="Times" pitchFamily="18" charset="0"/>
              </a:rPr>
              <a:t>∨ F2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600" b="1" dirty="0" smtClean="0">
                <a:latin typeface="Times" pitchFamily="18" charset="0"/>
                <a:cs typeface="Times" pitchFamily="18" charset="0"/>
              </a:rPr>
              <a:t>and the 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negation ~</a:t>
            </a:r>
            <a:r>
              <a:rPr lang="en-US" sz="2600" b="1" dirty="0" smtClean="0">
                <a:latin typeface="Times" pitchFamily="18" charset="0"/>
                <a:cs typeface="Times" pitchFamily="18" charset="0"/>
              </a:rPr>
              <a:t>F1</a:t>
            </a:r>
            <a:endParaRPr lang="en-US" sz="2600" b="1" dirty="0">
              <a:latin typeface="Times" pitchFamily="18" charset="0"/>
              <a:cs typeface="Times" pitchFamily="18" charset="0"/>
            </a:endParaRPr>
          </a:p>
          <a:p>
            <a:pPr lvl="1" algn="just"/>
            <a:r>
              <a:rPr lang="en-US" sz="2600" b="1" dirty="0" smtClean="0">
                <a:latin typeface="Times" pitchFamily="18" charset="0"/>
                <a:cs typeface="Times" pitchFamily="18" charset="0"/>
              </a:rPr>
              <a:t>If 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F is a formula with </a:t>
            </a:r>
            <a:r>
              <a:rPr lang="en-US" sz="2600" b="1" dirty="0" smtClean="0">
                <a:latin typeface="Times" pitchFamily="18" charset="0"/>
                <a:cs typeface="Times" pitchFamily="18" charset="0"/>
              </a:rPr>
              <a:t>domain 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variable X, then (∃X)(F) and </a:t>
            </a:r>
            <a:r>
              <a:rPr lang="en-US" sz="2600" b="1" dirty="0" smtClean="0">
                <a:latin typeface="Times" pitchFamily="18" charset="0"/>
                <a:cs typeface="Times" pitchFamily="18" charset="0"/>
              </a:rPr>
              <a:t>(∀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X)(F) are also </a:t>
            </a:r>
            <a:r>
              <a:rPr lang="en-US" sz="2600" b="1" dirty="0" smtClean="0">
                <a:latin typeface="Times" pitchFamily="18" charset="0"/>
                <a:cs typeface="Times" pitchFamily="18" charset="0"/>
              </a:rPr>
              <a:t>formulae</a:t>
            </a:r>
            <a:endParaRPr lang="en-US" sz="2600" b="1" dirty="0">
              <a:latin typeface="Times" pitchFamily="18" charset="0"/>
              <a:cs typeface="Times" pitchFamily="18" charset="0"/>
            </a:endParaRPr>
          </a:p>
          <a:p>
            <a:pPr lvl="1" algn="just"/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marL="0" indent="0">
              <a:buNone/>
            </a:pPr>
            <a:endParaRPr lang="en-US" sz="2600" b="1" dirty="0">
              <a:latin typeface="Times" pitchFamily="18" charset="0"/>
              <a:cs typeface="Times" pitchFamily="18" charset="0"/>
            </a:endParaRPr>
          </a:p>
          <a:p>
            <a:pPr algn="just"/>
            <a:endParaRPr lang="en-US" sz="26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4302149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dirty="0" smtClean="0">
                <a:latin typeface="Times" pitchFamily="18" charset="0"/>
              </a:rPr>
              <a:t>Examples: Domain </a:t>
            </a:r>
            <a:r>
              <a:rPr lang="en-GB" sz="4000" dirty="0">
                <a:latin typeface="Times" pitchFamily="18" charset="0"/>
              </a:rPr>
              <a:t>Relational Calculus</a:t>
            </a:r>
            <a:endParaRPr lang="en-GB" sz="4000" dirty="0" smtClean="0">
              <a:solidFill>
                <a:schemeClr val="tx1"/>
              </a:solidFill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3200" b="1" dirty="0" smtClean="0">
                <a:latin typeface="Times" pitchFamily="18" charset="0"/>
                <a:cs typeface="Times" pitchFamily="18" charset="0"/>
              </a:rPr>
              <a:t>Shorthand notation will be used: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marL="0" indent="0" algn="ctr">
              <a:buNone/>
            </a:pPr>
            <a:r>
              <a:rPr lang="en-US" sz="2600" b="1" dirty="0">
                <a:latin typeface="Times" pitchFamily="18" charset="0"/>
                <a:cs typeface="Times" pitchFamily="18" charset="0"/>
              </a:rPr>
              <a:t>(∃d1, d2,..., </a:t>
            </a:r>
            <a:r>
              <a:rPr lang="en-US" sz="2600" b="1" dirty="0" err="1">
                <a:latin typeface="Times" pitchFamily="18" charset="0"/>
                <a:cs typeface="Times" pitchFamily="18" charset="0"/>
              </a:rPr>
              <a:t>dn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) in place of (∃d1), (∃d2),..., (∃</a:t>
            </a:r>
            <a:r>
              <a:rPr lang="en-US" sz="2600" b="1" dirty="0" err="1">
                <a:latin typeface="Times" pitchFamily="18" charset="0"/>
                <a:cs typeface="Times" pitchFamily="18" charset="0"/>
              </a:rPr>
              <a:t>dn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)</a:t>
            </a:r>
          </a:p>
          <a:p>
            <a:pPr algn="just"/>
            <a:r>
              <a:rPr lang="en-US" sz="3200" b="1" dirty="0">
                <a:latin typeface="Times" pitchFamily="18" charset="0"/>
                <a:cs typeface="Times" pitchFamily="18" charset="0"/>
              </a:rPr>
              <a:t>Find the names of all managers who earn more than £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25,000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marL="0" indent="0" algn="ctr">
              <a:buNone/>
            </a:pPr>
            <a:r>
              <a:rPr lang="en-US" sz="2600" b="1" dirty="0">
                <a:latin typeface="Times" pitchFamily="18" charset="0"/>
                <a:cs typeface="Times" pitchFamily="18" charset="0"/>
              </a:rPr>
              <a:t>{</a:t>
            </a:r>
            <a:r>
              <a:rPr lang="en-US" sz="2600" b="1" dirty="0" err="1">
                <a:latin typeface="Times" pitchFamily="18" charset="0"/>
                <a:cs typeface="Times" pitchFamily="18" charset="0"/>
              </a:rPr>
              <a:t>fN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600" b="1" dirty="0" err="1">
                <a:latin typeface="Times" pitchFamily="18" charset="0"/>
                <a:cs typeface="Times" pitchFamily="18" charset="0"/>
              </a:rPr>
              <a:t>lN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 | (∃</a:t>
            </a:r>
            <a:r>
              <a:rPr lang="en-US" sz="2600" b="1" dirty="0" err="1">
                <a:latin typeface="Times" pitchFamily="18" charset="0"/>
                <a:cs typeface="Times" pitchFamily="18" charset="0"/>
              </a:rPr>
              <a:t>sN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600" b="1" dirty="0" err="1">
                <a:latin typeface="Times" pitchFamily="18" charset="0"/>
                <a:cs typeface="Times" pitchFamily="18" charset="0"/>
              </a:rPr>
              <a:t>posn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, sex, DOB, </a:t>
            </a:r>
            <a:r>
              <a:rPr lang="en-US" sz="2600" b="1" dirty="0" err="1">
                <a:latin typeface="Times" pitchFamily="18" charset="0"/>
                <a:cs typeface="Times" pitchFamily="18" charset="0"/>
              </a:rPr>
              <a:t>sal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600" b="1" dirty="0" err="1">
                <a:latin typeface="Times" pitchFamily="18" charset="0"/>
                <a:cs typeface="Times" pitchFamily="18" charset="0"/>
              </a:rPr>
              <a:t>bN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) (Staff(</a:t>
            </a:r>
            <a:r>
              <a:rPr lang="en-US" sz="2600" b="1" dirty="0" err="1">
                <a:latin typeface="Times" pitchFamily="18" charset="0"/>
                <a:cs typeface="Times" pitchFamily="18" charset="0"/>
              </a:rPr>
              <a:t>sN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600" b="1" dirty="0" err="1">
                <a:latin typeface="Times" pitchFamily="18" charset="0"/>
                <a:cs typeface="Times" pitchFamily="18" charset="0"/>
              </a:rPr>
              <a:t>fN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600" b="1" dirty="0" err="1">
                <a:latin typeface="Times" pitchFamily="18" charset="0"/>
                <a:cs typeface="Times" pitchFamily="18" charset="0"/>
              </a:rPr>
              <a:t>lN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600" b="1" dirty="0" err="1">
                <a:latin typeface="Times" pitchFamily="18" charset="0"/>
                <a:cs typeface="Times" pitchFamily="18" charset="0"/>
              </a:rPr>
              <a:t>posn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, sex, DOB, </a:t>
            </a:r>
            <a:r>
              <a:rPr lang="en-US" sz="2600" b="1" dirty="0" err="1">
                <a:latin typeface="Times" pitchFamily="18" charset="0"/>
                <a:cs typeface="Times" pitchFamily="18" charset="0"/>
              </a:rPr>
              <a:t>sal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600" b="1" dirty="0" err="1">
                <a:latin typeface="Times" pitchFamily="18" charset="0"/>
                <a:cs typeface="Times" pitchFamily="18" charset="0"/>
              </a:rPr>
              <a:t>bN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) </a:t>
            </a:r>
            <a:r>
              <a:rPr lang="en-US" sz="2600" b="1" dirty="0" smtClean="0">
                <a:latin typeface="Times" pitchFamily="18" charset="0"/>
                <a:cs typeface="Times" pitchFamily="18" charset="0"/>
              </a:rPr>
              <a:t>∧ </a:t>
            </a:r>
            <a:r>
              <a:rPr lang="en-US" sz="2600" b="1" dirty="0" err="1" smtClean="0">
                <a:latin typeface="Times" pitchFamily="18" charset="0"/>
                <a:cs typeface="Times" pitchFamily="18" charset="0"/>
              </a:rPr>
              <a:t>posn</a:t>
            </a:r>
            <a:r>
              <a:rPr lang="en-US" sz="2600" b="1" dirty="0" smtClean="0">
                <a:latin typeface="Times" pitchFamily="18" charset="0"/>
                <a:cs typeface="Times" pitchFamily="18" charset="0"/>
              </a:rPr>
              <a:t> 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= ‘Manager’ ∧ </a:t>
            </a:r>
            <a:r>
              <a:rPr lang="en-US" sz="2600" b="1" dirty="0" err="1">
                <a:latin typeface="Times" pitchFamily="18" charset="0"/>
                <a:cs typeface="Times" pitchFamily="18" charset="0"/>
              </a:rPr>
              <a:t>sal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 &gt; 25000)}</a:t>
            </a:r>
          </a:p>
          <a:p>
            <a:pPr marL="0" indent="0">
              <a:buNone/>
            </a:pPr>
            <a:endParaRPr lang="en-US" sz="2600" b="1" dirty="0">
              <a:latin typeface="Times" pitchFamily="18" charset="0"/>
              <a:cs typeface="Times" pitchFamily="18" charset="0"/>
            </a:endParaRPr>
          </a:p>
          <a:p>
            <a:pPr algn="just"/>
            <a:endParaRPr lang="en-US" sz="26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2570278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dirty="0" smtClean="0">
                <a:latin typeface="Times" pitchFamily="18" charset="0"/>
              </a:rPr>
              <a:t>Examples: Domain </a:t>
            </a:r>
            <a:r>
              <a:rPr lang="en-GB" sz="4000" dirty="0">
                <a:latin typeface="Times" pitchFamily="18" charset="0"/>
              </a:rPr>
              <a:t>Relational Calculus</a:t>
            </a:r>
            <a:endParaRPr lang="en-GB" sz="4000" dirty="0" smtClean="0">
              <a:solidFill>
                <a:schemeClr val="tx1"/>
              </a:solidFill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3200" b="1" dirty="0">
                <a:latin typeface="Times" pitchFamily="18" charset="0"/>
                <a:cs typeface="Times" pitchFamily="18" charset="0"/>
              </a:rPr>
              <a:t>List the staff who manage properties for rent in Glasgow.</a:t>
            </a:r>
          </a:p>
          <a:p>
            <a:pPr marL="0" indent="0" algn="just">
              <a:buNone/>
            </a:pPr>
            <a:r>
              <a:rPr lang="en-US" sz="2600" b="1" dirty="0">
                <a:latin typeface="Times" pitchFamily="18" charset="0"/>
                <a:cs typeface="Times" pitchFamily="18" charset="0"/>
              </a:rPr>
              <a:t>{</a:t>
            </a:r>
            <a:r>
              <a:rPr lang="en-US" sz="2600" b="1" dirty="0" err="1">
                <a:latin typeface="Times" pitchFamily="18" charset="0"/>
                <a:cs typeface="Times" pitchFamily="18" charset="0"/>
              </a:rPr>
              <a:t>sN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600" b="1" dirty="0" err="1">
                <a:latin typeface="Times" pitchFamily="18" charset="0"/>
                <a:cs typeface="Times" pitchFamily="18" charset="0"/>
              </a:rPr>
              <a:t>fN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600" b="1" dirty="0" err="1">
                <a:latin typeface="Times" pitchFamily="18" charset="0"/>
                <a:cs typeface="Times" pitchFamily="18" charset="0"/>
              </a:rPr>
              <a:t>lN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600" b="1" dirty="0" err="1">
                <a:latin typeface="Times" pitchFamily="18" charset="0"/>
                <a:cs typeface="Times" pitchFamily="18" charset="0"/>
              </a:rPr>
              <a:t>posn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, sex, DOB, </a:t>
            </a:r>
            <a:r>
              <a:rPr lang="en-US" sz="2600" b="1" dirty="0" err="1">
                <a:latin typeface="Times" pitchFamily="18" charset="0"/>
                <a:cs typeface="Times" pitchFamily="18" charset="0"/>
              </a:rPr>
              <a:t>sal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600" b="1" dirty="0" err="1">
                <a:latin typeface="Times" pitchFamily="18" charset="0"/>
                <a:cs typeface="Times" pitchFamily="18" charset="0"/>
              </a:rPr>
              <a:t>bN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 | (∃sN1, </a:t>
            </a:r>
            <a:r>
              <a:rPr lang="en-US" sz="2600" b="1" dirty="0" err="1">
                <a:latin typeface="Times" pitchFamily="18" charset="0"/>
                <a:cs typeface="Times" pitchFamily="18" charset="0"/>
              </a:rPr>
              <a:t>cty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) </a:t>
            </a:r>
            <a:endParaRPr lang="en-US" sz="2600" b="1" dirty="0" smtClean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r>
              <a:rPr lang="en-US" sz="2600" b="1" dirty="0">
                <a:latin typeface="Times" pitchFamily="18" charset="0"/>
                <a:cs typeface="Times" pitchFamily="18" charset="0"/>
              </a:rPr>
              <a:t> </a:t>
            </a:r>
            <a:r>
              <a:rPr lang="en-US" sz="2600" b="1" dirty="0" smtClean="0">
                <a:latin typeface="Times" pitchFamily="18" charset="0"/>
                <a:cs typeface="Times" pitchFamily="18" charset="0"/>
              </a:rPr>
              <a:t>  (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Staff(</a:t>
            </a:r>
            <a:r>
              <a:rPr lang="en-US" sz="2600" b="1" dirty="0" err="1">
                <a:latin typeface="Times" pitchFamily="18" charset="0"/>
                <a:cs typeface="Times" pitchFamily="18" charset="0"/>
              </a:rPr>
              <a:t>sN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600" b="1" dirty="0" err="1">
                <a:latin typeface="Times" pitchFamily="18" charset="0"/>
                <a:cs typeface="Times" pitchFamily="18" charset="0"/>
              </a:rPr>
              <a:t>fN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600" b="1" dirty="0" err="1">
                <a:latin typeface="Times" pitchFamily="18" charset="0"/>
                <a:cs typeface="Times" pitchFamily="18" charset="0"/>
              </a:rPr>
              <a:t>lN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600" b="1" dirty="0" err="1">
                <a:latin typeface="Times" pitchFamily="18" charset="0"/>
                <a:cs typeface="Times" pitchFamily="18" charset="0"/>
              </a:rPr>
              <a:t>posn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, sex, DOB, </a:t>
            </a:r>
            <a:r>
              <a:rPr lang="en-US" sz="2600" b="1" dirty="0" err="1">
                <a:latin typeface="Times" pitchFamily="18" charset="0"/>
                <a:cs typeface="Times" pitchFamily="18" charset="0"/>
              </a:rPr>
              <a:t>sal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600" b="1" dirty="0" err="1">
                <a:latin typeface="Times" pitchFamily="18" charset="0"/>
                <a:cs typeface="Times" pitchFamily="18" charset="0"/>
              </a:rPr>
              <a:t>bN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) ∧</a:t>
            </a:r>
          </a:p>
          <a:p>
            <a:pPr marL="0" indent="0" algn="just">
              <a:buNone/>
            </a:pPr>
            <a:r>
              <a:rPr lang="en-US" sz="2600" b="1" dirty="0" smtClean="0">
                <a:latin typeface="Times" pitchFamily="18" charset="0"/>
                <a:cs typeface="Times" pitchFamily="18" charset="0"/>
              </a:rPr>
              <a:t>   </a:t>
            </a:r>
            <a:r>
              <a:rPr lang="en-US" sz="2600" b="1" dirty="0" err="1" smtClean="0">
                <a:latin typeface="Times" pitchFamily="18" charset="0"/>
                <a:cs typeface="Times" pitchFamily="18" charset="0"/>
              </a:rPr>
              <a:t>PropertyForRent</a:t>
            </a:r>
            <a:r>
              <a:rPr lang="en-US" sz="2600" b="1" dirty="0" smtClean="0">
                <a:latin typeface="Times" pitchFamily="18" charset="0"/>
                <a:cs typeface="Times" pitchFamily="18" charset="0"/>
              </a:rPr>
              <a:t>(</a:t>
            </a:r>
            <a:r>
              <a:rPr lang="en-US" sz="2600" b="1" dirty="0" err="1" smtClean="0">
                <a:latin typeface="Times" pitchFamily="18" charset="0"/>
                <a:cs typeface="Times" pitchFamily="18" charset="0"/>
              </a:rPr>
              <a:t>pN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600" b="1" dirty="0" err="1">
                <a:latin typeface="Times" pitchFamily="18" charset="0"/>
                <a:cs typeface="Times" pitchFamily="18" charset="0"/>
              </a:rPr>
              <a:t>st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600" b="1" dirty="0" err="1">
                <a:latin typeface="Times" pitchFamily="18" charset="0"/>
                <a:cs typeface="Times" pitchFamily="18" charset="0"/>
              </a:rPr>
              <a:t>cty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, pc, </a:t>
            </a:r>
            <a:r>
              <a:rPr lang="en-US" sz="2600" b="1" dirty="0" err="1">
                <a:latin typeface="Times" pitchFamily="18" charset="0"/>
                <a:cs typeface="Times" pitchFamily="18" charset="0"/>
              </a:rPr>
              <a:t>typ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600" b="1" dirty="0" err="1">
                <a:latin typeface="Times" pitchFamily="18" charset="0"/>
                <a:cs typeface="Times" pitchFamily="18" charset="0"/>
              </a:rPr>
              <a:t>rms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600" b="1" dirty="0" err="1">
                <a:latin typeface="Times" pitchFamily="18" charset="0"/>
                <a:cs typeface="Times" pitchFamily="18" charset="0"/>
              </a:rPr>
              <a:t>rnt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600" b="1" dirty="0" err="1">
                <a:latin typeface="Times" pitchFamily="18" charset="0"/>
                <a:cs typeface="Times" pitchFamily="18" charset="0"/>
              </a:rPr>
              <a:t>oN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, sN1, bN1) </a:t>
            </a:r>
            <a:r>
              <a:rPr lang="en-US" sz="2600" b="1" dirty="0" smtClean="0">
                <a:latin typeface="Times" pitchFamily="18" charset="0"/>
                <a:cs typeface="Times" pitchFamily="18" charset="0"/>
              </a:rPr>
              <a:t>  </a:t>
            </a:r>
          </a:p>
          <a:p>
            <a:pPr marL="0" indent="0" algn="just">
              <a:buNone/>
            </a:pPr>
            <a:r>
              <a:rPr lang="en-US" sz="2600" b="1" dirty="0">
                <a:latin typeface="Times" pitchFamily="18" charset="0"/>
                <a:cs typeface="Times" pitchFamily="18" charset="0"/>
              </a:rPr>
              <a:t> </a:t>
            </a:r>
            <a:r>
              <a:rPr lang="en-US" sz="2600" b="1" dirty="0" smtClean="0">
                <a:latin typeface="Times" pitchFamily="18" charset="0"/>
                <a:cs typeface="Times" pitchFamily="18" charset="0"/>
              </a:rPr>
              <a:t>  ∧ 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(</a:t>
            </a:r>
            <a:r>
              <a:rPr lang="en-US" sz="2600" b="1" dirty="0" err="1">
                <a:latin typeface="Times" pitchFamily="18" charset="0"/>
                <a:cs typeface="Times" pitchFamily="18" charset="0"/>
              </a:rPr>
              <a:t>sN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 = sN1) </a:t>
            </a:r>
            <a:r>
              <a:rPr lang="en-US" sz="2600" b="1" dirty="0" smtClean="0">
                <a:latin typeface="Times" pitchFamily="18" charset="0"/>
                <a:cs typeface="Times" pitchFamily="18" charset="0"/>
              </a:rPr>
              <a:t>∧ </a:t>
            </a:r>
            <a:r>
              <a:rPr lang="en-US" sz="2600" b="1" dirty="0" err="1" smtClean="0">
                <a:latin typeface="Times" pitchFamily="18" charset="0"/>
                <a:cs typeface="Times" pitchFamily="18" charset="0"/>
              </a:rPr>
              <a:t>cty</a:t>
            </a:r>
            <a:r>
              <a:rPr lang="en-US" sz="2600" b="1" dirty="0" smtClean="0">
                <a:latin typeface="Times" pitchFamily="18" charset="0"/>
                <a:cs typeface="Times" pitchFamily="18" charset="0"/>
              </a:rPr>
              <a:t> 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= ‘Glasgow’)}</a:t>
            </a:r>
          </a:p>
          <a:p>
            <a:pPr algn="just"/>
            <a:endParaRPr lang="en-US" sz="26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2609016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dirty="0" smtClean="0">
                <a:latin typeface="Times" pitchFamily="18" charset="0"/>
              </a:rPr>
              <a:t>Examples: Domain </a:t>
            </a:r>
            <a:r>
              <a:rPr lang="en-GB" sz="4000" dirty="0">
                <a:latin typeface="Times" pitchFamily="18" charset="0"/>
              </a:rPr>
              <a:t>Relational Calculus</a:t>
            </a:r>
            <a:endParaRPr lang="en-GB" sz="4000" dirty="0" smtClean="0">
              <a:solidFill>
                <a:schemeClr val="tx1"/>
              </a:solidFill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3200" b="1" dirty="0">
                <a:latin typeface="Times" pitchFamily="18" charset="0"/>
                <a:cs typeface="Times" pitchFamily="18" charset="0"/>
              </a:rPr>
              <a:t>List the names of staff who currently do not manage any properties for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rent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r>
              <a:rPr lang="en-US" sz="2600" b="1" dirty="0">
                <a:latin typeface="Times" pitchFamily="18" charset="0"/>
                <a:cs typeface="Times" pitchFamily="18" charset="0"/>
              </a:rPr>
              <a:t>{</a:t>
            </a:r>
            <a:r>
              <a:rPr lang="en-US" sz="2600" b="1" dirty="0" err="1">
                <a:latin typeface="Times" pitchFamily="18" charset="0"/>
                <a:cs typeface="Times" pitchFamily="18" charset="0"/>
              </a:rPr>
              <a:t>fN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600" b="1" dirty="0" err="1">
                <a:latin typeface="Times" pitchFamily="18" charset="0"/>
                <a:cs typeface="Times" pitchFamily="18" charset="0"/>
              </a:rPr>
              <a:t>lN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 | (∃</a:t>
            </a:r>
            <a:r>
              <a:rPr lang="en-US" sz="2600" b="1" dirty="0" err="1">
                <a:latin typeface="Times" pitchFamily="18" charset="0"/>
                <a:cs typeface="Times" pitchFamily="18" charset="0"/>
              </a:rPr>
              <a:t>sN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) (Staff(</a:t>
            </a:r>
            <a:r>
              <a:rPr lang="en-US" sz="2600" b="1" dirty="0" err="1">
                <a:latin typeface="Times" pitchFamily="18" charset="0"/>
                <a:cs typeface="Times" pitchFamily="18" charset="0"/>
              </a:rPr>
              <a:t>sN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600" b="1" dirty="0" err="1">
                <a:latin typeface="Times" pitchFamily="18" charset="0"/>
                <a:cs typeface="Times" pitchFamily="18" charset="0"/>
              </a:rPr>
              <a:t>fN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600" b="1" dirty="0" err="1">
                <a:latin typeface="Times" pitchFamily="18" charset="0"/>
                <a:cs typeface="Times" pitchFamily="18" charset="0"/>
              </a:rPr>
              <a:t>lN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600" b="1" dirty="0" err="1">
                <a:latin typeface="Times" pitchFamily="18" charset="0"/>
                <a:cs typeface="Times" pitchFamily="18" charset="0"/>
              </a:rPr>
              <a:t>posn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, sex, DOB, </a:t>
            </a:r>
            <a:r>
              <a:rPr lang="en-US" sz="2600" b="1" dirty="0" err="1">
                <a:latin typeface="Times" pitchFamily="18" charset="0"/>
                <a:cs typeface="Times" pitchFamily="18" charset="0"/>
              </a:rPr>
              <a:t>sal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600" b="1" dirty="0" err="1">
                <a:latin typeface="Times" pitchFamily="18" charset="0"/>
                <a:cs typeface="Times" pitchFamily="18" charset="0"/>
              </a:rPr>
              <a:t>bN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) ∧</a:t>
            </a:r>
          </a:p>
          <a:p>
            <a:pPr marL="0" indent="0" algn="just">
              <a:buNone/>
            </a:pPr>
            <a:r>
              <a:rPr lang="en-US" sz="2600" b="1" dirty="0">
                <a:latin typeface="Times" pitchFamily="18" charset="0"/>
                <a:cs typeface="Times" pitchFamily="18" charset="0"/>
              </a:rPr>
              <a:t>(~(∃sN1) (</a:t>
            </a:r>
            <a:r>
              <a:rPr lang="en-US" sz="2600" b="1" dirty="0" err="1">
                <a:latin typeface="Times" pitchFamily="18" charset="0"/>
                <a:cs typeface="Times" pitchFamily="18" charset="0"/>
              </a:rPr>
              <a:t>PropertyForRent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(</a:t>
            </a:r>
            <a:r>
              <a:rPr lang="en-US" sz="2600" b="1" dirty="0" err="1">
                <a:latin typeface="Times" pitchFamily="18" charset="0"/>
                <a:cs typeface="Times" pitchFamily="18" charset="0"/>
              </a:rPr>
              <a:t>pN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600" b="1" dirty="0" err="1">
                <a:latin typeface="Times" pitchFamily="18" charset="0"/>
                <a:cs typeface="Times" pitchFamily="18" charset="0"/>
              </a:rPr>
              <a:t>st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600" b="1" dirty="0" err="1">
                <a:latin typeface="Times" pitchFamily="18" charset="0"/>
                <a:cs typeface="Times" pitchFamily="18" charset="0"/>
              </a:rPr>
              <a:t>cty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, pc, </a:t>
            </a:r>
            <a:r>
              <a:rPr lang="en-US" sz="2600" b="1" dirty="0" err="1">
                <a:latin typeface="Times" pitchFamily="18" charset="0"/>
                <a:cs typeface="Times" pitchFamily="18" charset="0"/>
              </a:rPr>
              <a:t>typ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600" b="1" dirty="0" err="1">
                <a:latin typeface="Times" pitchFamily="18" charset="0"/>
                <a:cs typeface="Times" pitchFamily="18" charset="0"/>
              </a:rPr>
              <a:t>rms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600" b="1" dirty="0" err="1">
                <a:latin typeface="Times" pitchFamily="18" charset="0"/>
                <a:cs typeface="Times" pitchFamily="18" charset="0"/>
              </a:rPr>
              <a:t>rnt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600" b="1" dirty="0" err="1">
                <a:latin typeface="Times" pitchFamily="18" charset="0"/>
                <a:cs typeface="Times" pitchFamily="18" charset="0"/>
              </a:rPr>
              <a:t>oN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, sN1, bN1) ∧ (</a:t>
            </a:r>
            <a:r>
              <a:rPr lang="en-US" sz="2600" b="1" dirty="0" err="1">
                <a:latin typeface="Times" pitchFamily="18" charset="0"/>
                <a:cs typeface="Times" pitchFamily="18" charset="0"/>
              </a:rPr>
              <a:t>sN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 = sN1))))}</a:t>
            </a:r>
          </a:p>
          <a:p>
            <a:pPr algn="just"/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algn="just"/>
            <a:endParaRPr lang="en-US" sz="26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9992274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dirty="0" smtClean="0">
                <a:latin typeface="Times" pitchFamily="18" charset="0"/>
              </a:rPr>
              <a:t>Examples: Domain </a:t>
            </a:r>
            <a:r>
              <a:rPr lang="en-GB" sz="4000" dirty="0">
                <a:latin typeface="Times" pitchFamily="18" charset="0"/>
              </a:rPr>
              <a:t>Relational Calculus</a:t>
            </a:r>
            <a:endParaRPr lang="en-GB" sz="4000" dirty="0" smtClean="0">
              <a:solidFill>
                <a:schemeClr val="tx1"/>
              </a:solidFill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3200" b="1" dirty="0">
                <a:latin typeface="Times" pitchFamily="18" charset="0"/>
                <a:cs typeface="Times" pitchFamily="18" charset="0"/>
              </a:rPr>
              <a:t>List the names of clients who have viewed a property for rent in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Glasgow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r>
              <a:rPr lang="en-US" sz="2600" b="1" dirty="0">
                <a:latin typeface="Times" pitchFamily="18" charset="0"/>
                <a:cs typeface="Times" pitchFamily="18" charset="0"/>
              </a:rPr>
              <a:t>{</a:t>
            </a:r>
            <a:r>
              <a:rPr lang="en-US" sz="2600" b="1" dirty="0" err="1">
                <a:latin typeface="Times" pitchFamily="18" charset="0"/>
                <a:cs typeface="Times" pitchFamily="18" charset="0"/>
              </a:rPr>
              <a:t>fN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600" b="1" dirty="0" err="1">
                <a:latin typeface="Times" pitchFamily="18" charset="0"/>
                <a:cs typeface="Times" pitchFamily="18" charset="0"/>
              </a:rPr>
              <a:t>lN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 | (∃</a:t>
            </a:r>
            <a:r>
              <a:rPr lang="en-US" sz="2600" b="1" dirty="0" err="1">
                <a:latin typeface="Times" pitchFamily="18" charset="0"/>
                <a:cs typeface="Times" pitchFamily="18" charset="0"/>
              </a:rPr>
              <a:t>cN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, cN1, </a:t>
            </a:r>
            <a:r>
              <a:rPr lang="en-US" sz="2600" b="1" dirty="0" err="1">
                <a:latin typeface="Times" pitchFamily="18" charset="0"/>
                <a:cs typeface="Times" pitchFamily="18" charset="0"/>
              </a:rPr>
              <a:t>pN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, pN1, </a:t>
            </a:r>
            <a:r>
              <a:rPr lang="en-US" sz="2600" b="1" dirty="0" err="1">
                <a:latin typeface="Times" pitchFamily="18" charset="0"/>
                <a:cs typeface="Times" pitchFamily="18" charset="0"/>
              </a:rPr>
              <a:t>cty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) </a:t>
            </a:r>
            <a:r>
              <a:rPr lang="en-US" sz="2600" b="1" dirty="0" smtClean="0">
                <a:latin typeface="Times" pitchFamily="18" charset="0"/>
                <a:cs typeface="Times" pitchFamily="18" charset="0"/>
              </a:rPr>
              <a:t>(</a:t>
            </a:r>
          </a:p>
          <a:p>
            <a:pPr marL="0" indent="0" algn="just">
              <a:buNone/>
            </a:pPr>
            <a:r>
              <a:rPr lang="en-US" sz="2600" b="1" dirty="0" smtClean="0">
                <a:latin typeface="Times" pitchFamily="18" charset="0"/>
                <a:cs typeface="Times" pitchFamily="18" charset="0"/>
              </a:rPr>
              <a:t>Client(</a:t>
            </a:r>
            <a:r>
              <a:rPr lang="en-US" sz="2600" b="1" dirty="0" err="1" smtClean="0">
                <a:latin typeface="Times" pitchFamily="18" charset="0"/>
                <a:cs typeface="Times" pitchFamily="18" charset="0"/>
              </a:rPr>
              <a:t>cN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600" b="1" dirty="0" err="1">
                <a:latin typeface="Times" pitchFamily="18" charset="0"/>
                <a:cs typeface="Times" pitchFamily="18" charset="0"/>
              </a:rPr>
              <a:t>fN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600" b="1" dirty="0" err="1">
                <a:latin typeface="Times" pitchFamily="18" charset="0"/>
                <a:cs typeface="Times" pitchFamily="18" charset="0"/>
              </a:rPr>
              <a:t>lN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600" b="1" dirty="0" err="1">
                <a:latin typeface="Times" pitchFamily="18" charset="0"/>
                <a:cs typeface="Times" pitchFamily="18" charset="0"/>
              </a:rPr>
              <a:t>tel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600" b="1" dirty="0" err="1">
                <a:latin typeface="Times" pitchFamily="18" charset="0"/>
                <a:cs typeface="Times" pitchFamily="18" charset="0"/>
              </a:rPr>
              <a:t>pT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600" b="1" dirty="0" err="1">
                <a:latin typeface="Times" pitchFamily="18" charset="0"/>
                <a:cs typeface="Times" pitchFamily="18" charset="0"/>
              </a:rPr>
              <a:t>mR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) ∧</a:t>
            </a:r>
          </a:p>
          <a:p>
            <a:pPr marL="0" indent="0" algn="just">
              <a:buNone/>
            </a:pPr>
            <a:r>
              <a:rPr lang="en-US" sz="2600" b="1" dirty="0">
                <a:latin typeface="Times" pitchFamily="18" charset="0"/>
                <a:cs typeface="Times" pitchFamily="18" charset="0"/>
              </a:rPr>
              <a:t>Viewing(cN1, pN1, </a:t>
            </a:r>
            <a:r>
              <a:rPr lang="en-US" sz="2600" b="1" dirty="0" err="1">
                <a:latin typeface="Times" pitchFamily="18" charset="0"/>
                <a:cs typeface="Times" pitchFamily="18" charset="0"/>
              </a:rPr>
              <a:t>dt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600" b="1" dirty="0" err="1">
                <a:latin typeface="Times" pitchFamily="18" charset="0"/>
                <a:cs typeface="Times" pitchFamily="18" charset="0"/>
              </a:rPr>
              <a:t>cmt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) ∧ </a:t>
            </a:r>
            <a:endParaRPr lang="en-US" sz="2600" b="1" dirty="0" smtClean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r>
              <a:rPr lang="en-US" sz="2600" b="1" dirty="0" err="1" smtClean="0">
                <a:latin typeface="Times" pitchFamily="18" charset="0"/>
                <a:cs typeface="Times" pitchFamily="18" charset="0"/>
              </a:rPr>
              <a:t>PropertyForRent</a:t>
            </a:r>
            <a:r>
              <a:rPr lang="en-US" sz="2600" b="1" dirty="0" smtClean="0">
                <a:latin typeface="Times" pitchFamily="18" charset="0"/>
                <a:cs typeface="Times" pitchFamily="18" charset="0"/>
              </a:rPr>
              <a:t>(</a:t>
            </a:r>
            <a:r>
              <a:rPr lang="en-US" sz="2600" b="1" dirty="0" err="1" smtClean="0">
                <a:latin typeface="Times" pitchFamily="18" charset="0"/>
                <a:cs typeface="Times" pitchFamily="18" charset="0"/>
              </a:rPr>
              <a:t>pN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600" b="1" dirty="0" err="1">
                <a:latin typeface="Times" pitchFamily="18" charset="0"/>
                <a:cs typeface="Times" pitchFamily="18" charset="0"/>
              </a:rPr>
              <a:t>st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600" b="1" dirty="0" err="1">
                <a:latin typeface="Times" pitchFamily="18" charset="0"/>
                <a:cs typeface="Times" pitchFamily="18" charset="0"/>
              </a:rPr>
              <a:t>cty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, pc, </a:t>
            </a:r>
            <a:r>
              <a:rPr lang="en-US" sz="2600" b="1" dirty="0" err="1">
                <a:latin typeface="Times" pitchFamily="18" charset="0"/>
                <a:cs typeface="Times" pitchFamily="18" charset="0"/>
              </a:rPr>
              <a:t>typ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600" b="1" dirty="0" err="1">
                <a:latin typeface="Times" pitchFamily="18" charset="0"/>
                <a:cs typeface="Times" pitchFamily="18" charset="0"/>
              </a:rPr>
              <a:t>rms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600" b="1" dirty="0" err="1">
                <a:latin typeface="Times" pitchFamily="18" charset="0"/>
                <a:cs typeface="Times" pitchFamily="18" charset="0"/>
              </a:rPr>
              <a:t>rnt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600" b="1" dirty="0" err="1">
                <a:latin typeface="Times" pitchFamily="18" charset="0"/>
                <a:cs typeface="Times" pitchFamily="18" charset="0"/>
              </a:rPr>
              <a:t>oN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600" b="1" dirty="0" err="1">
                <a:latin typeface="Times" pitchFamily="18" charset="0"/>
                <a:cs typeface="Times" pitchFamily="18" charset="0"/>
              </a:rPr>
              <a:t>sN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600" b="1" dirty="0" err="1">
                <a:latin typeface="Times" pitchFamily="18" charset="0"/>
                <a:cs typeface="Times" pitchFamily="18" charset="0"/>
              </a:rPr>
              <a:t>bN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) ∧</a:t>
            </a:r>
          </a:p>
          <a:p>
            <a:pPr marL="0" indent="0" algn="just">
              <a:buNone/>
            </a:pPr>
            <a:r>
              <a:rPr lang="en-US" sz="2600" b="1" dirty="0">
                <a:latin typeface="Times" pitchFamily="18" charset="0"/>
                <a:cs typeface="Times" pitchFamily="18" charset="0"/>
              </a:rPr>
              <a:t>(</a:t>
            </a:r>
            <a:r>
              <a:rPr lang="en-US" sz="2600" b="1" dirty="0" err="1">
                <a:latin typeface="Times" pitchFamily="18" charset="0"/>
                <a:cs typeface="Times" pitchFamily="18" charset="0"/>
              </a:rPr>
              <a:t>cN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 = cN1) ∧ (</a:t>
            </a:r>
            <a:r>
              <a:rPr lang="en-US" sz="2600" b="1" dirty="0" err="1">
                <a:latin typeface="Times" pitchFamily="18" charset="0"/>
                <a:cs typeface="Times" pitchFamily="18" charset="0"/>
              </a:rPr>
              <a:t>pN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 = pN1) ∧ </a:t>
            </a:r>
            <a:r>
              <a:rPr lang="en-US" sz="2600" b="1" dirty="0" err="1">
                <a:latin typeface="Times" pitchFamily="18" charset="0"/>
                <a:cs typeface="Times" pitchFamily="18" charset="0"/>
              </a:rPr>
              <a:t>cty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 = ‘Glasgow’)}</a:t>
            </a:r>
          </a:p>
          <a:p>
            <a:pPr algn="just"/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algn="just"/>
            <a:endParaRPr lang="en-US" sz="26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505680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dirty="0" smtClean="0">
                <a:latin typeface="Times" pitchFamily="18" charset="0"/>
              </a:rPr>
              <a:t>Examples: Domain </a:t>
            </a:r>
            <a:r>
              <a:rPr lang="en-GB" sz="4000" dirty="0">
                <a:latin typeface="Times" pitchFamily="18" charset="0"/>
              </a:rPr>
              <a:t>Relational Calculus</a:t>
            </a:r>
            <a:endParaRPr lang="en-GB" sz="4000" dirty="0" smtClean="0">
              <a:solidFill>
                <a:schemeClr val="tx1"/>
              </a:solidFill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3200" b="1" dirty="0">
                <a:latin typeface="Times" pitchFamily="18" charset="0"/>
                <a:cs typeface="Times" pitchFamily="18" charset="0"/>
              </a:rPr>
              <a:t>List all the cities where there is a branch ofﬁce but no properties for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rent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r>
              <a:rPr lang="en-US" sz="2600" b="1" dirty="0">
                <a:latin typeface="Times" pitchFamily="18" charset="0"/>
                <a:cs typeface="Times" pitchFamily="18" charset="0"/>
              </a:rPr>
              <a:t>{</a:t>
            </a:r>
            <a:r>
              <a:rPr lang="en-US" sz="2600" b="1" dirty="0" err="1">
                <a:latin typeface="Times" pitchFamily="18" charset="0"/>
                <a:cs typeface="Times" pitchFamily="18" charset="0"/>
              </a:rPr>
              <a:t>cty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 | (Branch(</a:t>
            </a:r>
            <a:r>
              <a:rPr lang="en-US" sz="2600" b="1" dirty="0" err="1">
                <a:latin typeface="Times" pitchFamily="18" charset="0"/>
                <a:cs typeface="Times" pitchFamily="18" charset="0"/>
              </a:rPr>
              <a:t>bN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600" b="1" dirty="0" err="1">
                <a:latin typeface="Times" pitchFamily="18" charset="0"/>
                <a:cs typeface="Times" pitchFamily="18" charset="0"/>
              </a:rPr>
              <a:t>st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600" b="1" dirty="0" err="1">
                <a:latin typeface="Times" pitchFamily="18" charset="0"/>
                <a:cs typeface="Times" pitchFamily="18" charset="0"/>
              </a:rPr>
              <a:t>cty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, pc) ∧</a:t>
            </a:r>
          </a:p>
          <a:p>
            <a:pPr marL="0" indent="0" algn="just">
              <a:buNone/>
            </a:pPr>
            <a:r>
              <a:rPr lang="en-US" sz="2600" b="1" dirty="0">
                <a:latin typeface="Times" pitchFamily="18" charset="0"/>
                <a:cs typeface="Times" pitchFamily="18" charset="0"/>
              </a:rPr>
              <a:t>(~(∃cty1) </a:t>
            </a:r>
          </a:p>
          <a:p>
            <a:pPr marL="0" indent="0" algn="just">
              <a:buNone/>
            </a:pPr>
            <a:r>
              <a:rPr lang="en-US" sz="2600" b="1" dirty="0" smtClean="0">
                <a:latin typeface="Times" pitchFamily="18" charset="0"/>
                <a:cs typeface="Times" pitchFamily="18" charset="0"/>
              </a:rPr>
              <a:t>(</a:t>
            </a:r>
            <a:r>
              <a:rPr lang="en-US" sz="2600" b="1" dirty="0" err="1" smtClean="0">
                <a:latin typeface="Times" pitchFamily="18" charset="0"/>
                <a:cs typeface="Times" pitchFamily="18" charset="0"/>
              </a:rPr>
              <a:t>PropertyForRent</a:t>
            </a:r>
            <a:r>
              <a:rPr lang="en-US" sz="2600" b="1" dirty="0" smtClean="0">
                <a:latin typeface="Times" pitchFamily="18" charset="0"/>
                <a:cs typeface="Times" pitchFamily="18" charset="0"/>
              </a:rPr>
              <a:t>(</a:t>
            </a:r>
            <a:r>
              <a:rPr lang="en-US" sz="2600" b="1" dirty="0" err="1" smtClean="0">
                <a:latin typeface="Times" pitchFamily="18" charset="0"/>
                <a:cs typeface="Times" pitchFamily="18" charset="0"/>
              </a:rPr>
              <a:t>pN</a:t>
            </a:r>
            <a:r>
              <a:rPr lang="en-US" sz="2600" b="1" dirty="0" smtClean="0">
                <a:latin typeface="Times" pitchFamily="18" charset="0"/>
                <a:cs typeface="Times" pitchFamily="18" charset="0"/>
              </a:rPr>
              <a:t>, st1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, cty1, pc1, </a:t>
            </a:r>
            <a:r>
              <a:rPr lang="en-US" sz="2600" b="1" dirty="0" err="1">
                <a:latin typeface="Times" pitchFamily="18" charset="0"/>
                <a:cs typeface="Times" pitchFamily="18" charset="0"/>
              </a:rPr>
              <a:t>typ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600" b="1" dirty="0" err="1">
                <a:latin typeface="Times" pitchFamily="18" charset="0"/>
                <a:cs typeface="Times" pitchFamily="18" charset="0"/>
              </a:rPr>
              <a:t>rms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600" b="1" dirty="0" err="1">
                <a:latin typeface="Times" pitchFamily="18" charset="0"/>
                <a:cs typeface="Times" pitchFamily="18" charset="0"/>
              </a:rPr>
              <a:t>rnt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600" b="1" dirty="0" err="1">
                <a:latin typeface="Times" pitchFamily="18" charset="0"/>
                <a:cs typeface="Times" pitchFamily="18" charset="0"/>
              </a:rPr>
              <a:t>oN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600" b="1" dirty="0" err="1">
                <a:latin typeface="Times" pitchFamily="18" charset="0"/>
                <a:cs typeface="Times" pitchFamily="18" charset="0"/>
              </a:rPr>
              <a:t>sN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, bN1) </a:t>
            </a:r>
            <a:r>
              <a:rPr lang="en-US" sz="2600" b="1" dirty="0" smtClean="0">
                <a:latin typeface="Times" pitchFamily="18" charset="0"/>
                <a:cs typeface="Times" pitchFamily="18" charset="0"/>
              </a:rPr>
              <a:t>∧   (</a:t>
            </a:r>
            <a:r>
              <a:rPr lang="en-US" sz="2600" b="1" dirty="0" err="1">
                <a:latin typeface="Times" pitchFamily="18" charset="0"/>
                <a:cs typeface="Times" pitchFamily="18" charset="0"/>
              </a:rPr>
              <a:t>cty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 =cty1))))}</a:t>
            </a:r>
          </a:p>
          <a:p>
            <a:pPr algn="just"/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algn="just"/>
            <a:endParaRPr lang="en-US" sz="26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1767369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Times" pitchFamily="18" charset="0"/>
              </a:rPr>
              <a:t>Other Languages</a:t>
            </a: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3200" b="1" dirty="0">
                <a:latin typeface="Times" pitchFamily="18" charset="0"/>
                <a:cs typeface="Times" pitchFamily="18" charset="0"/>
              </a:rPr>
              <a:t>Transform-oriented languages are non-procedural languages that use relations to transform input data into required outputs (e.g. SQL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)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algn="just"/>
            <a:r>
              <a:rPr lang="en-US" sz="3200" b="1" dirty="0" smtClean="0">
                <a:latin typeface="Times" pitchFamily="18" charset="0"/>
                <a:cs typeface="Times" pitchFamily="18" charset="0"/>
              </a:rPr>
              <a:t>Graphical 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languages provide user with picture of the structure of the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relation, 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User fills in example of what is wanted and system returns required data in that format (e.g. QBE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)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algn="just"/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algn="just"/>
            <a:endParaRPr lang="en-US" sz="26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7962913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Times" pitchFamily="18" charset="0"/>
              </a:rPr>
              <a:t>Other Languages</a:t>
            </a: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3200" b="1" dirty="0">
                <a:latin typeface="Times" pitchFamily="18" charset="0"/>
                <a:cs typeface="Times" pitchFamily="18" charset="0"/>
              </a:rPr>
              <a:t>4GLs can create complete customized application using limited set of commands in a user-friendly, often menu-driven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environment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algn="just"/>
            <a:r>
              <a:rPr lang="en-US" sz="3200" b="1" dirty="0">
                <a:latin typeface="Times" pitchFamily="18" charset="0"/>
                <a:cs typeface="Times" pitchFamily="18" charset="0"/>
              </a:rPr>
              <a:t>Some systems accept a form of natural language, sometimes called a 5GL, although this development is still at an early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stage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algn="just"/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algn="just"/>
            <a:endParaRPr lang="en-US" sz="26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7171543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>
                <a:latin typeface="Times" pitchFamily="18" charset="0"/>
              </a:rPr>
              <a:t>Summary</a:t>
            </a:r>
            <a:endParaRPr lang="en-GB" dirty="0" smtClean="0">
              <a:solidFill>
                <a:schemeClr val="tx1"/>
              </a:solidFill>
              <a:latin typeface="Times" pitchFamily="18" charset="0"/>
            </a:endParaRPr>
          </a:p>
        </p:txBody>
      </p:sp>
      <p:sp>
        <p:nvSpPr>
          <p:cNvPr id="552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GB" b="1" dirty="0" smtClean="0">
                <a:latin typeface="Times" pitchFamily="18" charset="0"/>
              </a:rPr>
              <a:t>Relation algebra operations</a:t>
            </a:r>
          </a:p>
          <a:p>
            <a:pPr lvl="1"/>
            <a:r>
              <a:rPr lang="en-GB" b="1" dirty="0" smtClean="0">
                <a:latin typeface="Times" pitchFamily="18" charset="0"/>
              </a:rPr>
              <a:t>Division</a:t>
            </a:r>
          </a:p>
          <a:p>
            <a:pPr lvl="1"/>
            <a:r>
              <a:rPr lang="en-GB" b="1" dirty="0" smtClean="0">
                <a:latin typeface="Times" pitchFamily="18" charset="0"/>
              </a:rPr>
              <a:t>Aggregation and grouping</a:t>
            </a:r>
          </a:p>
          <a:p>
            <a:pPr eaLnBrk="1" hangingPunct="1"/>
            <a:r>
              <a:rPr lang="en-GB" b="1" dirty="0" smtClean="0">
                <a:latin typeface="Times" pitchFamily="18" charset="0"/>
              </a:rPr>
              <a:t>The </a:t>
            </a:r>
            <a:r>
              <a:rPr lang="en-GB" b="1" dirty="0" smtClean="0">
                <a:latin typeface="Times" pitchFamily="18" charset="0"/>
              </a:rPr>
              <a:t>relational calculus</a:t>
            </a:r>
          </a:p>
          <a:p>
            <a:pPr eaLnBrk="1" hangingPunct="1"/>
            <a:r>
              <a:rPr lang="en-GB" b="1" dirty="0" smtClean="0">
                <a:latin typeface="Times" pitchFamily="18" charset="0"/>
              </a:rPr>
              <a:t>Tuple relational calculus</a:t>
            </a:r>
          </a:p>
          <a:p>
            <a:pPr eaLnBrk="1" hangingPunct="1"/>
            <a:r>
              <a:rPr lang="en-GB" b="1" dirty="0" smtClean="0">
                <a:latin typeface="Times" pitchFamily="18" charset="0"/>
              </a:rPr>
              <a:t>Domain relational calculus</a:t>
            </a:r>
          </a:p>
          <a:p>
            <a:pPr marL="0" indent="0" eaLnBrk="1" hangingPunct="1">
              <a:buNone/>
            </a:pPr>
            <a:endParaRPr lang="en-GB" b="1" dirty="0" smtClean="0">
              <a:latin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6365224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>
                <a:latin typeface="Times" pitchFamily="18" charset="0"/>
              </a:rPr>
              <a:t>References</a:t>
            </a:r>
            <a:endParaRPr lang="en-GB" dirty="0" smtClean="0">
              <a:solidFill>
                <a:schemeClr val="tx1"/>
              </a:solidFill>
              <a:latin typeface="Times" pitchFamily="18" charset="0"/>
            </a:endParaRPr>
          </a:p>
        </p:txBody>
      </p:sp>
      <p:sp>
        <p:nvSpPr>
          <p:cNvPr id="552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 eaLnBrk="1" hangingPunct="1"/>
            <a:r>
              <a:rPr lang="en-GB" b="1" dirty="0" smtClean="0">
                <a:latin typeface="Times" pitchFamily="18" charset="0"/>
              </a:rPr>
              <a:t>All the material (slides, diagrams etc.) presented in this lecture is taken (with modifications) from the Pearson Education website :</a:t>
            </a:r>
          </a:p>
          <a:p>
            <a:pPr lvl="1"/>
            <a:r>
              <a:rPr lang="en-GB" b="1" dirty="0" smtClean="0">
                <a:latin typeface="Times" pitchFamily="18" charset="0"/>
              </a:rPr>
              <a:t>http://www.booksites.net/connbegg</a:t>
            </a:r>
          </a:p>
        </p:txBody>
      </p:sp>
    </p:spTree>
    <p:extLst>
      <p:ext uri="{BB962C8B-B14F-4D97-AF65-F5344CB8AC3E}">
        <p14:creationId xmlns:p14="http://schemas.microsoft.com/office/powerpoint/2010/main" xmlns="" val="348070218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ecture1-CSC271-CIITVC-201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sential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Lecture1-CSC271-CIITVC-2012</Template>
  <TotalTime>2025</TotalTime>
  <Words>2129</Words>
  <Application>Microsoft Office PowerPoint</Application>
  <PresentationFormat>On-screen Show (4:3)</PresentationFormat>
  <Paragraphs>474</Paragraphs>
  <Slides>37</Slides>
  <Notes>37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8" baseType="lpstr">
      <vt:lpstr>Lecture1-CSC271-CIITVC-2012</vt:lpstr>
      <vt:lpstr>CSC271 Database Systems</vt:lpstr>
      <vt:lpstr>Summary: Previous Lecture</vt:lpstr>
      <vt:lpstr>Division</vt:lpstr>
      <vt:lpstr>Division</vt:lpstr>
      <vt:lpstr>Example: Division</vt:lpstr>
      <vt:lpstr>Aggregate Operation</vt:lpstr>
      <vt:lpstr>Example: Aggregate Operation</vt:lpstr>
      <vt:lpstr>Grouping Operation</vt:lpstr>
      <vt:lpstr>Example: Grouping Operation</vt:lpstr>
      <vt:lpstr>The Relational Calculus</vt:lpstr>
      <vt:lpstr>The Relational Calculus..</vt:lpstr>
      <vt:lpstr>Forms of Relational Calculus</vt:lpstr>
      <vt:lpstr>Tuple Relational Calculus</vt:lpstr>
      <vt:lpstr>Example: Tuple Relational Calculus</vt:lpstr>
      <vt:lpstr>Quantifiers</vt:lpstr>
      <vt:lpstr>Existential Quantifier (∃)</vt:lpstr>
      <vt:lpstr>Universal Quantifier (∀)</vt:lpstr>
      <vt:lpstr>Expressions and Formulae</vt:lpstr>
      <vt:lpstr>Well-Formed Formula</vt:lpstr>
      <vt:lpstr>Building Up Formulae</vt:lpstr>
      <vt:lpstr>Examples: Tuple Relational Calculus</vt:lpstr>
      <vt:lpstr>Examples: Tuple Relational Calculus</vt:lpstr>
      <vt:lpstr>Examples: Tuple Relational Calculus</vt:lpstr>
      <vt:lpstr>Examples: Tuple Relational Calculus</vt:lpstr>
      <vt:lpstr>Safety of Expressions</vt:lpstr>
      <vt:lpstr>Domain Relational Calculus</vt:lpstr>
      <vt:lpstr>Well-Formed Formula</vt:lpstr>
      <vt:lpstr>Building Up Formulae</vt:lpstr>
      <vt:lpstr>Examples: Domain Relational Calculus</vt:lpstr>
      <vt:lpstr>Examples: Domain Relational Calculus</vt:lpstr>
      <vt:lpstr>Examples: Domain Relational Calculus</vt:lpstr>
      <vt:lpstr>Examples: Domain Relational Calculus</vt:lpstr>
      <vt:lpstr>Examples: Domain Relational Calculus</vt:lpstr>
      <vt:lpstr>Other Languages</vt:lpstr>
      <vt:lpstr>Other Languages</vt:lpstr>
      <vt:lpstr>Summary</vt:lpstr>
      <vt:lpstr>References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CSC271 Database Systems</dc:title>
  <dc:creator>ASIF</dc:creator>
  <cp:lastModifiedBy>NTS</cp:lastModifiedBy>
  <cp:revision>1063</cp:revision>
  <dcterms:created xsi:type="dcterms:W3CDTF">2012-05-16T18:43:11Z</dcterms:created>
  <dcterms:modified xsi:type="dcterms:W3CDTF">2012-06-06T13:31:51Z</dcterms:modified>
</cp:coreProperties>
</file>